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91" r:id="rId3"/>
    <p:sldId id="292" r:id="rId4"/>
    <p:sldId id="269" r:id="rId5"/>
    <p:sldId id="270" r:id="rId6"/>
    <p:sldId id="271" r:id="rId7"/>
    <p:sldId id="272" r:id="rId8"/>
    <p:sldId id="273" r:id="rId9"/>
    <p:sldId id="287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17"/>
  </p:normalViewPr>
  <p:slideViewPr>
    <p:cSldViewPr snapToGrid="0">
      <p:cViewPr varScale="1">
        <p:scale>
          <a:sx n="127" d="100"/>
          <a:sy n="127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FE8F-3092-CD67-D189-BF697D7CE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D7A29-E4B2-A7BA-78EA-87C0B5450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273FF-7C35-8C7B-4532-C8592BA5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93F4-78A8-C948-9B45-D7C828BCD8E0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3D012-2335-7158-4C0F-6236E2AE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14319-0CD1-D532-52F6-447AC009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8F2F-FE19-D742-ACE7-ECB52C4E65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201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902D-DD13-96EE-D7C9-C484C2A1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F8047-2797-B258-9F95-4E5C8948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896A7-BC33-B34A-EC6B-D3E0A1AB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93F4-78A8-C948-9B45-D7C828BCD8E0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0BCD-D6E7-632C-ACB3-E8997665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EB21D-C17C-18E7-5D4F-0E78A377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8F2F-FE19-D742-ACE7-ECB52C4E65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083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34F5A-189E-49B1-D179-3ED856067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BA215-D9CA-326A-A3B6-C2AB0A867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E25F-0ACF-23D7-77EB-F93EBC8B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93F4-78A8-C948-9B45-D7C828BCD8E0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1D847-DBA4-CFDF-AF4E-627A92C9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6E3DF-5456-78E7-B798-CF38BD8A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8F2F-FE19-D742-ACE7-ECB52C4E65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820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1EB9-754E-A340-B87B-C0BABDC7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645BA-758B-4DFC-E212-F9B2C6096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E5AAA-8FBA-F4DD-761B-6EA86C43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93F4-78A8-C948-9B45-D7C828BCD8E0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3BE6E-3D78-0536-438F-1C7E2D99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07338-87EC-4573-CED5-7694AF36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8F2F-FE19-D742-ACE7-ECB52C4E65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694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83EC-05B3-B993-B8CE-5F0DCA24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0B5A2-229B-458E-23AD-2C8896D6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B92C4-3B8B-0191-512A-7353060F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93F4-78A8-C948-9B45-D7C828BCD8E0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B8EA1-FF55-EC31-D16A-286F0B83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39ED6-9F27-7EB5-4AD8-49A7C3F8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8F2F-FE19-D742-ACE7-ECB52C4E65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845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F21C-D0E4-95D8-0F9C-4270956C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C691-5A8C-91F7-99F7-A998698EC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5BC2-D183-9503-AD79-21010E60F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ECEB6-DBA2-6F0F-B787-4B137607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93F4-78A8-C948-9B45-D7C828BCD8E0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538BF-93EB-E61C-8535-E2B554EC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F288-0838-6669-7E81-21CB606C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8F2F-FE19-D742-ACE7-ECB52C4E65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626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E351-F194-FA59-7277-E3BD84BD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5A9CD-E08C-C6B9-FA00-DCDC816C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A3A4D-D7E4-F910-32AB-453C44436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E4CC3-818E-48B5-47C8-FF6A2775B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5AC21-8C30-6840-7693-86A84667F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1FB2E-377E-47C7-BC8D-988E6EFC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93F4-78A8-C948-9B45-D7C828BCD8E0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D7478-B62E-0E93-75F2-D6BF445A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13100-1FF7-9A7E-D758-BE5BE3C4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8F2F-FE19-D742-ACE7-ECB52C4E65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766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83E5-6870-4943-12FD-0436CF1F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6A97C-A014-7E6E-F476-FAE9D3DD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93F4-78A8-C948-9B45-D7C828BCD8E0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CE710-6F05-34A6-541E-496163C2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22B81-36D5-380D-2891-65DAC9B8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8F2F-FE19-D742-ACE7-ECB52C4E65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408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C8EB1-3CFE-F683-B945-1BC8241E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93F4-78A8-C948-9B45-D7C828BCD8E0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5321C-F8F5-EBFB-C66C-67427F1E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01DFD-0F89-AF4F-A06C-F2916D4E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8F2F-FE19-D742-ACE7-ECB52C4E65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698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53DA-C752-44AB-BB2F-A9F633FE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D7B8B-07F6-DFCE-38E4-1E71A847D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2B2EC-91E7-00F3-1604-4AEB87FF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F9E73-1262-AEB0-83E6-BF4509AB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93F4-78A8-C948-9B45-D7C828BCD8E0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A8954-5EB1-F108-C548-407EFE2B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D8498-5039-5676-08FE-0D2E4F82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8F2F-FE19-D742-ACE7-ECB52C4E65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898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00D3-D05D-EC57-0172-87C4493C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FAE355-5E5D-7863-A1B4-FBB4CF8A3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CF0D6-FD1C-21CD-B63F-4B091A5B4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9D384-65D7-26D2-9F93-56590BE1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93F4-78A8-C948-9B45-D7C828BCD8E0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60F4B-8AA6-3869-4FA1-224B877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2D935-E5DF-B8D8-01C7-ADC08734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D8F2F-FE19-D742-ACE7-ECB52C4E65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127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4E535-3A41-408E-57C9-64F3065E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FE650-10F1-96A3-7AB6-F8235B504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ACF7F-5159-D5FB-BC2D-36251C0DF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393F4-78A8-C948-9B45-D7C828BCD8E0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8436-B567-62C8-2141-3968E8C7D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F36D8-969B-7D2A-E0CC-0BBD08E3F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D8F2F-FE19-D742-ACE7-ECB52C4E655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26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9933"/>
          </a:xfrm>
        </p:spPr>
        <p:txBody>
          <a:bodyPr>
            <a:normAutofit fontScale="90000"/>
          </a:bodyPr>
          <a:lstStyle/>
          <a:p>
            <a:r>
              <a:rPr lang="en-CN" dirty="0"/>
              <a:t>Truth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8C929-8C01-2337-8F1C-2A88A3CF5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5760"/>
            <a:ext cx="9144000" cy="2453589"/>
          </a:xfrm>
        </p:spPr>
        <p:txBody>
          <a:bodyPr>
            <a:normAutofit/>
          </a:bodyPr>
          <a:lstStyle/>
          <a:p>
            <a:pPr algn="l"/>
            <a:r>
              <a:rPr lang="en-CN" b="1" dirty="0">
                <a:highlight>
                  <a:srgbClr val="FFFF00"/>
                </a:highlight>
              </a:rPr>
              <a:t>What is truth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table</a:t>
            </a:r>
            <a:r>
              <a:rPr lang="en-CN" b="1" dirty="0">
                <a:highlight>
                  <a:srgbClr val="FFFF00"/>
                </a:highlight>
              </a:rPr>
              <a:t>?</a:t>
            </a:r>
          </a:p>
          <a:p>
            <a:pPr algn="l"/>
            <a:r>
              <a:rPr lang="en-US" sz="2000" dirty="0"/>
              <a:t>• A diagram in rows and columns showing how the truth or falsity of a proposition varies with that of its components</a:t>
            </a:r>
          </a:p>
          <a:p>
            <a:pPr algn="l"/>
            <a:r>
              <a:rPr lang="en-US" sz="2000" dirty="0"/>
              <a:t>• </a:t>
            </a:r>
            <a:r>
              <a:rPr lang="en-US" sz="2000" b="1" dirty="0">
                <a:solidFill>
                  <a:srgbClr val="FF0000"/>
                </a:solidFill>
              </a:rPr>
              <a:t>List all possibilities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FF0000"/>
                </a:solidFill>
              </a:rPr>
              <a:t>one row for each possible assignment</a:t>
            </a:r>
            <a:r>
              <a:rPr lang="en-US" sz="2000" dirty="0"/>
              <a:t> of True/False to variables</a:t>
            </a:r>
          </a:p>
          <a:p>
            <a:pPr algn="l"/>
            <a:r>
              <a:rPr lang="en-US" sz="2000" dirty="0"/>
              <a:t>•</a:t>
            </a:r>
            <a:r>
              <a:rPr lang="zh-CN" altLang="en-US" sz="2000" dirty="0"/>
              <a:t> </a:t>
            </a:r>
            <a:r>
              <a:rPr lang="en-US" altLang="zh-CN" sz="2000" dirty="0"/>
              <a:t>By convention, usually use </a:t>
            </a:r>
            <a:r>
              <a:rPr lang="en-US" altLang="zh-CN" sz="2000" b="1" dirty="0">
                <a:solidFill>
                  <a:srgbClr val="FF0000"/>
                </a:solidFill>
              </a:rPr>
              <a:t>1 represents TRUE </a:t>
            </a:r>
            <a:r>
              <a:rPr lang="en-US" altLang="zh-CN" sz="2000" dirty="0"/>
              <a:t>and </a:t>
            </a:r>
            <a:r>
              <a:rPr lang="en-US" altLang="zh-CN" sz="2000" b="1" dirty="0">
                <a:solidFill>
                  <a:srgbClr val="FF0000"/>
                </a:solidFill>
              </a:rPr>
              <a:t>0 represents FALSE</a:t>
            </a:r>
            <a:endParaRPr lang="en-CN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7FE348-AE67-5FA7-A5E9-5C042C8E41AE}"/>
              </a:ext>
            </a:extLst>
          </p:cNvPr>
          <p:cNvSpPr txBox="1">
            <a:spLocks/>
          </p:cNvSpPr>
          <p:nvPr/>
        </p:nvSpPr>
        <p:spPr>
          <a:xfrm>
            <a:off x="1524000" y="3971260"/>
            <a:ext cx="4738577" cy="2650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 b="1" dirty="0">
                <a:highlight>
                  <a:srgbClr val="FFFF00"/>
                </a:highlight>
              </a:rPr>
              <a:t>Examples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1</a:t>
            </a:r>
            <a:r>
              <a:rPr lang="en-CN" b="1" dirty="0">
                <a:highlight>
                  <a:srgbClr val="FFFF00"/>
                </a:highlight>
              </a:rPr>
              <a:t>:</a:t>
            </a:r>
          </a:p>
          <a:p>
            <a:pPr algn="l"/>
            <a:r>
              <a:rPr lang="en-US" sz="2000" dirty="0"/>
              <a:t>Draw a truth table for statement “¬P”</a:t>
            </a:r>
          </a:p>
          <a:p>
            <a:pPr algn="l"/>
            <a:r>
              <a:rPr lang="en-US" sz="2000" dirty="0"/>
              <a:t>• result of ¬P depends on “P”</a:t>
            </a:r>
          </a:p>
          <a:p>
            <a:pPr algn="l"/>
            <a:r>
              <a:rPr lang="en-US" sz="2000" dirty="0"/>
              <a:t>• “P” has two possible result (True or False)</a:t>
            </a:r>
          </a:p>
          <a:p>
            <a:pPr algn="l"/>
            <a:r>
              <a:rPr lang="en-US" sz="2000" dirty="0"/>
              <a:t>• Then we can draw a full truth table which list all possibilities </a:t>
            </a:r>
          </a:p>
          <a:p>
            <a:pPr algn="l"/>
            <a:endParaRPr lang="en-CN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015629D-4CEC-7B1E-6D6F-5DD67F19D870}"/>
              </a:ext>
            </a:extLst>
          </p:cNvPr>
          <p:cNvGraphicFramePr>
            <a:graphicFrameLocks noGrp="1"/>
          </p:cNvGraphicFramePr>
          <p:nvPr/>
        </p:nvGraphicFramePr>
        <p:xfrm>
          <a:off x="7129670" y="4523478"/>
          <a:ext cx="4282018" cy="181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1009">
                  <a:extLst>
                    <a:ext uri="{9D8B030D-6E8A-4147-A177-3AD203B41FA5}">
                      <a16:colId xmlns:a16="http://schemas.microsoft.com/office/drawing/2014/main" val="645968128"/>
                    </a:ext>
                  </a:extLst>
                </a:gridCol>
                <a:gridCol w="2141009">
                  <a:extLst>
                    <a:ext uri="{9D8B030D-6E8A-4147-A177-3AD203B41FA5}">
                      <a16:colId xmlns:a16="http://schemas.microsoft.com/office/drawing/2014/main" val="3375656817"/>
                    </a:ext>
                  </a:extLst>
                </a:gridCol>
              </a:tblGrid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P</a:t>
                      </a:r>
                      <a:endParaRPr lang="en-CN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¬P</a:t>
                      </a:r>
                      <a:endParaRPr lang="en-CN" sz="2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858500"/>
                  </a:ext>
                </a:extLst>
              </a:tr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0(False)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b="1" dirty="0">
                          <a:solidFill>
                            <a:srgbClr val="FF0000"/>
                          </a:solidFill>
                        </a:rPr>
                        <a:t>1(True)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240995"/>
                  </a:ext>
                </a:extLst>
              </a:tr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1(True)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b="1" dirty="0">
                          <a:solidFill>
                            <a:srgbClr val="FF0000"/>
                          </a:solidFill>
                        </a:rPr>
                        <a:t>0(False)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3202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C4BF6-C5A9-6157-C663-07F3C2E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605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9933"/>
          </a:xfrm>
        </p:spPr>
        <p:txBody>
          <a:bodyPr>
            <a:normAutofit fontScale="90000"/>
          </a:bodyPr>
          <a:lstStyle/>
          <a:p>
            <a:r>
              <a:rPr lang="en-CN" dirty="0"/>
              <a:t>Truth</a:t>
            </a:r>
            <a:r>
              <a:rPr lang="zh-CN" altLang="en-US" dirty="0"/>
              <a:t> </a:t>
            </a:r>
            <a:r>
              <a:rPr lang="en-US" altLang="zh-CN" dirty="0"/>
              <a:t>Table Semantics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8C929-8C01-2337-8F1C-2A88A3CF5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905760"/>
            <a:ext cx="9501963" cy="3829877"/>
          </a:xfrm>
        </p:spPr>
        <p:txBody>
          <a:bodyPr>
            <a:normAutofit/>
          </a:bodyPr>
          <a:lstStyle/>
          <a:p>
            <a:pPr algn="l"/>
            <a:r>
              <a:rPr lang="en-CN" b="1" dirty="0">
                <a:highlight>
                  <a:srgbClr val="FFFF00"/>
                </a:highlight>
              </a:rPr>
              <a:t>Why we need truth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table</a:t>
            </a:r>
            <a:r>
              <a:rPr lang="en-CN" b="1" dirty="0">
                <a:highlight>
                  <a:srgbClr val="FFFF00"/>
                </a:highlight>
              </a:rPr>
              <a:t>?</a:t>
            </a:r>
          </a:p>
          <a:p>
            <a:pPr algn="l"/>
            <a:r>
              <a:rPr lang="en-US" sz="2000" dirty="0"/>
              <a:t>• Propositional logic is not about the meaning of a sentence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 We use an example like “Socrates is bald” and replace it with the proposition letter, S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 That’s ok, but we don’t know if S is true or false, because it is just a proposition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 What we want to do is to define operations on these propositions by truth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C4BF6-C5A9-6157-C663-07F3C2E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658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9933"/>
          </a:xfrm>
        </p:spPr>
        <p:txBody>
          <a:bodyPr>
            <a:normAutofit fontScale="90000"/>
          </a:bodyPr>
          <a:lstStyle/>
          <a:p>
            <a:r>
              <a:rPr lang="en-CN" dirty="0"/>
              <a:t>Truth</a:t>
            </a:r>
            <a:r>
              <a:rPr lang="zh-CN" altLang="en-US" dirty="0"/>
              <a:t> </a:t>
            </a:r>
            <a:r>
              <a:rPr lang="en-US" altLang="zh-CN" dirty="0"/>
              <a:t>Table Semantics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8C929-8C01-2337-8F1C-2A88A3CF5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5760"/>
            <a:ext cx="9144000" cy="4229226"/>
          </a:xfrm>
        </p:spPr>
        <p:txBody>
          <a:bodyPr>
            <a:normAutofit/>
          </a:bodyPr>
          <a:lstStyle/>
          <a:p>
            <a:pPr algn="l"/>
            <a:r>
              <a:rPr lang="en-CN" b="1" dirty="0">
                <a:highlight>
                  <a:srgbClr val="FFFF00"/>
                </a:highlight>
              </a:rPr>
              <a:t>Why we need truth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table (Continued)</a:t>
            </a:r>
            <a:r>
              <a:rPr lang="en-CN" b="1" dirty="0">
                <a:highlight>
                  <a:srgbClr val="FFFF00"/>
                </a:highlight>
              </a:rPr>
              <a:t>?</a:t>
            </a:r>
          </a:p>
          <a:p>
            <a:pPr algn="l"/>
            <a:r>
              <a:rPr lang="en-US" sz="2000" dirty="0"/>
              <a:t>• So now, if we know S is true but G is false, then we can work out if S &amp; G is true. But S can also be false or another combination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 S and G are just variables that can be assigned any truth value (i.e. true or false)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• They have no intrinsic truth value. They are just variables that can be assigned a value</a:t>
            </a:r>
          </a:p>
          <a:p>
            <a:pPr algn="l"/>
            <a:endParaRPr lang="en-US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l"/>
            <a:r>
              <a:rPr lang="en-US" sz="2000" dirty="0"/>
              <a:t>• Therefore, if we want to look at all combinations of assignments of true or false to each letter, we will create a truth table showing all the consequence</a:t>
            </a:r>
          </a:p>
          <a:p>
            <a:pPr algn="l"/>
            <a:endParaRPr lang="en-CN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C4BF6-C5A9-6157-C663-07F3C2E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82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9933"/>
          </a:xfrm>
        </p:spPr>
        <p:txBody>
          <a:bodyPr>
            <a:normAutofit fontScale="90000"/>
          </a:bodyPr>
          <a:lstStyle/>
          <a:p>
            <a:r>
              <a:rPr lang="en-CN" dirty="0"/>
              <a:t>Truth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C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7FE348-AE67-5FA7-A5E9-5C042C8E41AE}"/>
              </a:ext>
            </a:extLst>
          </p:cNvPr>
          <p:cNvSpPr txBox="1">
            <a:spLocks/>
          </p:cNvSpPr>
          <p:nvPr/>
        </p:nvSpPr>
        <p:spPr>
          <a:xfrm>
            <a:off x="1113182" y="1802296"/>
            <a:ext cx="4738577" cy="306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 b="1" dirty="0">
                <a:highlight>
                  <a:srgbClr val="FFFF00"/>
                </a:highlight>
              </a:rPr>
              <a:t>Examples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2</a:t>
            </a:r>
            <a:r>
              <a:rPr lang="en-CN" b="1" dirty="0">
                <a:highlight>
                  <a:srgbClr val="FFFF00"/>
                </a:highlight>
              </a:rPr>
              <a:t>:</a:t>
            </a:r>
          </a:p>
          <a:p>
            <a:pPr algn="l"/>
            <a:r>
              <a:rPr lang="en-US" sz="2000" dirty="0"/>
              <a:t>Draw a truth table for statement “P ∧ Q”</a:t>
            </a:r>
          </a:p>
          <a:p>
            <a:pPr algn="l"/>
            <a:r>
              <a:rPr lang="en-US" sz="2000" dirty="0"/>
              <a:t>• result of P ∧ Q depends on “P”</a:t>
            </a:r>
            <a:r>
              <a:rPr lang="zh-CN" altLang="en-US" sz="2000" dirty="0"/>
              <a:t> </a:t>
            </a:r>
            <a:r>
              <a:rPr lang="en-US" altLang="zh-CN" sz="2000" dirty="0"/>
              <a:t>and “Q”</a:t>
            </a:r>
            <a:endParaRPr lang="en-US" sz="2000" dirty="0"/>
          </a:p>
          <a:p>
            <a:pPr algn="l"/>
            <a:r>
              <a:rPr lang="en-US" sz="2000" dirty="0"/>
              <a:t>• “P” has two possible result (True or False)</a:t>
            </a:r>
          </a:p>
          <a:p>
            <a:pPr algn="l"/>
            <a:r>
              <a:rPr lang="en-US" sz="2000" dirty="0"/>
              <a:t>• “Q” has two possible result (True or False)</a:t>
            </a:r>
          </a:p>
          <a:p>
            <a:pPr algn="l"/>
            <a:r>
              <a:rPr lang="en-US" sz="2000" dirty="0"/>
              <a:t>• Then we can draw a full truth table which list all possibilities </a:t>
            </a:r>
          </a:p>
          <a:p>
            <a:pPr algn="l"/>
            <a:endParaRPr lang="en-CN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015629D-4CEC-7B1E-6D6F-5DD67F19D870}"/>
              </a:ext>
            </a:extLst>
          </p:cNvPr>
          <p:cNvGraphicFramePr>
            <a:graphicFrameLocks noGrp="1"/>
          </p:cNvGraphicFramePr>
          <p:nvPr/>
        </p:nvGraphicFramePr>
        <p:xfrm>
          <a:off x="6997149" y="2310365"/>
          <a:ext cx="4282017" cy="30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339">
                  <a:extLst>
                    <a:ext uri="{9D8B030D-6E8A-4147-A177-3AD203B41FA5}">
                      <a16:colId xmlns:a16="http://schemas.microsoft.com/office/drawing/2014/main" val="192576214"/>
                    </a:ext>
                  </a:extLst>
                </a:gridCol>
                <a:gridCol w="1427339">
                  <a:extLst>
                    <a:ext uri="{9D8B030D-6E8A-4147-A177-3AD203B41FA5}">
                      <a16:colId xmlns:a16="http://schemas.microsoft.com/office/drawing/2014/main" val="645968128"/>
                    </a:ext>
                  </a:extLst>
                </a:gridCol>
                <a:gridCol w="1427339">
                  <a:extLst>
                    <a:ext uri="{9D8B030D-6E8A-4147-A177-3AD203B41FA5}">
                      <a16:colId xmlns:a16="http://schemas.microsoft.com/office/drawing/2014/main" val="3375656817"/>
                    </a:ext>
                  </a:extLst>
                </a:gridCol>
              </a:tblGrid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Q</a:t>
                      </a:r>
                      <a:endParaRPr lang="en-CN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P∧Q</a:t>
                      </a:r>
                      <a:endParaRPr lang="en-CN" sz="2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858500"/>
                  </a:ext>
                </a:extLst>
              </a:tr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240995"/>
                  </a:ext>
                </a:extLst>
              </a:tr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673928"/>
                  </a:ext>
                </a:extLst>
              </a:tr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539080"/>
                  </a:ext>
                </a:extLst>
              </a:tr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320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897EC7-49B5-E116-38BC-DF950F83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043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9933"/>
          </a:xfrm>
        </p:spPr>
        <p:txBody>
          <a:bodyPr>
            <a:normAutofit fontScale="90000"/>
          </a:bodyPr>
          <a:lstStyle/>
          <a:p>
            <a:r>
              <a:rPr lang="en-CN" dirty="0"/>
              <a:t>Truth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C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7FE348-AE67-5FA7-A5E9-5C042C8E41AE}"/>
              </a:ext>
            </a:extLst>
          </p:cNvPr>
          <p:cNvSpPr txBox="1">
            <a:spLocks/>
          </p:cNvSpPr>
          <p:nvPr/>
        </p:nvSpPr>
        <p:spPr>
          <a:xfrm>
            <a:off x="1113182" y="1802296"/>
            <a:ext cx="4738577" cy="306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 b="1" dirty="0">
                <a:highlight>
                  <a:srgbClr val="FFFF00"/>
                </a:highlight>
              </a:rPr>
              <a:t>Examples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3</a:t>
            </a:r>
            <a:r>
              <a:rPr lang="en-CN" b="1" dirty="0">
                <a:highlight>
                  <a:srgbClr val="FFFF00"/>
                </a:highlight>
              </a:rPr>
              <a:t>:</a:t>
            </a:r>
          </a:p>
          <a:p>
            <a:pPr algn="l"/>
            <a:r>
              <a:rPr lang="en-US" sz="2000" dirty="0"/>
              <a:t>Draw a truth table for statement “P ∨ Q”</a:t>
            </a:r>
          </a:p>
          <a:p>
            <a:pPr algn="l"/>
            <a:r>
              <a:rPr lang="en-US" sz="2000" dirty="0"/>
              <a:t>• result of P ∨ Q depends on “P”</a:t>
            </a:r>
            <a:r>
              <a:rPr lang="zh-CN" altLang="en-US" sz="2000" dirty="0"/>
              <a:t> </a:t>
            </a:r>
            <a:r>
              <a:rPr lang="en-US" altLang="zh-CN" sz="2000" dirty="0"/>
              <a:t>and “Q”</a:t>
            </a:r>
            <a:endParaRPr lang="en-US" sz="2000" dirty="0"/>
          </a:p>
          <a:p>
            <a:pPr algn="l"/>
            <a:r>
              <a:rPr lang="en-US" sz="2000" dirty="0"/>
              <a:t>• “P” has two possible result (True or False)</a:t>
            </a:r>
          </a:p>
          <a:p>
            <a:pPr algn="l"/>
            <a:r>
              <a:rPr lang="en-US" sz="2000" dirty="0"/>
              <a:t>• “Q” has two possible result (True or False)</a:t>
            </a:r>
          </a:p>
          <a:p>
            <a:pPr algn="l"/>
            <a:r>
              <a:rPr lang="en-US" sz="2000" dirty="0"/>
              <a:t>• Then we can draw a full truth table which list all possibilities </a:t>
            </a:r>
          </a:p>
          <a:p>
            <a:pPr algn="l"/>
            <a:endParaRPr lang="en-CN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015629D-4CEC-7B1E-6D6F-5DD67F19D870}"/>
              </a:ext>
            </a:extLst>
          </p:cNvPr>
          <p:cNvGraphicFramePr>
            <a:graphicFrameLocks noGrp="1"/>
          </p:cNvGraphicFramePr>
          <p:nvPr/>
        </p:nvGraphicFramePr>
        <p:xfrm>
          <a:off x="6997149" y="2310365"/>
          <a:ext cx="4282017" cy="30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339">
                  <a:extLst>
                    <a:ext uri="{9D8B030D-6E8A-4147-A177-3AD203B41FA5}">
                      <a16:colId xmlns:a16="http://schemas.microsoft.com/office/drawing/2014/main" val="192576214"/>
                    </a:ext>
                  </a:extLst>
                </a:gridCol>
                <a:gridCol w="1427339">
                  <a:extLst>
                    <a:ext uri="{9D8B030D-6E8A-4147-A177-3AD203B41FA5}">
                      <a16:colId xmlns:a16="http://schemas.microsoft.com/office/drawing/2014/main" val="645968128"/>
                    </a:ext>
                  </a:extLst>
                </a:gridCol>
                <a:gridCol w="1427339">
                  <a:extLst>
                    <a:ext uri="{9D8B030D-6E8A-4147-A177-3AD203B41FA5}">
                      <a16:colId xmlns:a16="http://schemas.microsoft.com/office/drawing/2014/main" val="3375656817"/>
                    </a:ext>
                  </a:extLst>
                </a:gridCol>
              </a:tblGrid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Q</a:t>
                      </a:r>
                      <a:endParaRPr lang="en-CN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P∨Q</a:t>
                      </a:r>
                      <a:endParaRPr lang="en-CN" sz="2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858500"/>
                  </a:ext>
                </a:extLst>
              </a:tr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240995"/>
                  </a:ext>
                </a:extLst>
              </a:tr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673928"/>
                  </a:ext>
                </a:extLst>
              </a:tr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539080"/>
                  </a:ext>
                </a:extLst>
              </a:tr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320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76C033-C0CB-1EDA-6CA6-DF382161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877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9933"/>
          </a:xfrm>
        </p:spPr>
        <p:txBody>
          <a:bodyPr>
            <a:normAutofit fontScale="90000"/>
          </a:bodyPr>
          <a:lstStyle/>
          <a:p>
            <a:r>
              <a:rPr lang="en-CN" dirty="0"/>
              <a:t>Truth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C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7FE348-AE67-5FA7-A5E9-5C042C8E41AE}"/>
              </a:ext>
            </a:extLst>
          </p:cNvPr>
          <p:cNvSpPr txBox="1">
            <a:spLocks/>
          </p:cNvSpPr>
          <p:nvPr/>
        </p:nvSpPr>
        <p:spPr>
          <a:xfrm>
            <a:off x="1113182" y="1802295"/>
            <a:ext cx="5738192" cy="393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 b="1" dirty="0">
                <a:highlight>
                  <a:srgbClr val="FFFF00"/>
                </a:highlight>
              </a:rPr>
              <a:t>Examples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4</a:t>
            </a:r>
            <a:r>
              <a:rPr lang="en-CN" b="1" dirty="0">
                <a:highlight>
                  <a:srgbClr val="FFFF00"/>
                </a:highlight>
              </a:rPr>
              <a:t>:</a:t>
            </a:r>
          </a:p>
          <a:p>
            <a:pPr algn="l"/>
            <a:r>
              <a:rPr lang="en-US" sz="2000" dirty="0"/>
              <a:t>Draw a truth table for statement “P → Q”</a:t>
            </a:r>
          </a:p>
          <a:p>
            <a:pPr algn="l"/>
            <a:r>
              <a:rPr lang="en-US" sz="2000" dirty="0"/>
              <a:t>• result of P → Q depends on “P”</a:t>
            </a:r>
            <a:r>
              <a:rPr lang="zh-CN" altLang="en-US" sz="2000" dirty="0"/>
              <a:t> </a:t>
            </a:r>
            <a:r>
              <a:rPr lang="en-US" altLang="zh-CN" sz="2000" dirty="0"/>
              <a:t>and “Q”</a:t>
            </a:r>
            <a:endParaRPr lang="en-US" sz="2000" dirty="0"/>
          </a:p>
          <a:p>
            <a:pPr algn="l"/>
            <a:r>
              <a:rPr lang="en-US" sz="2000" dirty="0"/>
              <a:t>• “P” has two possible result (True or False)</a:t>
            </a:r>
          </a:p>
          <a:p>
            <a:pPr algn="l"/>
            <a:r>
              <a:rPr lang="en-US" sz="2000" dirty="0"/>
              <a:t>• “Q” has two possible result (True or False)</a:t>
            </a:r>
          </a:p>
          <a:p>
            <a:pPr algn="l"/>
            <a:r>
              <a:rPr lang="en-US" sz="2000" dirty="0"/>
              <a:t>• Recall: P → Q will be false </a:t>
            </a:r>
            <a:r>
              <a:rPr lang="en-US" sz="2000" dirty="0" err="1"/>
              <a:t>iif</a:t>
            </a:r>
            <a:r>
              <a:rPr lang="en-US" sz="2000" dirty="0"/>
              <a:t> Q is false but P is true</a:t>
            </a:r>
          </a:p>
          <a:p>
            <a:pPr algn="l"/>
            <a:r>
              <a:rPr lang="en-US" sz="2000" dirty="0"/>
              <a:t>• Then we can draw a full truth table which list all possibilities </a:t>
            </a:r>
          </a:p>
          <a:p>
            <a:pPr algn="l"/>
            <a:endParaRPr lang="en-CN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015629D-4CEC-7B1E-6D6F-5DD67F19D870}"/>
              </a:ext>
            </a:extLst>
          </p:cNvPr>
          <p:cNvGraphicFramePr>
            <a:graphicFrameLocks noGrp="1"/>
          </p:cNvGraphicFramePr>
          <p:nvPr/>
        </p:nvGraphicFramePr>
        <p:xfrm>
          <a:off x="6997149" y="2310365"/>
          <a:ext cx="4282017" cy="30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339">
                  <a:extLst>
                    <a:ext uri="{9D8B030D-6E8A-4147-A177-3AD203B41FA5}">
                      <a16:colId xmlns:a16="http://schemas.microsoft.com/office/drawing/2014/main" val="192576214"/>
                    </a:ext>
                  </a:extLst>
                </a:gridCol>
                <a:gridCol w="1427339">
                  <a:extLst>
                    <a:ext uri="{9D8B030D-6E8A-4147-A177-3AD203B41FA5}">
                      <a16:colId xmlns:a16="http://schemas.microsoft.com/office/drawing/2014/main" val="645968128"/>
                    </a:ext>
                  </a:extLst>
                </a:gridCol>
                <a:gridCol w="1427339">
                  <a:extLst>
                    <a:ext uri="{9D8B030D-6E8A-4147-A177-3AD203B41FA5}">
                      <a16:colId xmlns:a16="http://schemas.microsoft.com/office/drawing/2014/main" val="3375656817"/>
                    </a:ext>
                  </a:extLst>
                </a:gridCol>
              </a:tblGrid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Q</a:t>
                      </a:r>
                      <a:endParaRPr lang="en-CN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P → Q</a:t>
                      </a:r>
                      <a:endParaRPr lang="en-CN" sz="2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858500"/>
                  </a:ext>
                </a:extLst>
              </a:tr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240995"/>
                  </a:ext>
                </a:extLst>
              </a:tr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673928"/>
                  </a:ext>
                </a:extLst>
              </a:tr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539080"/>
                  </a:ext>
                </a:extLst>
              </a:tr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320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7DA54-C121-C149-3215-87089C27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963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9933"/>
          </a:xfrm>
        </p:spPr>
        <p:txBody>
          <a:bodyPr>
            <a:normAutofit fontScale="90000"/>
          </a:bodyPr>
          <a:lstStyle/>
          <a:p>
            <a:r>
              <a:rPr lang="en-CN" dirty="0"/>
              <a:t>Truth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C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7FE348-AE67-5FA7-A5E9-5C042C8E41AE}"/>
              </a:ext>
            </a:extLst>
          </p:cNvPr>
          <p:cNvSpPr txBox="1">
            <a:spLocks/>
          </p:cNvSpPr>
          <p:nvPr/>
        </p:nvSpPr>
        <p:spPr>
          <a:xfrm>
            <a:off x="1113182" y="1802295"/>
            <a:ext cx="5738192" cy="393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 b="1" dirty="0">
                <a:highlight>
                  <a:srgbClr val="FFFF00"/>
                </a:highlight>
              </a:rPr>
              <a:t>Examples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5</a:t>
            </a:r>
            <a:r>
              <a:rPr lang="en-CN" b="1" dirty="0">
                <a:highlight>
                  <a:srgbClr val="FFFF00"/>
                </a:highlight>
              </a:rPr>
              <a:t>:</a:t>
            </a:r>
          </a:p>
          <a:p>
            <a:pPr algn="l"/>
            <a:r>
              <a:rPr lang="en-US" sz="2000" dirty="0"/>
              <a:t>Draw a truth table for statement “P ↔ Q”</a:t>
            </a:r>
          </a:p>
          <a:p>
            <a:pPr algn="l"/>
            <a:r>
              <a:rPr lang="en-US" sz="2000" dirty="0"/>
              <a:t>• result of P ↔ Q depends on “P”</a:t>
            </a:r>
            <a:r>
              <a:rPr lang="zh-CN" altLang="en-US" sz="2000" dirty="0"/>
              <a:t> </a:t>
            </a:r>
            <a:r>
              <a:rPr lang="en-US" altLang="zh-CN" sz="2000" dirty="0"/>
              <a:t>and “</a:t>
            </a:r>
            <a:r>
              <a:rPr lang="en-US" sz="2000" dirty="0"/>
              <a:t>Q</a:t>
            </a:r>
            <a:r>
              <a:rPr lang="en-US" altLang="zh-CN" sz="2000" dirty="0"/>
              <a:t>”</a:t>
            </a:r>
            <a:endParaRPr lang="en-US" sz="2000" dirty="0"/>
          </a:p>
          <a:p>
            <a:pPr algn="l"/>
            <a:r>
              <a:rPr lang="en-US" sz="2000" dirty="0"/>
              <a:t>• Recall: P ↔ Q will be true </a:t>
            </a:r>
            <a:r>
              <a:rPr lang="en-US" sz="2000" dirty="0" err="1"/>
              <a:t>iif</a:t>
            </a:r>
            <a:r>
              <a:rPr lang="en-US" sz="2000" dirty="0"/>
              <a:t> P is false and Q is false or P is true and Q is true</a:t>
            </a:r>
          </a:p>
          <a:p>
            <a:pPr algn="l"/>
            <a:r>
              <a:rPr lang="en-US" sz="2000" dirty="0"/>
              <a:t>• Then we can draw a full truth table which list all possibilities </a:t>
            </a:r>
          </a:p>
          <a:p>
            <a:pPr algn="l"/>
            <a:endParaRPr lang="en-CN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015629D-4CEC-7B1E-6D6F-5DD67F19D870}"/>
              </a:ext>
            </a:extLst>
          </p:cNvPr>
          <p:cNvGraphicFramePr>
            <a:graphicFrameLocks noGrp="1"/>
          </p:cNvGraphicFramePr>
          <p:nvPr/>
        </p:nvGraphicFramePr>
        <p:xfrm>
          <a:off x="6997149" y="2310365"/>
          <a:ext cx="4282017" cy="30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339">
                  <a:extLst>
                    <a:ext uri="{9D8B030D-6E8A-4147-A177-3AD203B41FA5}">
                      <a16:colId xmlns:a16="http://schemas.microsoft.com/office/drawing/2014/main" val="192576214"/>
                    </a:ext>
                  </a:extLst>
                </a:gridCol>
                <a:gridCol w="1427339">
                  <a:extLst>
                    <a:ext uri="{9D8B030D-6E8A-4147-A177-3AD203B41FA5}">
                      <a16:colId xmlns:a16="http://schemas.microsoft.com/office/drawing/2014/main" val="645968128"/>
                    </a:ext>
                  </a:extLst>
                </a:gridCol>
                <a:gridCol w="1427339">
                  <a:extLst>
                    <a:ext uri="{9D8B030D-6E8A-4147-A177-3AD203B41FA5}">
                      <a16:colId xmlns:a16="http://schemas.microsoft.com/office/drawing/2014/main" val="3375656817"/>
                    </a:ext>
                  </a:extLst>
                </a:gridCol>
              </a:tblGrid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Q</a:t>
                      </a:r>
                      <a:endParaRPr lang="en-CN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P ↔ Q</a:t>
                      </a:r>
                      <a:endParaRPr lang="en-CN" sz="2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858500"/>
                  </a:ext>
                </a:extLst>
              </a:tr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240995"/>
                  </a:ext>
                </a:extLst>
              </a:tr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673928"/>
                  </a:ext>
                </a:extLst>
              </a:tr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539080"/>
                  </a:ext>
                </a:extLst>
              </a:tr>
              <a:tr h="606080"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320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ADF40D-4374-56A9-6741-8085100B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918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9933"/>
          </a:xfrm>
        </p:spPr>
        <p:txBody>
          <a:bodyPr>
            <a:normAutofit fontScale="90000"/>
          </a:bodyPr>
          <a:lstStyle/>
          <a:p>
            <a:r>
              <a:rPr lang="en-CN" dirty="0"/>
              <a:t>Truth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C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7FE348-AE67-5FA7-A5E9-5C042C8E41AE}"/>
              </a:ext>
            </a:extLst>
          </p:cNvPr>
          <p:cNvSpPr txBox="1">
            <a:spLocks/>
          </p:cNvSpPr>
          <p:nvPr/>
        </p:nvSpPr>
        <p:spPr>
          <a:xfrm>
            <a:off x="331304" y="1815549"/>
            <a:ext cx="5738192" cy="393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 b="1" dirty="0">
                <a:highlight>
                  <a:srgbClr val="FFFF00"/>
                </a:highlight>
              </a:rPr>
              <a:t>Examples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6</a:t>
            </a:r>
            <a:r>
              <a:rPr lang="en-CN" b="1" dirty="0">
                <a:highlight>
                  <a:srgbClr val="FFFF00"/>
                </a:highlight>
              </a:rPr>
              <a:t>:</a:t>
            </a:r>
          </a:p>
          <a:p>
            <a:pPr algn="l"/>
            <a:r>
              <a:rPr lang="en-US" sz="2000" dirty="0"/>
              <a:t>Draw a truth table for statement “(R</a:t>
            </a:r>
            <a:r>
              <a:rPr lang="zh-CN" altLang="en-US" sz="2000" dirty="0"/>
              <a:t> </a:t>
            </a:r>
            <a:r>
              <a:rPr lang="en-US" sz="2000" dirty="0"/>
              <a:t>∧</a:t>
            </a:r>
            <a:r>
              <a:rPr lang="zh-CN" altLang="en-US" sz="2000" dirty="0"/>
              <a:t> </a:t>
            </a:r>
            <a:r>
              <a:rPr lang="en-US" sz="2000" dirty="0"/>
              <a:t>S) → (¬R ∨ S)”</a:t>
            </a:r>
          </a:p>
          <a:p>
            <a:pPr algn="l"/>
            <a:r>
              <a:rPr lang="en-US" sz="2000" dirty="0"/>
              <a:t>• result depends on “(R</a:t>
            </a:r>
            <a:r>
              <a:rPr lang="zh-CN" altLang="en-US" sz="2000" dirty="0"/>
              <a:t> </a:t>
            </a:r>
            <a:r>
              <a:rPr lang="en-US" sz="2000" dirty="0"/>
              <a:t>∧</a:t>
            </a:r>
            <a:r>
              <a:rPr lang="zh-CN" altLang="en-US" sz="2000" dirty="0"/>
              <a:t> </a:t>
            </a:r>
            <a:r>
              <a:rPr lang="en-US" sz="2000" dirty="0"/>
              <a:t>S)”</a:t>
            </a:r>
            <a:r>
              <a:rPr lang="zh-CN" altLang="en-US" sz="2000" dirty="0"/>
              <a:t> </a:t>
            </a:r>
            <a:r>
              <a:rPr lang="en-US" altLang="zh-CN" sz="2000" dirty="0"/>
              <a:t>and “</a:t>
            </a:r>
            <a:r>
              <a:rPr lang="en-US" sz="2000" dirty="0"/>
              <a:t>(¬R ∨ S)</a:t>
            </a:r>
            <a:r>
              <a:rPr lang="en-US" altLang="zh-CN" sz="2000" dirty="0"/>
              <a:t>”</a:t>
            </a:r>
            <a:endParaRPr lang="en-US" sz="2000" dirty="0"/>
          </a:p>
          <a:p>
            <a:pPr algn="l"/>
            <a:r>
              <a:rPr lang="en-US" sz="2000" dirty="0"/>
              <a:t>• result of “(R</a:t>
            </a:r>
            <a:r>
              <a:rPr lang="zh-CN" altLang="en-US" sz="2000" dirty="0"/>
              <a:t> </a:t>
            </a:r>
            <a:r>
              <a:rPr lang="en-US" sz="2000" dirty="0"/>
              <a:t>∧</a:t>
            </a:r>
            <a:r>
              <a:rPr lang="zh-CN" altLang="en-US" sz="2000" dirty="0"/>
              <a:t> </a:t>
            </a:r>
            <a:r>
              <a:rPr lang="en-US" sz="2000" dirty="0"/>
              <a:t>S)”</a:t>
            </a:r>
            <a:r>
              <a:rPr lang="zh-CN" altLang="en-US" sz="2000" dirty="0"/>
              <a:t> </a:t>
            </a:r>
            <a:r>
              <a:rPr lang="en-US" altLang="zh-CN" sz="2000" dirty="0"/>
              <a:t> depends on “R” and “S”</a:t>
            </a:r>
          </a:p>
          <a:p>
            <a:pPr algn="l"/>
            <a:r>
              <a:rPr lang="en-US" sz="2000" dirty="0"/>
              <a:t>• result of “(¬R ∨ S)”</a:t>
            </a:r>
            <a:r>
              <a:rPr lang="zh-CN" altLang="en-US" sz="2000" dirty="0"/>
              <a:t> </a:t>
            </a:r>
            <a:r>
              <a:rPr lang="en-US" altLang="zh-CN" sz="2000" dirty="0"/>
              <a:t> depends on “R” and “S”</a:t>
            </a:r>
          </a:p>
          <a:p>
            <a:pPr algn="l"/>
            <a:r>
              <a:rPr lang="en-US" sz="2000" dirty="0"/>
              <a:t>• Recall: “(R</a:t>
            </a:r>
            <a:r>
              <a:rPr lang="zh-CN" altLang="en-US" sz="2000" dirty="0"/>
              <a:t> </a:t>
            </a:r>
            <a:r>
              <a:rPr lang="en-US" sz="2000" dirty="0"/>
              <a:t>∧</a:t>
            </a:r>
            <a:r>
              <a:rPr lang="zh-CN" altLang="en-US" sz="2000" dirty="0"/>
              <a:t> </a:t>
            </a:r>
            <a:r>
              <a:rPr lang="en-US" sz="2000" dirty="0"/>
              <a:t>S) → (¬R ∨ S)” is False </a:t>
            </a:r>
            <a:r>
              <a:rPr lang="en-US" sz="2000" dirty="0" err="1"/>
              <a:t>iff</a:t>
            </a:r>
            <a:r>
              <a:rPr lang="en-US" sz="2000" dirty="0"/>
              <a:t> (R</a:t>
            </a:r>
            <a:r>
              <a:rPr lang="zh-CN" altLang="en-US" sz="2000" dirty="0"/>
              <a:t> </a:t>
            </a:r>
            <a:r>
              <a:rPr lang="en-US" sz="2000" dirty="0"/>
              <a:t>∧</a:t>
            </a:r>
            <a:r>
              <a:rPr lang="zh-CN" altLang="en-US" sz="2000" dirty="0"/>
              <a:t> </a:t>
            </a:r>
            <a:r>
              <a:rPr lang="en-US" sz="2000" dirty="0"/>
              <a:t>S) is True but (¬R ∨ S) is False</a:t>
            </a:r>
          </a:p>
          <a:p>
            <a:pPr algn="l"/>
            <a:r>
              <a:rPr lang="en-US" sz="2000" dirty="0"/>
              <a:t>• Then we can draw a full truth table which list all possibilities </a:t>
            </a:r>
          </a:p>
          <a:p>
            <a:pPr algn="l"/>
            <a:endParaRPr lang="en-CN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015629D-4CEC-7B1E-6D6F-5DD67F19D870}"/>
              </a:ext>
            </a:extLst>
          </p:cNvPr>
          <p:cNvGraphicFramePr>
            <a:graphicFrameLocks noGrp="1"/>
          </p:cNvGraphicFramePr>
          <p:nvPr/>
        </p:nvGraphicFramePr>
        <p:xfrm>
          <a:off x="6255025" y="2592118"/>
          <a:ext cx="5605671" cy="2111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627">
                  <a:extLst>
                    <a:ext uri="{9D8B030D-6E8A-4147-A177-3AD203B41FA5}">
                      <a16:colId xmlns:a16="http://schemas.microsoft.com/office/drawing/2014/main" val="1221453728"/>
                    </a:ext>
                  </a:extLst>
                </a:gridCol>
                <a:gridCol w="768627">
                  <a:extLst>
                    <a:ext uri="{9D8B030D-6E8A-4147-A177-3AD203B41FA5}">
                      <a16:colId xmlns:a16="http://schemas.microsoft.com/office/drawing/2014/main" val="4080675168"/>
                    </a:ext>
                  </a:extLst>
                </a:gridCol>
                <a:gridCol w="768627">
                  <a:extLst>
                    <a:ext uri="{9D8B030D-6E8A-4147-A177-3AD203B41FA5}">
                      <a16:colId xmlns:a16="http://schemas.microsoft.com/office/drawing/2014/main" val="3885918697"/>
                    </a:ext>
                  </a:extLst>
                </a:gridCol>
                <a:gridCol w="768627">
                  <a:extLst>
                    <a:ext uri="{9D8B030D-6E8A-4147-A177-3AD203B41FA5}">
                      <a16:colId xmlns:a16="http://schemas.microsoft.com/office/drawing/2014/main" val="192576214"/>
                    </a:ext>
                  </a:extLst>
                </a:gridCol>
                <a:gridCol w="940902">
                  <a:extLst>
                    <a:ext uri="{9D8B030D-6E8A-4147-A177-3AD203B41FA5}">
                      <a16:colId xmlns:a16="http://schemas.microsoft.com/office/drawing/2014/main" val="645968128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3375656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¬R</a:t>
                      </a:r>
                      <a:endParaRPr lang="en-C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(R</a:t>
                      </a:r>
                      <a:r>
                        <a:rPr lang="zh-CN" altLang="en-US" sz="1500" dirty="0"/>
                        <a:t> </a:t>
                      </a:r>
                      <a:r>
                        <a:rPr lang="en-US" sz="1500" dirty="0"/>
                        <a:t>∧</a:t>
                      </a:r>
                      <a:r>
                        <a:rPr lang="zh-CN" altLang="en-US" sz="1500" dirty="0"/>
                        <a:t> </a:t>
                      </a:r>
                      <a:r>
                        <a:rPr lang="en-US" sz="1500" dirty="0"/>
                        <a:t>S) </a:t>
                      </a:r>
                      <a:endParaRPr lang="en-C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(¬R ∨ S)</a:t>
                      </a:r>
                      <a:endParaRPr lang="en-CN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(R</a:t>
                      </a:r>
                      <a:r>
                        <a:rPr lang="zh-CN" altLang="en-US" sz="15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∧</a:t>
                      </a:r>
                      <a:r>
                        <a:rPr lang="zh-CN" altLang="en-US" sz="15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S) → (¬R ∨ S)</a:t>
                      </a:r>
                      <a:endParaRPr lang="en-CN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858500"/>
                  </a:ext>
                </a:extLst>
              </a:tr>
              <a:tr h="447951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240995"/>
                  </a:ext>
                </a:extLst>
              </a:tr>
              <a:tr h="447951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673928"/>
                  </a:ext>
                </a:extLst>
              </a:tr>
              <a:tr h="447951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539080"/>
                  </a:ext>
                </a:extLst>
              </a:tr>
              <a:tr h="447951"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320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83B579-6F71-DFD1-F1D2-7FBAB7CF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715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44E3-392A-593A-C5EB-0C4238B3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N" sz="6400" b="1" dirty="0"/>
              <a:t>Quiz Time!</a:t>
            </a:r>
          </a:p>
        </p:txBody>
      </p:sp>
    </p:spTree>
    <p:extLst>
      <p:ext uri="{BB962C8B-B14F-4D97-AF65-F5344CB8AC3E}">
        <p14:creationId xmlns:p14="http://schemas.microsoft.com/office/powerpoint/2010/main" val="357532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863</Words>
  <Application>Microsoft Macintosh PowerPoint</Application>
  <PresentationFormat>Widescreen</PresentationFormat>
  <Paragraphs>169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Truth Table</vt:lpstr>
      <vt:lpstr>Truth Table Semantics</vt:lpstr>
      <vt:lpstr>Truth Table Semantics</vt:lpstr>
      <vt:lpstr>Truth Table</vt:lpstr>
      <vt:lpstr>Truth Table</vt:lpstr>
      <vt:lpstr>Truth Table</vt:lpstr>
      <vt:lpstr>Truth Table</vt:lpstr>
      <vt:lpstr>Truth Table</vt:lpstr>
      <vt:lpstr>Quiz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Truth Table</dc:title>
  <dc:creator>Wenjie Wang</dc:creator>
  <cp:lastModifiedBy>Wenjie Wang</cp:lastModifiedBy>
  <cp:revision>2</cp:revision>
  <dcterms:created xsi:type="dcterms:W3CDTF">2023-05-07T13:29:34Z</dcterms:created>
  <dcterms:modified xsi:type="dcterms:W3CDTF">2023-05-10T04:57:00Z</dcterms:modified>
</cp:coreProperties>
</file>