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4" r:id="rId2"/>
    <p:sldId id="275" r:id="rId3"/>
    <p:sldId id="276" r:id="rId4"/>
    <p:sldId id="277" r:id="rId5"/>
    <p:sldId id="278" r:id="rId6"/>
    <p:sldId id="287" r:id="rId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322"/>
  </p:normalViewPr>
  <p:slideViewPr>
    <p:cSldViewPr snapToGrid="0">
      <p:cViewPr varScale="1">
        <p:scale>
          <a:sx n="127" d="100"/>
          <a:sy n="127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A935-C45E-7A33-0D89-2969E804A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F3F61-E016-864F-EB17-FB66043E3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E4880-7690-DFD5-10C8-9097F5EB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2AA3-013A-204D-9D6F-ABEEBB0233C2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7389F-65C1-B080-8FA6-433283C4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38BEE-73CE-2710-A9E3-B382D2FC9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FEAA-9A2C-E64D-8520-BBC99A6BCE1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6072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43799-0FD6-ED76-D34F-0D387AB80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9FC28-E2CA-3345-C27B-664FF1465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E484A-CF32-3106-A6AD-8EF5DE99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2AA3-013A-204D-9D6F-ABEEBB0233C2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36608-5024-5924-6548-58FAF6CB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3A6D3-698B-57D5-905E-53DC63AA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FEAA-9A2C-E64D-8520-BBC99A6BCE1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4048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32E64-0856-24F0-0B9C-EB7FBAC45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22315-DF6E-A486-2C76-72D6B13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B89A7-C4DB-8208-F70C-914894C6B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2AA3-013A-204D-9D6F-ABEEBB0233C2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C5993-F0CD-305F-2E12-FB6430BC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AF1F5-11AF-0DB7-B3A2-0E965132D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FEAA-9A2C-E64D-8520-BBC99A6BCE1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3287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E10C-00BF-3D7C-9531-577D04062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17777-3B54-38F8-8DFB-A42BC8CE8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7DBB6-2DBE-B046-9CFE-CBF4556F7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2AA3-013A-204D-9D6F-ABEEBB0233C2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26D17-85AC-B033-A30F-C5389F27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54511-4099-68F0-62E1-553FB836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FEAA-9A2C-E64D-8520-BBC99A6BCE1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4836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15AC-B9D3-51D4-46E0-FD1A2314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3CC4F-A70A-FA47-A693-9FD03C67A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35BA2-1DB4-95E7-E2FC-C97A60B52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2AA3-013A-204D-9D6F-ABEEBB0233C2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B4CF1-0ECA-2F25-7FBB-5995A8F3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26C08-6810-0401-3A09-F0FFEA0D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FEAA-9A2C-E64D-8520-BBC99A6BCE1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314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62A0-95CC-B441-0FCA-17D53218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8B73B-475C-C5B8-F897-CB606CFFB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2B526-D060-4B13-0D20-65B5C34CF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A0AA9-E906-1C09-C326-1CC99D3FD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2AA3-013A-204D-9D6F-ABEEBB0233C2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F48E7-17F6-E992-E57C-5A06057B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0DA96-A1CD-7BB1-D019-5A4B88D8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FEAA-9A2C-E64D-8520-BBC99A6BCE1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9524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8698C-AB65-9B38-75DD-1332DFC37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4F16C-A11A-846B-BDC8-20ED9A30A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4BCE2-8017-A794-7F97-91D9794F8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17AF7D-D42A-30BE-03BA-820494085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C9EDA-1529-14CF-8149-9FDCDE4ED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E40B44-44DF-DC24-6FFB-2EDCE42D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2AA3-013A-204D-9D6F-ABEEBB0233C2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A95D36-D99D-4EE0-5696-EBFA7A2D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BF651D-ADB7-3035-68DD-AA8F9656E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FEAA-9A2C-E64D-8520-BBC99A6BCE1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355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03B9-0D2C-106F-78F5-9B098D151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33A6F8-B40B-8867-E502-30B9E998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2AA3-013A-204D-9D6F-ABEEBB0233C2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25C04-E2BE-9A63-ABA7-B1EDFE20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C8480D-5F5C-A643-717C-6C7C98DD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FEAA-9A2C-E64D-8520-BBC99A6BCE1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7250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697BB6-FAE7-A1DA-99CC-A42BD0AEF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2AA3-013A-204D-9D6F-ABEEBB0233C2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7F7CDA-1E48-64E9-1622-52DAA0FFB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6999A-E6B3-B9ED-187D-CC600DFE9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FEAA-9A2C-E64D-8520-BBC99A6BCE1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3467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5AF8C-5A02-EA98-9983-CB3C7952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70C13-821A-3921-2964-E3FC8C354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9EF00-7E58-BCE4-8BD4-47A1CC90D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EC924-7195-DA20-2AC6-282B2F3B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2AA3-013A-204D-9D6F-ABEEBB0233C2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DC233-6630-6885-42F8-F0614DBE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8733B-B725-0309-D0DF-11A305CE9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FEAA-9A2C-E64D-8520-BBC99A6BCE1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9256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2BA39-0B0F-46BD-A2E0-46964C51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372E2-02FE-F0BA-AC08-6EF6DEB20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D50B7-F2B1-D735-AFEE-456F0B62F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77DCA-A55C-A60B-7E3C-6E58B39E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2AA3-013A-204D-9D6F-ABEEBB0233C2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1925D-AB15-A088-FF69-B5AB0118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85F70-F9B5-F494-9D36-294507F7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FEAA-9A2C-E64D-8520-BBC99A6BCE1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1829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021811-74B9-8736-DF82-B0E039EE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4500E-1A34-BE99-236E-1FD30759E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66FF5-2785-8499-94A9-235E95BEF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22AA3-013A-204D-9D6F-ABEEBB0233C2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592FD-9787-6CF8-34F5-C3BC1CA1D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2166C-9FB8-A46C-EF5F-91E1259A7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4FEAA-9A2C-E64D-8520-BBC99A6BCE1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7001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5914-BF0E-1896-D0EE-A57498CDB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79933"/>
          </a:xfrm>
        </p:spPr>
        <p:txBody>
          <a:bodyPr>
            <a:normAutofit fontScale="90000"/>
          </a:bodyPr>
          <a:lstStyle/>
          <a:p>
            <a:r>
              <a:rPr lang="en-CN" dirty="0"/>
              <a:t>Ke</a:t>
            </a:r>
            <a:r>
              <a:rPr lang="en-US" dirty="0"/>
              <a:t>y Definition (1)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8C929-8C01-2337-8F1C-2A88A3CF5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05759"/>
            <a:ext cx="9607826" cy="457455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dirty="0"/>
              <a:t>• </a:t>
            </a:r>
            <a:r>
              <a:rPr lang="en-US" sz="2000" b="1" dirty="0"/>
              <a:t>Valid</a:t>
            </a:r>
            <a:r>
              <a:rPr lang="en-US" sz="2000" dirty="0"/>
              <a:t>: A sentence is </a:t>
            </a:r>
            <a:r>
              <a:rPr lang="en-US" sz="2000" b="1" dirty="0">
                <a:solidFill>
                  <a:srgbClr val="FF0000"/>
                </a:solidFill>
              </a:rPr>
              <a:t>valid</a:t>
            </a:r>
            <a:r>
              <a:rPr lang="en-US" sz="2000" dirty="0"/>
              <a:t> if it is </a:t>
            </a:r>
            <a:r>
              <a:rPr lang="en-US" sz="2000" b="1" dirty="0">
                <a:solidFill>
                  <a:srgbClr val="FF0000"/>
                </a:solidFill>
              </a:rPr>
              <a:t>True under all possible assignments </a:t>
            </a:r>
            <a:r>
              <a:rPr lang="en-US" sz="2000" dirty="0"/>
              <a:t>of True/False to its variables (e.g. P ∨¬P)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• </a:t>
            </a:r>
            <a:r>
              <a:rPr lang="en-US" sz="2000" b="1" dirty="0"/>
              <a:t>Tautology</a:t>
            </a:r>
            <a:r>
              <a:rPr lang="en-US" sz="2000" dirty="0"/>
              <a:t>: A tautology is a valid sentence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• </a:t>
            </a:r>
            <a:r>
              <a:rPr lang="en-US" sz="2000" b="1" dirty="0"/>
              <a:t>Equivalent</a:t>
            </a:r>
            <a:r>
              <a:rPr lang="en-US" sz="2000" dirty="0"/>
              <a:t>: Two sentences are equivalent if they have the </a:t>
            </a:r>
            <a:r>
              <a:rPr lang="en-US" sz="2000" b="1" dirty="0">
                <a:solidFill>
                  <a:srgbClr val="FF0000"/>
                </a:solidFill>
              </a:rPr>
              <a:t>same truth table</a:t>
            </a:r>
            <a:r>
              <a:rPr lang="en-US" sz="2000" dirty="0"/>
              <a:t>, e.g. P∧ Q and Q∧ P. So P is equivalent to Q if and only if P ↔ Q is valid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• </a:t>
            </a:r>
            <a:r>
              <a:rPr lang="en-US" sz="2000" b="1" dirty="0"/>
              <a:t>Satisfiable</a:t>
            </a:r>
            <a:r>
              <a:rPr lang="en-US" sz="2000" dirty="0"/>
              <a:t>: A sentence is satisfiable if there is </a:t>
            </a:r>
            <a:r>
              <a:rPr lang="en-US" sz="2000" b="1" dirty="0">
                <a:solidFill>
                  <a:srgbClr val="FF0000"/>
                </a:solidFill>
              </a:rPr>
              <a:t>some assignment </a:t>
            </a:r>
            <a:r>
              <a:rPr lang="en-US" sz="2000" dirty="0"/>
              <a:t>of True/False to its variables for which </a:t>
            </a:r>
            <a:r>
              <a:rPr lang="en-US" sz="2000" b="1" dirty="0">
                <a:solidFill>
                  <a:srgbClr val="FF0000"/>
                </a:solidFill>
              </a:rPr>
              <a:t>the sentence is True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• </a:t>
            </a:r>
            <a:r>
              <a:rPr lang="en-US" sz="2000" b="1" dirty="0"/>
              <a:t>Unsatisfiable</a:t>
            </a:r>
            <a:r>
              <a:rPr lang="en-US" sz="2000" dirty="0"/>
              <a:t>: A sentence is unsatisfiable if it is not satisfiable (e.g. P ∧¬P). Sentence is </a:t>
            </a:r>
            <a:r>
              <a:rPr lang="en-US" sz="2000" b="1" dirty="0">
                <a:solidFill>
                  <a:srgbClr val="FF0000"/>
                </a:solidFill>
              </a:rPr>
              <a:t>False</a:t>
            </a:r>
            <a:r>
              <a:rPr lang="en-US" sz="2000" dirty="0"/>
              <a:t> for </a:t>
            </a:r>
            <a:r>
              <a:rPr lang="en-US" sz="2000" b="1" dirty="0">
                <a:solidFill>
                  <a:srgbClr val="FF0000"/>
                </a:solidFill>
              </a:rPr>
              <a:t>all assignments</a:t>
            </a:r>
            <a:r>
              <a:rPr lang="en-US" sz="2000" dirty="0"/>
              <a:t> of True/False to its variables</a:t>
            </a:r>
          </a:p>
          <a:p>
            <a:pPr algn="l"/>
            <a:endParaRPr lang="en-C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28696-A26C-A4CF-D245-7D9783B8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6C51-1CDF-C346-B1DA-2CDF731C4E0F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5150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5914-BF0E-1896-D0EE-A57498CDB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04" y="451609"/>
            <a:ext cx="9144000" cy="679933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dirty="0"/>
              <a:t>Tautology:</a:t>
            </a:r>
            <a:endParaRPr lang="en-CN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77FE348-AE67-5FA7-A5E9-5C042C8E41AE}"/>
              </a:ext>
            </a:extLst>
          </p:cNvPr>
          <p:cNvSpPr txBox="1">
            <a:spLocks/>
          </p:cNvSpPr>
          <p:nvPr/>
        </p:nvSpPr>
        <p:spPr>
          <a:xfrm>
            <a:off x="331304" y="1484249"/>
            <a:ext cx="5605672" cy="4784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 b="1" dirty="0">
                <a:highlight>
                  <a:srgbClr val="FFFF00"/>
                </a:highlight>
              </a:rPr>
              <a:t>Examples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1</a:t>
            </a:r>
            <a:r>
              <a:rPr lang="en-CN" b="1" dirty="0">
                <a:highlight>
                  <a:srgbClr val="FFFF00"/>
                </a:highlight>
              </a:rPr>
              <a:t>:</a:t>
            </a:r>
          </a:p>
          <a:p>
            <a:pPr algn="l"/>
            <a:r>
              <a:rPr lang="en-US" sz="2000" b="1" dirty="0"/>
              <a:t>Show statement “(R</a:t>
            </a:r>
            <a:r>
              <a:rPr lang="zh-CN" altLang="en-US" sz="2000" b="1" dirty="0"/>
              <a:t> </a:t>
            </a:r>
            <a:r>
              <a:rPr lang="en-US" sz="2000" b="1" dirty="0"/>
              <a:t>∧</a:t>
            </a:r>
            <a:r>
              <a:rPr lang="zh-CN" altLang="en-US" sz="2000" b="1" dirty="0"/>
              <a:t> </a:t>
            </a:r>
            <a:r>
              <a:rPr lang="en-US" sz="2000" b="1" dirty="0"/>
              <a:t>S) → (¬R ∨ S)” is tautology:</a:t>
            </a:r>
            <a:endParaRPr lang="en-US" sz="2000" dirty="0"/>
          </a:p>
          <a:p>
            <a:pPr algn="l"/>
            <a:r>
              <a:rPr lang="en-US" sz="2000" dirty="0"/>
              <a:t>• Recall that tautology means “True” under all possible assignments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• Then we can draw a full truth table which list all possibilities to see if it is tautology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•</a:t>
            </a:r>
            <a:r>
              <a:rPr lang="zh-CN" altLang="en-US" sz="2000" dirty="0"/>
              <a:t> </a:t>
            </a:r>
            <a:r>
              <a:rPr lang="en-US" altLang="zh-CN" sz="2000" dirty="0"/>
              <a:t>Looking at the truth table, the all-possible assignments of R, S have truth of the statement. Then the statement is tautology</a:t>
            </a:r>
            <a:endParaRPr lang="en-US" sz="2000" dirty="0"/>
          </a:p>
          <a:p>
            <a:pPr algn="l"/>
            <a:endParaRPr lang="en-CN" sz="20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015629D-4CEC-7B1E-6D6F-5DD67F19D870}"/>
              </a:ext>
            </a:extLst>
          </p:cNvPr>
          <p:cNvGraphicFramePr>
            <a:graphicFrameLocks noGrp="1"/>
          </p:cNvGraphicFramePr>
          <p:nvPr/>
        </p:nvGraphicFramePr>
        <p:xfrm>
          <a:off x="5936975" y="2234313"/>
          <a:ext cx="5883969" cy="23774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6786">
                  <a:extLst>
                    <a:ext uri="{9D8B030D-6E8A-4147-A177-3AD203B41FA5}">
                      <a16:colId xmlns:a16="http://schemas.microsoft.com/office/drawing/2014/main" val="1221453728"/>
                    </a:ext>
                  </a:extLst>
                </a:gridCol>
                <a:gridCol w="806786">
                  <a:extLst>
                    <a:ext uri="{9D8B030D-6E8A-4147-A177-3AD203B41FA5}">
                      <a16:colId xmlns:a16="http://schemas.microsoft.com/office/drawing/2014/main" val="4080675168"/>
                    </a:ext>
                  </a:extLst>
                </a:gridCol>
                <a:gridCol w="806786">
                  <a:extLst>
                    <a:ext uri="{9D8B030D-6E8A-4147-A177-3AD203B41FA5}">
                      <a16:colId xmlns:a16="http://schemas.microsoft.com/office/drawing/2014/main" val="3885918697"/>
                    </a:ext>
                  </a:extLst>
                </a:gridCol>
                <a:gridCol w="806786">
                  <a:extLst>
                    <a:ext uri="{9D8B030D-6E8A-4147-A177-3AD203B41FA5}">
                      <a16:colId xmlns:a16="http://schemas.microsoft.com/office/drawing/2014/main" val="192576214"/>
                    </a:ext>
                  </a:extLst>
                </a:gridCol>
                <a:gridCol w="987614">
                  <a:extLst>
                    <a:ext uri="{9D8B030D-6E8A-4147-A177-3AD203B41FA5}">
                      <a16:colId xmlns:a16="http://schemas.microsoft.com/office/drawing/2014/main" val="645968128"/>
                    </a:ext>
                  </a:extLst>
                </a:gridCol>
                <a:gridCol w="1669211">
                  <a:extLst>
                    <a:ext uri="{9D8B030D-6E8A-4147-A177-3AD203B41FA5}">
                      <a16:colId xmlns:a16="http://schemas.microsoft.com/office/drawing/2014/main" val="3375656817"/>
                    </a:ext>
                  </a:extLst>
                </a:gridCol>
              </a:tblGrid>
              <a:tr h="360291"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¬R</a:t>
                      </a:r>
                      <a:endParaRPr lang="en-C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(R</a:t>
                      </a:r>
                      <a:r>
                        <a:rPr lang="zh-CN" altLang="en-US" sz="1500" dirty="0"/>
                        <a:t> </a:t>
                      </a:r>
                      <a:r>
                        <a:rPr lang="en-US" sz="1500" dirty="0"/>
                        <a:t>∧</a:t>
                      </a:r>
                      <a:r>
                        <a:rPr lang="zh-CN" altLang="en-US" sz="1500" dirty="0"/>
                        <a:t> </a:t>
                      </a:r>
                      <a:r>
                        <a:rPr lang="en-US" sz="1500" dirty="0"/>
                        <a:t>S) </a:t>
                      </a:r>
                      <a:endParaRPr lang="en-C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(¬R ∨ S)</a:t>
                      </a:r>
                      <a:endParaRPr lang="en-C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(R</a:t>
                      </a:r>
                      <a:r>
                        <a:rPr lang="zh-CN" altLang="en-US" sz="15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∧</a:t>
                      </a:r>
                      <a:r>
                        <a:rPr lang="zh-CN" altLang="en-US" sz="15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S) → (¬R ∨ S)</a:t>
                      </a:r>
                      <a:endParaRPr lang="en-CN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9858500"/>
                  </a:ext>
                </a:extLst>
              </a:tr>
              <a:tr h="504289"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240995"/>
                  </a:ext>
                </a:extLst>
              </a:tr>
              <a:tr h="504289"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673928"/>
                  </a:ext>
                </a:extLst>
              </a:tr>
              <a:tr h="504289"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539080"/>
                  </a:ext>
                </a:extLst>
              </a:tr>
              <a:tr h="504289"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32029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452128-AF80-13AD-046E-2C353EFE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6C51-1CDF-C346-B1DA-2CDF731C4E0F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634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5914-BF0E-1896-D0EE-A57498CDB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04" y="451609"/>
            <a:ext cx="9144000" cy="679933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dirty="0"/>
              <a:t>Tautology:</a:t>
            </a:r>
            <a:endParaRPr lang="en-CN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77FE348-AE67-5FA7-A5E9-5C042C8E41AE}"/>
              </a:ext>
            </a:extLst>
          </p:cNvPr>
          <p:cNvSpPr txBox="1">
            <a:spLocks/>
          </p:cNvSpPr>
          <p:nvPr/>
        </p:nvSpPr>
        <p:spPr>
          <a:xfrm>
            <a:off x="331304" y="1484249"/>
            <a:ext cx="5605672" cy="4784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 b="1" dirty="0">
                <a:highlight>
                  <a:srgbClr val="FFFF00"/>
                </a:highlight>
              </a:rPr>
              <a:t>Examples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2</a:t>
            </a:r>
            <a:r>
              <a:rPr lang="en-CN" b="1" dirty="0">
                <a:highlight>
                  <a:srgbClr val="FFFF00"/>
                </a:highlight>
              </a:rPr>
              <a:t>:</a:t>
            </a:r>
          </a:p>
          <a:p>
            <a:pPr algn="l"/>
            <a:r>
              <a:rPr lang="en-US" sz="2000" b="1" dirty="0"/>
              <a:t>Show statement “(P∧ Q)→ Q” is tautology:</a:t>
            </a:r>
            <a:endParaRPr lang="en-US" sz="2000" dirty="0"/>
          </a:p>
          <a:p>
            <a:pPr algn="l"/>
            <a:r>
              <a:rPr lang="en-US" sz="2000" dirty="0"/>
              <a:t>• Recall that tautology means “True” under all possible assignments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• Then we can draw a full truth table which list all possibilities to see if it is tautology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•</a:t>
            </a:r>
            <a:r>
              <a:rPr lang="zh-CN" altLang="en-US" sz="2000" dirty="0"/>
              <a:t> </a:t>
            </a:r>
            <a:r>
              <a:rPr lang="en-US" altLang="zh-CN" sz="2000" dirty="0"/>
              <a:t>Looking at the truth table, the all-possible assignments of P, Q have truth of the statement. Then the statement is tautology</a:t>
            </a:r>
            <a:endParaRPr lang="en-US" sz="2000" dirty="0"/>
          </a:p>
          <a:p>
            <a:pPr algn="l"/>
            <a:endParaRPr lang="en-CN" sz="20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015629D-4CEC-7B1E-6D6F-5DD67F19D870}"/>
              </a:ext>
            </a:extLst>
          </p:cNvPr>
          <p:cNvGraphicFramePr>
            <a:graphicFrameLocks noGrp="1"/>
          </p:cNvGraphicFramePr>
          <p:nvPr/>
        </p:nvGraphicFramePr>
        <p:xfrm>
          <a:off x="5936976" y="2194557"/>
          <a:ext cx="4659412" cy="2735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9204">
                  <a:extLst>
                    <a:ext uri="{9D8B030D-6E8A-4147-A177-3AD203B41FA5}">
                      <a16:colId xmlns:a16="http://schemas.microsoft.com/office/drawing/2014/main" val="1221453728"/>
                    </a:ext>
                  </a:extLst>
                </a:gridCol>
                <a:gridCol w="919204">
                  <a:extLst>
                    <a:ext uri="{9D8B030D-6E8A-4147-A177-3AD203B41FA5}">
                      <a16:colId xmlns:a16="http://schemas.microsoft.com/office/drawing/2014/main" val="4080675168"/>
                    </a:ext>
                  </a:extLst>
                </a:gridCol>
                <a:gridCol w="909562">
                  <a:extLst>
                    <a:ext uri="{9D8B030D-6E8A-4147-A177-3AD203B41FA5}">
                      <a16:colId xmlns:a16="http://schemas.microsoft.com/office/drawing/2014/main" val="192576214"/>
                    </a:ext>
                  </a:extLst>
                </a:gridCol>
                <a:gridCol w="1911442">
                  <a:extLst>
                    <a:ext uri="{9D8B030D-6E8A-4147-A177-3AD203B41FA5}">
                      <a16:colId xmlns:a16="http://schemas.microsoft.com/office/drawing/2014/main" val="3375656817"/>
                    </a:ext>
                  </a:extLst>
                </a:gridCol>
              </a:tblGrid>
              <a:tr h="414515"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(P</a:t>
                      </a:r>
                      <a:r>
                        <a:rPr lang="zh-CN" altLang="en-US" sz="1500" dirty="0"/>
                        <a:t> </a:t>
                      </a:r>
                      <a:r>
                        <a:rPr lang="en-US" sz="1500" dirty="0"/>
                        <a:t>∧</a:t>
                      </a:r>
                      <a:r>
                        <a:rPr lang="zh-CN" altLang="en-US" sz="1500" dirty="0"/>
                        <a:t> </a:t>
                      </a:r>
                      <a:r>
                        <a:rPr lang="en-US" altLang="zh-CN" sz="1500" dirty="0"/>
                        <a:t>Q</a:t>
                      </a:r>
                      <a:r>
                        <a:rPr lang="en-US" sz="1500" dirty="0"/>
                        <a:t>) </a:t>
                      </a:r>
                      <a:endParaRPr lang="en-C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(P ∧ Q) → Q</a:t>
                      </a:r>
                      <a:endParaRPr lang="en-CN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9858500"/>
                  </a:ext>
                </a:extLst>
              </a:tr>
              <a:tr h="580185"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240995"/>
                  </a:ext>
                </a:extLst>
              </a:tr>
              <a:tr h="580185"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673928"/>
                  </a:ext>
                </a:extLst>
              </a:tr>
              <a:tr h="580185"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539080"/>
                  </a:ext>
                </a:extLst>
              </a:tr>
              <a:tr h="580185"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32029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BA6A1E-667D-A66C-9C40-A9380BC3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6C51-1CDF-C346-B1DA-2CDF731C4E0F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02087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5914-BF0E-1896-D0EE-A57498CDB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04" y="451609"/>
            <a:ext cx="9144000" cy="679933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dirty="0"/>
              <a:t>Equivalence:</a:t>
            </a:r>
            <a:endParaRPr lang="en-CN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77FE348-AE67-5FA7-A5E9-5C042C8E41AE}"/>
              </a:ext>
            </a:extLst>
          </p:cNvPr>
          <p:cNvSpPr txBox="1">
            <a:spLocks/>
          </p:cNvSpPr>
          <p:nvPr/>
        </p:nvSpPr>
        <p:spPr>
          <a:xfrm>
            <a:off x="331304" y="1484249"/>
            <a:ext cx="11092070" cy="1795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 b="1" dirty="0">
                <a:highlight>
                  <a:srgbClr val="FFFF00"/>
                </a:highlight>
              </a:rPr>
              <a:t>Examples:</a:t>
            </a:r>
          </a:p>
          <a:p>
            <a:pPr algn="l"/>
            <a:r>
              <a:rPr lang="en-US" sz="2000" b="1" dirty="0"/>
              <a:t>Show statement “¬(P ∧ Q) ↔ (¬P ∨¬Q)” (which is De Morgan theorem):</a:t>
            </a:r>
            <a:endParaRPr lang="en-US" sz="2000" dirty="0"/>
          </a:p>
          <a:p>
            <a:pPr algn="l"/>
            <a:r>
              <a:rPr lang="en-US" sz="2000" dirty="0"/>
              <a:t>• Recall that equivalence</a:t>
            </a:r>
            <a:r>
              <a:rPr lang="zh-CN" altLang="en-US" sz="2000" dirty="0"/>
              <a:t> </a:t>
            </a:r>
            <a:r>
              <a:rPr lang="en-US" altLang="zh-CN" sz="2000" dirty="0"/>
              <a:t>requires left-hand side has the same truth table with the right-hand side</a:t>
            </a:r>
          </a:p>
          <a:p>
            <a:pPr algn="l"/>
            <a:r>
              <a:rPr lang="en-US" sz="2000" dirty="0"/>
              <a:t>• </a:t>
            </a:r>
            <a:r>
              <a:rPr lang="en-US" altLang="zh-CN" sz="2000" dirty="0"/>
              <a:t>Looking at the truth table below, </a:t>
            </a:r>
            <a:r>
              <a:rPr lang="en-US" sz="2000" dirty="0"/>
              <a:t>¬(P ∧ Q) is the same as (¬P ∨¬Q), then they are equivalent</a:t>
            </a:r>
          </a:p>
          <a:p>
            <a:pPr algn="l"/>
            <a:endParaRPr lang="en-CN" sz="20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015629D-4CEC-7B1E-6D6F-5DD67F19D870}"/>
              </a:ext>
            </a:extLst>
          </p:cNvPr>
          <p:cNvGraphicFramePr>
            <a:graphicFrameLocks noGrp="1"/>
          </p:cNvGraphicFramePr>
          <p:nvPr/>
        </p:nvGraphicFramePr>
        <p:xfrm>
          <a:off x="490333" y="3279918"/>
          <a:ext cx="4659412" cy="2735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9204">
                  <a:extLst>
                    <a:ext uri="{9D8B030D-6E8A-4147-A177-3AD203B41FA5}">
                      <a16:colId xmlns:a16="http://schemas.microsoft.com/office/drawing/2014/main" val="1221453728"/>
                    </a:ext>
                  </a:extLst>
                </a:gridCol>
                <a:gridCol w="919204">
                  <a:extLst>
                    <a:ext uri="{9D8B030D-6E8A-4147-A177-3AD203B41FA5}">
                      <a16:colId xmlns:a16="http://schemas.microsoft.com/office/drawing/2014/main" val="4080675168"/>
                    </a:ext>
                  </a:extLst>
                </a:gridCol>
                <a:gridCol w="909562">
                  <a:extLst>
                    <a:ext uri="{9D8B030D-6E8A-4147-A177-3AD203B41FA5}">
                      <a16:colId xmlns:a16="http://schemas.microsoft.com/office/drawing/2014/main" val="192576214"/>
                    </a:ext>
                  </a:extLst>
                </a:gridCol>
                <a:gridCol w="1911442">
                  <a:extLst>
                    <a:ext uri="{9D8B030D-6E8A-4147-A177-3AD203B41FA5}">
                      <a16:colId xmlns:a16="http://schemas.microsoft.com/office/drawing/2014/main" val="3375656817"/>
                    </a:ext>
                  </a:extLst>
                </a:gridCol>
              </a:tblGrid>
              <a:tr h="414515"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/>
                        <a:t>(P ∧ Q)  </a:t>
                      </a:r>
                      <a:endParaRPr lang="en-CN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¬(P ∧ Q)</a:t>
                      </a:r>
                      <a:r>
                        <a:rPr lang="zh-CN" altLang="en-US" sz="15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CN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9858500"/>
                  </a:ext>
                </a:extLst>
              </a:tr>
              <a:tr h="580185"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en-C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CN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240995"/>
                  </a:ext>
                </a:extLst>
              </a:tr>
              <a:tr h="580185"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0</a:t>
                      </a:r>
                      <a:endParaRPr lang="en-C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CN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673928"/>
                  </a:ext>
                </a:extLst>
              </a:tr>
              <a:tr h="580185"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en-C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539080"/>
                  </a:ext>
                </a:extLst>
              </a:tr>
              <a:tr h="580185"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32029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E58A6AD-70DE-0DB7-2113-A55675DB2782}"/>
              </a:ext>
            </a:extLst>
          </p:cNvPr>
          <p:cNvGraphicFramePr>
            <a:graphicFrameLocks noGrp="1"/>
          </p:cNvGraphicFramePr>
          <p:nvPr/>
        </p:nvGraphicFramePr>
        <p:xfrm>
          <a:off x="5612935" y="3295867"/>
          <a:ext cx="5347248" cy="2735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2606">
                  <a:extLst>
                    <a:ext uri="{9D8B030D-6E8A-4147-A177-3AD203B41FA5}">
                      <a16:colId xmlns:a16="http://schemas.microsoft.com/office/drawing/2014/main" val="1221453728"/>
                    </a:ext>
                  </a:extLst>
                </a:gridCol>
                <a:gridCol w="882606">
                  <a:extLst>
                    <a:ext uri="{9D8B030D-6E8A-4147-A177-3AD203B41FA5}">
                      <a16:colId xmlns:a16="http://schemas.microsoft.com/office/drawing/2014/main" val="4080675168"/>
                    </a:ext>
                  </a:extLst>
                </a:gridCol>
                <a:gridCol w="873348">
                  <a:extLst>
                    <a:ext uri="{9D8B030D-6E8A-4147-A177-3AD203B41FA5}">
                      <a16:colId xmlns:a16="http://schemas.microsoft.com/office/drawing/2014/main" val="192576214"/>
                    </a:ext>
                  </a:extLst>
                </a:gridCol>
                <a:gridCol w="873348">
                  <a:extLst>
                    <a:ext uri="{9D8B030D-6E8A-4147-A177-3AD203B41FA5}">
                      <a16:colId xmlns:a16="http://schemas.microsoft.com/office/drawing/2014/main" val="148315568"/>
                    </a:ext>
                  </a:extLst>
                </a:gridCol>
                <a:gridCol w="1835340">
                  <a:extLst>
                    <a:ext uri="{9D8B030D-6E8A-4147-A177-3AD203B41FA5}">
                      <a16:colId xmlns:a16="http://schemas.microsoft.com/office/drawing/2014/main" val="3375656817"/>
                    </a:ext>
                  </a:extLst>
                </a:gridCol>
              </a:tblGrid>
              <a:tr h="414515">
                <a:tc>
                  <a:txBody>
                    <a:bodyPr/>
                    <a:lstStyle/>
                    <a:p>
                      <a:pPr algn="ctr"/>
                      <a:r>
                        <a:rPr lang="en-CN" sz="1500" b="0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b="0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/>
                        <a:t> ¬P</a:t>
                      </a:r>
                      <a:endParaRPr lang="en-CN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/>
                        <a:t>¬Q</a:t>
                      </a:r>
                      <a:endParaRPr lang="en-CN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(¬P ∨¬Q)</a:t>
                      </a:r>
                      <a:r>
                        <a:rPr lang="zh-CN" altLang="en-US" sz="15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CN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9858500"/>
                  </a:ext>
                </a:extLst>
              </a:tr>
              <a:tr h="580185">
                <a:tc>
                  <a:txBody>
                    <a:bodyPr/>
                    <a:lstStyle/>
                    <a:p>
                      <a:pPr algn="ctr"/>
                      <a:r>
                        <a:rPr lang="en-CN" sz="1500" b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b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/>
                        <a:t>1</a:t>
                      </a:r>
                      <a:endParaRPr lang="en-CN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CN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240995"/>
                  </a:ext>
                </a:extLst>
              </a:tr>
              <a:tr h="580185">
                <a:tc>
                  <a:txBody>
                    <a:bodyPr/>
                    <a:lstStyle/>
                    <a:p>
                      <a:pPr algn="ctr"/>
                      <a:r>
                        <a:rPr lang="en-CN" sz="1500" b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/>
                        <a:t>1</a:t>
                      </a:r>
                      <a:endParaRPr lang="en-CN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b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CN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673928"/>
                  </a:ext>
                </a:extLst>
              </a:tr>
              <a:tr h="580185">
                <a:tc>
                  <a:txBody>
                    <a:bodyPr/>
                    <a:lstStyle/>
                    <a:p>
                      <a:pPr algn="ctr"/>
                      <a:r>
                        <a:rPr lang="en-CN" sz="1500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b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/>
                        <a:t>0</a:t>
                      </a:r>
                      <a:endParaRPr lang="en-CN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539080"/>
                  </a:ext>
                </a:extLst>
              </a:tr>
              <a:tr h="580185">
                <a:tc>
                  <a:txBody>
                    <a:bodyPr/>
                    <a:lstStyle/>
                    <a:p>
                      <a:pPr algn="ctr"/>
                      <a:r>
                        <a:rPr lang="en-CN" sz="1500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b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b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32029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460B0E-F05C-CD1A-5D9A-7AF419D2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6C51-1CDF-C346-B1DA-2CDF731C4E0F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91928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5914-BF0E-1896-D0EE-A57498CDB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04" y="451609"/>
            <a:ext cx="9144000" cy="679933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dirty="0"/>
              <a:t>Satisfiable vs Unsatisfiable:</a:t>
            </a:r>
            <a:endParaRPr lang="en-CN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77FE348-AE67-5FA7-A5E9-5C042C8E41AE}"/>
              </a:ext>
            </a:extLst>
          </p:cNvPr>
          <p:cNvSpPr txBox="1">
            <a:spLocks/>
          </p:cNvSpPr>
          <p:nvPr/>
        </p:nvSpPr>
        <p:spPr>
          <a:xfrm>
            <a:off x="331304" y="1484249"/>
            <a:ext cx="11092070" cy="1795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 b="1" dirty="0">
                <a:highlight>
                  <a:srgbClr val="FFFF00"/>
                </a:highlight>
              </a:rPr>
              <a:t>Examples:</a:t>
            </a:r>
          </a:p>
          <a:p>
            <a:pPr algn="l"/>
            <a:r>
              <a:rPr lang="en-US" sz="2000" b="1" dirty="0"/>
              <a:t>Is statement ¬(P ∧ Q) satisfiable or unsatisfiable? What about (P ∧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Q) </a:t>
            </a:r>
            <a:r>
              <a:rPr lang="en-US" sz="2000" b="1" dirty="0"/>
              <a:t>∧ ¬Q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/>
              <a:t>?</a:t>
            </a:r>
            <a:endParaRPr lang="en-US" sz="2000" dirty="0"/>
          </a:p>
          <a:p>
            <a:pPr algn="l"/>
            <a:r>
              <a:rPr lang="en-US" sz="2000" dirty="0"/>
              <a:t>• Recall that satisfiable means at least one possible assignment makes the statement true</a:t>
            </a:r>
            <a:endParaRPr lang="en-US" altLang="zh-CN" sz="2000" dirty="0"/>
          </a:p>
          <a:p>
            <a:pPr algn="l"/>
            <a:r>
              <a:rPr lang="en-US" sz="2000" dirty="0"/>
              <a:t>• Unsatisfiable means all possible assignments make the statement false</a:t>
            </a:r>
            <a:endParaRPr lang="en-CN" sz="20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015629D-4CEC-7B1E-6D6F-5DD67F19D870}"/>
              </a:ext>
            </a:extLst>
          </p:cNvPr>
          <p:cNvGraphicFramePr>
            <a:graphicFrameLocks noGrp="1"/>
          </p:cNvGraphicFramePr>
          <p:nvPr/>
        </p:nvGraphicFramePr>
        <p:xfrm>
          <a:off x="490333" y="3279918"/>
          <a:ext cx="4659412" cy="2735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9204">
                  <a:extLst>
                    <a:ext uri="{9D8B030D-6E8A-4147-A177-3AD203B41FA5}">
                      <a16:colId xmlns:a16="http://schemas.microsoft.com/office/drawing/2014/main" val="1221453728"/>
                    </a:ext>
                  </a:extLst>
                </a:gridCol>
                <a:gridCol w="919204">
                  <a:extLst>
                    <a:ext uri="{9D8B030D-6E8A-4147-A177-3AD203B41FA5}">
                      <a16:colId xmlns:a16="http://schemas.microsoft.com/office/drawing/2014/main" val="4080675168"/>
                    </a:ext>
                  </a:extLst>
                </a:gridCol>
                <a:gridCol w="909562">
                  <a:extLst>
                    <a:ext uri="{9D8B030D-6E8A-4147-A177-3AD203B41FA5}">
                      <a16:colId xmlns:a16="http://schemas.microsoft.com/office/drawing/2014/main" val="192576214"/>
                    </a:ext>
                  </a:extLst>
                </a:gridCol>
                <a:gridCol w="1911442">
                  <a:extLst>
                    <a:ext uri="{9D8B030D-6E8A-4147-A177-3AD203B41FA5}">
                      <a16:colId xmlns:a16="http://schemas.microsoft.com/office/drawing/2014/main" val="3375656817"/>
                    </a:ext>
                  </a:extLst>
                </a:gridCol>
              </a:tblGrid>
              <a:tr h="414515"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/>
                        <a:t>(P ∧ Q)  </a:t>
                      </a:r>
                      <a:endParaRPr lang="en-CN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¬(P ∧ Q)</a:t>
                      </a:r>
                      <a:r>
                        <a:rPr lang="zh-CN" altLang="en-US" sz="15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CN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9858500"/>
                  </a:ext>
                </a:extLst>
              </a:tr>
              <a:tr h="580185"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en-C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CN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240995"/>
                  </a:ext>
                </a:extLst>
              </a:tr>
              <a:tr h="580185"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0</a:t>
                      </a:r>
                      <a:endParaRPr lang="en-C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CN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673928"/>
                  </a:ext>
                </a:extLst>
              </a:tr>
              <a:tr h="580185"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en-C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539080"/>
                  </a:ext>
                </a:extLst>
              </a:tr>
              <a:tr h="580185"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32029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A767AE9-99F9-7B12-0FAC-BC7EA56DCE19}"/>
              </a:ext>
            </a:extLst>
          </p:cNvPr>
          <p:cNvSpPr txBox="1"/>
          <p:nvPr/>
        </p:nvSpPr>
        <p:spPr>
          <a:xfrm>
            <a:off x="7219508" y="6145619"/>
            <a:ext cx="153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(Unsatisfiable)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6B94C6-C040-EBF7-9E47-4B2EF721040E}"/>
              </a:ext>
            </a:extLst>
          </p:cNvPr>
          <p:cNvSpPr txBox="1"/>
          <p:nvPr/>
        </p:nvSpPr>
        <p:spPr>
          <a:xfrm>
            <a:off x="1726019" y="6145619"/>
            <a:ext cx="12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(Satisfiable)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734C7F-DB30-29C8-50BD-A609DF09BF34}"/>
              </a:ext>
            </a:extLst>
          </p:cNvPr>
          <p:cNvGraphicFramePr>
            <a:graphicFrameLocks noGrp="1"/>
          </p:cNvGraphicFramePr>
          <p:nvPr/>
        </p:nvGraphicFramePr>
        <p:xfrm>
          <a:off x="5612935" y="3279917"/>
          <a:ext cx="5347248" cy="2735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2606">
                  <a:extLst>
                    <a:ext uri="{9D8B030D-6E8A-4147-A177-3AD203B41FA5}">
                      <a16:colId xmlns:a16="http://schemas.microsoft.com/office/drawing/2014/main" val="1221453728"/>
                    </a:ext>
                  </a:extLst>
                </a:gridCol>
                <a:gridCol w="882606">
                  <a:extLst>
                    <a:ext uri="{9D8B030D-6E8A-4147-A177-3AD203B41FA5}">
                      <a16:colId xmlns:a16="http://schemas.microsoft.com/office/drawing/2014/main" val="4080675168"/>
                    </a:ext>
                  </a:extLst>
                </a:gridCol>
                <a:gridCol w="873348">
                  <a:extLst>
                    <a:ext uri="{9D8B030D-6E8A-4147-A177-3AD203B41FA5}">
                      <a16:colId xmlns:a16="http://schemas.microsoft.com/office/drawing/2014/main" val="192576214"/>
                    </a:ext>
                  </a:extLst>
                </a:gridCol>
                <a:gridCol w="873348">
                  <a:extLst>
                    <a:ext uri="{9D8B030D-6E8A-4147-A177-3AD203B41FA5}">
                      <a16:colId xmlns:a16="http://schemas.microsoft.com/office/drawing/2014/main" val="148315568"/>
                    </a:ext>
                  </a:extLst>
                </a:gridCol>
                <a:gridCol w="1835340">
                  <a:extLst>
                    <a:ext uri="{9D8B030D-6E8A-4147-A177-3AD203B41FA5}">
                      <a16:colId xmlns:a16="http://schemas.microsoft.com/office/drawing/2014/main" val="3375656817"/>
                    </a:ext>
                  </a:extLst>
                </a:gridCol>
              </a:tblGrid>
              <a:tr h="414515">
                <a:tc>
                  <a:txBody>
                    <a:bodyPr/>
                    <a:lstStyle/>
                    <a:p>
                      <a:pPr algn="ctr"/>
                      <a:r>
                        <a:rPr lang="en-CN" sz="1500" b="0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b="0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chemeClr val="tx1"/>
                          </a:solidFill>
                        </a:rPr>
                        <a:t> (P ∧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Q)</a:t>
                      </a:r>
                      <a:endParaRPr lang="en-CN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/>
                        <a:t>¬Q</a:t>
                      </a:r>
                      <a:endParaRPr lang="en-CN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(P ∧</a:t>
                      </a:r>
                      <a:r>
                        <a:rPr lang="zh-CN" altLang="en-US" sz="15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1500" b="1" dirty="0">
                          <a:solidFill>
                            <a:srgbClr val="FF0000"/>
                          </a:solidFill>
                        </a:rPr>
                        <a:t>Q) </a:t>
                      </a:r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∧ ¬Q</a:t>
                      </a:r>
                      <a:r>
                        <a:rPr lang="zh-CN" altLang="en-US" sz="15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CN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9858500"/>
                  </a:ext>
                </a:extLst>
              </a:tr>
              <a:tr h="580185">
                <a:tc>
                  <a:txBody>
                    <a:bodyPr/>
                    <a:lstStyle/>
                    <a:p>
                      <a:pPr algn="ctr"/>
                      <a:r>
                        <a:rPr lang="en-CN" sz="1500" b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b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/>
                        <a:t>0</a:t>
                      </a:r>
                      <a:endParaRPr lang="en-CN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N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240995"/>
                  </a:ext>
                </a:extLst>
              </a:tr>
              <a:tr h="580185">
                <a:tc>
                  <a:txBody>
                    <a:bodyPr/>
                    <a:lstStyle/>
                    <a:p>
                      <a:pPr algn="ctr"/>
                      <a:r>
                        <a:rPr lang="en-CN" sz="1500" b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/>
                        <a:t>0</a:t>
                      </a:r>
                      <a:endParaRPr lang="en-CN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b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N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673928"/>
                  </a:ext>
                </a:extLst>
              </a:tr>
              <a:tr h="580185">
                <a:tc>
                  <a:txBody>
                    <a:bodyPr/>
                    <a:lstStyle/>
                    <a:p>
                      <a:pPr algn="ctr"/>
                      <a:r>
                        <a:rPr lang="en-CN" sz="1500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b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/>
                        <a:t>0</a:t>
                      </a:r>
                      <a:endParaRPr lang="en-CN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539080"/>
                  </a:ext>
                </a:extLst>
              </a:tr>
              <a:tr h="580185">
                <a:tc>
                  <a:txBody>
                    <a:bodyPr/>
                    <a:lstStyle/>
                    <a:p>
                      <a:pPr algn="ctr"/>
                      <a:r>
                        <a:rPr lang="en-CN" sz="1500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b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32029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841EBE-A5CF-C338-C417-AFF62408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6C51-1CDF-C346-B1DA-2CDF731C4E0F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5621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444E3-392A-593A-C5EB-0C4238B3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5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N" sz="6400" b="1" dirty="0"/>
              <a:t>Quiz Time!</a:t>
            </a:r>
          </a:p>
        </p:txBody>
      </p:sp>
    </p:spTree>
    <p:extLst>
      <p:ext uri="{BB962C8B-B14F-4D97-AF65-F5344CB8AC3E}">
        <p14:creationId xmlns:p14="http://schemas.microsoft.com/office/powerpoint/2010/main" val="3575320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640</Words>
  <Application>Microsoft Macintosh PowerPoint</Application>
  <PresentationFormat>Widescreen</PresentationFormat>
  <Paragraphs>184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Key Definition (1)</vt:lpstr>
      <vt:lpstr>Tautology:</vt:lpstr>
      <vt:lpstr>Tautology:</vt:lpstr>
      <vt:lpstr>Equivalence:</vt:lpstr>
      <vt:lpstr>Satisfiable vs Unsatisfiable:</vt:lpstr>
      <vt:lpstr>Quiz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Definition (1)</dc:title>
  <dc:creator>Wenjie Wang</dc:creator>
  <cp:lastModifiedBy>Wenjie Wang</cp:lastModifiedBy>
  <cp:revision>2</cp:revision>
  <dcterms:created xsi:type="dcterms:W3CDTF">2023-05-07T13:30:28Z</dcterms:created>
  <dcterms:modified xsi:type="dcterms:W3CDTF">2023-05-10T04:55:59Z</dcterms:modified>
</cp:coreProperties>
</file>