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72" r:id="rId3"/>
    <p:sldId id="258" r:id="rId4"/>
    <p:sldId id="259" r:id="rId5"/>
    <p:sldId id="260" r:id="rId6"/>
    <p:sldId id="261" r:id="rId8"/>
    <p:sldId id="262" r:id="rId9"/>
    <p:sldId id="263" r:id="rId10"/>
    <p:sldId id="264" r:id="rId11"/>
    <p:sldId id="269" r:id="rId12"/>
    <p:sldId id="270" r:id="rId13"/>
    <p:sldId id="271" r:id="rId14"/>
  </p:sldIdLst>
  <p:sldSz cx="12192000" cy="6858000"/>
  <p:notesSz cx="6798945" cy="99294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B489"/>
    <a:srgbClr val="046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64" autoAdjust="0"/>
  </p:normalViewPr>
  <p:slideViewPr>
    <p:cSldViewPr snapToGrid="0" showGuides="1">
      <p:cViewPr varScale="1">
        <p:scale>
          <a:sx n="84" d="100"/>
          <a:sy n="84" d="100"/>
        </p:scale>
        <p:origin x="629" y="67"/>
      </p:cViewPr>
      <p:guideLst>
        <p:guide orient="horz" pos="218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9089EC1B-EE93-433F-82C8-CB0D342749F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5D52A760-6A67-4048-9111-26C8C504C53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EE6A7F-2053-5042-BD59-FF4F3EF99AC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EE6A7F-2053-5042-BD59-FF4F3EF99AC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01) Title Slide / Endfram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605367" y="1954636"/>
            <a:ext cx="10463443" cy="813603"/>
          </a:xfrm>
        </p:spPr>
        <p:txBody>
          <a:bodyPr lIns="0" tIns="0" anchor="t">
            <a:normAutofit/>
          </a:bodyPr>
          <a:lstStyle>
            <a:lvl1pPr algn="l">
              <a:defRPr sz="4800" b="1" i="0">
                <a:solidFill>
                  <a:srgbClr val="000000"/>
                </a:solidFill>
                <a:latin typeface="方正兰亭中粗黑_GBK" panose="02000000000000000000" pitchFamily="2" charset="-122"/>
                <a:ea typeface="方正兰亭中粗黑_GBK" panose="02000000000000000000" pitchFamily="2" charset="-122"/>
                <a:cs typeface="方正兰亭中粗黑_GBK" panose="02000000000000000000" pitchFamily="2" charset="-122"/>
              </a:defRPr>
            </a:lvl1pPr>
          </a:lstStyle>
          <a:p>
            <a:r>
              <a:rPr lang="zh-CN" altLang="en-US" dirty="0" smtClean="0"/>
              <a:t>标题，方正兰亭中粗黑，</a:t>
            </a:r>
            <a:r>
              <a:rPr lang="en-US" altLang="zh-CN" dirty="0" smtClean="0"/>
              <a:t>36pt</a:t>
            </a:r>
            <a:r>
              <a:rPr lang="zh-CN" altLang="en-US" dirty="0" smtClean="0"/>
              <a:t>，黑色</a:t>
            </a:r>
            <a:endParaRPr lang="en-US" dirty="0"/>
          </a:p>
        </p:txBody>
      </p:sp>
      <p:sp>
        <p:nvSpPr>
          <p:cNvPr id="6" name="Text Placeholder 5"/>
          <p:cNvSpPr>
            <a:spLocks noGrp="1"/>
          </p:cNvSpPr>
          <p:nvPr>
            <p:ph type="body" sz="quarter" idx="12" hasCustomPrompt="1"/>
          </p:nvPr>
        </p:nvSpPr>
        <p:spPr>
          <a:xfrm>
            <a:off x="604768" y="2966477"/>
            <a:ext cx="10464800" cy="2338916"/>
          </a:xfrm>
        </p:spPr>
        <p:txBody>
          <a:bodyPr lIns="0" tIns="0">
            <a:normAutofit/>
          </a:bodyPr>
          <a:lstStyle>
            <a:lvl1pPr marL="0" indent="0">
              <a:buNone/>
              <a:defRPr sz="3200" b="1" i="0">
                <a:solidFill>
                  <a:srgbClr val="046A38"/>
                </a:solidFill>
                <a:latin typeface="方正兰亭中粗黑_GBK" panose="02000000000000000000" pitchFamily="2" charset="-122"/>
                <a:ea typeface="方正兰亭中粗黑_GBK" panose="02000000000000000000" pitchFamily="2" charset="-122"/>
                <a:cs typeface="方正兰亭中粗黑_GBK" panose="02000000000000000000" pitchFamily="2" charset="-122"/>
              </a:defRPr>
            </a:lvl1pPr>
          </a:lstStyle>
          <a:p>
            <a:pPr lvl="0"/>
            <a:r>
              <a:rPr lang="zh-CN" altLang="en-US" dirty="0" smtClean="0"/>
              <a:t>副标题，方正兰亭中粗黑，</a:t>
            </a:r>
            <a:r>
              <a:rPr lang="en-US" altLang="zh-CN" dirty="0" smtClean="0"/>
              <a:t>24pt</a:t>
            </a:r>
            <a:r>
              <a:rPr lang="zh-CN" altLang="en-US" dirty="0" smtClean="0"/>
              <a:t>，品牌绿色</a:t>
            </a:r>
            <a:endParaRPr lang="en-US" dirty="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71996" y="244734"/>
            <a:ext cx="1376155" cy="327197"/>
          </a:xfrm>
          <a:prstGeom prst="rect">
            <a:avLst/>
          </a:prstGeom>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Divider">
    <p:spTree>
      <p:nvGrpSpPr>
        <p:cNvPr id="1" name=""/>
        <p:cNvGrpSpPr/>
        <p:nvPr/>
      </p:nvGrpSpPr>
      <p:grpSpPr>
        <a:xfrm>
          <a:off x="0" y="0"/>
          <a:ext cx="0" cy="0"/>
          <a:chOff x="0" y="0"/>
          <a:chExt cx="0" cy="0"/>
        </a:xfrm>
      </p:grpSpPr>
      <p:sp>
        <p:nvSpPr>
          <p:cNvPr id="5" name="TextBox 4"/>
          <p:cNvSpPr txBox="1"/>
          <p:nvPr userDrawn="1"/>
        </p:nvSpPr>
        <p:spPr>
          <a:xfrm>
            <a:off x="10460401" y="6336117"/>
            <a:ext cx="1077551" cy="256545"/>
          </a:xfrm>
          <a:prstGeom prst="rect">
            <a:avLst/>
          </a:prstGeom>
          <a:noFill/>
        </p:spPr>
        <p:txBody>
          <a:bodyPr wrap="square" rIns="0" rtlCol="0">
            <a:spAutoFit/>
          </a:bodyPr>
          <a:lstStyle/>
          <a:p>
            <a:pPr algn="r">
              <a:defRPr/>
            </a:pPr>
            <a:fld id="{9380A3BF-C42B-5B4A-8FD1-FDF44958D935}" type="slidenum">
              <a:rPr lang="en-US" sz="1065" smtClean="0">
                <a:solidFill>
                  <a:srgbClr val="000000">
                    <a:tint val="75000"/>
                  </a:srgbClr>
                </a:solidFill>
                <a:latin typeface="Myriad Pro" charset="0"/>
                <a:ea typeface="Myriad Pro" charset="0"/>
                <a:cs typeface="Myriad Pro" charset="0"/>
              </a:rPr>
            </a:fld>
            <a:endParaRPr lang="en-US" sz="1065" dirty="0">
              <a:solidFill>
                <a:srgbClr val="000000"/>
              </a:solidFill>
              <a:latin typeface="Myriad Pro" charset="0"/>
              <a:ea typeface="Myriad Pro" charset="0"/>
              <a:cs typeface="Myriad Pro" charset="0"/>
            </a:endParaRPr>
          </a:p>
        </p:txBody>
      </p:sp>
      <p:sp>
        <p:nvSpPr>
          <p:cNvPr id="4" name="Title 3"/>
          <p:cNvSpPr>
            <a:spLocks noGrp="1"/>
          </p:cNvSpPr>
          <p:nvPr>
            <p:ph type="title" hasCustomPrompt="1"/>
          </p:nvPr>
        </p:nvSpPr>
        <p:spPr>
          <a:xfrm>
            <a:off x="7309044" y="2398161"/>
            <a:ext cx="4239107" cy="1143000"/>
          </a:xfrm>
        </p:spPr>
        <p:txBody>
          <a:bodyPr tIns="0" rIns="0" bIns="0" anchor="t" anchorCtr="0">
            <a:noAutofit/>
          </a:bodyPr>
          <a:lstStyle>
            <a:lvl1pPr algn="l">
              <a:defRPr sz="4265" b="1" i="0" baseline="0">
                <a:solidFill>
                  <a:srgbClr val="046A38"/>
                </a:solidFill>
                <a:latin typeface="FZLanTingHeiS-DB1-GB" charset="-122"/>
                <a:ea typeface="FZLanTingHeiS-DB1-GB" charset="-122"/>
                <a:cs typeface="FZLanTingHeiS-DB1-GB" charset="-122"/>
              </a:defRPr>
            </a:lvl1pPr>
          </a:lstStyle>
          <a:p>
            <a:r>
              <a:rPr lang="zh-CN" altLang="en-US" dirty="0" smtClean="0"/>
              <a:t>分页标题</a:t>
            </a:r>
            <a:r>
              <a:rPr lang="en-US" dirty="0" smtClean="0"/>
              <a:t>,</a:t>
            </a:r>
            <a:r>
              <a:rPr lang="zh-CN" altLang="en-US" dirty="0" smtClean="0"/>
              <a:t> </a:t>
            </a:r>
            <a:r>
              <a:rPr lang="en-US" altLang="zh-CN" dirty="0" smtClean="0"/>
              <a:t>32pt</a:t>
            </a:r>
            <a:endParaRPr lang="en-US" dirty="0"/>
          </a:p>
        </p:txBody>
      </p:sp>
      <p:sp>
        <p:nvSpPr>
          <p:cNvPr id="10" name="Content Placeholder 9"/>
          <p:cNvSpPr>
            <a:spLocks noGrp="1"/>
          </p:cNvSpPr>
          <p:nvPr>
            <p:ph sz="quarter" idx="10" hasCustomPrompt="1"/>
          </p:nvPr>
        </p:nvSpPr>
        <p:spPr>
          <a:xfrm>
            <a:off x="7441658" y="3114958"/>
            <a:ext cx="4106492" cy="2123809"/>
          </a:xfrm>
        </p:spPr>
        <p:txBody>
          <a:bodyPr lIns="0">
            <a:noAutofit/>
          </a:bodyPr>
          <a:lstStyle>
            <a:lvl1pPr marL="236855" marR="0" indent="-23685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sz="2665" b="0" i="0" baseline="0">
                <a:latin typeface="FZLanTingHeiS-M-GB" charset="-122"/>
                <a:ea typeface="FZLanTingHeiS-M-GB" charset="-122"/>
                <a:cs typeface="FZLanTingHeiS-M-GB" charset="-122"/>
              </a:defRPr>
            </a:lvl1pPr>
            <a:lvl2pPr>
              <a:defRPr sz="2665" b="0" i="0"/>
            </a:lvl2pPr>
            <a:lvl3pPr>
              <a:defRPr sz="2665" b="0" i="0"/>
            </a:lvl3pPr>
            <a:lvl4pPr>
              <a:defRPr sz="2665" b="0" i="0"/>
            </a:lvl4pPr>
            <a:lvl5pPr>
              <a:defRPr sz="2665" b="0" i="0"/>
            </a:lvl5pPr>
          </a:lstStyle>
          <a:p>
            <a:pPr lvl="0"/>
            <a:r>
              <a:rPr lang="zh-CN" altLang="en-US" dirty="0" smtClean="0"/>
              <a:t>内文，</a:t>
            </a:r>
            <a:r>
              <a:rPr lang="en-US" altLang="zh-CN" dirty="0" smtClean="0"/>
              <a:t>20pt</a:t>
            </a:r>
            <a:endParaRPr lang="en-US" altLang="zh-CN" dirty="0" smtClean="0"/>
          </a:p>
          <a:p>
            <a:pPr marL="236855" marR="0" lvl="0" indent="-23685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a:pPr>
            <a:r>
              <a:rPr lang="zh-CN" altLang="en-US" dirty="0" smtClean="0"/>
              <a:t>内文，</a:t>
            </a:r>
            <a:r>
              <a:rPr lang="en-US" altLang="zh-CN" dirty="0" smtClean="0"/>
              <a:t>20pt</a:t>
            </a:r>
            <a:endParaRPr lang="en-US" dirty="0" smtClean="0"/>
          </a:p>
          <a:p>
            <a:pPr marL="236855" marR="0" lvl="0" indent="-23685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a:pPr>
            <a:r>
              <a:rPr lang="zh-CN" altLang="en-US" dirty="0" smtClean="0"/>
              <a:t>内文，</a:t>
            </a:r>
            <a:r>
              <a:rPr lang="en-US" altLang="zh-CN" dirty="0" smtClean="0"/>
              <a:t>20pt</a:t>
            </a:r>
            <a:endParaRPr lang="en-US" dirty="0" smtClean="0"/>
          </a:p>
          <a:p>
            <a:pPr marL="236855" marR="0" lvl="0" indent="-23685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a:pPr>
            <a:r>
              <a:rPr lang="zh-CN" altLang="en-US" dirty="0" smtClean="0"/>
              <a:t>内文，</a:t>
            </a:r>
            <a:r>
              <a:rPr lang="en-US" altLang="zh-CN" dirty="0" smtClean="0"/>
              <a:t>20pt</a:t>
            </a:r>
            <a:endParaRPr lang="en-US" dirty="0" smtClean="0"/>
          </a:p>
          <a:p>
            <a:pPr lvl="0"/>
            <a:endParaRPr lang="en-US" altLang="zh-CN" dirty="0" smtClean="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71996" y="244734"/>
            <a:ext cx="1376155" cy="327197"/>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 1 column bullet">
    <p:spTree>
      <p:nvGrpSpPr>
        <p:cNvPr id="1" name=""/>
        <p:cNvGrpSpPr/>
        <p:nvPr/>
      </p:nvGrpSpPr>
      <p:grpSpPr>
        <a:xfrm>
          <a:off x="0" y="0"/>
          <a:ext cx="0" cy="0"/>
          <a:chOff x="0" y="0"/>
          <a:chExt cx="0" cy="0"/>
        </a:xfrm>
      </p:grpSpPr>
      <p:sp>
        <p:nvSpPr>
          <p:cNvPr id="3" name="Text Placeholder 2"/>
          <p:cNvSpPr>
            <a:spLocks noGrp="1"/>
          </p:cNvSpPr>
          <p:nvPr>
            <p:ph type="body" sz="quarter" idx="13" hasCustomPrompt="1"/>
          </p:nvPr>
        </p:nvSpPr>
        <p:spPr>
          <a:xfrm>
            <a:off x="609600" y="1148131"/>
            <a:ext cx="10972800" cy="524036"/>
          </a:xfrm>
        </p:spPr>
        <p:txBody>
          <a:bodyPr lIns="0">
            <a:noAutofit/>
          </a:bodyPr>
          <a:lstStyle>
            <a:lvl1pPr marL="0" indent="0">
              <a:buNone/>
              <a:defRPr sz="1865" b="1" i="0" baseline="0">
                <a:solidFill>
                  <a:srgbClr val="046A38"/>
                </a:solidFill>
                <a:latin typeface="FZLanTingHeiS-DB1-GB" charset="-122"/>
                <a:ea typeface="FZLanTingHeiS-DB1-GB" charset="-122"/>
                <a:cs typeface="FZLanTingHeiS-DB1-GB" charset="-122"/>
              </a:defRPr>
            </a:lvl1pPr>
          </a:lstStyle>
          <a:p>
            <a:pPr lvl="0"/>
            <a:r>
              <a:rPr lang="zh-CN" altLang="en-US" dirty="0" smtClean="0"/>
              <a:t>内页副标题，</a:t>
            </a:r>
            <a:r>
              <a:rPr lang="en-US" altLang="zh-CN" dirty="0" smtClean="0"/>
              <a:t>14pt</a:t>
            </a:r>
            <a:endParaRPr lang="en-US" dirty="0"/>
          </a:p>
        </p:txBody>
      </p:sp>
      <p:sp>
        <p:nvSpPr>
          <p:cNvPr id="19" name="Content Placeholder 4"/>
          <p:cNvSpPr>
            <a:spLocks noGrp="1"/>
          </p:cNvSpPr>
          <p:nvPr>
            <p:ph sz="quarter" idx="14" hasCustomPrompt="1"/>
          </p:nvPr>
        </p:nvSpPr>
        <p:spPr>
          <a:xfrm>
            <a:off x="609600" y="1775372"/>
            <a:ext cx="10972800" cy="4392083"/>
          </a:xfrm>
        </p:spPr>
        <p:txBody>
          <a:bodyPr lIns="0" bIns="0" numCol="1">
            <a:noAutofit/>
          </a:bodyPr>
          <a:lstStyle>
            <a:lvl1pPr marL="236855" indent="-236855">
              <a:lnSpc>
                <a:spcPct val="100000"/>
              </a:lnSpc>
              <a:spcBef>
                <a:spcPts val="0"/>
              </a:spcBef>
              <a:spcAft>
                <a:spcPts val="0"/>
              </a:spcAft>
              <a:buClr>
                <a:schemeClr val="accent1"/>
              </a:buClr>
              <a:buFont typeface="Arial" panose="020B0604020202020204"/>
              <a:buChar char="•"/>
              <a:defRPr sz="1865" normalizeH="0" baseline="0">
                <a:solidFill>
                  <a:srgbClr val="046A38"/>
                </a:solidFill>
                <a:latin typeface="FZLanTingHeiS-M-GB" charset="-122"/>
                <a:ea typeface="FZLanTingHeiS-M-GB" charset="-122"/>
                <a:cs typeface="FZLanTingHeiS-M-GB" charset="-122"/>
              </a:defRPr>
            </a:lvl1pPr>
            <a:lvl2pPr marL="831850" marR="0" indent="-222250" algn="l" defTabSz="608965" rtl="0" eaLnBrk="1" fontAlgn="auto" latinLnBrk="0" hangingPunct="1">
              <a:lnSpc>
                <a:spcPct val="100000"/>
              </a:lnSpc>
              <a:spcBef>
                <a:spcPts val="0"/>
              </a:spcBef>
              <a:spcAft>
                <a:spcPts val="0"/>
              </a:spcAft>
              <a:buClr>
                <a:schemeClr val="accent1"/>
              </a:buClr>
              <a:buSzTx/>
              <a:buFont typeface="Arial" panose="020B0604020202020204"/>
              <a:buChar char="•"/>
              <a:defRPr sz="1865" normalizeH="0" baseline="0">
                <a:solidFill>
                  <a:srgbClr val="046A38"/>
                </a:solidFill>
                <a:latin typeface="FZLanTingHeiS-M-GB" charset="-122"/>
                <a:ea typeface="FZLanTingHeiS-M-GB" charset="-122"/>
                <a:cs typeface="FZLanTingHeiS-M-GB" charset="-122"/>
              </a:defRPr>
            </a:lvl2pPr>
            <a:lvl3pPr marL="1437005" marR="0" indent="-21780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sz="1865" normalizeH="0" baseline="0">
                <a:solidFill>
                  <a:srgbClr val="046A38"/>
                </a:solidFill>
                <a:latin typeface="FZLanTingHeiS-EL-GB" charset="-122"/>
                <a:ea typeface="FZLanTingHeiS-EL-GB" charset="-122"/>
                <a:cs typeface="FZLanTingHeiS-EL-GB" charset="-122"/>
              </a:defRPr>
            </a:lvl3pPr>
            <a:lvl4pPr marL="2032000" marR="0" indent="-203200" algn="l" defTabSz="608965" rtl="0" eaLnBrk="1" fontAlgn="auto" latinLnBrk="0" hangingPunct="1">
              <a:lnSpc>
                <a:spcPct val="100000"/>
              </a:lnSpc>
              <a:spcBef>
                <a:spcPts val="0"/>
              </a:spcBef>
              <a:spcAft>
                <a:spcPts val="0"/>
              </a:spcAft>
              <a:buClr>
                <a:schemeClr val="accent1"/>
              </a:buClr>
              <a:buSzTx/>
              <a:buFont typeface="Arial" panose="020B0604020202020204"/>
              <a:buChar char="•"/>
              <a:defRPr sz="1865" normalizeH="0" baseline="0">
                <a:solidFill>
                  <a:srgbClr val="046A38"/>
                </a:solidFill>
                <a:latin typeface="FZLanTingHeiS-EL-GB" charset="-122"/>
                <a:ea typeface="FZLanTingHeiS-EL-GB" charset="-122"/>
                <a:cs typeface="FZLanTingHeiS-EL-GB" charset="-122"/>
              </a:defRPr>
            </a:lvl4pPr>
            <a:lvl5pPr marL="2626995" marR="0" indent="-18859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sz="1865" normalizeH="0" baseline="0">
                <a:solidFill>
                  <a:srgbClr val="046A38"/>
                </a:solidFill>
                <a:latin typeface="FZLanTingHeiS-EL-GB" charset="-122"/>
                <a:ea typeface="FZLanTingHeiS-EL-GB" charset="-122"/>
                <a:cs typeface="FZLanTingHeiS-EL-GB" charset="-122"/>
              </a:defRPr>
            </a:lvl5pPr>
          </a:lstStyle>
          <a:p>
            <a:pPr lvl="0"/>
            <a:r>
              <a:rPr lang="zh-CN" altLang="en-US" dirty="0" smtClean="0"/>
              <a:t>内文，</a:t>
            </a:r>
            <a:r>
              <a:rPr lang="en-US" altLang="zh-CN" dirty="0" smtClean="0"/>
              <a:t>14pt. </a:t>
            </a:r>
            <a:endParaRPr lang="en-US" dirty="0" smtClean="0"/>
          </a:p>
          <a:p>
            <a:pPr marL="831850" marR="0" lvl="1" indent="-222250" algn="l" defTabSz="608965" rtl="0" eaLnBrk="1" fontAlgn="auto" latinLnBrk="0" hangingPunct="1">
              <a:lnSpc>
                <a:spcPct val="100000"/>
              </a:lnSpc>
              <a:spcBef>
                <a:spcPts val="0"/>
              </a:spcBef>
              <a:spcAft>
                <a:spcPts val="0"/>
              </a:spcAft>
              <a:buClr>
                <a:schemeClr val="accent1"/>
              </a:buClr>
              <a:buSzTx/>
              <a:buFont typeface="Arial" panose="020B0604020202020204"/>
              <a:buChar char="•"/>
              <a:defRPr/>
            </a:pPr>
            <a:r>
              <a:rPr lang="zh-CN" altLang="en-US" dirty="0" smtClean="0"/>
              <a:t>内文，</a:t>
            </a:r>
            <a:r>
              <a:rPr lang="en-US" altLang="zh-CN" dirty="0" smtClean="0"/>
              <a:t>14pt</a:t>
            </a:r>
            <a:endParaRPr lang="en-US" dirty="0" smtClean="0"/>
          </a:p>
          <a:p>
            <a:pPr marL="1437005" marR="0" lvl="2" indent="-21780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a:pPr>
            <a:r>
              <a:rPr lang="zh-CN" altLang="en-US" dirty="0" smtClean="0"/>
              <a:t>内文，</a:t>
            </a:r>
            <a:r>
              <a:rPr lang="en-US" altLang="zh-CN" dirty="0" smtClean="0"/>
              <a:t>14pt</a:t>
            </a:r>
            <a:endParaRPr lang="en-US" dirty="0" smtClean="0"/>
          </a:p>
          <a:p>
            <a:pPr marL="2032000" marR="0" lvl="3" indent="-203200" algn="l" defTabSz="608965" rtl="0" eaLnBrk="1" fontAlgn="auto" latinLnBrk="0" hangingPunct="1">
              <a:lnSpc>
                <a:spcPct val="100000"/>
              </a:lnSpc>
              <a:spcBef>
                <a:spcPts val="0"/>
              </a:spcBef>
              <a:spcAft>
                <a:spcPts val="0"/>
              </a:spcAft>
              <a:buClr>
                <a:schemeClr val="accent1"/>
              </a:buClr>
              <a:buSzTx/>
              <a:buFont typeface="Arial" panose="020B0604020202020204"/>
              <a:buChar char="•"/>
              <a:defRPr/>
            </a:pPr>
            <a:r>
              <a:rPr lang="zh-CN" altLang="en-US" dirty="0" smtClean="0"/>
              <a:t>内文，</a:t>
            </a:r>
            <a:r>
              <a:rPr lang="en-US" altLang="zh-CN" dirty="0" smtClean="0"/>
              <a:t>14pt</a:t>
            </a:r>
            <a:endParaRPr lang="en-US" dirty="0" smtClean="0"/>
          </a:p>
          <a:p>
            <a:pPr marL="2626995" marR="0" lvl="4" indent="-18859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a:pPr>
            <a:r>
              <a:rPr lang="zh-CN" altLang="en-US" dirty="0" smtClean="0"/>
              <a:t>内文，</a:t>
            </a:r>
            <a:r>
              <a:rPr lang="en-US" altLang="zh-CN" dirty="0" smtClean="0"/>
              <a:t>14pt</a:t>
            </a:r>
            <a:endParaRPr lang="en-US" dirty="0" smtClean="0"/>
          </a:p>
        </p:txBody>
      </p:sp>
      <p:sp>
        <p:nvSpPr>
          <p:cNvPr id="7" name="Title 6"/>
          <p:cNvSpPr>
            <a:spLocks noGrp="1"/>
          </p:cNvSpPr>
          <p:nvPr>
            <p:ph type="title" hasCustomPrompt="1"/>
          </p:nvPr>
        </p:nvSpPr>
        <p:spPr>
          <a:xfrm>
            <a:off x="609600" y="564672"/>
            <a:ext cx="10972800" cy="603984"/>
          </a:xfrm>
        </p:spPr>
        <p:txBody>
          <a:bodyPr lIns="0" tIns="0" bIns="0">
            <a:noAutofit/>
          </a:bodyPr>
          <a:lstStyle>
            <a:lvl1pPr algn="l">
              <a:defRPr sz="3200" b="1" i="0">
                <a:latin typeface="FZLanTingHeiS-DB1-GB" charset="-122"/>
                <a:ea typeface="FZLanTingHeiS-DB1-GB" charset="-122"/>
                <a:cs typeface="FZLanTingHeiS-DB1-GB" charset="-122"/>
              </a:defRPr>
            </a:lvl1pPr>
          </a:lstStyle>
          <a:p>
            <a:r>
              <a:rPr lang="zh-CN" altLang="en-US" dirty="0" smtClean="0"/>
              <a:t>内页标题，</a:t>
            </a:r>
            <a:r>
              <a:rPr lang="en-US" altLang="zh-CN" dirty="0" smtClean="0"/>
              <a:t>24pt</a:t>
            </a:r>
            <a:endParaRPr lang="en-US" dirty="0"/>
          </a:p>
        </p:txBody>
      </p:sp>
      <p:sp>
        <p:nvSpPr>
          <p:cNvPr id="20" name="TextBox 19"/>
          <p:cNvSpPr txBox="1"/>
          <p:nvPr userDrawn="1"/>
        </p:nvSpPr>
        <p:spPr>
          <a:xfrm>
            <a:off x="10460401" y="6336117"/>
            <a:ext cx="1077551" cy="256545"/>
          </a:xfrm>
          <a:prstGeom prst="rect">
            <a:avLst/>
          </a:prstGeom>
          <a:noFill/>
        </p:spPr>
        <p:txBody>
          <a:bodyPr wrap="square" rIns="0" rtlCol="0">
            <a:spAutoFit/>
          </a:bodyPr>
          <a:lstStyle/>
          <a:p>
            <a:pPr marL="0" marR="0" indent="0" algn="r" defTabSz="608965" rtl="0" eaLnBrk="1" fontAlgn="auto" latinLnBrk="0" hangingPunct="1">
              <a:lnSpc>
                <a:spcPct val="100000"/>
              </a:lnSpc>
              <a:spcBef>
                <a:spcPts val="0"/>
              </a:spcBef>
              <a:spcAft>
                <a:spcPts val="0"/>
              </a:spcAft>
              <a:buClrTx/>
              <a:buSzTx/>
              <a:buFontTx/>
              <a:buNone/>
              <a:defRPr/>
            </a:pPr>
            <a:fld id="{9380A3BF-C42B-5B4A-8FD1-FDF44958D935}" type="slidenum">
              <a:rPr kumimoji="0" lang="en-US" sz="1065" b="0" i="0" u="none" strike="noStrike" kern="1200" cap="none" spc="0" normalizeH="0" baseline="0" noProof="0" smtClean="0">
                <a:ln>
                  <a:noFill/>
                </a:ln>
                <a:solidFill>
                  <a:srgbClr val="000000">
                    <a:tint val="75000"/>
                  </a:srgbClr>
                </a:solidFill>
                <a:effectLst/>
                <a:uLnTx/>
                <a:uFillTx/>
                <a:latin typeface="Myriad Pro" charset="0"/>
                <a:ea typeface="Myriad Pro" charset="0"/>
                <a:cs typeface="Myriad Pro" charset="0"/>
              </a:rPr>
            </a:fld>
            <a:endParaRPr lang="en-US" sz="1065" dirty="0">
              <a:latin typeface="Myriad Pro" charset="0"/>
              <a:ea typeface="Myriad Pro" charset="0"/>
              <a:cs typeface="Myriad Pro" charset="0"/>
            </a:endParaRP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71996" y="244734"/>
            <a:ext cx="1376155" cy="327197"/>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3" name="TextBox 2"/>
          <p:cNvSpPr txBox="1"/>
          <p:nvPr userDrawn="1"/>
        </p:nvSpPr>
        <p:spPr>
          <a:xfrm>
            <a:off x="3262859" y="5743845"/>
            <a:ext cx="5666283" cy="1277914"/>
          </a:xfrm>
          <a:prstGeom prst="rect">
            <a:avLst/>
          </a:prstGeom>
          <a:noFill/>
        </p:spPr>
        <p:txBody>
          <a:bodyPr wrap="square" lIns="0" tIns="0" rtlCol="0">
            <a:spAutoFit/>
          </a:bodyPr>
          <a:lstStyle/>
          <a:p>
            <a:pPr algn="ctr">
              <a:lnSpc>
                <a:spcPct val="150000"/>
              </a:lnSpc>
            </a:pPr>
            <a:r>
              <a:rPr lang="en-US" altLang="zh-TW" sz="1065" b="1" spc="133" dirty="0" smtClean="0">
                <a:solidFill>
                  <a:srgbClr val="BCC7CC"/>
                </a:solidFill>
                <a:latin typeface="方正兰亭纤黑_GBK" panose="02000000000000000000" pitchFamily="2" charset="-122"/>
                <a:ea typeface="方正兰亭纤黑_GBK" panose="02000000000000000000" pitchFamily="2" charset="-122"/>
                <a:cs typeface="Myriad Pro"/>
              </a:rPr>
              <a:t>OPPO</a:t>
            </a:r>
            <a:r>
              <a:rPr lang="zh-TW" alt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rPr>
              <a:t>广东移动通信有限公司</a:t>
            </a:r>
            <a:endPar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endParaRPr>
          </a:p>
          <a:p>
            <a:pPr algn="ctr">
              <a:lnSpc>
                <a:spcPct val="150000"/>
              </a:lnSpc>
            </a:pPr>
            <a:r>
              <a:rPr lang="zh-TW" alt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rPr>
              <a:t>深圳市福田区泰然八路泰然大厦</a:t>
            </a:r>
            <a:r>
              <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rPr>
              <a:t>C</a:t>
            </a:r>
            <a:r>
              <a:rPr lang="zh-TW" alt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rPr>
              <a:t>座</a:t>
            </a:r>
            <a:r>
              <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rPr>
              <a:t>20</a:t>
            </a:r>
            <a:r>
              <a:rPr lang="zh-TW" alt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rPr>
              <a:t>楼</a:t>
            </a:r>
            <a:endPar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endParaRPr>
          </a:p>
          <a:p>
            <a:pPr algn="ctr">
              <a:lnSpc>
                <a:spcPct val="150000"/>
              </a:lnSpc>
            </a:pPr>
            <a:r>
              <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rPr>
              <a:t>20/F, Block C, </a:t>
            </a:r>
            <a:r>
              <a:rPr lang="en-US" sz="1065" spc="133" dirty="0" err="1" smtClean="0">
                <a:solidFill>
                  <a:srgbClr val="BCC7CC"/>
                </a:solidFill>
                <a:latin typeface="方正兰亭纤黑_GBK" panose="02000000000000000000" pitchFamily="2" charset="-122"/>
                <a:ea typeface="方正兰亭纤黑_GBK" panose="02000000000000000000" pitchFamily="2" charset="-122"/>
                <a:cs typeface="Myriad Pro"/>
              </a:rPr>
              <a:t>Tairan</a:t>
            </a:r>
            <a:r>
              <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rPr>
              <a:t> Building, </a:t>
            </a:r>
            <a:r>
              <a:rPr lang="en-US" sz="1065" spc="133" dirty="0" err="1" smtClean="0">
                <a:solidFill>
                  <a:srgbClr val="BCC7CC"/>
                </a:solidFill>
                <a:latin typeface="方正兰亭纤黑_GBK" panose="02000000000000000000" pitchFamily="2" charset="-122"/>
                <a:ea typeface="方正兰亭纤黑_GBK" panose="02000000000000000000" pitchFamily="2" charset="-122"/>
                <a:cs typeface="Myriad Pro"/>
              </a:rPr>
              <a:t>Tairan</a:t>
            </a:r>
            <a:r>
              <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rPr>
              <a:t> 8</a:t>
            </a:r>
            <a:r>
              <a:rPr lang="en-US" sz="1065" spc="133" baseline="30000" dirty="0" smtClean="0">
                <a:solidFill>
                  <a:srgbClr val="BCC7CC"/>
                </a:solidFill>
                <a:latin typeface="方正兰亭纤黑_GBK" panose="02000000000000000000" pitchFamily="2" charset="-122"/>
                <a:ea typeface="方正兰亭纤黑_GBK" panose="02000000000000000000" pitchFamily="2" charset="-122"/>
                <a:cs typeface="Myriad Pro"/>
              </a:rPr>
              <a:t>th</a:t>
            </a:r>
            <a:r>
              <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rPr>
              <a:t> Rd, </a:t>
            </a:r>
            <a:r>
              <a:rPr lang="en-US" sz="1065" spc="133" dirty="0" err="1" smtClean="0">
                <a:solidFill>
                  <a:srgbClr val="BCC7CC"/>
                </a:solidFill>
                <a:latin typeface="方正兰亭纤黑_GBK" panose="02000000000000000000" pitchFamily="2" charset="-122"/>
                <a:ea typeface="方正兰亭纤黑_GBK" panose="02000000000000000000" pitchFamily="2" charset="-122"/>
                <a:cs typeface="Myriad Pro"/>
              </a:rPr>
              <a:t>Futian</a:t>
            </a:r>
            <a:r>
              <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rPr>
              <a:t>, Shenzhen</a:t>
            </a:r>
            <a:endPar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endParaRPr>
          </a:p>
          <a:p>
            <a:pPr algn="ctr">
              <a:lnSpc>
                <a:spcPct val="150000"/>
              </a:lnSpc>
            </a:pPr>
            <a:endPar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endParaRPr>
          </a:p>
          <a:p>
            <a:pPr algn="ctr">
              <a:lnSpc>
                <a:spcPct val="150000"/>
              </a:lnSpc>
            </a:pPr>
            <a:endParaRPr lang="en-US" sz="1065" spc="133" dirty="0">
              <a:solidFill>
                <a:srgbClr val="BCC7CC"/>
              </a:solidFill>
              <a:latin typeface="方正兰亭纤黑_GBK" panose="02000000000000000000" pitchFamily="2" charset="-122"/>
              <a:ea typeface="方正兰亭纤黑_GBK" panose="02000000000000000000" pitchFamily="2" charset="-122"/>
              <a:cs typeface="Myriad Pro"/>
            </a:endParaRPr>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71996" y="244734"/>
            <a:ext cx="1376155" cy="327197"/>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68C6D-2470-491E-A937-3F71A5B0331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3CC24-8F9F-4A18-89C4-C7E641AE33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emf"/></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5.emf"/></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4.xml"/><Relationship Id="rId2" Type="http://schemas.openxmlformats.org/officeDocument/2006/relationships/tags" Target="../tags/tag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png"/><Relationship Id="rId1"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png"/><Relationship Id="rId1"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png"/><Relationship Id="rId1"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latin typeface="OPPOSans B" panose="00020600040101010101" pitchFamily="18" charset="-122"/>
                <a:ea typeface="OPPOSans B" panose="00020600040101010101" pitchFamily="18" charset="-122"/>
              </a:rPr>
              <a:t>李文红</a:t>
            </a:r>
            <a:r>
              <a:rPr lang="en-US" altLang="zh-CN" dirty="0" smtClean="0">
                <a:latin typeface="OPPOSans B" panose="00020600040101010101" pitchFamily="18" charset="-122"/>
                <a:ea typeface="OPPOSans B" panose="00020600040101010101" pitchFamily="18" charset="-122"/>
              </a:rPr>
              <a:t> </a:t>
            </a:r>
            <a:r>
              <a:rPr lang="zh-CN" altLang="en-US" dirty="0" smtClean="0">
                <a:latin typeface="OPPOSans B" panose="00020600040101010101" pitchFamily="18" charset="-122"/>
                <a:ea typeface="OPPOSans B" panose="00020600040101010101" pitchFamily="18" charset="-122"/>
              </a:rPr>
              <a:t>入</a:t>
            </a:r>
            <a:r>
              <a:rPr lang="zh-CN" altLang="en-US" dirty="0">
                <a:latin typeface="OPPOSans B" panose="00020600040101010101" pitchFamily="18" charset="-122"/>
                <a:ea typeface="OPPOSans B" panose="00020600040101010101" pitchFamily="18" charset="-122"/>
              </a:rPr>
              <a:t>职培养答辩</a:t>
            </a:r>
            <a:endParaRPr lang="en-US" dirty="0">
              <a:latin typeface="OPPOSans B" panose="00020600040101010101" pitchFamily="18" charset="-122"/>
              <a:ea typeface="OPPOSans B" panose="00020600040101010101" pitchFamily="18" charset="-122"/>
              <a:cs typeface="FZLanTingHeiS-DB1-GB" charset="-122"/>
            </a:endParaRPr>
          </a:p>
        </p:txBody>
      </p:sp>
      <p:sp>
        <p:nvSpPr>
          <p:cNvPr id="3" name="Text Placeholder 2"/>
          <p:cNvSpPr>
            <a:spLocks noGrp="1"/>
          </p:cNvSpPr>
          <p:nvPr>
            <p:ph type="body" sz="quarter" idx="12"/>
          </p:nvPr>
        </p:nvSpPr>
        <p:spPr/>
        <p:txBody>
          <a:bodyPr/>
          <a:lstStyle/>
          <a:p>
            <a:r>
              <a:rPr lang="zh-CN" altLang="en-US" b="0" dirty="0" smtClean="0">
                <a:latin typeface="OPPOSans B" panose="00020600040101010101" pitchFamily="18" charset="-122"/>
                <a:ea typeface="OPPOSans B" panose="00020600040101010101" pitchFamily="18" charset="-122"/>
              </a:rPr>
              <a:t>中子研究所</a:t>
            </a:r>
            <a:r>
              <a:rPr lang="en-US" altLang="zh-CN" b="0" dirty="0" smtClean="0">
                <a:latin typeface="OPPOSans B" panose="00020600040101010101" pitchFamily="18" charset="-122"/>
                <a:ea typeface="OPPOSans B" panose="00020600040101010101" pitchFamily="18" charset="-122"/>
              </a:rPr>
              <a:t> </a:t>
            </a:r>
            <a:r>
              <a:rPr lang="zh-CN" altLang="en-US" b="0" dirty="0" smtClean="0">
                <a:latin typeface="OPPOSans B" panose="00020600040101010101" pitchFamily="18" charset="-122"/>
                <a:ea typeface="OPPOSans B" panose="00020600040101010101" pitchFamily="18" charset="-122"/>
              </a:rPr>
              <a:t>部门</a:t>
            </a:r>
            <a:endParaRPr lang="en-US" b="0" dirty="0">
              <a:latin typeface="OPPOSans B" panose="00020600040101010101" pitchFamily="18" charset="-122"/>
              <a:ea typeface="OPPOSans B" panose="00020600040101010101" pitchFamily="18" charset="-122"/>
            </a:endParaRPr>
          </a:p>
        </p:txBody>
      </p:sp>
      <p:sp>
        <p:nvSpPr>
          <p:cNvPr id="4" name="TextBox 9"/>
          <p:cNvSpPr txBox="1"/>
          <p:nvPr/>
        </p:nvSpPr>
        <p:spPr>
          <a:xfrm>
            <a:off x="8884172" y="6336604"/>
            <a:ext cx="2663979" cy="256545"/>
          </a:xfrm>
          <a:prstGeom prst="rect">
            <a:avLst/>
          </a:prstGeom>
          <a:noFill/>
        </p:spPr>
        <p:txBody>
          <a:bodyPr wrap="square" rIns="0" rtlCol="0">
            <a:spAutoFit/>
          </a:bodyPr>
          <a:lstStyle/>
          <a:p>
            <a:pPr algn="r">
              <a:defRPr/>
            </a:pPr>
            <a:r>
              <a:rPr lang="zh-CN" altLang="en-US" sz="1065" dirty="0">
                <a:solidFill>
                  <a:srgbClr val="046A38"/>
                </a:solidFill>
                <a:latin typeface="方正兰亭纤黑_GBK" panose="02000000000000000000" pitchFamily="2" charset="-122"/>
                <a:ea typeface="方正兰亭纤黑_GBK" panose="02000000000000000000" pitchFamily="2" charset="-122"/>
                <a:cs typeface="Myriad Pro Light"/>
              </a:rPr>
              <a:t>日期，</a:t>
            </a:r>
            <a:r>
              <a:rPr lang="en-US" altLang="zh-CN" sz="1065" dirty="0" err="1">
                <a:solidFill>
                  <a:srgbClr val="046A38"/>
                </a:solidFill>
                <a:latin typeface="方正兰亭纤黑_GBK" panose="02000000000000000000" pitchFamily="2" charset="-122"/>
                <a:ea typeface="方正兰亭纤黑_GBK" panose="02000000000000000000" pitchFamily="2" charset="-122"/>
                <a:cs typeface="Myriad Pro Light"/>
              </a:rPr>
              <a:t>OPPOSans</a:t>
            </a:r>
            <a:r>
              <a:rPr lang="en-US" altLang="zh-CN" sz="1065" dirty="0">
                <a:solidFill>
                  <a:srgbClr val="046A38"/>
                </a:solidFill>
                <a:latin typeface="方正兰亭纤黑_GBK" panose="02000000000000000000" pitchFamily="2" charset="-122"/>
                <a:ea typeface="方正兰亭纤黑_GBK" panose="02000000000000000000" pitchFamily="2" charset="-122"/>
                <a:cs typeface="Myriad Pro Light"/>
              </a:rPr>
              <a:t> R</a:t>
            </a:r>
            <a:r>
              <a:rPr lang="zh-CN" altLang="en-US" sz="1065" dirty="0">
                <a:solidFill>
                  <a:srgbClr val="046A38"/>
                </a:solidFill>
                <a:latin typeface="方正兰亭纤黑_GBK" panose="02000000000000000000" pitchFamily="2" charset="-122"/>
                <a:ea typeface="方正兰亭纤黑_GBK" panose="02000000000000000000" pitchFamily="2" charset="-122"/>
                <a:cs typeface="Myriad Pro Light"/>
              </a:rPr>
              <a:t>，</a:t>
            </a:r>
            <a:r>
              <a:rPr lang="en-US" altLang="zh-CN" sz="1065" dirty="0">
                <a:solidFill>
                  <a:srgbClr val="046A38"/>
                </a:solidFill>
                <a:latin typeface="方正兰亭纤黑_GBK" panose="02000000000000000000" pitchFamily="2" charset="-122"/>
                <a:ea typeface="方正兰亭纤黑_GBK" panose="02000000000000000000" pitchFamily="2" charset="-122"/>
                <a:cs typeface="Myriad Pro Light"/>
              </a:rPr>
              <a:t>8pt</a:t>
            </a:r>
            <a:r>
              <a:rPr lang="zh-CN" altLang="en-US" sz="1065" dirty="0">
                <a:solidFill>
                  <a:srgbClr val="046A38"/>
                </a:solidFill>
                <a:latin typeface="方正兰亭纤黑_GBK" panose="02000000000000000000" pitchFamily="2" charset="-122"/>
                <a:ea typeface="方正兰亭纤黑_GBK" panose="02000000000000000000" pitchFamily="2" charset="-122"/>
                <a:cs typeface="Myriad Pro Light"/>
              </a:rPr>
              <a:t>，品牌绿色</a:t>
            </a:r>
            <a:endParaRPr lang="en-US" sz="1065" dirty="0">
              <a:solidFill>
                <a:srgbClr val="046A38"/>
              </a:solidFill>
              <a:latin typeface="方正兰亭纤黑_GBK" panose="02000000000000000000" pitchFamily="2" charset="-122"/>
              <a:ea typeface="方正兰亭纤黑_GBK" panose="02000000000000000000" pitchFamily="2" charset="-122"/>
              <a:cs typeface="Myriad Pro 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p:nvPr/>
        </p:nvSpPr>
        <p:spPr>
          <a:xfrm>
            <a:off x="4743795" y="2921000"/>
            <a:ext cx="36576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dirty="0">
                <a:solidFill>
                  <a:srgbClr val="000000"/>
                </a:solidFill>
                <a:latin typeface="OPPOSans B" panose="00020600040101010101" pitchFamily="18" charset="-122"/>
                <a:ea typeface="OPPOSans B" panose="00020600040101010101" pitchFamily="18" charset="-122"/>
              </a:rPr>
              <a:t>评委提问和点评</a:t>
            </a:r>
            <a:endParaRPr lang="en-US" dirty="0">
              <a:latin typeface="OPPOSans B" panose="00020600040101010101" pitchFamily="18" charset="-122"/>
              <a:ea typeface="OPPOSans B" panose="00020600040101010101" pitchFamily="18"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64001" y="2921000"/>
            <a:ext cx="633047" cy="406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 y="2819401"/>
            <a:ext cx="12192004" cy="584775"/>
          </a:xfrm>
          <a:prstGeom prst="rect">
            <a:avLst/>
          </a:prstGeom>
          <a:noFill/>
        </p:spPr>
        <p:txBody>
          <a:bodyPr wrap="square" rtlCol="0">
            <a:spAutoFit/>
          </a:bodyPr>
          <a:lstStyle/>
          <a:p>
            <a:pPr algn="ctr"/>
            <a:r>
              <a:rPr lang="zh-CN" altLang="en-US" sz="3200" dirty="0">
                <a:latin typeface="OPPOSans R" panose="00020600040101010101" pitchFamily="18" charset="-122"/>
                <a:ea typeface="OPPOSans R" panose="00020600040101010101" pitchFamily="18" charset="-122"/>
              </a:rPr>
              <a:t>将心注入    奔跑在途</a:t>
            </a:r>
            <a:endParaRPr lang="zh-CN" altLang="en-US" sz="3200" dirty="0">
              <a:latin typeface="OPPOSans R" panose="00020600040101010101" pitchFamily="18" charset="-122"/>
              <a:ea typeface="OPPOSans R" panose="00020600040101010101" pitchFamily="18"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2235200" y="1499069"/>
            <a:ext cx="8244093" cy="5181131"/>
          </a:xfrm>
          <a:prstGeom prst="rect">
            <a:avLst/>
          </a:prstGeom>
        </p:spPr>
      </p:pic>
      <p:sp>
        <p:nvSpPr>
          <p:cNvPr id="5"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dirty="0">
                <a:solidFill>
                  <a:srgbClr val="000000"/>
                </a:solidFill>
                <a:latin typeface="OPPOSans B" panose="00020600040101010101" pitchFamily="18" charset="-122"/>
                <a:ea typeface="OPPOSans B" panose="00020600040101010101" pitchFamily="18" charset="-122"/>
              </a:rPr>
              <a:t>答辩内容目录</a:t>
            </a:r>
            <a:endParaRPr lang="en-US" dirty="0">
              <a:latin typeface="OPPOSans B" panose="00020600040101010101" pitchFamily="18" charset="-122"/>
              <a:ea typeface="OPPOSans B" panose="00020600040101010101" pitchFamily="18"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grpSp>
        <p:nvGrpSpPr>
          <p:cNvPr id="14" name="组合 13"/>
          <p:cNvGrpSpPr/>
          <p:nvPr/>
        </p:nvGrpSpPr>
        <p:grpSpPr>
          <a:xfrm>
            <a:off x="4024787" y="2006600"/>
            <a:ext cx="5424013" cy="4368800"/>
            <a:chOff x="3018590" y="1428750"/>
            <a:chExt cx="4068010" cy="3276600"/>
          </a:xfrm>
        </p:grpSpPr>
        <p:sp>
          <p:nvSpPr>
            <p:cNvPr id="3" name="Rectangle 3"/>
            <p:cNvSpPr txBox="1">
              <a:spLocks noChangeArrowheads="1"/>
            </p:cNvSpPr>
            <p:nvPr/>
          </p:nvSpPr>
          <p:spPr bwMode="auto">
            <a:xfrm>
              <a:off x="3189534" y="1428750"/>
              <a:ext cx="3897066" cy="3276600"/>
            </a:xfrm>
            <a:prstGeom prst="rect">
              <a:avLst/>
            </a:prstGeom>
            <a:noFill/>
            <a:ln w="9525">
              <a:noFill/>
              <a:miter lim="800000"/>
            </a:ln>
          </p:spPr>
          <p:txBody>
            <a:bodyPr lIns="122767" tIns="61384" rIns="122767" bIns="61384"/>
            <a:lstStyle/>
            <a:p>
              <a:pPr algn="l" eaLnBrk="1" hangingPunct="1">
                <a:lnSpc>
                  <a:spcPct val="80000"/>
                </a:lnSpc>
                <a:spcBef>
                  <a:spcPct val="50000"/>
                </a:spcBef>
                <a:defRPr/>
              </a:pPr>
              <a:endParaRPr lang="en-US" altLang="zh-CN" sz="1865" kern="0" dirty="0">
                <a:solidFill>
                  <a:srgbClr val="FF3300"/>
                </a:solidFill>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r>
                <a:rPr lang="zh-CN" altLang="en-US" sz="2135" b="1" kern="0" dirty="0">
                  <a:latin typeface="OPPOSans R" panose="00020600040101010101" pitchFamily="18" charset="-122"/>
                  <a:ea typeface="OPPOSans R" panose="00020600040101010101" pitchFamily="18" charset="-122"/>
                </a:rPr>
                <a:t>个人信息</a:t>
              </a:r>
              <a:endParaRPr lang="en-US" altLang="zh-CN"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en-US" altLang="zh-CN"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r>
                <a:rPr lang="zh-CN" altLang="en-US" sz="2135" b="1" kern="0" dirty="0">
                  <a:latin typeface="OPPOSans R" panose="00020600040101010101" pitchFamily="18" charset="-122"/>
                  <a:ea typeface="OPPOSans R" panose="00020600040101010101" pitchFamily="18" charset="-122"/>
                </a:rPr>
                <a:t>入职培养目标达成情况</a:t>
              </a:r>
              <a:endParaRPr lang="en-US" altLang="zh-CN"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en-US" altLang="zh-CN"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r>
                <a:rPr lang="zh-CN" altLang="en-US" sz="2135" b="1" kern="0" dirty="0">
                  <a:latin typeface="OPPOSans R" panose="00020600040101010101" pitchFamily="18" charset="-122"/>
                  <a:ea typeface="OPPOSans R" panose="00020600040101010101" pitchFamily="18" charset="-122"/>
                </a:rPr>
                <a:t>培养期间的工作业绩</a:t>
              </a:r>
              <a:endParaRPr lang="en-US" altLang="zh-CN"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zh-CN" altLang="en-US"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r>
                <a:rPr lang="zh-CN" altLang="en-US" sz="2135" b="1" kern="0" dirty="0">
                  <a:latin typeface="OPPOSans R" panose="00020600040101010101" pitchFamily="18" charset="-122"/>
                  <a:ea typeface="OPPOSans R" panose="00020600040101010101" pitchFamily="18" charset="-122"/>
                </a:rPr>
                <a:t>培养期间工作不足及改进计划</a:t>
              </a:r>
              <a:endParaRPr lang="en-US" altLang="zh-CN"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zh-CN" altLang="en-US"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r>
                <a:rPr lang="zh-CN" altLang="en-US" sz="2135" b="1" kern="0" dirty="0">
                  <a:latin typeface="OPPOSans R" panose="00020600040101010101" pitchFamily="18" charset="-122"/>
                  <a:ea typeface="OPPOSans R" panose="00020600040101010101" pitchFamily="18" charset="-122"/>
                </a:rPr>
                <a:t>对部门</a:t>
              </a:r>
              <a:r>
                <a:rPr lang="en-US" altLang="zh-CN" sz="2135" b="1" kern="0" dirty="0">
                  <a:latin typeface="OPPOSans R" panose="00020600040101010101" pitchFamily="18" charset="-122"/>
                  <a:ea typeface="OPPOSans R" panose="00020600040101010101" pitchFamily="18" charset="-122"/>
                </a:rPr>
                <a:t>/</a:t>
              </a:r>
              <a:r>
                <a:rPr lang="zh-CN" altLang="en-US" sz="2135" b="1" kern="0" dirty="0">
                  <a:latin typeface="OPPOSans R" panose="00020600040101010101" pitchFamily="18" charset="-122"/>
                  <a:ea typeface="OPPOSans R" panose="00020600040101010101" pitchFamily="18" charset="-122"/>
                </a:rPr>
                <a:t>团队的建议</a:t>
              </a:r>
              <a:endParaRPr lang="en-US" altLang="zh-CN"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en-US" altLang="zh-CN" sz="2135"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en-US" altLang="zh-CN" sz="1865"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zh-CN" altLang="en-US" sz="1865"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zh-CN" altLang="en-US" sz="1865"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en-US" altLang="zh-CN" sz="1865" kern="0" dirty="0">
                <a:latin typeface="OPPOSans R" panose="00020600040101010101" pitchFamily="18" charset="-122"/>
                <a:ea typeface="OPPOSans R" panose="00020600040101010101" pitchFamily="18" charset="-122"/>
              </a:endParaRPr>
            </a:p>
          </p:txBody>
        </p:sp>
        <p:pic>
          <p:nvPicPr>
            <p:cNvPr id="8" name="图片 7"/>
            <p:cNvPicPr>
              <a:picLocks noChangeAspect="1"/>
            </p:cNvPicPr>
            <p:nvPr/>
          </p:nvPicPr>
          <p:blipFill>
            <a:blip r:embed="rId3"/>
            <a:stretch>
              <a:fillRect/>
            </a:stretch>
          </p:blipFill>
          <p:spPr>
            <a:xfrm>
              <a:off x="3018592" y="1733550"/>
              <a:ext cx="111823" cy="111823"/>
            </a:xfrm>
            <a:prstGeom prst="rect">
              <a:avLst/>
            </a:prstGeom>
          </p:spPr>
        </p:pic>
        <p:pic>
          <p:nvPicPr>
            <p:cNvPr id="9" name="图片 8"/>
            <p:cNvPicPr>
              <a:picLocks noChangeAspect="1"/>
            </p:cNvPicPr>
            <p:nvPr/>
          </p:nvPicPr>
          <p:blipFill>
            <a:blip r:embed="rId3"/>
            <a:stretch>
              <a:fillRect/>
            </a:stretch>
          </p:blipFill>
          <p:spPr>
            <a:xfrm>
              <a:off x="3018591" y="2181906"/>
              <a:ext cx="111823" cy="111823"/>
            </a:xfrm>
            <a:prstGeom prst="rect">
              <a:avLst/>
            </a:prstGeom>
          </p:spPr>
        </p:pic>
        <p:pic>
          <p:nvPicPr>
            <p:cNvPr id="10" name="图片 9"/>
            <p:cNvPicPr>
              <a:picLocks noChangeAspect="1"/>
            </p:cNvPicPr>
            <p:nvPr/>
          </p:nvPicPr>
          <p:blipFill>
            <a:blip r:embed="rId3"/>
            <a:stretch>
              <a:fillRect/>
            </a:stretch>
          </p:blipFill>
          <p:spPr>
            <a:xfrm>
              <a:off x="3018591" y="2697371"/>
              <a:ext cx="111823" cy="111823"/>
            </a:xfrm>
            <a:prstGeom prst="rect">
              <a:avLst/>
            </a:prstGeom>
          </p:spPr>
        </p:pic>
        <p:pic>
          <p:nvPicPr>
            <p:cNvPr id="11" name="图片 10"/>
            <p:cNvPicPr>
              <a:picLocks noChangeAspect="1"/>
            </p:cNvPicPr>
            <p:nvPr/>
          </p:nvPicPr>
          <p:blipFill>
            <a:blip r:embed="rId3"/>
            <a:stretch>
              <a:fillRect/>
            </a:stretch>
          </p:blipFill>
          <p:spPr>
            <a:xfrm>
              <a:off x="3018590" y="3165245"/>
              <a:ext cx="111823" cy="111823"/>
            </a:xfrm>
            <a:prstGeom prst="rect">
              <a:avLst/>
            </a:prstGeom>
          </p:spPr>
        </p:pic>
        <p:pic>
          <p:nvPicPr>
            <p:cNvPr id="12" name="图片 11"/>
            <p:cNvPicPr>
              <a:picLocks noChangeAspect="1"/>
            </p:cNvPicPr>
            <p:nvPr/>
          </p:nvPicPr>
          <p:blipFill>
            <a:blip r:embed="rId3"/>
            <a:stretch>
              <a:fillRect/>
            </a:stretch>
          </p:blipFill>
          <p:spPr>
            <a:xfrm>
              <a:off x="3021005" y="3674144"/>
              <a:ext cx="111823" cy="111823"/>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117741" y="2231906"/>
            <a:ext cx="9651859" cy="4614813"/>
          </a:xfrm>
          <a:prstGeom prst="rect">
            <a:avLst/>
          </a:prstGeom>
        </p:spPr>
      </p:pic>
      <p:sp>
        <p:nvSpPr>
          <p:cNvPr id="16" name="TextBox 15"/>
          <p:cNvSpPr txBox="1"/>
          <p:nvPr/>
        </p:nvSpPr>
        <p:spPr>
          <a:xfrm>
            <a:off x="1657756" y="2710447"/>
            <a:ext cx="7586155" cy="420564"/>
          </a:xfrm>
          <a:prstGeom prst="rect">
            <a:avLst/>
          </a:prstGeom>
          <a:noFill/>
        </p:spPr>
        <p:txBody>
          <a:bodyPr wrap="square" rtlCol="0">
            <a:spAutoFit/>
          </a:bodyPr>
          <a:lstStyle/>
          <a:p>
            <a:r>
              <a:rPr lang="zh-CN" altLang="en-US" sz="2135" b="1" dirty="0">
                <a:solidFill>
                  <a:srgbClr val="00925F"/>
                </a:solidFill>
                <a:latin typeface="OPPOSans B" panose="00020600040101010101" pitchFamily="18" charset="-122"/>
                <a:ea typeface="OPPOSans B" panose="00020600040101010101" pitchFamily="18" charset="-122"/>
              </a:rPr>
              <a:t>主要工作经历</a:t>
            </a:r>
            <a:endParaRPr lang="zh-CN" altLang="en-US" sz="2135" b="1" dirty="0">
              <a:solidFill>
                <a:srgbClr val="00925F"/>
              </a:solidFill>
              <a:latin typeface="OPPOSans B" panose="00020600040101010101" pitchFamily="18" charset="-122"/>
              <a:ea typeface="OPPOSans B" panose="00020600040101010101" pitchFamily="18" charset="-122"/>
            </a:endParaRPr>
          </a:p>
        </p:txBody>
      </p:sp>
      <p:grpSp>
        <p:nvGrpSpPr>
          <p:cNvPr id="11" name="组合 10"/>
          <p:cNvGrpSpPr/>
          <p:nvPr/>
        </p:nvGrpSpPr>
        <p:grpSpPr>
          <a:xfrm>
            <a:off x="2115185" y="3117216"/>
            <a:ext cx="7894955" cy="3729355"/>
            <a:chOff x="3059165" y="1511362"/>
            <a:chExt cx="6497610" cy="2817215"/>
          </a:xfrm>
        </p:grpSpPr>
        <p:sp>
          <p:nvSpPr>
            <p:cNvPr id="18" name="Rectangle 3"/>
            <p:cNvSpPr txBox="1">
              <a:spLocks noChangeArrowheads="1"/>
            </p:cNvSpPr>
            <p:nvPr/>
          </p:nvSpPr>
          <p:spPr bwMode="auto">
            <a:xfrm>
              <a:off x="3171243" y="1511362"/>
              <a:ext cx="6385532" cy="2817215"/>
            </a:xfrm>
            <a:prstGeom prst="rect">
              <a:avLst/>
            </a:prstGeom>
            <a:noFill/>
            <a:ln w="9525">
              <a:noFill/>
              <a:miter lim="800000"/>
            </a:ln>
          </p:spPr>
          <p:txBody>
            <a:bodyPr lIns="122767" tIns="61384" rIns="122767" bIns="61384"/>
            <a:lstStyle/>
            <a:p>
              <a:pPr algn="l" eaLnBrk="1" hangingPunct="1">
                <a:lnSpc>
                  <a:spcPct val="80000"/>
                </a:lnSpc>
                <a:spcBef>
                  <a:spcPct val="50000"/>
                </a:spcBef>
                <a:defRPr/>
              </a:pPr>
              <a:r>
                <a:rPr lang="zh-CN" altLang="en-US" sz="1865" b="1" kern="0" dirty="0">
                  <a:latin typeface="OPPOSans R" panose="00020600040101010101" pitchFamily="18" charset="-122"/>
                  <a:ea typeface="OPPOSans R" panose="00020600040101010101" pitchFamily="18" charset="-122"/>
                </a:rPr>
                <a:t>成都两个事科技有限公司    </a:t>
              </a:r>
              <a:r>
                <a:rPr lang="en-US" altLang="zh-CN" sz="1865" b="1" kern="0" dirty="0">
                  <a:latin typeface="OPPOSans R" panose="00020600040101010101" pitchFamily="18" charset="-122"/>
                  <a:ea typeface="OPPOSans R" panose="00020600040101010101" pitchFamily="18" charset="-122"/>
                </a:rPr>
                <a:t>2019</a:t>
              </a:r>
              <a:r>
                <a:rPr lang="zh-CN" altLang="en-US" sz="1865" b="1" kern="0" dirty="0">
                  <a:latin typeface="OPPOSans R" panose="00020600040101010101" pitchFamily="18" charset="-122"/>
                  <a:ea typeface="OPPOSans R" panose="00020600040101010101" pitchFamily="18" charset="-122"/>
                </a:rPr>
                <a:t>年</a:t>
              </a:r>
              <a:r>
                <a:rPr lang="en-US" altLang="zh-CN" sz="1865" b="1" kern="0" dirty="0">
                  <a:latin typeface="OPPOSans R" panose="00020600040101010101" pitchFamily="18" charset="-122"/>
                  <a:ea typeface="OPPOSans R" panose="00020600040101010101" pitchFamily="18" charset="-122"/>
                </a:rPr>
                <a:t>7</a:t>
              </a:r>
              <a:r>
                <a:rPr lang="zh-CN" altLang="en-US" sz="1865" b="1" kern="0" dirty="0">
                  <a:latin typeface="OPPOSans R" panose="00020600040101010101" pitchFamily="18" charset="-122"/>
                  <a:ea typeface="OPPOSans R" panose="00020600040101010101" pitchFamily="18" charset="-122"/>
                </a:rPr>
                <a:t>月 </a:t>
              </a:r>
              <a:r>
                <a:rPr lang="en-US" altLang="zh-CN" sz="1865" b="1" kern="0" dirty="0">
                  <a:latin typeface="OPPOSans R" panose="00020600040101010101" pitchFamily="18" charset="-122"/>
                  <a:ea typeface="OPPOSans R" panose="00020600040101010101" pitchFamily="18" charset="-122"/>
                </a:rPr>
                <a:t>-</a:t>
              </a:r>
              <a:r>
                <a:rPr lang="zh-CN" altLang="en-US" sz="1865" b="1" kern="0" dirty="0">
                  <a:latin typeface="OPPOSans R" panose="00020600040101010101" pitchFamily="18" charset="-122"/>
                  <a:ea typeface="OPPOSans R" panose="00020600040101010101" pitchFamily="18" charset="-122"/>
                </a:rPr>
                <a:t> </a:t>
              </a:r>
              <a:r>
                <a:rPr lang="en-US" altLang="zh-CN" sz="1865" b="1" kern="0" dirty="0">
                  <a:latin typeface="OPPOSans R" panose="00020600040101010101" pitchFamily="18" charset="-122"/>
                  <a:ea typeface="OPPOSans R" panose="00020600040101010101" pitchFamily="18" charset="-122"/>
                </a:rPr>
                <a:t>2019</a:t>
              </a:r>
              <a:r>
                <a:rPr lang="zh-CN" altLang="en-US" sz="1865" b="1" kern="0" dirty="0">
                  <a:latin typeface="OPPOSans R" panose="00020600040101010101" pitchFamily="18" charset="-122"/>
                  <a:ea typeface="OPPOSans R" panose="00020600040101010101" pitchFamily="18" charset="-122"/>
                </a:rPr>
                <a:t>年</a:t>
              </a:r>
              <a:r>
                <a:rPr lang="en-US" altLang="zh-CN" sz="1865" b="1" kern="0" dirty="0">
                  <a:latin typeface="OPPOSans R" panose="00020600040101010101" pitchFamily="18" charset="-122"/>
                  <a:ea typeface="OPPOSans R" panose="00020600040101010101" pitchFamily="18" charset="-122"/>
                </a:rPr>
                <a:t>12</a:t>
              </a:r>
              <a:r>
                <a:rPr lang="zh-CN" altLang="en-US" sz="1865" b="1" kern="0" dirty="0">
                  <a:latin typeface="OPPOSans R" panose="00020600040101010101" pitchFamily="18" charset="-122"/>
                  <a:ea typeface="OPPOSans R" panose="00020600040101010101" pitchFamily="18" charset="-122"/>
                </a:rPr>
                <a:t>月 </a:t>
              </a:r>
              <a:endParaRPr lang="en-US" altLang="zh-CN" sz="186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r>
                <a:rPr lang="zh-CN" altLang="en-US" sz="1865" b="1" kern="0" dirty="0">
                  <a:latin typeface="OPPOSans R" panose="00020600040101010101" pitchFamily="18" charset="-122"/>
                  <a:ea typeface="OPPOSans R" panose="00020600040101010101" pitchFamily="18" charset="-122"/>
                </a:rPr>
                <a:t>工作岗位：前端开发</a:t>
              </a:r>
              <a:endParaRPr lang="en-US" altLang="zh-CN" sz="186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r>
                <a:rPr lang="zh-CN" altLang="en-US" sz="1865" b="1" kern="0" dirty="0">
                  <a:latin typeface="OPPOSans R" panose="00020600040101010101" pitchFamily="18" charset="-122"/>
                  <a:ea typeface="OPPOSans R" panose="00020600040101010101" pitchFamily="18" charset="-122"/>
                </a:rPr>
                <a:t>工作内容：</a:t>
              </a:r>
              <a:r>
                <a:rPr lang="en-US" altLang="zh-CN" sz="1865" b="1" kern="0" dirty="0">
                  <a:latin typeface="OPPOSans R" panose="00020600040101010101" pitchFamily="18" charset="-122"/>
                  <a:ea typeface="OPPOSans R" panose="00020600040101010101" pitchFamily="18" charset="-122"/>
                </a:rPr>
                <a:t>1.</a:t>
              </a:r>
              <a:r>
                <a:rPr lang="zh-CN" altLang="en-US" sz="1865" b="1" kern="0" dirty="0">
                  <a:latin typeface="OPPOSans R" panose="00020600040101010101" pitchFamily="18" charset="-122"/>
                  <a:ea typeface="OPPOSans R" panose="00020600040101010101" pitchFamily="18" charset="-122"/>
                </a:rPr>
                <a:t>还原</a:t>
              </a:r>
              <a:r>
                <a:rPr lang="en-US" altLang="zh-CN" sz="1865" b="1" kern="0" dirty="0">
                  <a:latin typeface="OPPOSans R" panose="00020600040101010101" pitchFamily="18" charset="-122"/>
                  <a:ea typeface="OPPOSans R" panose="00020600040101010101" pitchFamily="18" charset="-122"/>
                </a:rPr>
                <a:t>ui</a:t>
              </a:r>
              <a:r>
                <a:rPr lang="zh-CN" altLang="en-US" sz="1865" b="1" kern="0" dirty="0">
                  <a:latin typeface="OPPOSans R" panose="00020600040101010101" pitchFamily="18" charset="-122"/>
                  <a:ea typeface="OPPOSans R" panose="00020600040101010101" pitchFamily="18" charset="-122"/>
                </a:rPr>
                <a:t>设计稿</a:t>
              </a:r>
              <a:endParaRPr lang="zh-CN" altLang="en-US" sz="1865" b="1" kern="0" dirty="0">
                <a:latin typeface="OPPOSans R" panose="00020600040101010101" pitchFamily="18" charset="-122"/>
                <a:ea typeface="OPPOSans R" panose="00020600040101010101" pitchFamily="18" charset="-122"/>
              </a:endParaRPr>
            </a:p>
            <a:p>
              <a:pPr>
                <a:lnSpc>
                  <a:spcPct val="80000"/>
                </a:lnSpc>
                <a:spcBef>
                  <a:spcPct val="20000"/>
                </a:spcBef>
                <a:defRPr/>
              </a:pPr>
              <a:r>
                <a:rPr lang="zh-CN" altLang="en-US" sz="1865" b="1" kern="0" dirty="0">
                  <a:latin typeface="OPPOSans R" panose="00020600040101010101" pitchFamily="18" charset="-122"/>
                  <a:ea typeface="OPPOSans R" panose="00020600040101010101" pitchFamily="18" charset="-122"/>
                </a:rPr>
                <a:t>          </a:t>
              </a:r>
              <a:r>
                <a:rPr lang="en-US" altLang="zh-CN" sz="1865" b="1" kern="0" dirty="0">
                  <a:latin typeface="OPPOSans R" panose="00020600040101010101" pitchFamily="18" charset="-122"/>
                  <a:ea typeface="OPPOSans R" panose="00020600040101010101" pitchFamily="18" charset="-122"/>
                </a:rPr>
                <a:t>2.</a:t>
              </a:r>
              <a:r>
                <a:rPr lang="zh-CN" altLang="en-US" sz="1865" b="1" kern="0" dirty="0">
                  <a:latin typeface="OPPOSans R" panose="00020600040101010101" pitchFamily="18" charset="-122"/>
                  <a:ea typeface="OPPOSans R" panose="00020600040101010101" pitchFamily="18" charset="-122"/>
                </a:rPr>
                <a:t>根据小程序</a:t>
              </a:r>
              <a:r>
                <a:rPr lang="en-US" altLang="zh-CN" sz="1865" b="1" kern="0" dirty="0">
                  <a:latin typeface="OPPOSans R" panose="00020600040101010101" pitchFamily="18" charset="-122"/>
                  <a:ea typeface="OPPOSans R" panose="00020600040101010101" pitchFamily="18" charset="-122"/>
                </a:rPr>
                <a:t>API</a:t>
              </a:r>
              <a:r>
                <a:rPr lang="zh-CN" altLang="en-US" sz="1865" b="1" kern="0" dirty="0">
                  <a:latin typeface="OPPOSans R" panose="00020600040101010101" pitchFamily="18" charset="-122"/>
                  <a:ea typeface="OPPOSans R" panose="00020600040101010101" pitchFamily="18" charset="-122"/>
                </a:rPr>
                <a:t>及原生组件进行开发</a:t>
              </a:r>
              <a:endParaRPr lang="zh-CN" altLang="en-US" sz="1865" b="1" kern="0" dirty="0">
                <a:latin typeface="OPPOSans R" panose="00020600040101010101" pitchFamily="18" charset="-122"/>
                <a:ea typeface="OPPOSans R" panose="00020600040101010101" pitchFamily="18" charset="-122"/>
              </a:endParaRPr>
            </a:p>
            <a:p>
              <a:pPr>
                <a:lnSpc>
                  <a:spcPct val="80000"/>
                </a:lnSpc>
                <a:spcBef>
                  <a:spcPct val="20000"/>
                </a:spcBef>
                <a:defRPr/>
              </a:pPr>
              <a:r>
                <a:rPr lang="zh-CN" altLang="en-US" sz="1865" b="1" kern="0" dirty="0">
                  <a:latin typeface="OPPOSans R" panose="00020600040101010101" pitchFamily="18" charset="-122"/>
                  <a:ea typeface="OPPOSans R" panose="00020600040101010101" pitchFamily="18" charset="-122"/>
                </a:rPr>
                <a:t>          </a:t>
              </a:r>
              <a:r>
                <a:rPr lang="en-US" altLang="zh-CN" sz="1865" b="1" kern="0" dirty="0">
                  <a:latin typeface="OPPOSans R" panose="00020600040101010101" pitchFamily="18" charset="-122"/>
                  <a:ea typeface="OPPOSans R" panose="00020600040101010101" pitchFamily="18" charset="-122"/>
                </a:rPr>
                <a:t>2.ajax</a:t>
              </a:r>
              <a:r>
                <a:rPr lang="zh-CN" altLang="en-US" sz="1865" b="1" kern="0" dirty="0">
                  <a:latin typeface="OPPOSans R" panose="00020600040101010101" pitchFamily="18" charset="-122"/>
                  <a:ea typeface="OPPOSans R" panose="00020600040101010101" pitchFamily="18" charset="-122"/>
                </a:rPr>
                <a:t>请求数据</a:t>
              </a:r>
              <a:r>
                <a:rPr lang="en-US" altLang="zh-CN" sz="1865" b="1" kern="0" dirty="0">
                  <a:latin typeface="OPPOSans R" panose="00020600040101010101" pitchFamily="18" charset="-122"/>
                  <a:ea typeface="OPPOSans R" panose="00020600040101010101" pitchFamily="18" charset="-122"/>
                </a:rPr>
                <a:t>,</a:t>
              </a:r>
              <a:r>
                <a:rPr lang="zh-CN" altLang="en-US" sz="1865" b="1" kern="0" dirty="0">
                  <a:latin typeface="OPPOSans R" panose="00020600040101010101" pitchFamily="18" charset="-122"/>
                  <a:ea typeface="OPPOSans R" panose="00020600040101010101" pitchFamily="18" charset="-122"/>
                </a:rPr>
                <a:t>渲染页面，完成交互，接口封装</a:t>
              </a:r>
              <a:endParaRPr lang="en-US" altLang="zh-CN" sz="1865" b="1" kern="0" dirty="0">
                <a:latin typeface="OPPOSans R" panose="00020600040101010101" pitchFamily="18" charset="-122"/>
                <a:ea typeface="OPPOSans R" panose="00020600040101010101" pitchFamily="18" charset="-122"/>
              </a:endParaRPr>
            </a:p>
            <a:p>
              <a:pPr>
                <a:lnSpc>
                  <a:spcPct val="80000"/>
                </a:lnSpc>
                <a:spcBef>
                  <a:spcPct val="20000"/>
                </a:spcBef>
                <a:defRPr/>
              </a:pPr>
              <a:endParaRPr lang="zh-CN" altLang="en-US" sz="1865" b="1" kern="0" dirty="0">
                <a:latin typeface="OPPOSans R" panose="00020600040101010101" pitchFamily="18" charset="-122"/>
                <a:ea typeface="OPPOSans R" panose="00020600040101010101" pitchFamily="18" charset="-122"/>
              </a:endParaRPr>
            </a:p>
            <a:p>
              <a:pPr>
                <a:lnSpc>
                  <a:spcPct val="80000"/>
                </a:lnSpc>
                <a:spcBef>
                  <a:spcPct val="20000"/>
                </a:spcBef>
                <a:defRPr/>
              </a:pPr>
              <a:r>
                <a:rPr lang="zh-CN" altLang="en-US" sz="1865" b="1" kern="0" dirty="0">
                  <a:latin typeface="OPPOSans R" panose="00020600040101010101" pitchFamily="18" charset="-122"/>
                  <a:ea typeface="OPPOSans R" panose="00020600040101010101" pitchFamily="18" charset="-122"/>
                </a:rPr>
                <a:t>成都思乐科技有限公司    </a:t>
              </a:r>
              <a:r>
                <a:rPr lang="en-US" altLang="zh-CN" sz="1865" b="1" kern="0" dirty="0">
                  <a:latin typeface="OPPOSans R" panose="00020600040101010101" pitchFamily="18" charset="-122"/>
                  <a:ea typeface="OPPOSans R" panose="00020600040101010101" pitchFamily="18" charset="-122"/>
                </a:rPr>
                <a:t>2018</a:t>
              </a:r>
              <a:r>
                <a:rPr lang="zh-CN" altLang="en-US" sz="1865" b="1" kern="0" dirty="0">
                  <a:latin typeface="OPPOSans R" panose="00020600040101010101" pitchFamily="18" charset="-122"/>
                  <a:ea typeface="OPPOSans R" panose="00020600040101010101" pitchFamily="18" charset="-122"/>
                </a:rPr>
                <a:t>年</a:t>
              </a:r>
              <a:r>
                <a:rPr lang="en-US" altLang="zh-CN" sz="1865" b="1" kern="0" dirty="0">
                  <a:latin typeface="OPPOSans R" panose="00020600040101010101" pitchFamily="18" charset="-122"/>
                  <a:ea typeface="OPPOSans R" panose="00020600040101010101" pitchFamily="18" charset="-122"/>
                </a:rPr>
                <a:t>8</a:t>
              </a:r>
              <a:r>
                <a:rPr lang="zh-CN" altLang="en-US" sz="1865" b="1" kern="0" dirty="0">
                  <a:latin typeface="OPPOSans R" panose="00020600040101010101" pitchFamily="18" charset="-122"/>
                  <a:ea typeface="OPPOSans R" panose="00020600040101010101" pitchFamily="18" charset="-122"/>
                </a:rPr>
                <a:t>月 </a:t>
              </a:r>
              <a:r>
                <a:rPr lang="en-US" altLang="zh-CN" sz="1865" b="1" kern="0" dirty="0">
                  <a:latin typeface="OPPOSans R" panose="00020600040101010101" pitchFamily="18" charset="-122"/>
                  <a:ea typeface="OPPOSans R" panose="00020600040101010101" pitchFamily="18" charset="-122"/>
                </a:rPr>
                <a:t>-</a:t>
              </a:r>
              <a:r>
                <a:rPr lang="zh-CN" altLang="en-US" sz="1865" b="1" kern="0" dirty="0">
                  <a:latin typeface="OPPOSans R" panose="00020600040101010101" pitchFamily="18" charset="-122"/>
                  <a:ea typeface="OPPOSans R" panose="00020600040101010101" pitchFamily="18" charset="-122"/>
                </a:rPr>
                <a:t> </a:t>
              </a:r>
              <a:r>
                <a:rPr lang="en-US" altLang="zh-CN" sz="1865" b="1" kern="0" dirty="0">
                  <a:latin typeface="OPPOSans R" panose="00020600040101010101" pitchFamily="18" charset="-122"/>
                  <a:ea typeface="OPPOSans R" panose="00020600040101010101" pitchFamily="18" charset="-122"/>
                </a:rPr>
                <a:t>2019</a:t>
              </a:r>
              <a:r>
                <a:rPr lang="zh-CN" altLang="en-US" sz="1865" b="1" kern="0" dirty="0">
                  <a:latin typeface="OPPOSans R" panose="00020600040101010101" pitchFamily="18" charset="-122"/>
                  <a:ea typeface="OPPOSans R" panose="00020600040101010101" pitchFamily="18" charset="-122"/>
                </a:rPr>
                <a:t>年</a:t>
              </a:r>
              <a:r>
                <a:rPr lang="en-US" altLang="zh-CN" sz="1865" b="1" kern="0" dirty="0">
                  <a:latin typeface="OPPOSans R" panose="00020600040101010101" pitchFamily="18" charset="-122"/>
                  <a:ea typeface="OPPOSans R" panose="00020600040101010101" pitchFamily="18" charset="-122"/>
                </a:rPr>
                <a:t>6</a:t>
              </a:r>
              <a:r>
                <a:rPr lang="zh-CN" altLang="en-US" sz="1865" b="1" kern="0" dirty="0">
                  <a:latin typeface="OPPOSans R" panose="00020600040101010101" pitchFamily="18" charset="-122"/>
                  <a:ea typeface="OPPOSans R" panose="00020600040101010101" pitchFamily="18" charset="-122"/>
                </a:rPr>
                <a:t>月 </a:t>
              </a:r>
              <a:endParaRPr lang="en-US" altLang="zh-CN" sz="1865" b="1" kern="0" dirty="0">
                <a:latin typeface="OPPOSans R" panose="00020600040101010101" pitchFamily="18" charset="-122"/>
                <a:ea typeface="OPPOSans R" panose="00020600040101010101" pitchFamily="18" charset="-122"/>
              </a:endParaRPr>
            </a:p>
            <a:p>
              <a:pPr>
                <a:lnSpc>
                  <a:spcPct val="80000"/>
                </a:lnSpc>
                <a:spcBef>
                  <a:spcPct val="20000"/>
                </a:spcBef>
                <a:defRPr/>
              </a:pPr>
              <a:r>
                <a:rPr lang="zh-CN" altLang="en-US" sz="1865" b="1" kern="0" dirty="0">
                  <a:latin typeface="OPPOSans R" panose="00020600040101010101" pitchFamily="18" charset="-122"/>
                  <a:ea typeface="OPPOSans R" panose="00020600040101010101" pitchFamily="18" charset="-122"/>
                </a:rPr>
                <a:t>工作岗位：前端开发</a:t>
              </a:r>
              <a:endParaRPr lang="en-US" altLang="zh-CN" sz="1865" b="1" kern="0" dirty="0">
                <a:latin typeface="OPPOSans R" panose="00020600040101010101" pitchFamily="18" charset="-122"/>
                <a:ea typeface="OPPOSans R" panose="00020600040101010101" pitchFamily="18" charset="-122"/>
              </a:endParaRPr>
            </a:p>
            <a:p>
              <a:pPr>
                <a:lnSpc>
                  <a:spcPct val="80000"/>
                </a:lnSpc>
                <a:spcBef>
                  <a:spcPct val="20000"/>
                </a:spcBef>
                <a:defRPr/>
              </a:pPr>
              <a:r>
                <a:rPr lang="zh-CN" altLang="en-US" sz="1865" b="1" kern="0" dirty="0">
                  <a:latin typeface="OPPOSans R" panose="00020600040101010101" pitchFamily="18" charset="-122"/>
                  <a:ea typeface="OPPOSans R" panose="00020600040101010101" pitchFamily="18" charset="-122"/>
                </a:rPr>
                <a:t>工作内容</a:t>
              </a:r>
              <a:r>
                <a:rPr lang="zh-CN" altLang="en-US" sz="1865" b="1" kern="0" dirty="0" smtClean="0">
                  <a:latin typeface="OPPOSans R" panose="00020600040101010101" pitchFamily="18" charset="-122"/>
                  <a:ea typeface="OPPOSans R" panose="00020600040101010101" pitchFamily="18" charset="-122"/>
                </a:rPr>
                <a:t>：</a:t>
              </a:r>
              <a:r>
                <a:rPr lang="en-US" altLang="zh-CN" sz="1865" b="1" kern="0" dirty="0" smtClean="0">
                  <a:latin typeface="OPPOSans R" panose="00020600040101010101" pitchFamily="18" charset="-122"/>
                  <a:ea typeface="OPPOSans R" panose="00020600040101010101" pitchFamily="18" charset="-122"/>
                </a:rPr>
                <a:t>1.</a:t>
              </a:r>
              <a:r>
                <a:rPr lang="zh-CN" altLang="en-US" sz="1865" b="1" kern="0" dirty="0" smtClean="0">
                  <a:latin typeface="OPPOSans R" panose="00020600040101010101" pitchFamily="18" charset="-122"/>
                  <a:ea typeface="OPPOSans R" panose="00020600040101010101" pitchFamily="18" charset="-122"/>
                </a:rPr>
                <a:t>还原</a:t>
              </a:r>
              <a:r>
                <a:rPr lang="en-US" altLang="zh-CN" sz="1865" b="1" kern="0" dirty="0" smtClean="0">
                  <a:latin typeface="OPPOSans R" panose="00020600040101010101" pitchFamily="18" charset="-122"/>
                  <a:ea typeface="OPPOSans R" panose="00020600040101010101" pitchFamily="18" charset="-122"/>
                </a:rPr>
                <a:t>ui</a:t>
              </a:r>
              <a:r>
                <a:rPr lang="zh-CN" altLang="en-US" sz="1865" b="1" kern="0" dirty="0" smtClean="0">
                  <a:latin typeface="OPPOSans R" panose="00020600040101010101" pitchFamily="18" charset="-122"/>
                  <a:ea typeface="OPPOSans R" panose="00020600040101010101" pitchFamily="18" charset="-122"/>
                </a:rPr>
                <a:t>设计稿及交互效果</a:t>
              </a:r>
              <a:endParaRPr lang="zh-CN" altLang="en-US" sz="1865" b="1" kern="0" dirty="0" smtClean="0">
                <a:latin typeface="OPPOSans R" panose="00020600040101010101" pitchFamily="18" charset="-122"/>
                <a:ea typeface="OPPOSans R" panose="00020600040101010101" pitchFamily="18" charset="-122"/>
              </a:endParaRPr>
            </a:p>
            <a:p>
              <a:pPr>
                <a:lnSpc>
                  <a:spcPct val="80000"/>
                </a:lnSpc>
                <a:spcBef>
                  <a:spcPct val="20000"/>
                </a:spcBef>
                <a:defRPr/>
              </a:pPr>
              <a:r>
                <a:rPr lang="zh-CN" altLang="en-US" sz="1865" b="1" kern="0" dirty="0" smtClean="0">
                  <a:latin typeface="OPPOSans R" panose="00020600040101010101" pitchFamily="18" charset="-122"/>
                  <a:ea typeface="OPPOSans R" panose="00020600040101010101" pitchFamily="18" charset="-122"/>
                </a:rPr>
                <a:t>          </a:t>
              </a:r>
              <a:r>
                <a:rPr lang="en-US" altLang="zh-CN" sz="1865" b="1" kern="0" dirty="0" smtClean="0">
                  <a:latin typeface="OPPOSans R" panose="00020600040101010101" pitchFamily="18" charset="-122"/>
                  <a:ea typeface="OPPOSans R" panose="00020600040101010101" pitchFamily="18" charset="-122"/>
                </a:rPr>
                <a:t>2.</a:t>
              </a:r>
              <a:r>
                <a:rPr lang="zh-CN" altLang="en-US" sz="1865" b="1" kern="0" dirty="0" smtClean="0">
                  <a:latin typeface="OPPOSans R" panose="00020600040101010101" pitchFamily="18" charset="-122"/>
                  <a:ea typeface="OPPOSans R" panose="00020600040101010101" pitchFamily="18" charset="-122"/>
                </a:rPr>
                <a:t>页面路由配置，</a:t>
              </a:r>
              <a:r>
                <a:rPr lang="en-US" altLang="zh-CN" sz="1865" b="1" kern="0" dirty="0" smtClean="0">
                  <a:latin typeface="OPPOSans R" panose="00020600040101010101" pitchFamily="18" charset="-122"/>
                  <a:ea typeface="OPPOSans R" panose="00020600040101010101" pitchFamily="18" charset="-122"/>
                </a:rPr>
                <a:t>axios</a:t>
              </a:r>
              <a:r>
                <a:rPr lang="zh-CN" altLang="en-US" sz="1865" b="1" kern="0" dirty="0" smtClean="0">
                  <a:latin typeface="OPPOSans R" panose="00020600040101010101" pitchFamily="18" charset="-122"/>
                  <a:ea typeface="OPPOSans R" panose="00020600040101010101" pitchFamily="18" charset="-122"/>
                </a:rPr>
                <a:t>封装页面渲染，联调</a:t>
              </a:r>
              <a:endParaRPr lang="zh-CN" altLang="en-US" sz="1865" b="1" kern="0" dirty="0" smtClean="0">
                <a:latin typeface="OPPOSans R" panose="00020600040101010101" pitchFamily="18" charset="-122"/>
                <a:ea typeface="OPPOSans R" panose="00020600040101010101" pitchFamily="18" charset="-122"/>
              </a:endParaRPr>
            </a:p>
            <a:p>
              <a:pPr>
                <a:lnSpc>
                  <a:spcPct val="80000"/>
                </a:lnSpc>
                <a:spcBef>
                  <a:spcPct val="20000"/>
                </a:spcBef>
                <a:defRPr/>
              </a:pPr>
              <a:r>
                <a:rPr lang="zh-CN" altLang="en-US" sz="1865" b="1" kern="0" dirty="0" smtClean="0">
                  <a:latin typeface="OPPOSans R" panose="00020600040101010101" pitchFamily="18" charset="-122"/>
                  <a:ea typeface="OPPOSans R" panose="00020600040101010101" pitchFamily="18" charset="-122"/>
                </a:rPr>
                <a:t>          </a:t>
              </a:r>
              <a:r>
                <a:rPr lang="en-US" altLang="zh-CN" sz="1865" b="1" kern="0" dirty="0" smtClean="0">
                  <a:latin typeface="OPPOSans R" panose="00020600040101010101" pitchFamily="18" charset="-122"/>
                  <a:ea typeface="OPPOSans R" panose="00020600040101010101" pitchFamily="18" charset="-122"/>
                </a:rPr>
                <a:t>3.vuex</a:t>
              </a:r>
              <a:r>
                <a:rPr lang="zh-CN" altLang="en-US" sz="1865" b="1" kern="0" dirty="0" smtClean="0">
                  <a:latin typeface="OPPOSans R" panose="00020600040101010101" pitchFamily="18" charset="-122"/>
                  <a:ea typeface="OPPOSans R" panose="00020600040101010101" pitchFamily="18" charset="-122"/>
                </a:rPr>
                <a:t>统一数据状态管理</a:t>
              </a:r>
              <a:endParaRPr lang="zh-CN" altLang="en-US" sz="1865" b="1" kern="0" dirty="0" smtClean="0">
                <a:latin typeface="OPPOSans R" panose="00020600040101010101" pitchFamily="18" charset="-122"/>
                <a:ea typeface="OPPOSans R" panose="00020600040101010101" pitchFamily="18" charset="-122"/>
              </a:endParaRPr>
            </a:p>
          </p:txBody>
        </p:sp>
        <p:pic>
          <p:nvPicPr>
            <p:cNvPr id="19" name="图片 18"/>
            <p:cNvPicPr>
              <a:picLocks noChangeAspect="1"/>
            </p:cNvPicPr>
            <p:nvPr/>
          </p:nvPicPr>
          <p:blipFill>
            <a:blip r:embed="rId2"/>
            <a:stretch>
              <a:fillRect/>
            </a:stretch>
          </p:blipFill>
          <p:spPr>
            <a:xfrm>
              <a:off x="3059167" y="1572904"/>
              <a:ext cx="111823" cy="111823"/>
            </a:xfrm>
            <a:prstGeom prst="rect">
              <a:avLst/>
            </a:prstGeom>
          </p:spPr>
        </p:pic>
        <p:pic>
          <p:nvPicPr>
            <p:cNvPr id="22" name="图片 21"/>
            <p:cNvPicPr>
              <a:picLocks noChangeAspect="1"/>
            </p:cNvPicPr>
            <p:nvPr/>
          </p:nvPicPr>
          <p:blipFill>
            <a:blip r:embed="rId2"/>
            <a:stretch>
              <a:fillRect/>
            </a:stretch>
          </p:blipFill>
          <p:spPr>
            <a:xfrm>
              <a:off x="3059165" y="2864185"/>
              <a:ext cx="111823" cy="111823"/>
            </a:xfrm>
            <a:prstGeom prst="rect">
              <a:avLst/>
            </a:prstGeom>
          </p:spPr>
        </p:pic>
      </p:grpSp>
      <p:graphicFrame>
        <p:nvGraphicFramePr>
          <p:cNvPr id="13" name="表格 12"/>
          <p:cNvGraphicFramePr>
            <a:graphicFrameLocks noGrp="1"/>
          </p:cNvGraphicFramePr>
          <p:nvPr/>
        </p:nvGraphicFramePr>
        <p:xfrm>
          <a:off x="1362412" y="1498600"/>
          <a:ext cx="9102386" cy="423301"/>
        </p:xfrm>
        <a:graphic>
          <a:graphicData uri="http://schemas.openxmlformats.org/drawingml/2006/table">
            <a:tbl>
              <a:tblPr firstRow="1" bandRow="1">
                <a:tableStyleId>{5C22544A-7EE6-4342-B048-85BDC9FD1C3A}</a:tableStyleId>
              </a:tblPr>
              <a:tblGrid>
                <a:gridCol w="988509"/>
                <a:gridCol w="3562684"/>
                <a:gridCol w="942449"/>
                <a:gridCol w="3608744"/>
              </a:tblGrid>
              <a:tr h="423301">
                <a:tc>
                  <a:txBody>
                    <a:bodyPr/>
                    <a:lstStyle/>
                    <a:p>
                      <a:pPr algn="ctr"/>
                      <a:r>
                        <a:rPr lang="zh-CN" altLang="en-US" sz="1600" dirty="0" smtClean="0">
                          <a:latin typeface="OPPOSans R" panose="00020600040101010101" pitchFamily="18" charset="-122"/>
                          <a:ea typeface="OPPOSans R" panose="00020600040101010101" pitchFamily="18" charset="-122"/>
                        </a:rPr>
                        <a:t>姓名</a:t>
                      </a:r>
                      <a:endParaRPr lang="zh-CN" altLang="en-US" sz="1600" dirty="0">
                        <a:latin typeface="OPPOSans R" panose="00020600040101010101" pitchFamily="18" charset="-122"/>
                        <a:ea typeface="OPPOSans R" panose="00020600040101010101" pitchFamily="18" charset="-122"/>
                      </a:endParaRPr>
                    </a:p>
                  </a:txBody>
                  <a:tcPr marL="107519" marR="107519" marT="53760" marB="53760" anchor="ctr">
                    <a:solidFill>
                      <a:srgbClr val="49B489"/>
                    </a:solidFill>
                  </a:tcPr>
                </a:tc>
                <a:tc>
                  <a:txBody>
                    <a:bodyPr/>
                    <a:lstStyle/>
                    <a:p>
                      <a:pPr algn="ctr"/>
                      <a:r>
                        <a:rPr lang="zh-CN" altLang="en-US" sz="1600" dirty="0">
                          <a:latin typeface="OPPOSans R" panose="00020600040101010101" pitchFamily="18" charset="-122"/>
                          <a:ea typeface="OPPOSans R" panose="00020600040101010101" pitchFamily="18" charset="-122"/>
                        </a:rPr>
                        <a:t>李文红</a:t>
                      </a:r>
                      <a:endParaRPr lang="zh-CN" altLang="en-US" sz="1600" dirty="0">
                        <a:latin typeface="OPPOSans R" panose="00020600040101010101" pitchFamily="18" charset="-122"/>
                        <a:ea typeface="OPPOSans R" panose="00020600040101010101" pitchFamily="18" charset="-122"/>
                      </a:endParaRPr>
                    </a:p>
                  </a:txBody>
                  <a:tcPr marL="107519" marR="107519" marT="53760" marB="53760" anchor="ctr">
                    <a:solidFill>
                      <a:srgbClr val="49B489"/>
                    </a:solidFill>
                  </a:tcPr>
                </a:tc>
                <a:tc>
                  <a:txBody>
                    <a:bodyPr/>
                    <a:lstStyle/>
                    <a:p>
                      <a:pPr algn="ctr"/>
                      <a:r>
                        <a:rPr lang="zh-CN" altLang="en-US" sz="1600" dirty="0" smtClean="0">
                          <a:latin typeface="OPPOSans R" panose="00020600040101010101" pitchFamily="18" charset="-122"/>
                          <a:ea typeface="OPPOSans R" panose="00020600040101010101" pitchFamily="18" charset="-122"/>
                        </a:rPr>
                        <a:t>工号</a:t>
                      </a:r>
                      <a:endParaRPr lang="zh-CN" altLang="en-US" sz="1600" dirty="0">
                        <a:latin typeface="OPPOSans R" panose="00020600040101010101" pitchFamily="18" charset="-122"/>
                        <a:ea typeface="OPPOSans R" panose="00020600040101010101" pitchFamily="18" charset="-122"/>
                      </a:endParaRPr>
                    </a:p>
                  </a:txBody>
                  <a:tcPr marL="107519" marR="107519" marT="53760" marB="53760" anchor="ctr">
                    <a:solidFill>
                      <a:srgbClr val="49B489"/>
                    </a:solidFill>
                  </a:tcPr>
                </a:tc>
                <a:tc>
                  <a:txBody>
                    <a:bodyPr/>
                    <a:lstStyle/>
                    <a:p>
                      <a:pPr algn="ctr"/>
                      <a:r>
                        <a:rPr lang="en-US" altLang="zh-CN" sz="1900" dirty="0">
                          <a:latin typeface="OPPOSans R" panose="00020600040101010101" pitchFamily="18" charset="-122"/>
                          <a:ea typeface="OPPOSans R" panose="00020600040101010101" pitchFamily="18" charset="-122"/>
                        </a:rPr>
                        <a:t>W9006907</a:t>
                      </a:r>
                      <a:endParaRPr lang="en-US" altLang="zh-CN" sz="1900" dirty="0">
                        <a:latin typeface="OPPOSans R" panose="00020600040101010101" pitchFamily="18" charset="-122"/>
                        <a:ea typeface="OPPOSans R" panose="00020600040101010101" pitchFamily="18" charset="-122"/>
                      </a:endParaRPr>
                    </a:p>
                  </a:txBody>
                  <a:tcPr marL="107519" marR="107519" marT="53760" marB="53760" anchor="ctr">
                    <a:solidFill>
                      <a:srgbClr val="49B489"/>
                    </a:solidFill>
                  </a:tcPr>
                </a:tc>
              </a:tr>
            </a:tbl>
          </a:graphicData>
        </a:graphic>
      </p:graphicFrame>
      <p:graphicFrame>
        <p:nvGraphicFramePr>
          <p:cNvPr id="14" name="表格 13"/>
          <p:cNvGraphicFramePr>
            <a:graphicFrameLocks noGrp="1"/>
          </p:cNvGraphicFramePr>
          <p:nvPr/>
        </p:nvGraphicFramePr>
        <p:xfrm>
          <a:off x="1362416" y="1926540"/>
          <a:ext cx="9102385" cy="423856"/>
        </p:xfrm>
        <a:graphic>
          <a:graphicData uri="http://schemas.openxmlformats.org/drawingml/2006/table">
            <a:tbl>
              <a:tblPr firstRow="1" bandRow="1">
                <a:tableStyleId>{5C22544A-7EE6-4342-B048-85BDC9FD1C3A}</a:tableStyleId>
              </a:tblPr>
              <a:tblGrid>
                <a:gridCol w="988509"/>
                <a:gridCol w="3562683"/>
                <a:gridCol w="956040"/>
                <a:gridCol w="3595153"/>
              </a:tblGrid>
              <a:tr h="423856">
                <a:tc>
                  <a:txBody>
                    <a:bodyPr/>
                    <a:lstStyle/>
                    <a:p>
                      <a:pPr algn="ctr"/>
                      <a:r>
                        <a:rPr lang="zh-CN" altLang="en-US" sz="1600" dirty="0" smtClean="0">
                          <a:latin typeface="OPPOSans R" panose="00020600040101010101" pitchFamily="18" charset="-122"/>
                          <a:ea typeface="OPPOSans R" panose="00020600040101010101" pitchFamily="18" charset="-122"/>
                        </a:rPr>
                        <a:t>部门</a:t>
                      </a:r>
                      <a:endParaRPr lang="zh-CN" altLang="en-US" sz="1600" dirty="0">
                        <a:latin typeface="OPPOSans R" panose="00020600040101010101" pitchFamily="18" charset="-122"/>
                        <a:ea typeface="OPPOSans R" panose="00020600040101010101" pitchFamily="18" charset="-122"/>
                      </a:endParaRPr>
                    </a:p>
                  </a:txBody>
                  <a:tcPr marL="107519" marR="107519" marT="53760" marB="53760" anchor="ctr">
                    <a:solidFill>
                      <a:srgbClr val="49B489"/>
                    </a:solidFill>
                  </a:tcPr>
                </a:tc>
                <a:tc>
                  <a:txBody>
                    <a:bodyPr/>
                    <a:lstStyle/>
                    <a:p>
                      <a:pPr algn="ctr"/>
                      <a:r>
                        <a:rPr lang="zh-CN" altLang="en-US" sz="1600" dirty="0">
                          <a:latin typeface="OPPOSans R" panose="00020600040101010101" pitchFamily="18" charset="-122"/>
                          <a:ea typeface="OPPOSans R" panose="00020600040101010101" pitchFamily="18" charset="-122"/>
                        </a:rPr>
                        <a:t>中子研究所</a:t>
                      </a:r>
                      <a:endParaRPr lang="zh-CN" altLang="en-US" sz="1600" dirty="0">
                        <a:latin typeface="OPPOSans R" panose="00020600040101010101" pitchFamily="18" charset="-122"/>
                        <a:ea typeface="OPPOSans R" panose="00020600040101010101" pitchFamily="18" charset="-122"/>
                      </a:endParaRPr>
                    </a:p>
                  </a:txBody>
                  <a:tcPr marL="107519" marR="107519" marT="53760" marB="53760" anchor="ctr">
                    <a:solidFill>
                      <a:srgbClr val="49B489"/>
                    </a:solidFill>
                  </a:tcPr>
                </a:tc>
                <a:tc>
                  <a:txBody>
                    <a:bodyPr/>
                    <a:lstStyle/>
                    <a:p>
                      <a:pPr algn="ctr"/>
                      <a:r>
                        <a:rPr lang="zh-CN" altLang="en-US" sz="1600" dirty="0" smtClean="0">
                          <a:latin typeface="OPPOSans R" panose="00020600040101010101" pitchFamily="18" charset="-122"/>
                          <a:ea typeface="OPPOSans R" panose="00020600040101010101" pitchFamily="18" charset="-122"/>
                        </a:rPr>
                        <a:t>岗位</a:t>
                      </a:r>
                      <a:endParaRPr lang="zh-CN" altLang="en-US" sz="1600" dirty="0">
                        <a:latin typeface="OPPOSans R" panose="00020600040101010101" pitchFamily="18" charset="-122"/>
                        <a:ea typeface="OPPOSans R" panose="00020600040101010101" pitchFamily="18" charset="-122"/>
                      </a:endParaRPr>
                    </a:p>
                  </a:txBody>
                  <a:tcPr marL="107519" marR="107519" marT="53760" marB="53760" anchor="ctr">
                    <a:solidFill>
                      <a:srgbClr val="49B489"/>
                    </a:solidFill>
                  </a:tcPr>
                </a:tc>
                <a:tc>
                  <a:txBody>
                    <a:bodyPr/>
                    <a:lstStyle/>
                    <a:p>
                      <a:pPr algn="ctr"/>
                      <a:r>
                        <a:rPr lang="zh-CN" altLang="en-US" sz="1900" dirty="0">
                          <a:latin typeface="方正兰亭中粗黑_GBK" panose="02000000000000000000" pitchFamily="2" charset="-122"/>
                          <a:ea typeface="方正兰亭中粗黑_GBK" panose="02000000000000000000" pitchFamily="2" charset="-122"/>
                        </a:rPr>
                        <a:t>开发</a:t>
                      </a:r>
                      <a:endParaRPr lang="zh-CN" altLang="en-US" sz="1900" dirty="0">
                        <a:latin typeface="方正兰亭中粗黑_GBK" panose="02000000000000000000" pitchFamily="2" charset="-122"/>
                        <a:ea typeface="方正兰亭中粗黑_GBK" panose="02000000000000000000" pitchFamily="2" charset="-122"/>
                      </a:endParaRPr>
                    </a:p>
                  </a:txBody>
                  <a:tcPr marL="107519" marR="107519" marT="53760" marB="53760" anchor="ctr">
                    <a:solidFill>
                      <a:srgbClr val="49B489"/>
                    </a:solidFill>
                  </a:tcPr>
                </a:tc>
              </a:tr>
            </a:tbl>
          </a:graphicData>
        </a:graphic>
      </p:graphicFrame>
      <p:sp>
        <p:nvSpPr>
          <p:cNvPr id="9"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dirty="0">
                <a:solidFill>
                  <a:srgbClr val="000000"/>
                </a:solidFill>
                <a:latin typeface="OPPOSans B" panose="00020600040101010101" pitchFamily="18" charset="-122"/>
                <a:ea typeface="OPPOSans B" panose="00020600040101010101" pitchFamily="18" charset="-122"/>
              </a:rPr>
              <a:t>个人信息</a:t>
            </a:r>
            <a:endParaRPr lang="en-US" dirty="0">
              <a:latin typeface="OPPOSans B" panose="00020600040101010101" pitchFamily="18" charset="-122"/>
              <a:ea typeface="OPPOSans B" panose="00020600040101010101" pitchFamily="18"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dirty="0">
                <a:solidFill>
                  <a:srgbClr val="000000"/>
                </a:solidFill>
                <a:latin typeface="OPPOSans B" panose="00020600040101010101" pitchFamily="18" charset="-122"/>
                <a:ea typeface="OPPOSans B" panose="00020600040101010101" pitchFamily="18" charset="-122"/>
              </a:rPr>
              <a:t>个人信息入职培养目标达成情况</a:t>
            </a:r>
            <a:endParaRPr lang="en-US" dirty="0">
              <a:latin typeface="OPPOSans B" panose="00020600040101010101" pitchFamily="18" charset="-122"/>
              <a:ea typeface="OPPOSans B" panose="00020600040101010101" pitchFamily="18"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graphicFrame>
        <p:nvGraphicFramePr>
          <p:cNvPr id="17" name="表格 16"/>
          <p:cNvGraphicFramePr>
            <a:graphicFrameLocks noGrp="1"/>
          </p:cNvGraphicFramePr>
          <p:nvPr>
            <p:custDataLst>
              <p:tags r:id="rId2"/>
            </p:custDataLst>
          </p:nvPr>
        </p:nvGraphicFramePr>
        <p:xfrm>
          <a:off x="1409223" y="1498600"/>
          <a:ext cx="9462135" cy="4485640"/>
        </p:xfrm>
        <a:graphic>
          <a:graphicData uri="http://schemas.openxmlformats.org/drawingml/2006/table">
            <a:tbl>
              <a:tblPr firstRow="1" bandRow="1">
                <a:tableStyleId>{5C22544A-7EE6-4342-B048-85BDC9FD1C3A}</a:tableStyleId>
              </a:tblPr>
              <a:tblGrid>
                <a:gridCol w="764305"/>
                <a:gridCol w="4159596"/>
                <a:gridCol w="2269039"/>
                <a:gridCol w="2269039"/>
              </a:tblGrid>
              <a:tr h="638693">
                <a:tc>
                  <a:txBody>
                    <a:bodyPr/>
                    <a:lstStyle/>
                    <a:p>
                      <a:pPr algn="ctr"/>
                      <a:r>
                        <a:rPr lang="zh-CN" altLang="en-US" sz="1600" dirty="0" smtClean="0">
                          <a:latin typeface="OPPOSans R" panose="00020600040101010101" pitchFamily="18" charset="-122"/>
                          <a:ea typeface="OPPOSans R" panose="00020600040101010101" pitchFamily="18" charset="-122"/>
                        </a:rPr>
                        <a:t>序号</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solidFill>
                      <a:srgbClr val="49B489"/>
                    </a:solidFill>
                  </a:tcPr>
                </a:tc>
                <a:tc>
                  <a:txBody>
                    <a:bodyPr/>
                    <a:lstStyle/>
                    <a:p>
                      <a:pPr algn="ctr"/>
                      <a:r>
                        <a:rPr lang="zh-CN" altLang="en-US" sz="1600" dirty="0" smtClean="0">
                          <a:latin typeface="OPPOSans R" panose="00020600040101010101" pitchFamily="18" charset="-122"/>
                          <a:ea typeface="OPPOSans R" panose="00020600040101010101" pitchFamily="18" charset="-122"/>
                        </a:rPr>
                        <a:t>培养目标</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solidFill>
                      <a:srgbClr val="49B489"/>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zh-CN" altLang="en-US" sz="1600" dirty="0" smtClean="0">
                          <a:latin typeface="OPPOSans R" panose="00020600040101010101" pitchFamily="18" charset="-122"/>
                          <a:ea typeface="OPPOSans R" panose="00020600040101010101" pitchFamily="18" charset="-122"/>
                        </a:rPr>
                        <a:t>交付成果</a:t>
                      </a:r>
                      <a:endParaRPr lang="zh-CN" altLang="en-US" sz="1600" dirty="0" smtClean="0">
                        <a:latin typeface="OPPOSans R" panose="00020600040101010101" pitchFamily="18" charset="-122"/>
                        <a:ea typeface="OPPOSans R" panose="00020600040101010101" pitchFamily="18" charset="-122"/>
                      </a:endParaRPr>
                    </a:p>
                  </a:txBody>
                  <a:tcPr marL="107884" marR="107884" marT="53943" marB="5394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solidFill>
                      <a:srgbClr val="49B489"/>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zh-CN" altLang="en-US" sz="1600" dirty="0" smtClean="0">
                          <a:latin typeface="OPPOSans R" panose="00020600040101010101" pitchFamily="18" charset="-122"/>
                          <a:ea typeface="OPPOSans R" panose="00020600040101010101" pitchFamily="18" charset="-122"/>
                        </a:rPr>
                        <a:t>未完成原因检讨</a:t>
                      </a:r>
                      <a:endParaRPr lang="zh-CN" altLang="en-US" sz="1600" dirty="0" smtClean="0">
                        <a:latin typeface="OPPOSans R" panose="00020600040101010101" pitchFamily="18" charset="-122"/>
                        <a:ea typeface="OPPOSans R" panose="00020600040101010101" pitchFamily="18" charset="-122"/>
                      </a:endParaRPr>
                    </a:p>
                  </a:txBody>
                  <a:tcPr marL="107884" marR="107884" marT="53943" marB="5394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solidFill>
                      <a:srgbClr val="49B489"/>
                    </a:solidFill>
                  </a:tcPr>
                </a:tc>
              </a:tr>
              <a:tr h="959243">
                <a:tc>
                  <a:txBody>
                    <a:bodyPr/>
                    <a:lstStyle/>
                    <a:p>
                      <a:pPr algn="ctr"/>
                      <a:r>
                        <a:rPr lang="en-US" altLang="zh-CN" sz="1600" dirty="0" smtClean="0">
                          <a:latin typeface="方正兰亭纤黑简体" panose="02000000000000000000" pitchFamily="2" charset="-122"/>
                          <a:ea typeface="方正兰亭纤黑简体" panose="02000000000000000000" pitchFamily="2" charset="-122"/>
                        </a:rPr>
                        <a:t>1</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latin typeface="方正兰亭纤黑简体" panose="02000000000000000000" pitchFamily="2" charset="-122"/>
                          <a:ea typeface="方正兰亭纤黑简体" panose="02000000000000000000" pitchFamily="2" charset="-122"/>
                        </a:rPr>
                        <a:t>systemui</a:t>
                      </a:r>
                      <a:r>
                        <a:rPr lang="zh-CN" altLang="en-US" sz="1600" dirty="0">
                          <a:latin typeface="方正兰亭纤黑简体" panose="02000000000000000000" pitchFamily="2" charset="-122"/>
                          <a:ea typeface="方正兰亭纤黑简体" panose="02000000000000000000" pitchFamily="2" charset="-122"/>
                        </a:rPr>
                        <a:t>滑动解锁</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dirty="0">
                          <a:latin typeface="方正兰亭纤黑简体" panose="02000000000000000000" pitchFamily="2" charset="-122"/>
                          <a:ea typeface="方正兰亭纤黑简体" panose="02000000000000000000" pitchFamily="2" charset="-122"/>
                        </a:rPr>
                        <a:t>锁屏界面下滑动解锁成功进入主页面</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buClrTx/>
                        <a:buSzTx/>
                        <a:buFontTx/>
                      </a:pPr>
                      <a:r>
                        <a:rPr lang="zh-CN" altLang="en-US" sz="1600" dirty="0">
                          <a:latin typeface="方正兰亭纤黑简体" panose="02000000000000000000" pitchFamily="2" charset="-122"/>
                          <a:ea typeface="方正兰亭纤黑简体" panose="02000000000000000000" pitchFamily="2" charset="-122"/>
                        </a:rPr>
                        <a:t>不熟悉开发环境及支持属性和模块不清楚，web和neop输出结果不一致，未能按时交付</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69010">
                <a:tc>
                  <a:txBody>
                    <a:bodyPr/>
                    <a:lstStyle/>
                    <a:p>
                      <a:pPr algn="ctr"/>
                      <a:r>
                        <a:rPr lang="en-US" altLang="zh-CN" sz="1600" dirty="0" smtClean="0">
                          <a:latin typeface="方正兰亭纤黑简体" panose="02000000000000000000" pitchFamily="2" charset="-122"/>
                          <a:ea typeface="方正兰亭纤黑简体" panose="02000000000000000000" pitchFamily="2" charset="-122"/>
                        </a:rPr>
                        <a:t>2</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latin typeface="方正兰亭纤黑简体" panose="02000000000000000000" pitchFamily="2" charset="-122"/>
                          <a:ea typeface="方正兰亭纤黑简体" panose="02000000000000000000" pitchFamily="2" charset="-122"/>
                        </a:rPr>
                        <a:t>neop_launcher</a:t>
                      </a:r>
                      <a:r>
                        <a:rPr lang="zh-CN" altLang="en-US" sz="1600" dirty="0">
                          <a:latin typeface="方正兰亭纤黑简体" panose="02000000000000000000" pitchFamily="2" charset="-122"/>
                          <a:ea typeface="方正兰亭纤黑简体" panose="02000000000000000000" pitchFamily="2" charset="-122"/>
                        </a:rPr>
                        <a:t>图标不显示问题分析</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dirty="0">
                          <a:latin typeface="方正兰亭纤黑简体" panose="02000000000000000000" pitchFamily="2" charset="-122"/>
                          <a:ea typeface="方正兰亭纤黑简体" panose="02000000000000000000" pitchFamily="2" charset="-122"/>
                        </a:rPr>
                        <a:t>图片正常显示</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dirty="0">
                          <a:latin typeface="方正兰亭纤黑简体" panose="02000000000000000000" pitchFamily="2" charset="-122"/>
                          <a:ea typeface="方正兰亭纤黑简体" panose="02000000000000000000" pitchFamily="2" charset="-122"/>
                        </a:rPr>
                        <a:t>对项目启动顺序不清楚，未能按时交互</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59243">
                <a:tc>
                  <a:txBody>
                    <a:bodyPr/>
                    <a:lstStyle/>
                    <a:p>
                      <a:pPr algn="ctr"/>
                      <a:r>
                        <a:rPr lang="en-US" altLang="zh-CN" sz="1600" dirty="0" smtClean="0">
                          <a:latin typeface="方正兰亭纤黑简体" panose="02000000000000000000" pitchFamily="2" charset="-122"/>
                          <a:ea typeface="方正兰亭纤黑简体" panose="02000000000000000000" pitchFamily="2" charset="-122"/>
                        </a:rPr>
                        <a:t>3</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latin typeface="方正兰亭纤黑简体" panose="02000000000000000000" pitchFamily="2" charset="-122"/>
                          <a:ea typeface="方正兰亭纤黑简体" panose="02000000000000000000" pitchFamily="2" charset="-122"/>
                        </a:rPr>
                        <a:t>systemui</a:t>
                      </a:r>
                      <a:r>
                        <a:rPr lang="zh-CN" altLang="en-US" sz="1600" dirty="0">
                          <a:latin typeface="方正兰亭纤黑简体" panose="02000000000000000000" pitchFamily="2" charset="-122"/>
                          <a:ea typeface="方正兰亭纤黑简体" panose="02000000000000000000" pitchFamily="2" charset="-122"/>
                        </a:rPr>
                        <a:t>截屏页面</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dirty="0">
                          <a:latin typeface="方正兰亭纤黑简体" panose="02000000000000000000" pitchFamily="2" charset="-122"/>
                          <a:ea typeface="方正兰亭纤黑简体" panose="02000000000000000000" pitchFamily="2" charset="-122"/>
                        </a:rPr>
                        <a:t>实现截屏页面</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59243">
                <a:tc>
                  <a:txBody>
                    <a:bodyPr/>
                    <a:lstStyle/>
                    <a:p>
                      <a:pPr algn="ctr"/>
                      <a:r>
                        <a:rPr lang="en-US" altLang="zh-CN" sz="1600" dirty="0" smtClean="0">
                          <a:latin typeface="方正兰亭纤黑简体" panose="02000000000000000000" pitchFamily="2" charset="-122"/>
                          <a:ea typeface="方正兰亭纤黑简体" panose="02000000000000000000" pitchFamily="2" charset="-122"/>
                        </a:rPr>
                        <a:t>4</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latin typeface="方正兰亭纤黑简体" panose="02000000000000000000" pitchFamily="2" charset="-122"/>
                          <a:ea typeface="方正兰亭纤黑简体" panose="02000000000000000000" pitchFamily="2" charset="-122"/>
                        </a:rPr>
                        <a:t>tv_launcher</a:t>
                      </a:r>
                      <a:r>
                        <a:rPr lang="zh-CN" altLang="en-US" sz="1600" dirty="0">
                          <a:latin typeface="方正兰亭纤黑简体" panose="02000000000000000000" pitchFamily="2" charset="-122"/>
                          <a:ea typeface="方正兰亭纤黑简体" panose="02000000000000000000" pitchFamily="2" charset="-122"/>
                        </a:rPr>
                        <a:t>详情页</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dirty="0">
                          <a:latin typeface="方正兰亭纤黑简体" panose="02000000000000000000" pitchFamily="2" charset="-122"/>
                          <a:ea typeface="方正兰亭纤黑简体" panose="02000000000000000000" pitchFamily="2" charset="-122"/>
                        </a:rPr>
                        <a:t>详情页</a:t>
                      </a:r>
                      <a:r>
                        <a:rPr lang="en-US" altLang="zh-CN" sz="1600" dirty="0">
                          <a:latin typeface="方正兰亭纤黑简体" panose="02000000000000000000" pitchFamily="2" charset="-122"/>
                          <a:ea typeface="方正兰亭纤黑简体" panose="02000000000000000000" pitchFamily="2" charset="-122"/>
                        </a:rPr>
                        <a:t>neop</a:t>
                      </a:r>
                      <a:r>
                        <a:rPr lang="zh-CN" altLang="en-US" sz="1600" dirty="0">
                          <a:latin typeface="方正兰亭纤黑简体" panose="02000000000000000000" pitchFamily="2" charset="-122"/>
                          <a:ea typeface="方正兰亭纤黑简体" panose="02000000000000000000" pitchFamily="2" charset="-122"/>
                        </a:rPr>
                        <a:t>上正常显示，页面、交互与</a:t>
                      </a:r>
                      <a:r>
                        <a:rPr lang="en-US" altLang="zh-CN" sz="1600" dirty="0">
                          <a:latin typeface="方正兰亭纤黑简体" panose="02000000000000000000" pitchFamily="2" charset="-122"/>
                          <a:ea typeface="方正兰亭纤黑简体" panose="02000000000000000000" pitchFamily="2" charset="-122"/>
                        </a:rPr>
                        <a:t>ui</a:t>
                      </a:r>
                      <a:r>
                        <a:rPr lang="zh-CN" altLang="en-US" sz="1600" dirty="0">
                          <a:latin typeface="方正兰亭纤黑简体" panose="02000000000000000000" pitchFamily="2" charset="-122"/>
                          <a:ea typeface="方正兰亭纤黑简体" panose="02000000000000000000" pitchFamily="2" charset="-122"/>
                        </a:rPr>
                        <a:t>设计无差异</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CN" altLang="en-US" sz="1600" dirty="0">
                          <a:latin typeface="方正兰亭纤黑简体" panose="02000000000000000000" pitchFamily="2" charset="-122"/>
                          <a:ea typeface="方正兰亭纤黑简体" panose="02000000000000000000" pitchFamily="2" charset="-122"/>
                        </a:rPr>
                        <a:t>数据模型设计不规范不合理多次修改耗时</a:t>
                      </a:r>
                      <a:r>
                        <a:rPr lang="zh-CN" altLang="en-US" sz="1600" dirty="0">
                          <a:latin typeface="方正兰亭纤黑简体" panose="02000000000000000000" pitchFamily="2" charset="-122"/>
                          <a:ea typeface="方正兰亭纤黑简体" panose="02000000000000000000" pitchFamily="2" charset="-122"/>
                        </a:rPr>
                        <a:t>，导致未能及时交付</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016000" y="1391285"/>
            <a:ext cx="11032490" cy="5274945"/>
          </a:xfrm>
          <a:prstGeom prst="rect">
            <a:avLst/>
          </a:prstGeom>
        </p:spPr>
      </p:pic>
      <p:sp>
        <p:nvSpPr>
          <p:cNvPr id="4" name="TextBox 3"/>
          <p:cNvSpPr txBox="1"/>
          <p:nvPr/>
        </p:nvSpPr>
        <p:spPr>
          <a:xfrm>
            <a:off x="2103464" y="1961125"/>
            <a:ext cx="4217437" cy="378460"/>
          </a:xfrm>
          <a:prstGeom prst="rect">
            <a:avLst/>
          </a:prstGeom>
          <a:noFill/>
        </p:spPr>
        <p:txBody>
          <a:bodyPr wrap="square" rtlCol="0">
            <a:spAutoFit/>
          </a:bodyPr>
          <a:lstStyle/>
          <a:p>
            <a:r>
              <a:rPr lang="zh-CN" altLang="en-US" sz="1865" b="1" dirty="0">
                <a:solidFill>
                  <a:srgbClr val="046A38"/>
                </a:solidFill>
                <a:latin typeface="OPPOSans R" panose="00020600040101010101" pitchFamily="18" charset="-122"/>
                <a:ea typeface="OPPOSans R" panose="00020600040101010101" pitchFamily="18" charset="-122"/>
              </a:rPr>
              <a:t>工作实例</a:t>
            </a:r>
            <a:r>
              <a:rPr lang="en-US" altLang="zh-CN" sz="1865" b="1" dirty="0">
                <a:solidFill>
                  <a:srgbClr val="046A38"/>
                </a:solidFill>
                <a:latin typeface="OPPOSans R" panose="00020600040101010101" pitchFamily="18" charset="-122"/>
                <a:ea typeface="OPPOSans R" panose="00020600040101010101" pitchFamily="18" charset="-122"/>
              </a:rPr>
              <a:t>1</a:t>
            </a:r>
            <a:r>
              <a:rPr lang="zh-CN" altLang="en-US" sz="1865" b="1" dirty="0">
                <a:solidFill>
                  <a:srgbClr val="046A38"/>
                </a:solidFill>
                <a:latin typeface="OPPOSans R" panose="00020600040101010101" pitchFamily="18" charset="-122"/>
                <a:ea typeface="OPPOSans R" panose="00020600040101010101" pitchFamily="18" charset="-122"/>
              </a:rPr>
              <a:t>（</a:t>
            </a:r>
            <a:r>
              <a:rPr lang="en-US" altLang="zh-CN" sz="1865" b="1" dirty="0">
                <a:solidFill>
                  <a:srgbClr val="046A38"/>
                </a:solidFill>
                <a:latin typeface="OPPOSans R" panose="00020600040101010101" pitchFamily="18" charset="-122"/>
                <a:ea typeface="OPPOSans R" panose="00020600040101010101" pitchFamily="18" charset="-122"/>
              </a:rPr>
              <a:t>systemui</a:t>
            </a:r>
            <a:r>
              <a:rPr lang="zh-CN" altLang="en-US" sz="1865" b="1" dirty="0">
                <a:solidFill>
                  <a:srgbClr val="046A38"/>
                </a:solidFill>
                <a:latin typeface="OPPOSans R" panose="00020600040101010101" pitchFamily="18" charset="-122"/>
                <a:ea typeface="OPPOSans R" panose="00020600040101010101" pitchFamily="18" charset="-122"/>
              </a:rPr>
              <a:t>下滑动解锁</a:t>
            </a:r>
            <a:r>
              <a:rPr lang="zh-CN" altLang="en-US" sz="1865" b="1" dirty="0">
                <a:solidFill>
                  <a:srgbClr val="046A38"/>
                </a:solidFill>
                <a:latin typeface="OPPOSans R" panose="00020600040101010101" pitchFamily="18" charset="-122"/>
                <a:ea typeface="OPPOSans R" panose="00020600040101010101" pitchFamily="18" charset="-122"/>
              </a:rPr>
              <a:t>）</a:t>
            </a:r>
            <a:endParaRPr lang="zh-CN" altLang="en-US" sz="1865" b="1" dirty="0">
              <a:solidFill>
                <a:srgbClr val="046A38"/>
              </a:solidFill>
              <a:latin typeface="OPPOSans R" panose="00020600040101010101" pitchFamily="18" charset="-122"/>
              <a:ea typeface="OPPOSans R" panose="00020600040101010101" pitchFamily="18" charset="-122"/>
            </a:endParaRPr>
          </a:p>
        </p:txBody>
      </p:sp>
      <p:sp>
        <p:nvSpPr>
          <p:cNvPr id="5" name="TextBox 4"/>
          <p:cNvSpPr txBox="1"/>
          <p:nvPr/>
        </p:nvSpPr>
        <p:spPr>
          <a:xfrm>
            <a:off x="2103755" y="2413000"/>
            <a:ext cx="8204200" cy="3322955"/>
          </a:xfrm>
          <a:prstGeom prst="rect">
            <a:avLst/>
          </a:prstGeom>
          <a:noFill/>
        </p:spPr>
        <p:txBody>
          <a:bodyPr wrap="square" rtlCol="0">
            <a:spAutoFit/>
          </a:bodyPr>
          <a:lstStyle/>
          <a:p>
            <a:pPr>
              <a:lnSpc>
                <a:spcPct val="150000"/>
              </a:lnSpc>
            </a:pPr>
            <a:r>
              <a:rPr lang="en-US" altLang="zh-CN" sz="1400" dirty="0">
                <a:latin typeface="OPPOSans R" panose="00020600040101010101" pitchFamily="18" charset="-122"/>
                <a:ea typeface="OPPOSans R" panose="00020600040101010101" pitchFamily="18" charset="-122"/>
              </a:rPr>
              <a:t>1</a:t>
            </a:r>
            <a:r>
              <a:rPr lang="zh-CN" altLang="en-US" sz="1400" dirty="0">
                <a:latin typeface="OPPOSans R" panose="00020600040101010101" pitchFamily="18" charset="-122"/>
                <a:ea typeface="OPPOSans R" panose="00020600040101010101" pitchFamily="18" charset="-122"/>
              </a:rPr>
              <a:t>、背景</a:t>
            </a:r>
            <a:endParaRPr lang="zh-CN" altLang="en-US" sz="1400" dirty="0">
              <a:latin typeface="OPPOSans R" panose="00020600040101010101" pitchFamily="18" charset="-122"/>
              <a:ea typeface="OPPOSans R" panose="00020600040101010101" pitchFamily="18" charset="-122"/>
            </a:endParaRPr>
          </a:p>
          <a:p>
            <a:pPr>
              <a:lnSpc>
                <a:spcPct val="150000"/>
              </a:lnSpc>
            </a:pPr>
            <a:r>
              <a:rPr lang="zh-CN" altLang="en-US" sz="1400" dirty="0">
                <a:latin typeface="OPPOSans R" panose="00020600040101010101" pitchFamily="18" charset="-122"/>
                <a:ea typeface="OPPOSans R" panose="00020600040101010101" pitchFamily="18" charset="-122"/>
              </a:rPr>
              <a:t>手机滑动解锁成功后进入主页面</a:t>
            </a:r>
            <a:endParaRPr lang="en-US" altLang="zh-CN" sz="1400" dirty="0">
              <a:latin typeface="OPPOSans R" panose="00020600040101010101" pitchFamily="18" charset="-122"/>
              <a:ea typeface="OPPOSans R" panose="00020600040101010101" pitchFamily="18" charset="-122"/>
            </a:endParaRPr>
          </a:p>
          <a:p>
            <a:pPr>
              <a:lnSpc>
                <a:spcPct val="150000"/>
              </a:lnSpc>
            </a:pPr>
            <a:r>
              <a:rPr lang="en-US" altLang="zh-CN" sz="1400" dirty="0">
                <a:latin typeface="OPPOSans R" panose="00020600040101010101" pitchFamily="18" charset="-122"/>
                <a:ea typeface="OPPOSans R" panose="00020600040101010101" pitchFamily="18" charset="-122"/>
              </a:rPr>
              <a:t>2</a:t>
            </a:r>
            <a:r>
              <a:rPr lang="zh-CN" altLang="en-US" sz="1400" dirty="0">
                <a:latin typeface="OPPOSans R" panose="00020600040101010101" pitchFamily="18" charset="-122"/>
                <a:ea typeface="OPPOSans R" panose="00020600040101010101" pitchFamily="18" charset="-122"/>
              </a:rPr>
              <a:t>、工作开展思路</a:t>
            </a:r>
            <a:endParaRPr lang="zh-CN" altLang="en-US" sz="1400" dirty="0">
              <a:latin typeface="OPPOSans R" panose="00020600040101010101" pitchFamily="18" charset="-122"/>
              <a:ea typeface="OPPOSans R" panose="00020600040101010101" pitchFamily="18" charset="-122"/>
            </a:endParaRPr>
          </a:p>
          <a:p>
            <a:pPr>
              <a:lnSpc>
                <a:spcPct val="150000"/>
              </a:lnSpc>
            </a:pPr>
            <a:r>
              <a:rPr lang="zh-CN" altLang="en-US" sz="1400" dirty="0">
                <a:latin typeface="OPPOSans R" panose="00020600040101010101" pitchFamily="18" charset="-122"/>
                <a:ea typeface="OPPOSans R" panose="00020600040101010101" pitchFamily="18" charset="-122"/>
              </a:rPr>
              <a:t>明确输出，清楚现支持属性或模块，</a:t>
            </a:r>
            <a:r>
              <a:rPr lang="en-US" altLang="zh-CN" sz="1400" dirty="0">
                <a:latin typeface="OPPOSans R" panose="00020600040101010101" pitchFamily="18" charset="-122"/>
                <a:ea typeface="OPPOSans R" panose="00020600040101010101" pitchFamily="18" charset="-122"/>
              </a:rPr>
              <a:t>web</a:t>
            </a:r>
            <a:r>
              <a:rPr lang="zh-CN" altLang="en-US" sz="1400" dirty="0">
                <a:latin typeface="OPPOSans R" panose="00020600040101010101" pitchFamily="18" charset="-122"/>
                <a:ea typeface="OPPOSans R" panose="00020600040101010101" pitchFamily="18" charset="-122"/>
              </a:rPr>
              <a:t>上调试成功后再到</a:t>
            </a:r>
            <a:r>
              <a:rPr lang="en-US" altLang="zh-CN" sz="1400" dirty="0">
                <a:latin typeface="OPPOSans R" panose="00020600040101010101" pitchFamily="18" charset="-122"/>
                <a:ea typeface="OPPOSans R" panose="00020600040101010101" pitchFamily="18" charset="-122"/>
              </a:rPr>
              <a:t>neop</a:t>
            </a:r>
            <a:r>
              <a:rPr lang="zh-CN" altLang="en-US" sz="1400" dirty="0">
                <a:latin typeface="OPPOSans R" panose="00020600040101010101" pitchFamily="18" charset="-122"/>
                <a:ea typeface="OPPOSans R" panose="00020600040101010101" pitchFamily="18" charset="-122"/>
              </a:rPr>
              <a:t>上调试</a:t>
            </a:r>
            <a:endParaRPr lang="en-US" altLang="zh-CN" sz="1400" dirty="0">
              <a:latin typeface="OPPOSans R" panose="00020600040101010101" pitchFamily="18" charset="-122"/>
              <a:ea typeface="OPPOSans R" panose="00020600040101010101" pitchFamily="18" charset="-122"/>
            </a:endParaRPr>
          </a:p>
          <a:p>
            <a:pPr>
              <a:lnSpc>
                <a:spcPct val="150000"/>
              </a:lnSpc>
            </a:pPr>
            <a:r>
              <a:rPr lang="en-US" altLang="zh-CN" sz="1400" dirty="0">
                <a:latin typeface="OPPOSans R" panose="00020600040101010101" pitchFamily="18" charset="-122"/>
                <a:ea typeface="OPPOSans R" panose="00020600040101010101" pitchFamily="18" charset="-122"/>
              </a:rPr>
              <a:t>3</a:t>
            </a:r>
            <a:r>
              <a:rPr lang="zh-CN" altLang="en-US" sz="1400" dirty="0">
                <a:latin typeface="OPPOSans R" panose="00020600040101010101" pitchFamily="18" charset="-122"/>
                <a:ea typeface="OPPOSans R" panose="00020600040101010101" pitchFamily="18" charset="-122"/>
              </a:rPr>
              <a:t>、完成情况</a:t>
            </a:r>
            <a:endParaRPr lang="zh-CN" altLang="en-US" sz="1400" dirty="0">
              <a:latin typeface="OPPOSans R" panose="00020600040101010101" pitchFamily="18" charset="-122"/>
              <a:ea typeface="OPPOSans R" panose="00020600040101010101" pitchFamily="18" charset="-122"/>
            </a:endParaRPr>
          </a:p>
          <a:p>
            <a:pPr>
              <a:lnSpc>
                <a:spcPct val="150000"/>
              </a:lnSpc>
            </a:pPr>
            <a:r>
              <a:rPr lang="zh-CN" altLang="en-US" sz="1400" dirty="0">
                <a:latin typeface="OPPOSans R" panose="00020600040101010101" pitchFamily="18" charset="-122"/>
                <a:ea typeface="OPPOSans R" panose="00020600040101010101" pitchFamily="18" charset="-122"/>
              </a:rPr>
              <a:t>利用现支持属性模块完成滑动解锁成功进入主页面</a:t>
            </a:r>
            <a:endParaRPr lang="en-US" altLang="zh-CN" sz="1400" dirty="0">
              <a:latin typeface="OPPOSans R" panose="00020600040101010101" pitchFamily="18" charset="-122"/>
              <a:ea typeface="OPPOSans R" panose="00020600040101010101" pitchFamily="18" charset="-122"/>
            </a:endParaRPr>
          </a:p>
          <a:p>
            <a:pPr>
              <a:lnSpc>
                <a:spcPct val="150000"/>
              </a:lnSpc>
            </a:pPr>
            <a:r>
              <a:rPr lang="en-US" altLang="zh-CN" sz="1400" dirty="0">
                <a:latin typeface="OPPOSans R" panose="00020600040101010101" pitchFamily="18" charset="-122"/>
                <a:ea typeface="OPPOSans R" panose="00020600040101010101" pitchFamily="18" charset="-122"/>
              </a:rPr>
              <a:t>4</a:t>
            </a:r>
            <a:r>
              <a:rPr lang="zh-CN" altLang="en-US" sz="1400" dirty="0">
                <a:latin typeface="OPPOSans R" panose="00020600040101010101" pitchFamily="18" charset="-122"/>
                <a:ea typeface="OPPOSans R" panose="00020600040101010101" pitchFamily="18" charset="-122"/>
              </a:rPr>
              <a:t>、工作中的亮点</a:t>
            </a:r>
            <a:endParaRPr lang="zh-CN" altLang="en-US" sz="1400" dirty="0">
              <a:latin typeface="OPPOSans R" panose="00020600040101010101" pitchFamily="18" charset="-122"/>
              <a:ea typeface="OPPOSans R" panose="00020600040101010101" pitchFamily="18" charset="-122"/>
            </a:endParaRPr>
          </a:p>
          <a:p>
            <a:pPr>
              <a:lnSpc>
                <a:spcPct val="150000"/>
              </a:lnSpc>
            </a:pPr>
            <a:r>
              <a:rPr lang="en-US" altLang="zh-CN" sz="1400" dirty="0">
                <a:latin typeface="OPPOSans R" panose="00020600040101010101" pitchFamily="18" charset="-122"/>
                <a:ea typeface="OPPOSans R" panose="00020600040101010101" pitchFamily="18" charset="-122"/>
              </a:rPr>
              <a:t>web</a:t>
            </a:r>
            <a:r>
              <a:rPr lang="zh-CN" altLang="en-US" sz="1400" dirty="0">
                <a:latin typeface="OPPOSans R" panose="00020600040101010101" pitchFamily="18" charset="-122"/>
                <a:ea typeface="OPPOSans R" panose="00020600040101010101" pitchFamily="18" charset="-122"/>
              </a:rPr>
              <a:t>上调试后，再到</a:t>
            </a:r>
            <a:r>
              <a:rPr lang="en-US" altLang="zh-CN" sz="1400" dirty="0">
                <a:latin typeface="OPPOSans R" panose="00020600040101010101" pitchFamily="18" charset="-122"/>
                <a:ea typeface="OPPOSans R" panose="00020600040101010101" pitchFamily="18" charset="-122"/>
              </a:rPr>
              <a:t>neop</a:t>
            </a:r>
            <a:r>
              <a:rPr lang="zh-CN" altLang="en-US" sz="1400" dirty="0">
                <a:latin typeface="OPPOSans R" panose="00020600040101010101" pitchFamily="18" charset="-122"/>
                <a:ea typeface="OPPOSans R" panose="00020600040101010101" pitchFamily="18" charset="-122"/>
              </a:rPr>
              <a:t>上调试，方便调试</a:t>
            </a:r>
            <a:endParaRPr lang="en-US" altLang="zh-CN" sz="1400" dirty="0">
              <a:latin typeface="OPPOSans R" panose="00020600040101010101" pitchFamily="18" charset="-122"/>
              <a:ea typeface="OPPOSans R" panose="00020600040101010101" pitchFamily="18" charset="-122"/>
            </a:endParaRPr>
          </a:p>
          <a:p>
            <a:pPr>
              <a:lnSpc>
                <a:spcPct val="150000"/>
              </a:lnSpc>
            </a:pPr>
            <a:r>
              <a:rPr lang="en-US" altLang="zh-CN" sz="1400" dirty="0">
                <a:latin typeface="OPPOSans R" panose="00020600040101010101" pitchFamily="18" charset="-122"/>
                <a:ea typeface="OPPOSans R" panose="00020600040101010101" pitchFamily="18" charset="-122"/>
              </a:rPr>
              <a:t>5</a:t>
            </a:r>
            <a:r>
              <a:rPr lang="zh-CN" altLang="en-US" sz="1400" dirty="0">
                <a:latin typeface="OPPOSans R" panose="00020600040101010101" pitchFamily="18" charset="-122"/>
                <a:ea typeface="OPPOSans R" panose="00020600040101010101" pitchFamily="18" charset="-122"/>
              </a:rPr>
              <a:t>、收获与成长</a:t>
            </a:r>
            <a:endParaRPr lang="zh-CN" altLang="en-US" sz="1400" dirty="0">
              <a:latin typeface="OPPOSans R" panose="00020600040101010101" pitchFamily="18" charset="-122"/>
              <a:ea typeface="OPPOSans R" panose="00020600040101010101" pitchFamily="18" charset="-122"/>
            </a:endParaRPr>
          </a:p>
          <a:p>
            <a:pPr>
              <a:lnSpc>
                <a:spcPct val="150000"/>
              </a:lnSpc>
            </a:pPr>
            <a:r>
              <a:rPr lang="zh-CN" altLang="en-US" sz="1400" dirty="0">
                <a:latin typeface="OPPOSans R" panose="00020600040101010101" pitchFamily="18" charset="-122"/>
                <a:ea typeface="OPPOSans R" panose="00020600040101010101" pitchFamily="18" charset="-122"/>
              </a:rPr>
              <a:t>代码的规范化，方便他人阅览及维护，代码复用封装</a:t>
            </a:r>
            <a:endParaRPr lang="zh-CN" altLang="en-US" sz="1400" dirty="0">
              <a:latin typeface="OPPOSans R" panose="00020600040101010101" pitchFamily="18" charset="-122"/>
              <a:ea typeface="OPPOSans R" panose="00020600040101010101" pitchFamily="18" charset="-122"/>
            </a:endParaRPr>
          </a:p>
        </p:txBody>
      </p:sp>
      <p:sp>
        <p:nvSpPr>
          <p:cNvPr id="6"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dirty="0">
                <a:solidFill>
                  <a:srgbClr val="000000"/>
                </a:solidFill>
                <a:latin typeface="OPPOSans B" panose="00020600040101010101" pitchFamily="18" charset="-122"/>
                <a:ea typeface="OPPOSans B" panose="00020600040101010101" pitchFamily="18" charset="-122"/>
              </a:rPr>
              <a:t>培养期间的工作业绩</a:t>
            </a:r>
            <a:endParaRPr lang="en-US" dirty="0">
              <a:latin typeface="OPPOSans B" panose="00020600040101010101" pitchFamily="18" charset="-122"/>
              <a:ea typeface="OPPOSans B" panose="00020600040101010101" pitchFamily="18"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016000" y="1391285"/>
            <a:ext cx="10915015" cy="5218430"/>
          </a:xfrm>
          <a:prstGeom prst="rect">
            <a:avLst/>
          </a:prstGeom>
        </p:spPr>
      </p:pic>
      <p:sp>
        <p:nvSpPr>
          <p:cNvPr id="4" name="TextBox 3"/>
          <p:cNvSpPr txBox="1"/>
          <p:nvPr/>
        </p:nvSpPr>
        <p:spPr>
          <a:xfrm>
            <a:off x="2103755" y="1960880"/>
            <a:ext cx="5721985" cy="378460"/>
          </a:xfrm>
          <a:prstGeom prst="rect">
            <a:avLst/>
          </a:prstGeom>
          <a:noFill/>
        </p:spPr>
        <p:txBody>
          <a:bodyPr wrap="square" rtlCol="0">
            <a:spAutoFit/>
          </a:bodyPr>
          <a:lstStyle/>
          <a:p>
            <a:r>
              <a:rPr lang="zh-CN" altLang="en-US" sz="1865" b="1" dirty="0">
                <a:solidFill>
                  <a:srgbClr val="046A38"/>
                </a:solidFill>
                <a:latin typeface="OPPOSans R" panose="00020600040101010101" pitchFamily="18" charset="-122"/>
                <a:ea typeface="OPPOSans R" panose="00020600040101010101" pitchFamily="18" charset="-122"/>
              </a:rPr>
              <a:t>工作实例</a:t>
            </a:r>
            <a:r>
              <a:rPr lang="en-US" altLang="zh-CN" sz="1865" b="1" dirty="0">
                <a:solidFill>
                  <a:srgbClr val="046A38"/>
                </a:solidFill>
                <a:latin typeface="OPPOSans R" panose="00020600040101010101" pitchFamily="18" charset="-122"/>
                <a:ea typeface="OPPOSans R" panose="00020600040101010101" pitchFamily="18" charset="-122"/>
              </a:rPr>
              <a:t>2</a:t>
            </a:r>
            <a:r>
              <a:rPr lang="zh-CN" altLang="en-US" sz="1865" b="1" dirty="0">
                <a:solidFill>
                  <a:srgbClr val="046A38"/>
                </a:solidFill>
                <a:latin typeface="OPPOSans R" panose="00020600040101010101" pitchFamily="18" charset="-122"/>
                <a:ea typeface="OPPOSans R" panose="00020600040101010101" pitchFamily="18" charset="-122"/>
              </a:rPr>
              <a:t>（</a:t>
            </a:r>
            <a:r>
              <a:rPr lang="en-US" altLang="zh-CN" sz="1865" b="1" dirty="0">
                <a:solidFill>
                  <a:srgbClr val="046A38"/>
                </a:solidFill>
                <a:latin typeface="OPPOSans R" panose="00020600040101010101" pitchFamily="18" charset="-122"/>
                <a:ea typeface="OPPOSans R" panose="00020600040101010101" pitchFamily="18" charset="-122"/>
              </a:rPr>
              <a:t>neop_launcher</a:t>
            </a:r>
            <a:r>
              <a:rPr lang="zh-CN" altLang="en-US" sz="1865" b="1" dirty="0">
                <a:solidFill>
                  <a:srgbClr val="046A38"/>
                </a:solidFill>
                <a:latin typeface="OPPOSans R" panose="00020600040101010101" pitchFamily="18" charset="-122"/>
                <a:ea typeface="OPPOSans R" panose="00020600040101010101" pitchFamily="18" charset="-122"/>
              </a:rPr>
              <a:t>图片不显示问题分析</a:t>
            </a:r>
            <a:r>
              <a:rPr lang="zh-CN" altLang="en-US" sz="1865" b="1" dirty="0">
                <a:solidFill>
                  <a:srgbClr val="046A38"/>
                </a:solidFill>
                <a:latin typeface="OPPOSans R" panose="00020600040101010101" pitchFamily="18" charset="-122"/>
                <a:ea typeface="OPPOSans R" panose="00020600040101010101" pitchFamily="18" charset="-122"/>
              </a:rPr>
              <a:t>）</a:t>
            </a:r>
            <a:endParaRPr lang="zh-CN" altLang="en-US" sz="1865" b="1" dirty="0">
              <a:solidFill>
                <a:srgbClr val="046A38"/>
              </a:solidFill>
              <a:latin typeface="OPPOSans R" panose="00020600040101010101" pitchFamily="18" charset="-122"/>
              <a:ea typeface="OPPOSans R" panose="00020600040101010101" pitchFamily="18" charset="-122"/>
            </a:endParaRPr>
          </a:p>
        </p:txBody>
      </p:sp>
      <p:sp>
        <p:nvSpPr>
          <p:cNvPr id="5" name="TextBox 4"/>
          <p:cNvSpPr txBox="1"/>
          <p:nvPr/>
        </p:nvSpPr>
        <p:spPr>
          <a:xfrm>
            <a:off x="2103464" y="2403475"/>
            <a:ext cx="7476931" cy="3646170"/>
          </a:xfrm>
          <a:prstGeom prst="rect">
            <a:avLst/>
          </a:prstGeom>
          <a:noFill/>
        </p:spPr>
        <p:txBody>
          <a:bodyPr wrap="square" rtlCol="0">
            <a:spAutoFit/>
          </a:bodyPr>
          <a:lstStyle/>
          <a:p>
            <a:pPr algn="l">
              <a:lnSpc>
                <a:spcPct val="150000"/>
              </a:lnSpc>
              <a:buClrTx/>
              <a:buSzTx/>
              <a:buFontTx/>
              <a:buNone/>
            </a:pPr>
            <a:r>
              <a:rPr lang="en-US" altLang="zh-CN" sz="1400" dirty="0">
                <a:latin typeface="OPPOSans R" panose="00020600040101010101" pitchFamily="18" charset="-122"/>
                <a:ea typeface="OPPOSans R" panose="00020600040101010101" pitchFamily="18" charset="-122"/>
              </a:rPr>
              <a:t>1、背景</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切换quarkEngine后图片不显示问题</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2、工作开展思路</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原因分析，按照分析去一一验证，找出根本原因，最后解决问题</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3、完成情况</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找出问题所在，解决图片不显示问题</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4、工作中的亮点</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zh-CN" altLang="en-US" sz="1400" dirty="0">
                <a:latin typeface="OPPOSans R" panose="00020600040101010101" pitchFamily="18" charset="-122"/>
                <a:ea typeface="OPPOSans R" panose="00020600040101010101" pitchFamily="18" charset="-122"/>
              </a:rPr>
              <a:t>分析</a:t>
            </a:r>
            <a:r>
              <a:rPr lang="en-US" altLang="zh-CN" sz="1400" dirty="0">
                <a:latin typeface="OPPOSans R" panose="00020600040101010101" pitchFamily="18" charset="-122"/>
                <a:ea typeface="OPPOSans R" panose="00020600040101010101" pitchFamily="18" charset="-122"/>
                <a:sym typeface="+mn-ea"/>
              </a:rPr>
              <a:t>验证</a:t>
            </a:r>
            <a:r>
              <a:rPr lang="zh-CN" altLang="en-US" sz="1400" dirty="0">
                <a:latin typeface="OPPOSans R" panose="00020600040101010101" pitchFamily="18" charset="-122"/>
                <a:ea typeface="OPPOSans R" panose="00020600040101010101" pitchFamily="18" charset="-122"/>
              </a:rPr>
              <a:t>无果</a:t>
            </a:r>
            <a:r>
              <a:rPr lang="en-US" altLang="zh-CN" sz="1400" dirty="0">
                <a:latin typeface="OPPOSans R" panose="00020600040101010101" pitchFamily="18" charset="-122"/>
                <a:ea typeface="OPPOSans R" panose="00020600040101010101" pitchFamily="18" charset="-122"/>
              </a:rPr>
              <a:t>，虚心向项目团队中的成员请教，交流，整理出新的原因，最后解决问题</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5、收获与成长</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zh-CN" altLang="en-US" sz="1400" dirty="0">
                <a:latin typeface="OPPOSans R" panose="00020600040101010101" pitchFamily="18" charset="-122"/>
                <a:ea typeface="OPPOSans R" panose="00020600040101010101" pitchFamily="18" charset="-122"/>
              </a:rPr>
              <a:t>明确输出，思路整理，执行，确保大的方向上不会出错</a:t>
            </a:r>
            <a:endParaRPr lang="zh-CN" altLang="en-US" sz="1400" dirty="0">
              <a:latin typeface="OPPOSans R" panose="00020600040101010101" pitchFamily="18" charset="-122"/>
              <a:ea typeface="OPPOSans R" panose="00020600040101010101" pitchFamily="18" charset="-122"/>
            </a:endParaRPr>
          </a:p>
          <a:p>
            <a:pPr algn="l">
              <a:lnSpc>
                <a:spcPct val="150000"/>
              </a:lnSpc>
              <a:buClrTx/>
              <a:buSzTx/>
              <a:buNone/>
            </a:pPr>
            <a:r>
              <a:rPr lang="zh-CN" altLang="en-US" sz="1400" dirty="0">
                <a:latin typeface="OPPOSans R" panose="00020600040101010101" pitchFamily="18" charset="-122"/>
                <a:ea typeface="OPPOSans R" panose="00020600040101010101" pitchFamily="18" charset="-122"/>
              </a:rPr>
              <a:t>对</a:t>
            </a:r>
            <a:r>
              <a:rPr lang="en-US" altLang="zh-CN" sz="1400" dirty="0">
                <a:latin typeface="OPPOSans R" panose="00020600040101010101" pitchFamily="18" charset="-122"/>
                <a:ea typeface="OPPOSans R" panose="00020600040101010101" pitchFamily="18" charset="-122"/>
              </a:rPr>
              <a:t>neop_launcher</a:t>
            </a:r>
            <a:r>
              <a:rPr lang="zh-CN" altLang="en-US" sz="1400" dirty="0">
                <a:latin typeface="OPPOSans R" panose="00020600040101010101" pitchFamily="18" charset="-122"/>
                <a:ea typeface="OPPOSans R" panose="00020600040101010101" pitchFamily="18" charset="-122"/>
              </a:rPr>
              <a:t>项目理解加深，简单了解底层和</a:t>
            </a:r>
            <a:r>
              <a:rPr lang="en-US" altLang="zh-CN" sz="1400" dirty="0">
                <a:latin typeface="OPPOSans R" panose="00020600040101010101" pitchFamily="18" charset="-122"/>
                <a:ea typeface="OPPOSans R" panose="00020600040101010101" pitchFamily="18" charset="-122"/>
              </a:rPr>
              <a:t>web</a:t>
            </a:r>
            <a:r>
              <a:rPr lang="zh-CN" altLang="en-US" sz="1400" dirty="0">
                <a:latin typeface="OPPOSans R" panose="00020600040101010101" pitchFamily="18" charset="-122"/>
                <a:ea typeface="OPPOSans R" panose="00020600040101010101" pitchFamily="18" charset="-122"/>
              </a:rPr>
              <a:t>的差异化</a:t>
            </a:r>
            <a:endParaRPr lang="zh-CN" altLang="en-US" sz="1400" dirty="0">
              <a:latin typeface="OPPOSans R" panose="00020600040101010101" pitchFamily="18" charset="-122"/>
              <a:ea typeface="OPPOSans R" panose="00020600040101010101" pitchFamily="18" charset="-122"/>
            </a:endParaRPr>
          </a:p>
        </p:txBody>
      </p:sp>
      <p:sp>
        <p:nvSpPr>
          <p:cNvPr id="6"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dirty="0">
                <a:solidFill>
                  <a:srgbClr val="000000"/>
                </a:solidFill>
                <a:latin typeface="OPPOSans B" panose="00020600040101010101" pitchFamily="18" charset="-122"/>
                <a:ea typeface="OPPOSans B" panose="00020600040101010101" pitchFamily="18" charset="-122"/>
              </a:rPr>
              <a:t>培养期间的工作业绩</a:t>
            </a:r>
            <a:endParaRPr lang="en-US" dirty="0">
              <a:latin typeface="OPPOSans B" panose="00020600040101010101" pitchFamily="18" charset="-122"/>
              <a:ea typeface="OPPOSans B" panose="00020600040101010101" pitchFamily="18"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025525" y="1391285"/>
            <a:ext cx="11094720" cy="5304790"/>
          </a:xfrm>
          <a:prstGeom prst="rect">
            <a:avLst/>
          </a:prstGeom>
        </p:spPr>
      </p:pic>
      <p:sp>
        <p:nvSpPr>
          <p:cNvPr id="4" name="TextBox 3"/>
          <p:cNvSpPr txBox="1"/>
          <p:nvPr/>
        </p:nvSpPr>
        <p:spPr>
          <a:xfrm>
            <a:off x="2103755" y="1960880"/>
            <a:ext cx="5204460" cy="378460"/>
          </a:xfrm>
          <a:prstGeom prst="rect">
            <a:avLst/>
          </a:prstGeom>
          <a:noFill/>
        </p:spPr>
        <p:txBody>
          <a:bodyPr wrap="square" rtlCol="0">
            <a:spAutoFit/>
          </a:bodyPr>
          <a:lstStyle/>
          <a:p>
            <a:r>
              <a:rPr lang="zh-CN" altLang="en-US" sz="1865" b="1" dirty="0">
                <a:solidFill>
                  <a:srgbClr val="046A38"/>
                </a:solidFill>
                <a:latin typeface="OPPOSans R" panose="00020600040101010101" pitchFamily="18" charset="-122"/>
                <a:ea typeface="OPPOSans R" panose="00020600040101010101" pitchFamily="18" charset="-122"/>
              </a:rPr>
              <a:t>工作实例</a:t>
            </a:r>
            <a:r>
              <a:rPr lang="en-US" altLang="zh-CN" sz="1865" b="1" dirty="0">
                <a:solidFill>
                  <a:srgbClr val="046A38"/>
                </a:solidFill>
                <a:latin typeface="OPPOSans R" panose="00020600040101010101" pitchFamily="18" charset="-122"/>
                <a:ea typeface="OPPOSans R" panose="00020600040101010101" pitchFamily="18" charset="-122"/>
              </a:rPr>
              <a:t>3</a:t>
            </a:r>
            <a:r>
              <a:rPr lang="zh-CN" altLang="en-US" sz="1865" b="1" dirty="0">
                <a:solidFill>
                  <a:srgbClr val="046A38"/>
                </a:solidFill>
                <a:latin typeface="OPPOSans R" panose="00020600040101010101" pitchFamily="18" charset="-122"/>
                <a:ea typeface="OPPOSans R" panose="00020600040101010101" pitchFamily="18" charset="-122"/>
              </a:rPr>
              <a:t>（</a:t>
            </a:r>
            <a:r>
              <a:rPr lang="en-US" altLang="zh-CN" sz="1865" b="1" dirty="0">
                <a:solidFill>
                  <a:srgbClr val="046A38"/>
                </a:solidFill>
                <a:latin typeface="OPPOSans R" panose="00020600040101010101" pitchFamily="18" charset="-122"/>
                <a:ea typeface="OPPOSans R" panose="00020600040101010101" pitchFamily="18" charset="-122"/>
              </a:rPr>
              <a:t>tv_launcher</a:t>
            </a:r>
            <a:r>
              <a:rPr lang="zh-CN" altLang="en-US" sz="1865" b="1" dirty="0">
                <a:solidFill>
                  <a:srgbClr val="046A38"/>
                </a:solidFill>
                <a:latin typeface="OPPOSans R" panose="00020600040101010101" pitchFamily="18" charset="-122"/>
                <a:ea typeface="OPPOSans R" panose="00020600040101010101" pitchFamily="18" charset="-122"/>
              </a:rPr>
              <a:t>详情页</a:t>
            </a:r>
            <a:r>
              <a:rPr lang="en-US" altLang="zh-CN" sz="1865" b="1" dirty="0">
                <a:solidFill>
                  <a:srgbClr val="046A38"/>
                </a:solidFill>
                <a:latin typeface="OPPOSans R" panose="00020600040101010101" pitchFamily="18" charset="-122"/>
                <a:ea typeface="OPPOSans R" panose="00020600040101010101" pitchFamily="18" charset="-122"/>
              </a:rPr>
              <a:t>-mock</a:t>
            </a:r>
            <a:r>
              <a:rPr lang="zh-CN" altLang="en-US" sz="1865" b="1" dirty="0">
                <a:solidFill>
                  <a:srgbClr val="046A38"/>
                </a:solidFill>
                <a:latin typeface="OPPOSans R" panose="00020600040101010101" pitchFamily="18" charset="-122"/>
                <a:ea typeface="OPPOSans R" panose="00020600040101010101" pitchFamily="18" charset="-122"/>
              </a:rPr>
              <a:t>数据</a:t>
            </a:r>
            <a:r>
              <a:rPr lang="zh-CN" altLang="en-US" sz="1865" b="1" dirty="0">
                <a:solidFill>
                  <a:srgbClr val="046A38"/>
                </a:solidFill>
                <a:latin typeface="OPPOSans R" panose="00020600040101010101" pitchFamily="18" charset="-122"/>
                <a:ea typeface="OPPOSans R" panose="00020600040101010101" pitchFamily="18" charset="-122"/>
              </a:rPr>
              <a:t>）</a:t>
            </a:r>
            <a:endParaRPr lang="zh-CN" altLang="en-US" sz="1865" b="1" dirty="0">
              <a:solidFill>
                <a:srgbClr val="046A38"/>
              </a:solidFill>
              <a:latin typeface="OPPOSans R" panose="00020600040101010101" pitchFamily="18" charset="-122"/>
              <a:ea typeface="OPPOSans R" panose="00020600040101010101" pitchFamily="18" charset="-122"/>
            </a:endParaRPr>
          </a:p>
        </p:txBody>
      </p:sp>
      <p:sp>
        <p:nvSpPr>
          <p:cNvPr id="5" name="TextBox 4"/>
          <p:cNvSpPr txBox="1"/>
          <p:nvPr/>
        </p:nvSpPr>
        <p:spPr>
          <a:xfrm>
            <a:off x="1979295" y="2243455"/>
            <a:ext cx="6835775" cy="3969385"/>
          </a:xfrm>
          <a:prstGeom prst="rect">
            <a:avLst/>
          </a:prstGeom>
          <a:noFill/>
        </p:spPr>
        <p:txBody>
          <a:bodyPr wrap="square" rtlCol="0">
            <a:spAutoFit/>
          </a:bodyPr>
          <a:lstStyle/>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1、背景</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点击主页面视频区域，进入对应其详情页</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2、工作开展思路</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数据模型设计，ui设计图还原，明确交互效果,web上先调试再到neop上调试</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3、完成情况</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web和neop上样式无差异，页面、交互效果与ui设计一致</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4、工作中的亮点</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对于不明确的需求及时和ui设计人员沟通，确保实现无差异</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遇到web上和neop上样式差异时，主动分析原因，形成简单demo复现问题，再向生态组反映</a:t>
            </a:r>
            <a:r>
              <a:rPr lang="zh-CN" altLang="en-US" sz="1400" dirty="0">
                <a:latin typeface="OPPOSans R" panose="00020600040101010101" pitchFamily="18" charset="-122"/>
                <a:ea typeface="OPPOSans R" panose="00020600040101010101" pitchFamily="18" charset="-122"/>
              </a:rPr>
              <a:t>，最后再</a:t>
            </a:r>
            <a:r>
              <a:rPr lang="zh-CN" altLang="en-US" sz="1400" dirty="0">
                <a:latin typeface="OPPOSans R" panose="00020600040101010101" pitchFamily="18" charset="-122"/>
                <a:ea typeface="OPPOSans R" panose="00020600040101010101" pitchFamily="18" charset="-122"/>
              </a:rPr>
              <a:t>由生态组解决</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5、收获与成长</a:t>
            </a:r>
            <a:endParaRPr lang="en-US" altLang="zh-CN" sz="1400" dirty="0">
              <a:latin typeface="OPPOSans R" panose="00020600040101010101" pitchFamily="18" charset="-122"/>
              <a:ea typeface="OPPOSans R" panose="00020600040101010101" pitchFamily="18" charset="-122"/>
            </a:endParaRPr>
          </a:p>
          <a:p>
            <a:pPr>
              <a:lnSpc>
                <a:spcPct val="150000"/>
              </a:lnSpc>
            </a:pPr>
            <a:r>
              <a:rPr lang="zh-CN" altLang="en-US" sz="1400" dirty="0">
                <a:latin typeface="OPPOSans R" panose="00020600040101010101" pitchFamily="18" charset="-122"/>
                <a:ea typeface="OPPOSans R" panose="00020600040101010101" pitchFamily="18" charset="-122"/>
              </a:rPr>
              <a:t>学会分析问题根本原因达到真正意义上的一个解决</a:t>
            </a:r>
            <a:endParaRPr lang="zh-CN" altLang="en-US" sz="1400" dirty="0">
              <a:latin typeface="OPPOSans R" panose="00020600040101010101" pitchFamily="18" charset="-122"/>
              <a:ea typeface="OPPOSans R" panose="00020600040101010101" pitchFamily="18" charset="-122"/>
            </a:endParaRPr>
          </a:p>
        </p:txBody>
      </p:sp>
      <p:sp>
        <p:nvSpPr>
          <p:cNvPr id="6"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dirty="0">
                <a:solidFill>
                  <a:srgbClr val="000000"/>
                </a:solidFill>
                <a:latin typeface="OPPOSans B" panose="00020600040101010101" pitchFamily="18" charset="-122"/>
                <a:ea typeface="OPPOSans B" panose="00020600040101010101" pitchFamily="18" charset="-122"/>
              </a:rPr>
              <a:t>培养期间的工作业绩</a:t>
            </a:r>
            <a:endParaRPr lang="en-US" dirty="0">
              <a:latin typeface="OPPOSans B" panose="00020600040101010101" pitchFamily="18" charset="-122"/>
              <a:ea typeface="OPPOSans B" panose="00020600040101010101" pitchFamily="18"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txBox="1"/>
          <p:nvPr/>
        </p:nvSpPr>
        <p:spPr>
          <a:xfrm>
            <a:off x="1663756" y="1716713"/>
            <a:ext cx="619960" cy="33504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sz="1600" dirty="0">
                <a:solidFill>
                  <a:schemeClr val="bg1"/>
                </a:solidFill>
                <a:latin typeface="方正兰亭中黑_GBK" panose="02000000000000000000" pitchFamily="2" charset="-122"/>
                <a:ea typeface="方正兰亭中黑_GBK" panose="02000000000000000000" pitchFamily="2" charset="-122"/>
              </a:rPr>
              <a:t>序号</a:t>
            </a:r>
            <a:endParaRPr lang="en-US" sz="1600" dirty="0">
              <a:solidFill>
                <a:schemeClr val="bg1"/>
              </a:solidFill>
              <a:latin typeface="方正兰亭中黑_GBK" panose="02000000000000000000" pitchFamily="2" charset="-122"/>
              <a:ea typeface="方正兰亭中黑_GBK" panose="02000000000000000000" pitchFamily="2" charset="-122"/>
            </a:endParaRPr>
          </a:p>
        </p:txBody>
      </p:sp>
      <p:sp>
        <p:nvSpPr>
          <p:cNvPr id="10" name="Title 3"/>
          <p:cNvSpPr txBox="1"/>
          <p:nvPr/>
        </p:nvSpPr>
        <p:spPr>
          <a:xfrm>
            <a:off x="4825330" y="1716713"/>
            <a:ext cx="1255292" cy="33504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sz="1600" dirty="0">
                <a:solidFill>
                  <a:schemeClr val="bg1"/>
                </a:solidFill>
                <a:latin typeface="方正兰亭中黑_GBK" panose="02000000000000000000" pitchFamily="2" charset="-122"/>
                <a:ea typeface="方正兰亭中黑_GBK" panose="02000000000000000000" pitchFamily="2" charset="-122"/>
              </a:rPr>
              <a:t>不足</a:t>
            </a:r>
            <a:endParaRPr lang="en-US" sz="1600" dirty="0">
              <a:solidFill>
                <a:schemeClr val="bg1"/>
              </a:solidFill>
              <a:latin typeface="方正兰亭中黑_GBK" panose="02000000000000000000" pitchFamily="2" charset="-122"/>
              <a:ea typeface="方正兰亭中黑_GBK" panose="02000000000000000000" pitchFamily="2" charset="-122"/>
            </a:endParaRPr>
          </a:p>
        </p:txBody>
      </p:sp>
      <p:sp>
        <p:nvSpPr>
          <p:cNvPr id="12" name="Title 3"/>
          <p:cNvSpPr txBox="1"/>
          <p:nvPr/>
        </p:nvSpPr>
        <p:spPr>
          <a:xfrm>
            <a:off x="8622235" y="1716713"/>
            <a:ext cx="1711959" cy="33504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sz="1600" dirty="0">
                <a:solidFill>
                  <a:schemeClr val="bg1"/>
                </a:solidFill>
                <a:latin typeface="方正兰亭中黑_GBK" panose="02000000000000000000" pitchFamily="2" charset="-122"/>
                <a:ea typeface="方正兰亭中黑_GBK" panose="02000000000000000000" pitchFamily="2" charset="-122"/>
              </a:rPr>
              <a:t>改进计划</a:t>
            </a:r>
            <a:endParaRPr lang="en-US" sz="1600" dirty="0">
              <a:solidFill>
                <a:schemeClr val="bg1"/>
              </a:solidFill>
              <a:latin typeface="方正兰亭中黑_GBK" panose="02000000000000000000" pitchFamily="2" charset="-122"/>
              <a:ea typeface="方正兰亭中黑_GBK" panose="02000000000000000000" pitchFamily="2" charset="-122"/>
            </a:endParaRPr>
          </a:p>
        </p:txBody>
      </p:sp>
      <p:sp>
        <p:nvSpPr>
          <p:cNvPr id="4"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dirty="0">
                <a:solidFill>
                  <a:srgbClr val="000000"/>
                </a:solidFill>
                <a:latin typeface="OPPOSans B" panose="00020600040101010101" pitchFamily="18" charset="-122"/>
                <a:ea typeface="OPPOSans B" panose="00020600040101010101" pitchFamily="18" charset="-122"/>
              </a:rPr>
              <a:t>培养期间工作不足及改进计划</a:t>
            </a:r>
            <a:endParaRPr lang="en-US" dirty="0">
              <a:latin typeface="OPPOSans B" panose="00020600040101010101" pitchFamily="18" charset="-122"/>
              <a:ea typeface="OPPOSans B" panose="00020600040101010101" pitchFamily="18"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graphicFrame>
        <p:nvGraphicFramePr>
          <p:cNvPr id="15" name="表格 14"/>
          <p:cNvGraphicFramePr>
            <a:graphicFrameLocks noGrp="1"/>
          </p:cNvGraphicFramePr>
          <p:nvPr>
            <p:custDataLst>
              <p:tags r:id="rId2"/>
            </p:custDataLst>
          </p:nvPr>
        </p:nvGraphicFramePr>
        <p:xfrm>
          <a:off x="1422400" y="1501140"/>
          <a:ext cx="9400540" cy="5196840"/>
        </p:xfrm>
        <a:graphic>
          <a:graphicData uri="http://schemas.openxmlformats.org/drawingml/2006/table">
            <a:tbl>
              <a:tblPr firstRow="1" bandRow="1">
                <a:tableStyleId>{5C22544A-7EE6-4342-B048-85BDC9FD1C3A}</a:tableStyleId>
              </a:tblPr>
              <a:tblGrid>
                <a:gridCol w="998855"/>
                <a:gridCol w="5436235"/>
                <a:gridCol w="2965450"/>
              </a:tblGrid>
              <a:tr h="586740">
                <a:tc>
                  <a:txBody>
                    <a:bodyPr/>
                    <a:lstStyle/>
                    <a:p>
                      <a:pPr algn="ctr"/>
                      <a:r>
                        <a:rPr lang="zh-CN" altLang="en-US" sz="1600" dirty="0" smtClean="0">
                          <a:latin typeface="OPPOSans R" panose="00020600040101010101" pitchFamily="18" charset="-122"/>
                          <a:ea typeface="OPPOSans R" panose="00020600040101010101" pitchFamily="18" charset="-122"/>
                        </a:rPr>
                        <a:t>序号</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solidFill>
                      <a:srgbClr val="49B489"/>
                    </a:solidFill>
                  </a:tcPr>
                </a:tc>
                <a:tc>
                  <a:txBody>
                    <a:bodyPr/>
                    <a:lstStyle/>
                    <a:p>
                      <a:pPr algn="ctr"/>
                      <a:r>
                        <a:rPr lang="zh-CN" altLang="en-US" sz="1600" dirty="0" smtClean="0">
                          <a:latin typeface="OPPOSans R" panose="00020600040101010101" pitchFamily="18" charset="-122"/>
                          <a:ea typeface="OPPOSans R" panose="00020600040101010101" pitchFamily="18" charset="-122"/>
                        </a:rPr>
                        <a:t>不足</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solidFill>
                      <a:srgbClr val="49B489"/>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zh-CN" altLang="en-US" sz="1600" dirty="0" smtClean="0">
                          <a:latin typeface="OPPOSans R" panose="00020600040101010101" pitchFamily="18" charset="-122"/>
                          <a:ea typeface="OPPOSans R" panose="00020600040101010101" pitchFamily="18" charset="-122"/>
                        </a:rPr>
                        <a:t>改进计划</a:t>
                      </a:r>
                      <a:endParaRPr lang="zh-CN" altLang="en-US" sz="1600" dirty="0" smtClean="0">
                        <a:latin typeface="OPPOSans R" panose="00020600040101010101" pitchFamily="18" charset="-122"/>
                        <a:ea typeface="OPPOSans R" panose="00020600040101010101" pitchFamily="18" charset="-122"/>
                      </a:endParaRPr>
                    </a:p>
                  </a:txBody>
                  <a:tcPr marL="107884" marR="107884" marT="53943" marB="5394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solidFill>
                      <a:srgbClr val="49B489"/>
                    </a:solidFill>
                  </a:tcPr>
                </a:tc>
              </a:tr>
              <a:tr h="880745">
                <a:tc>
                  <a:txBody>
                    <a:bodyPr/>
                    <a:lstStyle/>
                    <a:p>
                      <a:pPr algn="ctr"/>
                      <a:r>
                        <a:rPr lang="en-US" altLang="zh-CN" sz="1600" dirty="0" smtClean="0">
                          <a:latin typeface="OPPOSans R" panose="00020600040101010101" pitchFamily="18" charset="-122"/>
                          <a:ea typeface="OPPOSans R" panose="00020600040101010101" pitchFamily="18" charset="-122"/>
                        </a:rPr>
                        <a:t>1</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1400" dirty="0">
                          <a:solidFill>
                            <a:schemeClr val="tx1"/>
                          </a:solidFill>
                          <a:latin typeface="OPPOSans R" panose="00020600040101010101" pitchFamily="18" charset="-122"/>
                          <a:ea typeface="OPPOSans R" panose="00020600040101010101" pitchFamily="18" charset="-122"/>
                        </a:rPr>
                        <a:t>开发的生态不是很成熟，或多或少存在问题，遇到问题之前操作是去规避它，而没有做到找出问题原因所在，没有做到真正意义上的解决</a:t>
                      </a:r>
                      <a:endParaRPr lang="en-US" altLang="zh-CN" sz="1400" dirty="0">
                        <a:solidFill>
                          <a:schemeClr val="tx1"/>
                        </a:solidFill>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buClrTx/>
                        <a:buSzTx/>
                        <a:buFontTx/>
                      </a:pPr>
                      <a:r>
                        <a:rPr lang="en-US" altLang="zh-CN" sz="1400" dirty="0">
                          <a:solidFill>
                            <a:schemeClr val="tx1"/>
                          </a:solidFill>
                          <a:latin typeface="OPPOSans R" panose="00020600040101010101" pitchFamily="18" charset="-122"/>
                          <a:ea typeface="OPPOSans R" panose="00020600040101010101" pitchFamily="18" charset="-122"/>
                        </a:rPr>
                        <a:t>确认是问题后，认真分析原因，分析提交bug组后及时跟踪bug解决进度</a:t>
                      </a:r>
                      <a:endParaRPr lang="en-US" altLang="zh-CN" sz="1400" dirty="0">
                        <a:solidFill>
                          <a:schemeClr val="tx1"/>
                        </a:solidFill>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1380">
                <a:tc>
                  <a:txBody>
                    <a:bodyPr/>
                    <a:lstStyle/>
                    <a:p>
                      <a:pPr algn="ctr"/>
                      <a:r>
                        <a:rPr lang="en-US" altLang="zh-CN" sz="1600" dirty="0" smtClean="0">
                          <a:latin typeface="OPPOSans R" panose="00020600040101010101" pitchFamily="18" charset="-122"/>
                          <a:ea typeface="OPPOSans R" panose="00020600040101010101" pitchFamily="18" charset="-122"/>
                        </a:rPr>
                        <a:t>2</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buClrTx/>
                        <a:buSzTx/>
                        <a:buFontTx/>
                      </a:pPr>
                      <a:r>
                        <a:rPr lang="en-US" altLang="zh-CN" sz="1400" dirty="0">
                          <a:solidFill>
                            <a:schemeClr val="tx1"/>
                          </a:solidFill>
                          <a:latin typeface="OPPOSans R" panose="00020600040101010101" pitchFamily="18" charset="-122"/>
                          <a:ea typeface="OPPOSans R" panose="00020600040101010101" pitchFamily="18" charset="-122"/>
                        </a:rPr>
                        <a:t>在1的基础上报bug,对问题未能形成简单demo,确保不是自己的问题，最后再向bug解决组反映</a:t>
                      </a:r>
                      <a:endParaRPr lang="en-US" altLang="zh-CN" sz="1400" dirty="0">
                        <a:solidFill>
                          <a:schemeClr val="tx1"/>
                        </a:solidFill>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buClrTx/>
                        <a:buSzTx/>
                        <a:buFontTx/>
                      </a:pPr>
                      <a:r>
                        <a:rPr lang="en-US" altLang="zh-CN" sz="1400" dirty="0">
                          <a:solidFill>
                            <a:schemeClr val="tx1"/>
                          </a:solidFill>
                          <a:latin typeface="OPPOSans R" panose="00020600040101010101" pitchFamily="18" charset="-122"/>
                          <a:ea typeface="OPPOSans R" panose="00020600040101010101" pitchFamily="18" charset="-122"/>
                        </a:rPr>
                        <a:t>对于问题形成简单demo,确保不是自己的问题才向bug组反映，且能够清楚的向bug组说明复现场景</a:t>
                      </a:r>
                      <a:endParaRPr lang="en-US" altLang="zh-CN" sz="1400" dirty="0">
                        <a:solidFill>
                          <a:schemeClr val="tx1"/>
                        </a:solidFill>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67230">
                <a:tc>
                  <a:txBody>
                    <a:bodyPr/>
                    <a:lstStyle/>
                    <a:p>
                      <a:pPr algn="ctr"/>
                      <a:r>
                        <a:rPr lang="en-US" altLang="zh-CN" sz="1600" dirty="0" smtClean="0">
                          <a:latin typeface="OPPOSans R" panose="00020600040101010101" pitchFamily="18" charset="-122"/>
                          <a:ea typeface="OPPOSans R" panose="00020600040101010101" pitchFamily="18" charset="-122"/>
                        </a:rPr>
                        <a:t>3</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buClrTx/>
                        <a:buSzTx/>
                        <a:buFontTx/>
                      </a:pPr>
                      <a:r>
                        <a:rPr lang="zh-CN" altLang="en-US" sz="1400" dirty="0">
                          <a:solidFill>
                            <a:schemeClr val="tx1"/>
                          </a:solidFill>
                          <a:latin typeface="OPPOSans R" panose="00020600040101010101" pitchFamily="18" charset="-122"/>
                          <a:ea typeface="OPPOSans R" panose="00020600040101010101" pitchFamily="18" charset="-122"/>
                        </a:rPr>
                        <a:t>之前的工作环境和工作经验导致不好的方面在现在的</a:t>
                      </a:r>
                      <a:r>
                        <a:rPr lang="en-US" altLang="zh-CN" sz="1400" dirty="0">
                          <a:solidFill>
                            <a:schemeClr val="tx1"/>
                          </a:solidFill>
                          <a:latin typeface="OPPOSans R" panose="00020600040101010101" pitchFamily="18" charset="-122"/>
                          <a:ea typeface="OPPOSans R" panose="00020600040101010101" pitchFamily="18" charset="-122"/>
                        </a:rPr>
                        <a:t>项目中</a:t>
                      </a:r>
                      <a:r>
                        <a:rPr lang="zh-CN" altLang="en-US" sz="1400" dirty="0">
                          <a:solidFill>
                            <a:schemeClr val="tx1"/>
                          </a:solidFill>
                          <a:latin typeface="OPPOSans R" panose="00020600040101010101" pitchFamily="18" charset="-122"/>
                          <a:ea typeface="OPPOSans R" panose="00020600040101010101" pitchFamily="18" charset="-122"/>
                        </a:rPr>
                        <a:t>体现出来了，</a:t>
                      </a:r>
                      <a:r>
                        <a:rPr lang="en-US" altLang="zh-CN" sz="1400" dirty="0">
                          <a:solidFill>
                            <a:schemeClr val="tx1"/>
                          </a:solidFill>
                          <a:latin typeface="OPPOSans R" panose="00020600040101010101" pitchFamily="18" charset="-122"/>
                          <a:ea typeface="OPPOSans R" panose="00020600040101010101" pitchFamily="18" charset="-122"/>
                        </a:rPr>
                        <a:t>在一些陋习及其不规范</a:t>
                      </a:r>
                      <a:r>
                        <a:rPr lang="zh-CN" altLang="en-US" sz="1400" dirty="0">
                          <a:solidFill>
                            <a:schemeClr val="tx1"/>
                          </a:solidFill>
                          <a:latin typeface="OPPOSans R" panose="00020600040101010101" pitchFamily="18" charset="-122"/>
                          <a:ea typeface="OPPOSans R" panose="00020600040101010101" pitchFamily="18" charset="-122"/>
                        </a:rPr>
                        <a:t>，对于项目团队中团队成员的代码未能做到</a:t>
                      </a:r>
                      <a:r>
                        <a:rPr lang="en-US" altLang="zh-CN" sz="1400" dirty="0">
                          <a:solidFill>
                            <a:schemeClr val="tx1"/>
                          </a:solidFill>
                          <a:latin typeface="OPPOSans R" panose="00020600040101010101" pitchFamily="18" charset="-122"/>
                          <a:ea typeface="OPPOSans R" panose="00020600040101010101" pitchFamily="18" charset="-122"/>
                        </a:rPr>
                        <a:t>review,</a:t>
                      </a:r>
                      <a:r>
                        <a:rPr lang="zh-CN" altLang="en-US" sz="1400" dirty="0">
                          <a:solidFill>
                            <a:schemeClr val="tx1"/>
                          </a:solidFill>
                          <a:latin typeface="OPPOSans R" panose="00020600040101010101" pitchFamily="18" charset="-122"/>
                          <a:ea typeface="OPPOSans R" panose="00020600040101010101" pitchFamily="18" charset="-122"/>
                        </a:rPr>
                        <a:t>未能及时对比学习达到提高自己</a:t>
                      </a:r>
                      <a:endParaRPr lang="zh-CN" altLang="en-US" sz="1400" dirty="0">
                        <a:solidFill>
                          <a:schemeClr val="tx1"/>
                        </a:solidFill>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1400" dirty="0">
                          <a:solidFill>
                            <a:schemeClr val="tx1"/>
                          </a:solidFill>
                          <a:latin typeface="OPPOSans R" panose="00020600040101010101" pitchFamily="18" charset="-122"/>
                          <a:ea typeface="OPPOSans R" panose="00020600040101010101" pitchFamily="18" charset="-122"/>
                        </a:rPr>
                        <a:t>对于犯过的错误，认真整理记录，不要重复犯错</a:t>
                      </a:r>
                      <a:endParaRPr lang="en-US" altLang="zh-CN" sz="1400" dirty="0">
                        <a:solidFill>
                          <a:schemeClr val="tx1"/>
                        </a:solidFill>
                        <a:latin typeface="OPPOSans R" panose="00020600040101010101" pitchFamily="18" charset="-122"/>
                        <a:ea typeface="OPPOSans R" panose="00020600040101010101" pitchFamily="18" charset="-122"/>
                      </a:endParaRPr>
                    </a:p>
                    <a:p>
                      <a:pPr algn="l"/>
                      <a:endParaRPr lang="en-US" altLang="zh-CN" sz="1400" dirty="0">
                        <a:solidFill>
                          <a:schemeClr val="tx1"/>
                        </a:solidFill>
                        <a:latin typeface="OPPOSans R" panose="00020600040101010101" pitchFamily="18" charset="-122"/>
                        <a:ea typeface="OPPOSans R" panose="00020600040101010101" pitchFamily="18" charset="-122"/>
                      </a:endParaRPr>
                    </a:p>
                    <a:p>
                      <a:pPr algn="l"/>
                      <a:r>
                        <a:rPr lang="zh-CN" altLang="en-US" sz="1600" dirty="0">
                          <a:latin typeface="OPPOSans R" panose="00020600040101010101" pitchFamily="18" charset="-122"/>
                          <a:ea typeface="OPPOSans R" panose="00020600040101010101" pitchFamily="18" charset="-122"/>
                        </a:rPr>
                        <a:t>工作之余还得多看看项目团队中其它成员的代码，对比人家的实现思路，及其代码实现，学习代码的规范化</a:t>
                      </a:r>
                      <a:endParaRPr lang="zh-CN" altLang="en-US" sz="1600" dirty="0">
                        <a:latin typeface="OPPOSans R" panose="00020600040101010101" pitchFamily="18" charset="-122"/>
                        <a:ea typeface="OPPOSans R" panose="00020600040101010101" pitchFamily="18" charset="-122"/>
                      </a:endParaRPr>
                    </a:p>
                    <a:p>
                      <a:pPr algn="ct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0745">
                <a:tc>
                  <a:txBody>
                    <a:bodyPr/>
                    <a:lstStyle/>
                    <a:p>
                      <a:pPr algn="ctr"/>
                      <a:r>
                        <a:rPr lang="en-US" altLang="zh-CN" sz="1600" dirty="0" smtClean="0">
                          <a:latin typeface="OPPOSans R" panose="00020600040101010101" pitchFamily="18" charset="-122"/>
                          <a:ea typeface="OPPOSans R" panose="00020600040101010101" pitchFamily="18" charset="-122"/>
                        </a:rPr>
                        <a:t>4</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buClrTx/>
                        <a:buSzTx/>
                        <a:buFontTx/>
                      </a:pPr>
                      <a:r>
                        <a:rPr lang="en-US" altLang="zh-CN" sz="1400" dirty="0">
                          <a:solidFill>
                            <a:schemeClr val="tx1"/>
                          </a:solidFill>
                          <a:latin typeface="OPPOSans R" panose="00020600040101010101" pitchFamily="18" charset="-122"/>
                          <a:ea typeface="OPPOSans R" panose="00020600040101010101" pitchFamily="18" charset="-122"/>
                        </a:rPr>
                        <a:t>项目本身难度感觉不是太难，知识涉及面有点广，存在未掌握的不利于项目</a:t>
                      </a:r>
                      <a:r>
                        <a:rPr lang="zh-CN" altLang="en-US" sz="1400" dirty="0">
                          <a:solidFill>
                            <a:schemeClr val="tx1"/>
                          </a:solidFill>
                          <a:latin typeface="OPPOSans R" panose="00020600040101010101" pitchFamily="18" charset="-122"/>
                          <a:ea typeface="OPPOSans R" panose="00020600040101010101" pitchFamily="18" charset="-122"/>
                        </a:rPr>
                        <a:t>正常</a:t>
                      </a:r>
                      <a:r>
                        <a:rPr lang="en-US" altLang="zh-CN" sz="1400" dirty="0">
                          <a:solidFill>
                            <a:schemeClr val="tx1"/>
                          </a:solidFill>
                          <a:latin typeface="OPPOSans R" panose="00020600040101010101" pitchFamily="18" charset="-122"/>
                          <a:ea typeface="OPPOSans R" panose="00020600040101010101" pitchFamily="18" charset="-122"/>
                        </a:rPr>
                        <a:t>开发</a:t>
                      </a:r>
                      <a:endParaRPr lang="en-US" altLang="zh-CN" sz="1400" dirty="0">
                        <a:solidFill>
                          <a:schemeClr val="tx1"/>
                        </a:solidFill>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buClrTx/>
                        <a:buSzTx/>
                        <a:buFontTx/>
                      </a:pPr>
                      <a:r>
                        <a:rPr lang="en-US" altLang="zh-CN" sz="1400" dirty="0">
                          <a:solidFill>
                            <a:schemeClr val="tx1"/>
                          </a:solidFill>
                          <a:latin typeface="OPPOSans R" panose="00020600040101010101" pitchFamily="18" charset="-122"/>
                          <a:ea typeface="OPPOSans R" panose="00020600040101010101" pitchFamily="18" charset="-122"/>
                        </a:rPr>
                        <a:t>对于项目中用到的知识自己不够熟悉或未能掌握的在私下能够及时的学习，熟悉</a:t>
                      </a:r>
                      <a:endParaRPr lang="en-US" altLang="zh-CN" sz="1400" dirty="0">
                        <a:solidFill>
                          <a:schemeClr val="tx1"/>
                        </a:solidFill>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txBox="1"/>
          <p:nvPr/>
        </p:nvSpPr>
        <p:spPr>
          <a:xfrm>
            <a:off x="1663756" y="1716713"/>
            <a:ext cx="619960" cy="33504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sz="1600" dirty="0">
                <a:solidFill>
                  <a:schemeClr val="bg1"/>
                </a:solidFill>
                <a:latin typeface="方正兰亭中黑_GBK" panose="02000000000000000000" pitchFamily="2" charset="-122"/>
                <a:ea typeface="方正兰亭中黑_GBK" panose="02000000000000000000" pitchFamily="2" charset="-122"/>
              </a:rPr>
              <a:t>序号</a:t>
            </a:r>
            <a:endParaRPr lang="en-US" sz="1600" dirty="0">
              <a:solidFill>
                <a:schemeClr val="bg1"/>
              </a:solidFill>
              <a:latin typeface="方正兰亭中黑_GBK" panose="02000000000000000000" pitchFamily="2" charset="-122"/>
              <a:ea typeface="方正兰亭中黑_GBK" panose="02000000000000000000" pitchFamily="2" charset="-122"/>
            </a:endParaRPr>
          </a:p>
        </p:txBody>
      </p:sp>
      <p:sp>
        <p:nvSpPr>
          <p:cNvPr id="10" name="Title 3"/>
          <p:cNvSpPr txBox="1"/>
          <p:nvPr/>
        </p:nvSpPr>
        <p:spPr>
          <a:xfrm>
            <a:off x="4825330" y="1716713"/>
            <a:ext cx="1255292" cy="33504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sz="1600" dirty="0">
                <a:solidFill>
                  <a:schemeClr val="bg1"/>
                </a:solidFill>
                <a:latin typeface="方正兰亭中黑_GBK" panose="02000000000000000000" pitchFamily="2" charset="-122"/>
                <a:ea typeface="方正兰亭中黑_GBK" panose="02000000000000000000" pitchFamily="2" charset="-122"/>
              </a:rPr>
              <a:t>不足</a:t>
            </a:r>
            <a:endParaRPr lang="en-US" sz="1600" dirty="0">
              <a:solidFill>
                <a:schemeClr val="bg1"/>
              </a:solidFill>
              <a:latin typeface="方正兰亭中黑_GBK" panose="02000000000000000000" pitchFamily="2" charset="-122"/>
              <a:ea typeface="方正兰亭中黑_GBK" panose="02000000000000000000" pitchFamily="2" charset="-122"/>
            </a:endParaRPr>
          </a:p>
        </p:txBody>
      </p:sp>
      <p:sp>
        <p:nvSpPr>
          <p:cNvPr id="11" name="Title 3"/>
          <p:cNvSpPr txBox="1"/>
          <p:nvPr/>
        </p:nvSpPr>
        <p:spPr>
          <a:xfrm>
            <a:off x="8229601" y="1716713"/>
            <a:ext cx="1711959" cy="33504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sz="1600" dirty="0">
                <a:solidFill>
                  <a:schemeClr val="bg1"/>
                </a:solidFill>
                <a:latin typeface="方正兰亭中黑_GBK" panose="02000000000000000000" pitchFamily="2" charset="-122"/>
                <a:ea typeface="方正兰亭中黑_GBK" panose="02000000000000000000" pitchFamily="2" charset="-122"/>
              </a:rPr>
              <a:t>建议</a:t>
            </a:r>
            <a:r>
              <a:rPr lang="en-US" altLang="zh-CN" sz="1600" dirty="0">
                <a:solidFill>
                  <a:schemeClr val="bg1"/>
                </a:solidFill>
                <a:latin typeface="方正兰亭中黑_GBK" panose="02000000000000000000" pitchFamily="2" charset="-122"/>
                <a:ea typeface="方正兰亭中黑_GBK" panose="02000000000000000000" pitchFamily="2" charset="-122"/>
              </a:rPr>
              <a:t>/</a:t>
            </a:r>
            <a:r>
              <a:rPr lang="zh-CN" altLang="en-US" sz="1600" dirty="0">
                <a:solidFill>
                  <a:schemeClr val="bg1"/>
                </a:solidFill>
                <a:latin typeface="方正兰亭中黑_GBK" panose="02000000000000000000" pitchFamily="2" charset="-122"/>
                <a:ea typeface="方正兰亭中黑_GBK" panose="02000000000000000000" pitchFamily="2" charset="-122"/>
              </a:rPr>
              <a:t>改进计划</a:t>
            </a:r>
            <a:endParaRPr lang="en-US" sz="1600" dirty="0">
              <a:solidFill>
                <a:schemeClr val="bg1"/>
              </a:solidFill>
              <a:latin typeface="方正兰亭中黑_GBK" panose="02000000000000000000" pitchFamily="2" charset="-122"/>
              <a:ea typeface="方正兰亭中黑_GBK" panose="02000000000000000000" pitchFamily="2" charset="-122"/>
            </a:endParaRPr>
          </a:p>
        </p:txBody>
      </p:sp>
      <p:sp>
        <p:nvSpPr>
          <p:cNvPr id="4"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dirty="0">
                <a:solidFill>
                  <a:srgbClr val="000000"/>
                </a:solidFill>
                <a:latin typeface="OPPOSans B" panose="00020600040101010101" pitchFamily="18" charset="-122"/>
                <a:ea typeface="OPPOSans B" panose="00020600040101010101" pitchFamily="18" charset="-122"/>
              </a:rPr>
              <a:t>对部门</a:t>
            </a:r>
            <a:r>
              <a:rPr lang="en-US" altLang="zh-CN" dirty="0">
                <a:solidFill>
                  <a:srgbClr val="000000"/>
                </a:solidFill>
                <a:latin typeface="OPPOSans B" panose="00020600040101010101" pitchFamily="18" charset="-122"/>
                <a:ea typeface="OPPOSans B" panose="00020600040101010101" pitchFamily="18" charset="-122"/>
              </a:rPr>
              <a:t>/</a:t>
            </a:r>
            <a:r>
              <a:rPr lang="zh-CN" altLang="en-US" dirty="0">
                <a:solidFill>
                  <a:srgbClr val="000000"/>
                </a:solidFill>
                <a:latin typeface="OPPOSans B" panose="00020600040101010101" pitchFamily="18" charset="-122"/>
                <a:ea typeface="OPPOSans B" panose="00020600040101010101" pitchFamily="18" charset="-122"/>
              </a:rPr>
              <a:t>团队的建议</a:t>
            </a:r>
            <a:endParaRPr lang="en-US" dirty="0">
              <a:latin typeface="OPPOSans B" panose="00020600040101010101" pitchFamily="18" charset="-122"/>
              <a:ea typeface="OPPOSans B" panose="00020600040101010101" pitchFamily="18"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graphicFrame>
        <p:nvGraphicFramePr>
          <p:cNvPr id="17" name="表格 16"/>
          <p:cNvGraphicFramePr>
            <a:graphicFrameLocks noGrp="1"/>
          </p:cNvGraphicFramePr>
          <p:nvPr>
            <p:custDataLst>
              <p:tags r:id="rId2"/>
            </p:custDataLst>
          </p:nvPr>
        </p:nvGraphicFramePr>
        <p:xfrm>
          <a:off x="1422400" y="1501140"/>
          <a:ext cx="9458325" cy="3100705"/>
        </p:xfrm>
        <a:graphic>
          <a:graphicData uri="http://schemas.openxmlformats.org/drawingml/2006/table">
            <a:tbl>
              <a:tblPr firstRow="1" bandRow="1">
                <a:tableStyleId>{5C22544A-7EE6-4342-B048-85BDC9FD1C3A}</a:tableStyleId>
              </a:tblPr>
              <a:tblGrid>
                <a:gridCol w="1005205"/>
                <a:gridCol w="5469255"/>
                <a:gridCol w="2983865"/>
              </a:tblGrid>
              <a:tr h="392430">
                <a:tc>
                  <a:txBody>
                    <a:bodyPr/>
                    <a:lstStyle/>
                    <a:p>
                      <a:pPr algn="ctr"/>
                      <a:r>
                        <a:rPr lang="zh-CN" altLang="en-US" sz="1600" dirty="0" smtClean="0">
                          <a:latin typeface="OPPOSans R" panose="00020600040101010101" pitchFamily="18" charset="-122"/>
                          <a:ea typeface="OPPOSans R" panose="00020600040101010101" pitchFamily="18" charset="-122"/>
                        </a:rPr>
                        <a:t>序号</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solidFill>
                      <a:srgbClr val="49B489"/>
                    </a:solidFill>
                  </a:tcPr>
                </a:tc>
                <a:tc>
                  <a:txBody>
                    <a:bodyPr/>
                    <a:lstStyle/>
                    <a:p>
                      <a:pPr algn="ctr"/>
                      <a:r>
                        <a:rPr lang="zh-CN" altLang="en-US" sz="1600" dirty="0" smtClean="0">
                          <a:latin typeface="OPPOSans R" panose="00020600040101010101" pitchFamily="18" charset="-122"/>
                          <a:ea typeface="OPPOSans R" panose="00020600040101010101" pitchFamily="18" charset="-122"/>
                        </a:rPr>
                        <a:t>不足</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solidFill>
                      <a:srgbClr val="49B489"/>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zh-CN" altLang="en-US" sz="1600" dirty="0" smtClean="0">
                          <a:latin typeface="OPPOSans R" panose="00020600040101010101" pitchFamily="18" charset="-122"/>
                          <a:ea typeface="OPPOSans R" panose="00020600040101010101" pitchFamily="18" charset="-122"/>
                        </a:rPr>
                        <a:t>改进计划</a:t>
                      </a:r>
                      <a:endParaRPr lang="zh-CN" altLang="en-US" sz="1600" dirty="0" smtClean="0">
                        <a:latin typeface="OPPOSans R" panose="00020600040101010101" pitchFamily="18" charset="-122"/>
                        <a:ea typeface="OPPOSans R" panose="00020600040101010101" pitchFamily="18" charset="-122"/>
                      </a:endParaRPr>
                    </a:p>
                  </a:txBody>
                  <a:tcPr marL="107884" marR="107884" marT="53943" marB="5394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solidFill>
                      <a:srgbClr val="49B489"/>
                    </a:solidFill>
                  </a:tcPr>
                </a:tc>
              </a:tr>
              <a:tr h="635000">
                <a:tc>
                  <a:txBody>
                    <a:bodyPr/>
                    <a:lstStyle/>
                    <a:p>
                      <a:pPr algn="ctr"/>
                      <a:r>
                        <a:rPr lang="en-US" altLang="zh-CN" sz="1600" dirty="0" smtClean="0">
                          <a:latin typeface="OPPOSans R" panose="00020600040101010101" pitchFamily="18" charset="-122"/>
                          <a:ea typeface="OPPOSans R" panose="00020600040101010101" pitchFamily="18" charset="-122"/>
                        </a:rPr>
                        <a:t>1</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buClrTx/>
                        <a:buSzTx/>
                        <a:buFontTx/>
                      </a:pPr>
                      <a:r>
                        <a:rPr lang="zh-CN" altLang="en-US" sz="1600" dirty="0">
                          <a:latin typeface="OPPOSans R" panose="00020600040101010101" pitchFamily="18" charset="-122"/>
                          <a:ea typeface="OPPOSans R" panose="00020600040101010101" pitchFamily="18" charset="-122"/>
                        </a:rPr>
                        <a:t>团队计划：成员之间要做分享，但是因为工作任务的紧急就没有时间去做分享</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CN" altLang="en-US" sz="1600" dirty="0">
                          <a:latin typeface="OPPOSans R" panose="00020600040101010101" pitchFamily="18" charset="-122"/>
                          <a:ea typeface="OPPOSans R" panose="00020600040101010101" pitchFamily="18" charset="-122"/>
                        </a:rPr>
                        <a:t>任务计划合理，确保分享的固定时间是足够的</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94715">
                <a:tc>
                  <a:txBody>
                    <a:bodyPr/>
                    <a:lstStyle/>
                    <a:p>
                      <a:pPr algn="ctr"/>
                      <a:r>
                        <a:rPr lang="en-US" altLang="zh-CN" sz="1600" dirty="0" smtClean="0">
                          <a:latin typeface="OPPOSans R" panose="00020600040101010101" pitchFamily="18" charset="-122"/>
                          <a:ea typeface="OPPOSans R" panose="00020600040101010101" pitchFamily="18" charset="-122"/>
                        </a:rPr>
                        <a:t>2</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CN" altLang="en-US" sz="1600" dirty="0">
                          <a:latin typeface="OPPOSans R" panose="00020600040101010101" pitchFamily="18" charset="-122"/>
                          <a:ea typeface="OPPOSans R" panose="00020600040101010101" pitchFamily="18" charset="-122"/>
                        </a:rPr>
                        <a:t>成员基本是固定负责一部分，对项目其它部分没有实际开发经历</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CN" altLang="en-US" sz="1600" dirty="0">
                          <a:latin typeface="OPPOSans R" panose="00020600040101010101" pitchFamily="18" charset="-122"/>
                          <a:ea typeface="OPPOSans R" panose="00020600040101010101" pitchFamily="18" charset="-122"/>
                        </a:rPr>
                        <a:t>成员之间协商负责自己未做过的部分，遇到不懂的可以相互交流学习</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89915">
                <a:tc>
                  <a:txBody>
                    <a:bodyPr/>
                    <a:lstStyle/>
                    <a:p>
                      <a:pPr algn="ct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88645">
                <a:tc>
                  <a:txBody>
                    <a:bodyPr/>
                    <a:lstStyle/>
                    <a:p>
                      <a:pPr algn="ct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b5dc3d19-0669-4a40-94a7-020cc9c3da58}"/>
</p:tagLst>
</file>

<file path=ppt/tags/tag2.xml><?xml version="1.0" encoding="utf-8"?>
<p:tagLst xmlns:p="http://schemas.openxmlformats.org/presentationml/2006/main">
  <p:tag name="KSO_WM_UNIT_TABLE_BEAUTIFY" val="smartTable{436027e9-3167-408d-9994-aa8f2178adef}"/>
</p:tagLst>
</file>

<file path=ppt/tags/tag3.xml><?xml version="1.0" encoding="utf-8"?>
<p:tagLst xmlns:p="http://schemas.openxmlformats.org/presentationml/2006/main">
  <p:tag name="KSO_WM_UNIT_TABLE_BEAUTIFY" val="smartTable{937b4836-27a6-4db7-971f-2dce577408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1874</Words>
  <Application>WPS 演示</Application>
  <PresentationFormat>宽屏</PresentationFormat>
  <Paragraphs>213</Paragraphs>
  <Slides>11</Slides>
  <Notes>2</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11</vt:i4>
      </vt:variant>
    </vt:vector>
  </HeadingPairs>
  <TitlesOfParts>
    <vt:vector size="34" baseType="lpstr">
      <vt:lpstr>Arial</vt:lpstr>
      <vt:lpstr>宋体</vt:lpstr>
      <vt:lpstr>Wingdings</vt:lpstr>
      <vt:lpstr>方正兰亭中粗黑_GBK</vt:lpstr>
      <vt:lpstr>黑体</vt:lpstr>
      <vt:lpstr>Myriad Pro</vt:lpstr>
      <vt:lpstr>FZLanTingHeiS-DB1-GB</vt:lpstr>
      <vt:lpstr>Arial</vt:lpstr>
      <vt:lpstr>FZLanTingHeiS-M-GB</vt:lpstr>
      <vt:lpstr>FZLanTingHeiS-EL-GB</vt:lpstr>
      <vt:lpstr>方正兰亭纤黑_GBK</vt:lpstr>
      <vt:lpstr>Myriad Pro</vt:lpstr>
      <vt:lpstr>OPPOSans B</vt:lpstr>
      <vt:lpstr>Myriad Pro Light</vt:lpstr>
      <vt:lpstr>OPPOSans R</vt:lpstr>
      <vt:lpstr>方正兰亭纤黑简体</vt:lpstr>
      <vt:lpstr>方正兰亭中黑_GBK</vt:lpstr>
      <vt:lpstr>微软雅黑</vt:lpstr>
      <vt:lpstr>Arial Unicode MS</vt:lpstr>
      <vt:lpstr>Calibri Light</vt:lpstr>
      <vt:lpstr>Calibri</vt:lpstr>
      <vt:lpstr>Segoe Print</vt:lpstr>
      <vt:lpstr>Office 主题</vt:lpstr>
      <vt:lpstr>李文红 入职培养答辩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 入职培养答辩</dc:title>
  <dc:creator>80238135</dc:creator>
  <cp:lastModifiedBy>乐创 620 李文红</cp:lastModifiedBy>
  <cp:revision>29</cp:revision>
  <cp:lastPrinted>2019-05-07T12:10:00Z</cp:lastPrinted>
  <dcterms:created xsi:type="dcterms:W3CDTF">2019-05-07T11:48:00Z</dcterms:created>
  <dcterms:modified xsi:type="dcterms:W3CDTF">2020-07-29T13:45:38Z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