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8" r:id="rId3"/>
    <p:sldId id="263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11"/>
      <p:bold r:id="rId12"/>
      <p:italic r:id="rId13"/>
      <p:boldItalic r:id="rId14"/>
    </p:embeddedFont>
    <p:embeddedFont>
      <p:font typeface="Proxima Nova Semibold" panose="02000506030000020004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20" d="100"/>
          <a:sy n="120" d="100"/>
        </p:scale>
        <p:origin x="200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88a15607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88a15607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88a156070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88a156070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845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88a156070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88a156070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063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8d21b8f3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8d21b8f3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8d21b8f3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8d21b8f3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8d21b8f3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8d21b8f3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8d21b8f3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8d21b8f3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In the future, I would like to collect more data and run a few experiments </a:t>
            </a:r>
            <a:r>
              <a:rPr lang="en">
                <a:solidFill>
                  <a:schemeClr val="dk1"/>
                </a:solidFill>
              </a:rPr>
              <a:t>				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8d21b8f3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8d21b8f3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rketing-Campaign-EDA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rketing-Campaign-Modeling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235750"/>
            <a:ext cx="8520600" cy="14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Proxima Nova"/>
                <a:ea typeface="Proxima Nova"/>
                <a:cs typeface="Proxima Nova"/>
                <a:sym typeface="Proxima Nova"/>
              </a:rPr>
              <a:t>How Can We Increase Marketing Campaign Response Rate</a:t>
            </a:r>
            <a:endParaRPr sz="4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3730" y="286500"/>
            <a:ext cx="806720" cy="80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>
            <a:off x="233545" y="3528066"/>
            <a:ext cx="8676900" cy="0"/>
          </a:xfrm>
          <a:prstGeom prst="straightConnector1">
            <a:avLst/>
          </a:prstGeom>
          <a:noFill/>
          <a:ln w="28575" cap="flat" cmpd="sng">
            <a:solidFill>
              <a:srgbClr val="1365C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3"/>
          <p:cNvSpPr txBox="1"/>
          <p:nvPr/>
        </p:nvSpPr>
        <p:spPr>
          <a:xfrm>
            <a:off x="42250" y="3655466"/>
            <a:ext cx="91440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4546A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Fuqua School of Business</a:t>
            </a:r>
            <a:endParaRPr sz="1800">
              <a:solidFill>
                <a:srgbClr val="44546A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4546A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Wenjing Tang</a:t>
            </a:r>
            <a:endParaRPr sz="1800">
              <a:solidFill>
                <a:srgbClr val="44546A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193650" y="2571750"/>
            <a:ext cx="27567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82350" y="204350"/>
            <a:ext cx="47652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sz="2500" b="1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1800" y="300300"/>
            <a:ext cx="642400" cy="64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/>
          <p:nvPr/>
        </p:nvCxnSpPr>
        <p:spPr>
          <a:xfrm rot="10800000" flipH="1">
            <a:off x="382350" y="1024667"/>
            <a:ext cx="8379300" cy="120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" name="Google Shape;66;p14"/>
          <p:cNvSpPr txBox="1"/>
          <p:nvPr/>
        </p:nvSpPr>
        <p:spPr>
          <a:xfrm>
            <a:off x="382350" y="634683"/>
            <a:ext cx="8520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1155CC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99800" y="634668"/>
            <a:ext cx="72465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1155CC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How did I approach this project?</a:t>
            </a:r>
            <a:endParaRPr sz="1700" dirty="0">
              <a:solidFill>
                <a:srgbClr val="1155CC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195166" y="1666813"/>
            <a:ext cx="1582985" cy="133386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Define Objective</a:t>
            </a:r>
            <a:endParaRPr sz="1800" dirty="0"/>
          </a:p>
        </p:txBody>
      </p:sp>
      <p:sp>
        <p:nvSpPr>
          <p:cNvPr id="8" name="Google Shape;68;p14">
            <a:extLst>
              <a:ext uri="{FF2B5EF4-FFF2-40B4-BE49-F238E27FC236}">
                <a16:creationId xmlns:a16="http://schemas.microsoft.com/office/drawing/2014/main" id="{89CF2F5C-A5A0-1047-BBC1-E0D28D1EB6DA}"/>
              </a:ext>
            </a:extLst>
          </p:cNvPr>
          <p:cNvSpPr/>
          <p:nvPr/>
        </p:nvSpPr>
        <p:spPr>
          <a:xfrm>
            <a:off x="1961581" y="1666813"/>
            <a:ext cx="1582985" cy="133386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Data Cleaning and Preparation</a:t>
            </a:r>
            <a:endParaRPr sz="1800" dirty="0"/>
          </a:p>
        </p:txBody>
      </p:sp>
      <p:sp>
        <p:nvSpPr>
          <p:cNvPr id="9" name="Google Shape;68;p14">
            <a:extLst>
              <a:ext uri="{FF2B5EF4-FFF2-40B4-BE49-F238E27FC236}">
                <a16:creationId xmlns:a16="http://schemas.microsoft.com/office/drawing/2014/main" id="{8B2210A4-6F17-7146-B8FF-9105ECA2FC84}"/>
              </a:ext>
            </a:extLst>
          </p:cNvPr>
          <p:cNvSpPr/>
          <p:nvPr/>
        </p:nvSpPr>
        <p:spPr>
          <a:xfrm>
            <a:off x="3727996" y="1666813"/>
            <a:ext cx="1582985" cy="133386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EDA</a:t>
            </a:r>
            <a:endParaRPr sz="1800" dirty="0"/>
          </a:p>
        </p:txBody>
      </p:sp>
      <p:sp>
        <p:nvSpPr>
          <p:cNvPr id="10" name="Google Shape;68;p14">
            <a:extLst>
              <a:ext uri="{FF2B5EF4-FFF2-40B4-BE49-F238E27FC236}">
                <a16:creationId xmlns:a16="http://schemas.microsoft.com/office/drawing/2014/main" id="{DF6ACA8B-0CDD-5640-8BC1-1BF6A30705F2}"/>
              </a:ext>
            </a:extLst>
          </p:cNvPr>
          <p:cNvSpPr/>
          <p:nvPr/>
        </p:nvSpPr>
        <p:spPr>
          <a:xfrm>
            <a:off x="5494411" y="1666813"/>
            <a:ext cx="1582985" cy="133386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Modeling</a:t>
            </a:r>
            <a:endParaRPr sz="1800" dirty="0"/>
          </a:p>
        </p:txBody>
      </p:sp>
      <p:sp>
        <p:nvSpPr>
          <p:cNvPr id="11" name="Google Shape;68;p14">
            <a:extLst>
              <a:ext uri="{FF2B5EF4-FFF2-40B4-BE49-F238E27FC236}">
                <a16:creationId xmlns:a16="http://schemas.microsoft.com/office/drawing/2014/main" id="{CDA0CF7B-28C6-A549-8713-0AE108811CC1}"/>
              </a:ext>
            </a:extLst>
          </p:cNvPr>
          <p:cNvSpPr/>
          <p:nvPr/>
        </p:nvSpPr>
        <p:spPr>
          <a:xfrm>
            <a:off x="7224801" y="1666813"/>
            <a:ext cx="1582985" cy="133386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Evaluation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09492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82350" y="204350"/>
            <a:ext cx="47652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Proxima Nova"/>
                <a:ea typeface="Proxima Nova"/>
                <a:cs typeface="Proxima Nova"/>
                <a:sym typeface="Proxima Nova"/>
              </a:rPr>
              <a:t>Objective</a:t>
            </a:r>
            <a:endParaRPr sz="2500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1800" y="300300"/>
            <a:ext cx="642400" cy="64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/>
          <p:nvPr/>
        </p:nvCxnSpPr>
        <p:spPr>
          <a:xfrm rot="10800000" flipH="1">
            <a:off x="382350" y="1024667"/>
            <a:ext cx="8379300" cy="120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" name="Google Shape;66;p14"/>
          <p:cNvSpPr txBox="1"/>
          <p:nvPr/>
        </p:nvSpPr>
        <p:spPr>
          <a:xfrm>
            <a:off x="382350" y="634683"/>
            <a:ext cx="8520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1155CC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82350" y="634675"/>
            <a:ext cx="72465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155CC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Maximize Campaign Utility</a:t>
            </a:r>
            <a:endParaRPr sz="1700">
              <a:solidFill>
                <a:srgbClr val="1155CC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2218050" y="1660350"/>
            <a:ext cx="4707900" cy="1822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Design a Model-Based Targeting Strategy to Target the Right Customers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70042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382350" y="204350"/>
            <a:ext cx="47652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Proxima Nova"/>
                <a:ea typeface="Proxima Nova"/>
                <a:cs typeface="Proxima Nova"/>
                <a:sym typeface="Proxima Nova"/>
              </a:rPr>
              <a:t>Data Preparation &amp; EDA</a:t>
            </a:r>
            <a:endParaRPr sz="2500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1800" y="300300"/>
            <a:ext cx="642400" cy="64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/>
          <p:nvPr/>
        </p:nvCxnSpPr>
        <p:spPr>
          <a:xfrm rot="10800000" flipH="1">
            <a:off x="382350" y="1024667"/>
            <a:ext cx="8379300" cy="120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5"/>
          <p:cNvSpPr txBox="1"/>
          <p:nvPr/>
        </p:nvSpPr>
        <p:spPr>
          <a:xfrm>
            <a:off x="382350" y="634683"/>
            <a:ext cx="8520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1155CC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82350" y="634675"/>
            <a:ext cx="72465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155CC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Kaggle with 2240 observations and 29 variables</a:t>
            </a:r>
            <a:endParaRPr sz="1700">
              <a:solidFill>
                <a:srgbClr val="1155CC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57725" y="1260050"/>
            <a:ext cx="7880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Dependent Variable:</a:t>
            </a:r>
            <a:r>
              <a:rPr lang="en" sz="1600"/>
              <a:t> Response, 1 if the customer accepts the offer in the last campaign, 0 otherwise</a:t>
            </a:r>
            <a:endParaRPr sz="1600"/>
          </a:p>
        </p:txBody>
      </p:sp>
      <p:sp>
        <p:nvSpPr>
          <p:cNvPr id="79" name="Google Shape;79;p15"/>
          <p:cNvSpPr/>
          <p:nvPr/>
        </p:nvSpPr>
        <p:spPr>
          <a:xfrm>
            <a:off x="557725" y="3036675"/>
            <a:ext cx="1797000" cy="1177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Check for Missing values and Outliers</a:t>
            </a:r>
            <a:endParaRPr sz="1600"/>
          </a:p>
        </p:txBody>
      </p:sp>
      <p:sp>
        <p:nvSpPr>
          <p:cNvPr id="80" name="Google Shape;80;p15"/>
          <p:cNvSpPr/>
          <p:nvPr/>
        </p:nvSpPr>
        <p:spPr>
          <a:xfrm>
            <a:off x="3311263" y="3036675"/>
            <a:ext cx="1797000" cy="1177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Variable Manipulation</a:t>
            </a:r>
            <a:endParaRPr sz="1600"/>
          </a:p>
        </p:txBody>
      </p:sp>
      <p:sp>
        <p:nvSpPr>
          <p:cNvPr id="81" name="Google Shape;81;p15"/>
          <p:cNvSpPr/>
          <p:nvPr/>
        </p:nvSpPr>
        <p:spPr>
          <a:xfrm>
            <a:off x="3150000" y="1778750"/>
            <a:ext cx="2406600" cy="97530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New Columns based on Original Columns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2625388" y="3496125"/>
            <a:ext cx="454500" cy="2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6064825" y="3036675"/>
            <a:ext cx="1797000" cy="1177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hlinkClick r:id="rId4"/>
              </a:rPr>
              <a:t>Exploratory Data Analysis</a:t>
            </a:r>
            <a:endParaRPr sz="1600" dirty="0"/>
          </a:p>
        </p:txBody>
      </p:sp>
      <p:sp>
        <p:nvSpPr>
          <p:cNvPr id="84" name="Google Shape;84;p15"/>
          <p:cNvSpPr/>
          <p:nvPr/>
        </p:nvSpPr>
        <p:spPr>
          <a:xfrm>
            <a:off x="5390925" y="3496125"/>
            <a:ext cx="454500" cy="2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/>
        </p:nvSpPr>
        <p:spPr>
          <a:xfrm>
            <a:off x="382350" y="204350"/>
            <a:ext cx="47652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Proxima Nova"/>
                <a:ea typeface="Proxima Nova"/>
                <a:cs typeface="Proxima Nova"/>
                <a:sym typeface="Proxima Nova"/>
              </a:rPr>
              <a:t>Modeling </a:t>
            </a:r>
            <a:endParaRPr sz="2500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1800" y="300300"/>
            <a:ext cx="642400" cy="64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6"/>
          <p:cNvCxnSpPr/>
          <p:nvPr/>
        </p:nvCxnSpPr>
        <p:spPr>
          <a:xfrm rot="10800000" flipH="1">
            <a:off x="382350" y="1024667"/>
            <a:ext cx="8379300" cy="120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16"/>
          <p:cNvSpPr txBox="1"/>
          <p:nvPr/>
        </p:nvSpPr>
        <p:spPr>
          <a:xfrm>
            <a:off x="382350" y="634683"/>
            <a:ext cx="8520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1155CC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382350" y="634675"/>
            <a:ext cx="72465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155CC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Logistic Regression, Decision Tree, Random Forest</a:t>
            </a:r>
            <a:endParaRPr sz="1700">
              <a:solidFill>
                <a:srgbClr val="1155CC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613825" y="1291175"/>
            <a:ext cx="790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2488975" y="1945875"/>
            <a:ext cx="4155600" cy="1844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Training Dataset and Test Dataset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Lasso Variable Selection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hlinkClick r:id="rId4"/>
              </a:rPr>
              <a:t>Post-Lasso Models</a:t>
            </a:r>
            <a:endParaRPr sz="1800" dirty="0"/>
          </a:p>
        </p:txBody>
      </p:sp>
      <p:sp>
        <p:nvSpPr>
          <p:cNvPr id="96" name="Google Shape;96;p16"/>
          <p:cNvSpPr txBox="1"/>
          <p:nvPr/>
        </p:nvSpPr>
        <p:spPr>
          <a:xfrm>
            <a:off x="2666400" y="3873125"/>
            <a:ext cx="381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/>
        </p:nvSpPr>
        <p:spPr>
          <a:xfrm>
            <a:off x="382350" y="204350"/>
            <a:ext cx="47652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Proxima Nova"/>
                <a:ea typeface="Proxima Nova"/>
                <a:cs typeface="Proxima Nova"/>
                <a:sym typeface="Proxima Nova"/>
              </a:rPr>
              <a:t>Evaluation</a:t>
            </a:r>
            <a:endParaRPr sz="2500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1800" y="300300"/>
            <a:ext cx="642400" cy="64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7"/>
          <p:cNvCxnSpPr/>
          <p:nvPr/>
        </p:nvCxnSpPr>
        <p:spPr>
          <a:xfrm rot="10800000" flipH="1">
            <a:off x="382350" y="1024667"/>
            <a:ext cx="8379300" cy="120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" name="Google Shape;104;p17"/>
          <p:cNvSpPr txBox="1"/>
          <p:nvPr/>
        </p:nvSpPr>
        <p:spPr>
          <a:xfrm>
            <a:off x="382350" y="634683"/>
            <a:ext cx="8520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1155CC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382350" y="634675"/>
            <a:ext cx="72465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155CC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Confusion Matrix</a:t>
            </a:r>
            <a:endParaRPr sz="1700">
              <a:solidFill>
                <a:srgbClr val="1155CC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613825" y="1291175"/>
            <a:ext cx="790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7025" y="1420300"/>
            <a:ext cx="6439501" cy="19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1716175" y="3603250"/>
            <a:ext cx="6197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Previous Campaign Response Rate, Recency, Amount of Meat, Gold and Fruit Purchases</a:t>
            </a:r>
            <a:r>
              <a:rPr lang="en" sz="1600"/>
              <a:t> are important predictors.</a:t>
            </a:r>
            <a:endParaRPr sz="1600"/>
          </a:p>
        </p:txBody>
      </p:sp>
      <p:sp>
        <p:nvSpPr>
          <p:cNvPr id="109" name="Google Shape;109;p17"/>
          <p:cNvSpPr/>
          <p:nvPr/>
        </p:nvSpPr>
        <p:spPr>
          <a:xfrm>
            <a:off x="1716175" y="3637150"/>
            <a:ext cx="5701200" cy="609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/>
        </p:nvSpPr>
        <p:spPr>
          <a:xfrm>
            <a:off x="382350" y="204350"/>
            <a:ext cx="47652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Proxima Nova"/>
                <a:ea typeface="Proxima Nova"/>
                <a:cs typeface="Proxima Nova"/>
                <a:sym typeface="Proxima Nova"/>
              </a:rPr>
              <a:t>Risks &amp; Limitations</a:t>
            </a:r>
            <a:endParaRPr sz="2500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1800" y="300300"/>
            <a:ext cx="642400" cy="64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8"/>
          <p:cNvCxnSpPr/>
          <p:nvPr/>
        </p:nvCxnSpPr>
        <p:spPr>
          <a:xfrm rot="10800000" flipH="1">
            <a:off x="382350" y="1024667"/>
            <a:ext cx="8379300" cy="120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18"/>
          <p:cNvSpPr txBox="1"/>
          <p:nvPr/>
        </p:nvSpPr>
        <p:spPr>
          <a:xfrm>
            <a:off x="382350" y="634683"/>
            <a:ext cx="8520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1155CC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382350" y="634675"/>
            <a:ext cx="72465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155CC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Things to Consider...</a:t>
            </a:r>
            <a:endParaRPr sz="1700">
              <a:solidFill>
                <a:srgbClr val="1155CC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47350" y="1396700"/>
            <a:ext cx="42450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 b="1"/>
              <a:t>O</a:t>
            </a:r>
            <a:r>
              <a:rPr lang="en" sz="1800" b="1">
                <a:solidFill>
                  <a:schemeClr val="dk1"/>
                </a:solidFill>
              </a:rPr>
              <a:t>bservational Data rather than </a:t>
            </a:r>
            <a:endParaRPr sz="18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Controlled Experiments</a:t>
            </a:r>
            <a:endParaRPr sz="18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 b="1">
                <a:solidFill>
                  <a:schemeClr val="dk1"/>
                </a:solidFill>
              </a:rPr>
              <a:t>Type I error V.S. Type II error </a:t>
            </a:r>
            <a:endParaRPr sz="18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 b="1">
                <a:solidFill>
                  <a:schemeClr val="dk1"/>
                </a:solidFill>
              </a:rPr>
              <a:t>Data Collection Bias 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 b="1">
                <a:solidFill>
                  <a:schemeClr val="dk1"/>
                </a:solidFill>
              </a:rPr>
              <a:t>Modeling Costs</a:t>
            </a:r>
            <a:endParaRPr sz="18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 b="1">
                <a:solidFill>
                  <a:schemeClr val="dk1"/>
                </a:solidFill>
              </a:rPr>
              <a:t>Ethical Considerations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0075" y="1802625"/>
            <a:ext cx="3070651" cy="220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/>
        </p:nvSpPr>
        <p:spPr>
          <a:xfrm>
            <a:off x="382350" y="204350"/>
            <a:ext cx="47652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Proxima Nova"/>
                <a:ea typeface="Proxima Nova"/>
                <a:cs typeface="Proxima Nova"/>
                <a:sym typeface="Proxima Nova"/>
              </a:rPr>
              <a:t>Q &amp; A</a:t>
            </a:r>
            <a:endParaRPr sz="2500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1800" y="300300"/>
            <a:ext cx="642400" cy="64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19"/>
          <p:cNvCxnSpPr/>
          <p:nvPr/>
        </p:nvCxnSpPr>
        <p:spPr>
          <a:xfrm rot="10800000" flipH="1">
            <a:off x="382350" y="1024667"/>
            <a:ext cx="8379300" cy="120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8" name="Google Shape;128;p19"/>
          <p:cNvSpPr txBox="1"/>
          <p:nvPr/>
        </p:nvSpPr>
        <p:spPr>
          <a:xfrm>
            <a:off x="382350" y="634683"/>
            <a:ext cx="8520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1155CC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382350" y="634675"/>
            <a:ext cx="72465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155CC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Any Questions?</a:t>
            </a:r>
            <a:endParaRPr sz="1700">
              <a:solidFill>
                <a:srgbClr val="1155CC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613825" y="1291175"/>
            <a:ext cx="790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1334100" y="2055325"/>
            <a:ext cx="64758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Thank you so much for listening!</a:t>
            </a:r>
            <a:endParaRPr sz="3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208</Words>
  <Application>Microsoft Macintosh PowerPoint</Application>
  <PresentationFormat>On-screen Show (16:9)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Proxima Nova Semibold</vt:lpstr>
      <vt:lpstr>Proxima Nova</vt:lpstr>
      <vt:lpstr>Arial</vt:lpstr>
      <vt:lpstr>Simple Light</vt:lpstr>
      <vt:lpstr>How Can We Increase Marketing Campaign Response Rate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Can We Increase Marketing Campaign Response Rate</dc:title>
  <cp:lastModifiedBy>Wenjing Tang</cp:lastModifiedBy>
  <cp:revision>2</cp:revision>
  <dcterms:modified xsi:type="dcterms:W3CDTF">2021-03-19T16:53:58Z</dcterms:modified>
</cp:coreProperties>
</file>