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2372360" y="1782445"/>
            <a:ext cx="6917055" cy="3741420"/>
            <a:chOff x="3736" y="2807"/>
            <a:chExt cx="10893" cy="5892"/>
          </a:xfrm>
        </p:grpSpPr>
        <p:sp>
          <p:nvSpPr>
            <p:cNvPr id="31" name="Rounded Rectangle 30"/>
            <p:cNvSpPr/>
            <p:nvPr/>
          </p:nvSpPr>
          <p:spPr>
            <a:xfrm>
              <a:off x="3736" y="2807"/>
              <a:ext cx="4147" cy="3859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27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94" y="5430"/>
              <a:ext cx="103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60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359" y="3173"/>
              <a:ext cx="901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</a:t>
              </a:r>
              <a:endParaRPr lang="en-US" sz="1400" baseline="-250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974" y="3969"/>
              <a:ext cx="1670" cy="4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Attention</a:t>
              </a:r>
              <a:endParaRPr lang="en-US" sz="1400" baseline="-25000"/>
            </a:p>
          </p:txBody>
        </p:sp>
        <p:cxnSp>
          <p:nvCxnSpPr>
            <p:cNvPr id="30" name="Straight Connector 29"/>
            <p:cNvCxnSpPr>
              <a:stCxn id="26" idx="0"/>
              <a:endCxn id="23" idx="2"/>
            </p:cNvCxnSpPr>
            <p:nvPr/>
          </p:nvCxnSpPr>
          <p:spPr>
            <a:xfrm flipV="1">
              <a:off x="5809" y="3605"/>
              <a:ext cx="1" cy="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31"/>
            <p:cNvSpPr txBox="1"/>
            <p:nvPr/>
          </p:nvSpPr>
          <p:spPr>
            <a:xfrm>
              <a:off x="4638" y="6064"/>
              <a:ext cx="234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Clause Encoder</a:t>
              </a:r>
              <a:endParaRPr lang="en-US" sz="14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27" y="4727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293" y="4727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60" y="4727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cxnSp>
          <p:nvCxnSpPr>
            <p:cNvPr id="39" name="Straight Connector 38"/>
            <p:cNvCxnSpPr>
              <a:stCxn id="33" idx="0"/>
              <a:endCxn id="26" idx="2"/>
            </p:cNvCxnSpPr>
            <p:nvPr/>
          </p:nvCxnSpPr>
          <p:spPr>
            <a:xfrm flipV="1">
              <a:off x="4643" y="4401"/>
              <a:ext cx="1166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6" idx="2"/>
              <a:endCxn id="37" idx="0"/>
            </p:cNvCxnSpPr>
            <p:nvPr/>
          </p:nvCxnSpPr>
          <p:spPr>
            <a:xfrm>
              <a:off x="5809" y="4401"/>
              <a:ext cx="1167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6" idx="2"/>
              <a:endCxn id="36" idx="0"/>
            </p:cNvCxnSpPr>
            <p:nvPr/>
          </p:nvCxnSpPr>
          <p:spPr>
            <a:xfrm>
              <a:off x="5809" y="4401"/>
              <a:ext cx="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6" idx="2"/>
              <a:endCxn id="6" idx="0"/>
            </p:cNvCxnSpPr>
            <p:nvPr/>
          </p:nvCxnSpPr>
          <p:spPr>
            <a:xfrm>
              <a:off x="5809" y="5159"/>
              <a:ext cx="1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7" idx="2"/>
              <a:endCxn id="7" idx="0"/>
            </p:cNvCxnSpPr>
            <p:nvPr/>
          </p:nvCxnSpPr>
          <p:spPr>
            <a:xfrm>
              <a:off x="6976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2"/>
              <a:endCxn id="5" idx="0"/>
            </p:cNvCxnSpPr>
            <p:nvPr/>
          </p:nvCxnSpPr>
          <p:spPr>
            <a:xfrm>
              <a:off x="4643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8456" y="3969"/>
              <a:ext cx="1322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Aspect</a:t>
              </a:r>
              <a:endParaRPr lang="en-US" sz="1400" baseline="-25000"/>
            </a:p>
          </p:txBody>
        </p:sp>
        <p:cxnSp>
          <p:nvCxnSpPr>
            <p:cNvPr id="48" name="Straight Connector 47"/>
            <p:cNvCxnSpPr>
              <a:stCxn id="47" idx="1"/>
              <a:endCxn id="26" idx="3"/>
            </p:cNvCxnSpPr>
            <p:nvPr/>
          </p:nvCxnSpPr>
          <p:spPr>
            <a:xfrm flipH="1">
              <a:off x="6644" y="4185"/>
              <a:ext cx="1812" cy="0"/>
            </a:xfrm>
            <a:prstGeom prst="line">
              <a:avLst/>
            </a:prstGeom>
            <a:ln w="15875" cmpd="sng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8190" y="3850"/>
              <a:ext cx="1816" cy="1309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Text Box 49"/>
            <p:cNvSpPr txBox="1"/>
            <p:nvPr/>
          </p:nvSpPr>
          <p:spPr>
            <a:xfrm>
              <a:off x="8191" y="4434"/>
              <a:ext cx="185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For Sentiment Classification</a:t>
              </a:r>
              <a:endParaRPr lang="en-US" sz="120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844" y="4760"/>
              <a:ext cx="1032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036" y="4760"/>
              <a:ext cx="1032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263" y="4760"/>
              <a:ext cx="1032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0909" y="6747"/>
              <a:ext cx="901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2102" y="6747"/>
              <a:ext cx="901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3329" y="6747"/>
              <a:ext cx="901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1622" y="5589"/>
              <a:ext cx="1861" cy="73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Clasue Encoder</a:t>
              </a:r>
              <a:endParaRPr lang="en-US" sz="1400" baseline="-25000"/>
            </a:p>
          </p:txBody>
        </p:sp>
        <p:cxnSp>
          <p:nvCxnSpPr>
            <p:cNvPr id="59" name="Straight Connector 58"/>
            <p:cNvCxnSpPr>
              <a:stCxn id="54" idx="0"/>
              <a:endCxn id="57" idx="2"/>
            </p:cNvCxnSpPr>
            <p:nvPr/>
          </p:nvCxnSpPr>
          <p:spPr>
            <a:xfrm flipV="1">
              <a:off x="11360" y="6327"/>
              <a:ext cx="1193" cy="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5" idx="0"/>
              <a:endCxn id="57" idx="2"/>
            </p:cNvCxnSpPr>
            <p:nvPr/>
          </p:nvCxnSpPr>
          <p:spPr>
            <a:xfrm flipV="1">
              <a:off x="12553" y="6327"/>
              <a:ext cx="0" cy="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6" idx="0"/>
              <a:endCxn id="57" idx="2"/>
            </p:cNvCxnSpPr>
            <p:nvPr/>
          </p:nvCxnSpPr>
          <p:spPr>
            <a:xfrm flipH="1" flipV="1">
              <a:off x="12553" y="6327"/>
              <a:ext cx="1227" cy="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7" idx="0"/>
              <a:endCxn id="52" idx="2"/>
            </p:cNvCxnSpPr>
            <p:nvPr/>
          </p:nvCxnSpPr>
          <p:spPr>
            <a:xfrm flipH="1" flipV="1">
              <a:off x="12552" y="5192"/>
              <a:ext cx="1" cy="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7" idx="0"/>
              <a:endCxn id="51" idx="2"/>
            </p:cNvCxnSpPr>
            <p:nvPr/>
          </p:nvCxnSpPr>
          <p:spPr>
            <a:xfrm flipH="1" flipV="1">
              <a:off x="11360" y="5192"/>
              <a:ext cx="1193" cy="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3" idx="2"/>
              <a:endCxn id="57" idx="0"/>
            </p:cNvCxnSpPr>
            <p:nvPr/>
          </p:nvCxnSpPr>
          <p:spPr>
            <a:xfrm flipH="1">
              <a:off x="12553" y="5192"/>
              <a:ext cx="1226" cy="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11718" y="3935"/>
              <a:ext cx="1670" cy="4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Attention</a:t>
              </a:r>
              <a:endParaRPr lang="en-US" sz="1400" baseline="-25000"/>
            </a:p>
          </p:txBody>
        </p:sp>
        <p:cxnSp>
          <p:nvCxnSpPr>
            <p:cNvPr id="69" name="Straight Connector 68"/>
            <p:cNvCxnSpPr>
              <a:stCxn id="47" idx="3"/>
              <a:endCxn id="68" idx="1"/>
            </p:cNvCxnSpPr>
            <p:nvPr/>
          </p:nvCxnSpPr>
          <p:spPr>
            <a:xfrm flipV="1">
              <a:off x="9778" y="4151"/>
              <a:ext cx="1940" cy="34"/>
            </a:xfrm>
            <a:prstGeom prst="line">
              <a:avLst/>
            </a:prstGeom>
            <a:ln w="158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2" idx="0"/>
              <a:endCxn id="68" idx="2"/>
            </p:cNvCxnSpPr>
            <p:nvPr/>
          </p:nvCxnSpPr>
          <p:spPr>
            <a:xfrm flipV="1">
              <a:off x="12552" y="4367"/>
              <a:ext cx="1" cy="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1" idx="0"/>
              <a:endCxn id="68" idx="2"/>
            </p:cNvCxnSpPr>
            <p:nvPr/>
          </p:nvCxnSpPr>
          <p:spPr>
            <a:xfrm flipV="1">
              <a:off x="11360" y="4367"/>
              <a:ext cx="1193" cy="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3" idx="0"/>
              <a:endCxn id="68" idx="2"/>
            </p:cNvCxnSpPr>
            <p:nvPr/>
          </p:nvCxnSpPr>
          <p:spPr>
            <a:xfrm flipH="1" flipV="1">
              <a:off x="12553" y="4367"/>
              <a:ext cx="1226" cy="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12103" y="3105"/>
              <a:ext cx="901" cy="4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</a:t>
              </a:r>
              <a:endParaRPr lang="en-US" sz="1400"/>
            </a:p>
          </p:txBody>
        </p:sp>
        <p:cxnSp>
          <p:nvCxnSpPr>
            <p:cNvPr id="74" name="Straight Connector 73"/>
            <p:cNvCxnSpPr>
              <a:stCxn id="68" idx="0"/>
              <a:endCxn id="73" idx="2"/>
            </p:cNvCxnSpPr>
            <p:nvPr/>
          </p:nvCxnSpPr>
          <p:spPr>
            <a:xfrm flipV="1">
              <a:off x="12553" y="3537"/>
              <a:ext cx="1" cy="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10405" y="2807"/>
              <a:ext cx="4224" cy="5186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11242" y="7336"/>
              <a:ext cx="262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Sentence Encoder</a:t>
              </a:r>
              <a:endParaRPr lang="en-US" sz="1400"/>
            </a:p>
          </p:txBody>
        </p:sp>
        <p:cxnSp>
          <p:nvCxnSpPr>
            <p:cNvPr id="79" name="Straight Arrow Connector 78"/>
            <p:cNvCxnSpPr>
              <a:endCxn id="57" idx="1"/>
            </p:cNvCxnSpPr>
            <p:nvPr/>
          </p:nvCxnSpPr>
          <p:spPr>
            <a:xfrm flipV="1">
              <a:off x="7907" y="5958"/>
              <a:ext cx="3715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 Box 3"/>
            <p:cNvSpPr txBox="1"/>
            <p:nvPr/>
          </p:nvSpPr>
          <p:spPr>
            <a:xfrm>
              <a:off x="5694" y="8265"/>
              <a:ext cx="680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Figure 1: Hierarchical Sentence Encoder HUARN &amp; AHUARN</a:t>
              </a:r>
              <a:endParaRPr lang="en-US" sz="1200"/>
            </a:p>
          </p:txBody>
        </p:sp>
      </p:grpSp>
      <p:cxnSp>
        <p:nvCxnSpPr>
          <p:cNvPr id="9" name="Straight Connector 8"/>
          <p:cNvCxnSpPr>
            <a:stCxn id="33" idx="3"/>
            <a:endCxn id="36" idx="1"/>
          </p:cNvCxnSpPr>
          <p:nvPr/>
        </p:nvCxnSpPr>
        <p:spPr>
          <a:xfrm>
            <a:off x="3275965" y="3138805"/>
            <a:ext cx="850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6" idx="3"/>
            <a:endCxn id="37" idx="1"/>
          </p:cNvCxnSpPr>
          <p:nvPr/>
        </p:nvCxnSpPr>
        <p:spPr>
          <a:xfrm>
            <a:off x="4016375" y="3138805"/>
            <a:ext cx="85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1" idx="3"/>
            <a:endCxn id="52" idx="1"/>
          </p:cNvCxnSpPr>
          <p:nvPr/>
        </p:nvCxnSpPr>
        <p:spPr>
          <a:xfrm>
            <a:off x="7541260" y="3159760"/>
            <a:ext cx="1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2" idx="3"/>
            <a:endCxn id="53" idx="1"/>
          </p:cNvCxnSpPr>
          <p:nvPr/>
        </p:nvCxnSpPr>
        <p:spPr>
          <a:xfrm>
            <a:off x="8298180" y="3159760"/>
            <a:ext cx="123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3" name="Group 82"/>
          <p:cNvGrpSpPr/>
          <p:nvPr/>
        </p:nvGrpSpPr>
        <p:grpSpPr>
          <a:xfrm>
            <a:off x="1185545" y="1195070"/>
            <a:ext cx="8123555" cy="3661410"/>
            <a:chOff x="1867" y="1882"/>
            <a:chExt cx="12793" cy="5766"/>
          </a:xfrm>
        </p:grpSpPr>
        <p:sp>
          <p:nvSpPr>
            <p:cNvPr id="31" name="Rounded Rectangle 30"/>
            <p:cNvSpPr/>
            <p:nvPr/>
          </p:nvSpPr>
          <p:spPr>
            <a:xfrm>
              <a:off x="1867" y="2807"/>
              <a:ext cx="6016" cy="3859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43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211" y="3173"/>
              <a:ext cx="1198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</a:t>
              </a:r>
              <a:r>
                <a:rPr lang="en-US" sz="1400" baseline="-25000"/>
                <a:t>Aspect</a:t>
              </a:r>
              <a:endParaRPr lang="en-US" sz="1400" baseline="-250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974" y="3969"/>
              <a:ext cx="1670" cy="4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Attention</a:t>
              </a:r>
              <a:endParaRPr lang="en-US" sz="1400" baseline="-25000"/>
            </a:p>
          </p:txBody>
        </p:sp>
        <p:cxnSp>
          <p:nvCxnSpPr>
            <p:cNvPr id="30" name="Straight Connector 29"/>
            <p:cNvCxnSpPr>
              <a:stCxn id="26" idx="0"/>
              <a:endCxn id="23" idx="2"/>
            </p:cNvCxnSpPr>
            <p:nvPr/>
          </p:nvCxnSpPr>
          <p:spPr>
            <a:xfrm flipV="1">
              <a:off x="5809" y="3605"/>
              <a:ext cx="1" cy="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31"/>
            <p:cNvSpPr txBox="1"/>
            <p:nvPr/>
          </p:nvSpPr>
          <p:spPr>
            <a:xfrm>
              <a:off x="4416" y="6054"/>
              <a:ext cx="27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Sentence Encoder</a:t>
              </a:r>
              <a:endParaRPr lang="en-US" sz="14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858" y="4727"/>
              <a:ext cx="120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</a:t>
              </a:r>
              <a:endParaRPr lang="en-US" sz="1400" baseline="-25000"/>
            </a:p>
          </p:txBody>
        </p:sp>
        <p:cxnSp>
          <p:nvCxnSpPr>
            <p:cNvPr id="39" name="Straight Connector 38"/>
            <p:cNvCxnSpPr>
              <a:stCxn id="33" idx="0"/>
              <a:endCxn id="26" idx="2"/>
            </p:cNvCxnSpPr>
            <p:nvPr/>
          </p:nvCxnSpPr>
          <p:spPr>
            <a:xfrm flipV="1">
              <a:off x="4459" y="4401"/>
              <a:ext cx="135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6" idx="2"/>
              <a:endCxn id="11" idx="0"/>
            </p:cNvCxnSpPr>
            <p:nvPr/>
          </p:nvCxnSpPr>
          <p:spPr>
            <a:xfrm>
              <a:off x="5809" y="4401"/>
              <a:ext cx="135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6" idx="2"/>
              <a:endCxn id="36" idx="0"/>
            </p:cNvCxnSpPr>
            <p:nvPr/>
          </p:nvCxnSpPr>
          <p:spPr>
            <a:xfrm>
              <a:off x="5809" y="4401"/>
              <a:ext cx="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2"/>
              <a:endCxn id="5" idx="0"/>
            </p:cNvCxnSpPr>
            <p:nvPr/>
          </p:nvCxnSpPr>
          <p:spPr>
            <a:xfrm>
              <a:off x="4449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9914" y="3969"/>
              <a:ext cx="1322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Aspect</a:t>
              </a:r>
              <a:endParaRPr lang="en-US" sz="1400" baseline="-25000"/>
            </a:p>
          </p:txBody>
        </p:sp>
        <p:sp>
          <p:nvSpPr>
            <p:cNvPr id="50" name="Text Box 49"/>
            <p:cNvSpPr txBox="1"/>
            <p:nvPr/>
          </p:nvSpPr>
          <p:spPr>
            <a:xfrm>
              <a:off x="8344" y="4932"/>
              <a:ext cx="185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For Sentiment Classification</a:t>
              </a:r>
              <a:endParaRPr lang="en-US" sz="1200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3731" y="7214"/>
              <a:ext cx="872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Figure 2: Word Encoder for Aspect Classification and Sentiment Classification</a:t>
              </a:r>
              <a:endParaRPr lang="en-US" sz="120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5293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208" y="4727"/>
              <a:ext cx="120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</a:t>
              </a:r>
              <a:endParaRPr lang="en-US" sz="1400" baseline="-25000"/>
            </a:p>
          </p:txBody>
        </p:sp>
        <p:cxnSp>
          <p:nvCxnSpPr>
            <p:cNvPr id="9" name="Straight Connector 8"/>
            <p:cNvCxnSpPr>
              <a:stCxn id="3" idx="2"/>
              <a:endCxn id="2" idx="0"/>
            </p:cNvCxnSpPr>
            <p:nvPr/>
          </p:nvCxnSpPr>
          <p:spPr>
            <a:xfrm>
              <a:off x="5809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6643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558" y="4727"/>
              <a:ext cx="120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</a:t>
              </a:r>
              <a:endParaRPr lang="en-US" sz="1400" baseline="-25000"/>
            </a:p>
          </p:txBody>
        </p:sp>
        <p:cxnSp>
          <p:nvCxnSpPr>
            <p:cNvPr id="12" name="Straight Connector 11"/>
            <p:cNvCxnSpPr>
              <a:stCxn id="11" idx="2"/>
              <a:endCxn id="10" idx="0"/>
            </p:cNvCxnSpPr>
            <p:nvPr/>
          </p:nvCxnSpPr>
          <p:spPr>
            <a:xfrm>
              <a:off x="7159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8210" y="1882"/>
              <a:ext cx="6450" cy="4784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720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1986" y="3173"/>
              <a:ext cx="1200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</a:t>
              </a:r>
              <a:r>
                <a:rPr lang="en-US" sz="1400" baseline="-25000"/>
                <a:t>Senti</a:t>
              </a:r>
              <a:endParaRPr lang="en-US" sz="1400" baseline="-250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1751" y="3969"/>
              <a:ext cx="1670" cy="4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Attention</a:t>
              </a:r>
              <a:endParaRPr lang="en-US" sz="1400" baseline="-25000"/>
            </a:p>
          </p:txBody>
        </p:sp>
        <p:cxnSp>
          <p:nvCxnSpPr>
            <p:cNvPr id="17" name="Straight Connector 16"/>
            <p:cNvCxnSpPr>
              <a:stCxn id="16" idx="0"/>
              <a:endCxn id="15" idx="2"/>
            </p:cNvCxnSpPr>
            <p:nvPr/>
          </p:nvCxnSpPr>
          <p:spPr>
            <a:xfrm flipV="1">
              <a:off x="12586" y="3605"/>
              <a:ext cx="0" cy="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11193" y="6054"/>
              <a:ext cx="27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Sentence Encoder</a:t>
              </a:r>
              <a:endParaRPr lang="en-US" sz="140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0635" y="4727"/>
              <a:ext cx="120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</a:t>
              </a:r>
              <a:endParaRPr lang="en-US" sz="1400" baseline="-25000"/>
            </a:p>
          </p:txBody>
        </p:sp>
        <p:cxnSp>
          <p:nvCxnSpPr>
            <p:cNvPr id="20" name="Straight Connector 19"/>
            <p:cNvCxnSpPr>
              <a:stCxn id="19" idx="0"/>
              <a:endCxn id="16" idx="2"/>
            </p:cNvCxnSpPr>
            <p:nvPr/>
          </p:nvCxnSpPr>
          <p:spPr>
            <a:xfrm flipV="1">
              <a:off x="11236" y="4401"/>
              <a:ext cx="135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2"/>
              <a:endCxn id="34" idx="0"/>
            </p:cNvCxnSpPr>
            <p:nvPr/>
          </p:nvCxnSpPr>
          <p:spPr>
            <a:xfrm>
              <a:off x="12586" y="4401"/>
              <a:ext cx="135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6" idx="2"/>
            </p:cNvCxnSpPr>
            <p:nvPr/>
          </p:nvCxnSpPr>
          <p:spPr>
            <a:xfrm>
              <a:off x="12586" y="4401"/>
              <a:ext cx="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2"/>
              <a:endCxn id="14" idx="0"/>
            </p:cNvCxnSpPr>
            <p:nvPr/>
          </p:nvCxnSpPr>
          <p:spPr>
            <a:xfrm>
              <a:off x="11236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2070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1985" y="4727"/>
              <a:ext cx="120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</a:t>
              </a:r>
              <a:endParaRPr lang="en-US" sz="1400" baseline="-25000"/>
            </a:p>
          </p:txBody>
        </p:sp>
        <p:cxnSp>
          <p:nvCxnSpPr>
            <p:cNvPr id="28" name="Straight Connector 27"/>
            <p:cNvCxnSpPr>
              <a:stCxn id="27" idx="2"/>
              <a:endCxn id="25" idx="0"/>
            </p:cNvCxnSpPr>
            <p:nvPr/>
          </p:nvCxnSpPr>
          <p:spPr>
            <a:xfrm>
              <a:off x="12586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13420" y="543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335" y="4727"/>
              <a:ext cx="120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</a:t>
              </a:r>
              <a:endParaRPr lang="en-US" sz="1400" baseline="-25000"/>
            </a:p>
          </p:txBody>
        </p:sp>
        <p:cxnSp>
          <p:nvCxnSpPr>
            <p:cNvPr id="35" name="Straight Connector 34"/>
            <p:cNvCxnSpPr>
              <a:stCxn id="34" idx="2"/>
              <a:endCxn id="29" idx="0"/>
            </p:cNvCxnSpPr>
            <p:nvPr/>
          </p:nvCxnSpPr>
          <p:spPr>
            <a:xfrm>
              <a:off x="13936" y="5159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 Box 37"/>
            <p:cNvSpPr txBox="1"/>
            <p:nvPr/>
          </p:nvSpPr>
          <p:spPr>
            <a:xfrm>
              <a:off x="2006" y="4932"/>
              <a:ext cx="185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For Aspect Classification</a:t>
              </a:r>
              <a:endParaRPr lang="en-US" sz="120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4" y="2113"/>
              <a:ext cx="901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</a:t>
              </a:r>
              <a:r>
                <a:rPr lang="en-US" sz="1400" baseline="-25000"/>
                <a:t>final</a:t>
              </a:r>
              <a:endParaRPr lang="en-US" sz="1400" baseline="-25000"/>
            </a:p>
          </p:txBody>
        </p:sp>
        <p:cxnSp>
          <p:nvCxnSpPr>
            <p:cNvPr id="60" name="Straight Connector 59"/>
            <p:cNvCxnSpPr>
              <a:stCxn id="23" idx="3"/>
              <a:endCxn id="58" idx="2"/>
            </p:cNvCxnSpPr>
            <p:nvPr/>
          </p:nvCxnSpPr>
          <p:spPr>
            <a:xfrm flipV="1">
              <a:off x="6409" y="2545"/>
              <a:ext cx="5126" cy="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5" idx="0"/>
              <a:endCxn id="58" idx="2"/>
            </p:cNvCxnSpPr>
            <p:nvPr/>
          </p:nvCxnSpPr>
          <p:spPr>
            <a:xfrm flipH="1" flipV="1">
              <a:off x="11535" y="2545"/>
              <a:ext cx="1051" cy="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7" idx="3"/>
              <a:endCxn id="16" idx="1"/>
            </p:cNvCxnSpPr>
            <p:nvPr/>
          </p:nvCxnSpPr>
          <p:spPr>
            <a:xfrm>
              <a:off x="11236" y="4185"/>
              <a:ext cx="5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>
            <a:stCxn id="33" idx="3"/>
            <a:endCxn id="3" idx="1"/>
          </p:cNvCxnSpPr>
          <p:nvPr/>
        </p:nvCxnSpPr>
        <p:spPr>
          <a:xfrm>
            <a:off x="3212465" y="3138805"/>
            <a:ext cx="9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" idx="3"/>
            <a:endCxn id="11" idx="1"/>
          </p:cNvCxnSpPr>
          <p:nvPr/>
        </p:nvCxnSpPr>
        <p:spPr>
          <a:xfrm>
            <a:off x="4069715" y="3138805"/>
            <a:ext cx="9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9" idx="3"/>
            <a:endCxn id="27" idx="1"/>
          </p:cNvCxnSpPr>
          <p:nvPr/>
        </p:nvCxnSpPr>
        <p:spPr>
          <a:xfrm>
            <a:off x="7515860" y="3138805"/>
            <a:ext cx="9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7" idx="3"/>
            <a:endCxn id="34" idx="1"/>
          </p:cNvCxnSpPr>
          <p:nvPr/>
        </p:nvCxnSpPr>
        <p:spPr>
          <a:xfrm>
            <a:off x="8373110" y="3138805"/>
            <a:ext cx="9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1" name="Group 100"/>
          <p:cNvGrpSpPr/>
          <p:nvPr/>
        </p:nvGrpSpPr>
        <p:grpSpPr>
          <a:xfrm>
            <a:off x="3237230" y="1264920"/>
            <a:ext cx="6426200" cy="3425190"/>
            <a:chOff x="751" y="2271"/>
            <a:chExt cx="10120" cy="5394"/>
          </a:xfrm>
        </p:grpSpPr>
        <p:sp>
          <p:nvSpPr>
            <p:cNvPr id="5" name="Rounded Rectangle 4"/>
            <p:cNvSpPr/>
            <p:nvPr/>
          </p:nvSpPr>
          <p:spPr>
            <a:xfrm>
              <a:off x="1880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211" y="2271"/>
              <a:ext cx="1198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</a:t>
              </a:r>
              <a:endParaRPr lang="en-US" sz="1400" baseline="-250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974" y="3067"/>
              <a:ext cx="1670" cy="43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Attention</a:t>
              </a:r>
              <a:endParaRPr lang="en-US" sz="1400" baseline="-25000"/>
            </a:p>
          </p:txBody>
        </p:sp>
        <p:cxnSp>
          <p:nvCxnSpPr>
            <p:cNvPr id="30" name="Straight Connector 29"/>
            <p:cNvCxnSpPr>
              <a:stCxn id="26" idx="0"/>
              <a:endCxn id="23" idx="2"/>
            </p:cNvCxnSpPr>
            <p:nvPr/>
          </p:nvCxnSpPr>
          <p:spPr>
            <a:xfrm flipV="1">
              <a:off x="5809" y="2703"/>
              <a:ext cx="1" cy="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1489" y="4519"/>
              <a:ext cx="1847" cy="5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LSTM/GRU</a:t>
              </a:r>
              <a:endParaRPr lang="en-US" sz="1400" baseline="-25000"/>
            </a:p>
          </p:txBody>
        </p:sp>
        <p:cxnSp>
          <p:nvCxnSpPr>
            <p:cNvPr id="39" name="Straight Connector 38"/>
            <p:cNvCxnSpPr>
              <a:stCxn id="33" idx="0"/>
              <a:endCxn id="26" idx="2"/>
            </p:cNvCxnSpPr>
            <p:nvPr/>
          </p:nvCxnSpPr>
          <p:spPr>
            <a:xfrm flipV="1">
              <a:off x="2413" y="3500"/>
              <a:ext cx="3396" cy="1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 Box 3"/>
            <p:cNvSpPr txBox="1"/>
            <p:nvPr/>
          </p:nvSpPr>
          <p:spPr>
            <a:xfrm>
              <a:off x="4378" y="7231"/>
              <a:ext cx="282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Figure 3: Char Encoder</a:t>
              </a:r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1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PAD</a:t>
              </a:r>
              <a:endParaRPr lang="en-US" sz="1400" baseline="-25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14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59" y="5490"/>
              <a:ext cx="1474" cy="53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CNN</a:t>
              </a:r>
              <a:endParaRPr lang="en-US" sz="1400" baseline="-25000"/>
            </a:p>
          </p:txBody>
        </p:sp>
        <p:cxnSp>
          <p:nvCxnSpPr>
            <p:cNvPr id="36" name="Straight Connector 35"/>
            <p:cNvCxnSpPr>
              <a:stCxn id="8" idx="0"/>
              <a:endCxn id="33" idx="2"/>
            </p:cNvCxnSpPr>
            <p:nvPr/>
          </p:nvCxnSpPr>
          <p:spPr>
            <a:xfrm flipV="1">
              <a:off x="2379" y="5058"/>
              <a:ext cx="17" cy="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0"/>
              <a:endCxn id="8" idx="2"/>
            </p:cNvCxnSpPr>
            <p:nvPr/>
          </p:nvCxnSpPr>
          <p:spPr>
            <a:xfrm flipV="1">
              <a:off x="1250" y="6029"/>
              <a:ext cx="1129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" idx="0"/>
              <a:endCxn id="8" idx="2"/>
            </p:cNvCxnSpPr>
            <p:nvPr/>
          </p:nvCxnSpPr>
          <p:spPr>
            <a:xfrm flipV="1">
              <a:off x="2379" y="6029"/>
              <a:ext cx="0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" idx="0"/>
              <a:endCxn id="8" idx="2"/>
            </p:cNvCxnSpPr>
            <p:nvPr/>
          </p:nvCxnSpPr>
          <p:spPr>
            <a:xfrm flipH="1" flipV="1">
              <a:off x="2379" y="6029"/>
              <a:ext cx="1134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5276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4885" y="4519"/>
              <a:ext cx="1847" cy="5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LSTM/GRU</a:t>
              </a:r>
              <a:endParaRPr lang="en-US" sz="1400" baseline="-25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147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410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055" y="5490"/>
              <a:ext cx="1474" cy="53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CNN</a:t>
              </a:r>
              <a:endParaRPr lang="en-US" sz="1400" baseline="-25000"/>
            </a:p>
          </p:txBody>
        </p:sp>
        <p:cxnSp>
          <p:nvCxnSpPr>
            <p:cNvPr id="84" name="Straight Connector 83"/>
            <p:cNvCxnSpPr>
              <a:stCxn id="83" idx="0"/>
              <a:endCxn id="80" idx="2"/>
            </p:cNvCxnSpPr>
            <p:nvPr/>
          </p:nvCxnSpPr>
          <p:spPr>
            <a:xfrm flipV="1">
              <a:off x="5792" y="5058"/>
              <a:ext cx="17" cy="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1" idx="0"/>
              <a:endCxn id="83" idx="2"/>
            </p:cNvCxnSpPr>
            <p:nvPr/>
          </p:nvCxnSpPr>
          <p:spPr>
            <a:xfrm flipV="1">
              <a:off x="4663" y="6029"/>
              <a:ext cx="1129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9" idx="0"/>
              <a:endCxn id="83" idx="2"/>
            </p:cNvCxnSpPr>
            <p:nvPr/>
          </p:nvCxnSpPr>
          <p:spPr>
            <a:xfrm flipV="1">
              <a:off x="5792" y="6029"/>
              <a:ext cx="0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2" idx="0"/>
              <a:endCxn id="83" idx="2"/>
            </p:cNvCxnSpPr>
            <p:nvPr/>
          </p:nvCxnSpPr>
          <p:spPr>
            <a:xfrm flipH="1" flipV="1">
              <a:off x="5792" y="6029"/>
              <a:ext cx="1134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8705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8314" y="4519"/>
              <a:ext cx="1847" cy="53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LSTM/GRU</a:t>
              </a:r>
              <a:endParaRPr lang="en-US" sz="1400" baseline="-2500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7576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9839" y="6460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PAD</a:t>
              </a:r>
              <a:endParaRPr lang="en-US" sz="1400" baseline="-250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484" y="5490"/>
              <a:ext cx="1474" cy="53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CNN</a:t>
              </a:r>
              <a:endParaRPr lang="en-US" sz="1400" baseline="-25000"/>
            </a:p>
          </p:txBody>
        </p:sp>
        <p:cxnSp>
          <p:nvCxnSpPr>
            <p:cNvPr id="93" name="Straight Connector 92"/>
            <p:cNvCxnSpPr>
              <a:stCxn id="92" idx="0"/>
              <a:endCxn id="89" idx="2"/>
            </p:cNvCxnSpPr>
            <p:nvPr/>
          </p:nvCxnSpPr>
          <p:spPr>
            <a:xfrm flipV="1">
              <a:off x="9204" y="5058"/>
              <a:ext cx="17" cy="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92" idx="2"/>
            </p:cNvCxnSpPr>
            <p:nvPr/>
          </p:nvCxnSpPr>
          <p:spPr>
            <a:xfrm flipV="1">
              <a:off x="8075" y="6029"/>
              <a:ext cx="1129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0"/>
              <a:endCxn id="92" idx="2"/>
            </p:cNvCxnSpPr>
            <p:nvPr/>
          </p:nvCxnSpPr>
          <p:spPr>
            <a:xfrm flipV="1">
              <a:off x="9204" y="6029"/>
              <a:ext cx="0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1" idx="0"/>
              <a:endCxn id="92" idx="2"/>
            </p:cNvCxnSpPr>
            <p:nvPr/>
          </p:nvCxnSpPr>
          <p:spPr>
            <a:xfrm flipH="1" flipV="1">
              <a:off x="9204" y="6029"/>
              <a:ext cx="1134" cy="4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26" idx="2"/>
              <a:endCxn id="80" idx="0"/>
            </p:cNvCxnSpPr>
            <p:nvPr/>
          </p:nvCxnSpPr>
          <p:spPr>
            <a:xfrm>
              <a:off x="5809" y="3500"/>
              <a:ext cx="0" cy="1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6" idx="2"/>
              <a:endCxn id="89" idx="0"/>
            </p:cNvCxnSpPr>
            <p:nvPr/>
          </p:nvCxnSpPr>
          <p:spPr>
            <a:xfrm>
              <a:off x="5809" y="3500"/>
              <a:ext cx="3429" cy="1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2289810" y="1539240"/>
            <a:ext cx="7080885" cy="4115435"/>
            <a:chOff x="3606" y="2424"/>
            <a:chExt cx="11151" cy="6481"/>
          </a:xfrm>
        </p:grpSpPr>
        <p:sp>
          <p:nvSpPr>
            <p:cNvPr id="23" name="Rounded Rectangle 22"/>
            <p:cNvSpPr/>
            <p:nvPr/>
          </p:nvSpPr>
          <p:spPr>
            <a:xfrm>
              <a:off x="12462" y="2785"/>
              <a:ext cx="2295" cy="101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Sentence Representation</a:t>
              </a:r>
              <a:endParaRPr lang="en-US" sz="1400" baseline="-25000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6914" y="8471"/>
              <a:ext cx="393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Figure 4: Multi-Features Encoder</a:t>
              </a:r>
              <a:endParaRPr lang="en-US" sz="120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3606" y="5743"/>
              <a:ext cx="1847" cy="118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Word-Input</a:t>
              </a:r>
              <a:endParaRPr lang="en-US" sz="1400"/>
            </a:p>
            <a:p>
              <a:pPr algn="ctr"/>
              <a:r>
                <a:rPr lang="en-US" sz="1400"/>
                <a:t>(A)HUARN</a:t>
              </a:r>
              <a:endParaRPr lang="en-US" sz="1400" baseline="-2500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01" y="5743"/>
              <a:ext cx="1847" cy="118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Char-Input</a:t>
              </a:r>
              <a:endParaRPr lang="en-US" sz="1400"/>
            </a:p>
            <a:p>
              <a:pPr algn="ctr"/>
              <a:r>
                <a:rPr lang="en-US" sz="1400"/>
                <a:t>(A)HUARN</a:t>
              </a:r>
              <a:endParaRPr lang="en-US" sz="1400" baseline="-250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206" y="5743"/>
              <a:ext cx="1951" cy="118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Pinyin-Input</a:t>
              </a:r>
              <a:endParaRPr lang="en-US" sz="1400"/>
            </a:p>
            <a:p>
              <a:pPr algn="ctr"/>
              <a:r>
                <a:rPr lang="en-US" sz="1400"/>
                <a:t>(A)HUARN</a:t>
              </a:r>
              <a:endParaRPr lang="en-US" sz="1400" baseline="-250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615" y="5743"/>
              <a:ext cx="1847" cy="11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Word-Input</a:t>
              </a:r>
              <a:endParaRPr lang="en-US" sz="1400"/>
            </a:p>
            <a:p>
              <a:pPr algn="ctr"/>
              <a:r>
                <a:rPr lang="en-US" sz="1400"/>
                <a:t>LSTM Encoder</a:t>
              </a:r>
              <a:endParaRPr lang="en-US" sz="1400" baseline="-250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910" y="5743"/>
              <a:ext cx="1847" cy="118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Char-Input</a:t>
              </a:r>
              <a:endParaRPr lang="en-US" sz="1400"/>
            </a:p>
            <a:p>
              <a:pPr algn="ctr"/>
              <a:r>
                <a:rPr lang="en-US" sz="1400"/>
                <a:t>LSTM Encoder</a:t>
              </a:r>
              <a:endParaRPr lang="en-US" sz="1400" baseline="-2500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243" y="7641"/>
              <a:ext cx="1878" cy="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Sentence</a:t>
              </a:r>
              <a:endParaRPr lang="en-US" sz="1400" baseline="-25000"/>
            </a:p>
          </p:txBody>
        </p:sp>
        <p:cxnSp>
          <p:nvCxnSpPr>
            <p:cNvPr id="13" name="Straight Connector 12"/>
            <p:cNvCxnSpPr>
              <a:stCxn id="12" idx="0"/>
              <a:endCxn id="9" idx="2"/>
            </p:cNvCxnSpPr>
            <p:nvPr/>
          </p:nvCxnSpPr>
          <p:spPr>
            <a:xfrm flipV="1">
              <a:off x="9182" y="6927"/>
              <a:ext cx="0" cy="7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" idx="2"/>
              <a:endCxn id="12" idx="0"/>
            </p:cNvCxnSpPr>
            <p:nvPr/>
          </p:nvCxnSpPr>
          <p:spPr>
            <a:xfrm>
              <a:off x="4530" y="6927"/>
              <a:ext cx="4652" cy="7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0"/>
              <a:endCxn id="3" idx="2"/>
            </p:cNvCxnSpPr>
            <p:nvPr/>
          </p:nvCxnSpPr>
          <p:spPr>
            <a:xfrm flipH="1" flipV="1">
              <a:off x="6825" y="6927"/>
              <a:ext cx="2357" cy="7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0"/>
              <a:endCxn id="10" idx="2"/>
            </p:cNvCxnSpPr>
            <p:nvPr/>
          </p:nvCxnSpPr>
          <p:spPr>
            <a:xfrm flipV="1">
              <a:off x="9182" y="6927"/>
              <a:ext cx="2357" cy="7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0"/>
              <a:endCxn id="11" idx="2"/>
            </p:cNvCxnSpPr>
            <p:nvPr/>
          </p:nvCxnSpPr>
          <p:spPr>
            <a:xfrm flipV="1">
              <a:off x="9182" y="6927"/>
              <a:ext cx="4652" cy="7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058" y="2425"/>
              <a:ext cx="537" cy="17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58" y="2425"/>
              <a:ext cx="537" cy="17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95" y="2425"/>
              <a:ext cx="537" cy="17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32" y="2425"/>
              <a:ext cx="537" cy="17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69" y="2425"/>
              <a:ext cx="537" cy="17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" idx="0"/>
              <a:endCxn id="19" idx="2"/>
            </p:cNvCxnSpPr>
            <p:nvPr/>
          </p:nvCxnSpPr>
          <p:spPr>
            <a:xfrm flipV="1">
              <a:off x="4530" y="4154"/>
              <a:ext cx="1797" cy="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" idx="0"/>
              <a:endCxn id="20" idx="2"/>
            </p:cNvCxnSpPr>
            <p:nvPr/>
          </p:nvCxnSpPr>
          <p:spPr>
            <a:xfrm flipV="1">
              <a:off x="6825" y="4154"/>
              <a:ext cx="2" cy="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0"/>
              <a:endCxn id="22" idx="2"/>
            </p:cNvCxnSpPr>
            <p:nvPr/>
          </p:nvCxnSpPr>
          <p:spPr>
            <a:xfrm flipH="1" flipV="1">
              <a:off x="7901" y="4154"/>
              <a:ext cx="3638" cy="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1" idx="0"/>
              <a:endCxn id="24" idx="2"/>
            </p:cNvCxnSpPr>
            <p:nvPr/>
          </p:nvCxnSpPr>
          <p:spPr>
            <a:xfrm flipH="1" flipV="1">
              <a:off x="8438" y="4154"/>
              <a:ext cx="5396" cy="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9" idx="0"/>
              <a:endCxn id="21" idx="2"/>
            </p:cNvCxnSpPr>
            <p:nvPr/>
          </p:nvCxnSpPr>
          <p:spPr>
            <a:xfrm flipH="1" flipV="1">
              <a:off x="7364" y="4154"/>
              <a:ext cx="1818" cy="1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9179" y="2914"/>
              <a:ext cx="1205" cy="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CNN</a:t>
              </a:r>
              <a:endParaRPr lang="en-US" sz="1400"/>
            </a:p>
          </p:txBody>
        </p:sp>
        <p:cxnSp>
          <p:nvCxnSpPr>
            <p:cNvPr id="35" name="Straight Connector 34"/>
            <p:cNvCxnSpPr>
              <a:stCxn id="24" idx="3"/>
              <a:endCxn id="34" idx="1"/>
            </p:cNvCxnSpPr>
            <p:nvPr/>
          </p:nvCxnSpPr>
          <p:spPr>
            <a:xfrm flipV="1">
              <a:off x="8706" y="3289"/>
              <a:ext cx="47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10851" y="2915"/>
              <a:ext cx="1205" cy="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Linear</a:t>
              </a:r>
              <a:endParaRPr lang="en-US" sz="1400"/>
            </a:p>
          </p:txBody>
        </p:sp>
        <p:cxnSp>
          <p:nvCxnSpPr>
            <p:cNvPr id="44" name="Straight Connector 43"/>
            <p:cNvCxnSpPr>
              <a:stCxn id="42" idx="3"/>
              <a:endCxn id="23" idx="1"/>
            </p:cNvCxnSpPr>
            <p:nvPr/>
          </p:nvCxnSpPr>
          <p:spPr>
            <a:xfrm>
              <a:off x="12056" y="3290"/>
              <a:ext cx="406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4" idx="3"/>
              <a:endCxn id="42" idx="1"/>
            </p:cNvCxnSpPr>
            <p:nvPr/>
          </p:nvCxnSpPr>
          <p:spPr>
            <a:xfrm>
              <a:off x="10384" y="3289"/>
              <a:ext cx="46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reeform 5"/>
            <p:cNvSpPr/>
            <p:nvPr/>
          </p:nvSpPr>
          <p:spPr>
            <a:xfrm>
              <a:off x="10396" y="2424"/>
              <a:ext cx="2046" cy="864"/>
            </a:xfrm>
            <a:custGeom>
              <a:avLst/>
              <a:gdLst>
                <a:gd name="connisteX0" fmla="*/ 0 w 1299210"/>
                <a:gd name="connsiteY0" fmla="*/ 548651 h 548651"/>
                <a:gd name="connisteX1" fmla="*/ 631825 w 1299210"/>
                <a:gd name="connsiteY1" fmla="*/ 11 h 548651"/>
                <a:gd name="connisteX2" fmla="*/ 1299210 w 1299210"/>
                <a:gd name="connsiteY2" fmla="*/ 536586 h 54865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299210" h="548651">
                  <a:moveTo>
                    <a:pt x="0" y="548651"/>
                  </a:moveTo>
                  <a:cubicBezTo>
                    <a:pt x="113030" y="428001"/>
                    <a:pt x="372110" y="2551"/>
                    <a:pt x="631825" y="11"/>
                  </a:cubicBezTo>
                  <a:cubicBezTo>
                    <a:pt x="891540" y="-2529"/>
                    <a:pt x="1178560" y="418476"/>
                    <a:pt x="1299210" y="536586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" name="Group 56"/>
          <p:cNvGrpSpPr/>
          <p:nvPr/>
        </p:nvGrpSpPr>
        <p:grpSpPr>
          <a:xfrm>
            <a:off x="3237230" y="2069465"/>
            <a:ext cx="4296410" cy="3491230"/>
            <a:chOff x="5098" y="3259"/>
            <a:chExt cx="6766" cy="5498"/>
          </a:xfrm>
        </p:grpSpPr>
        <p:sp>
          <p:nvSpPr>
            <p:cNvPr id="4" name="Text Box 3"/>
            <p:cNvSpPr txBox="1"/>
            <p:nvPr/>
          </p:nvSpPr>
          <p:spPr>
            <a:xfrm>
              <a:off x="7154" y="8323"/>
              <a:ext cx="263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Figure 5: RethinkNet</a:t>
              </a:r>
              <a:endParaRPr lang="en-US" sz="120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5098" y="4474"/>
              <a:ext cx="1344" cy="66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533" y="5554"/>
              <a:ext cx="1878" cy="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Rep</a:t>
              </a:r>
              <a:endParaRPr lang="en-US" sz="1400"/>
            </a:p>
          </p:txBody>
        </p:sp>
        <p:cxnSp>
          <p:nvCxnSpPr>
            <p:cNvPr id="14" name="Straight Connector 13"/>
            <p:cNvCxnSpPr>
              <a:stCxn id="2" idx="2"/>
              <a:endCxn id="12" idx="0"/>
            </p:cNvCxnSpPr>
            <p:nvPr/>
          </p:nvCxnSpPr>
          <p:spPr>
            <a:xfrm>
              <a:off x="5770" y="5141"/>
              <a:ext cx="2702" cy="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6899" y="4474"/>
              <a:ext cx="1344" cy="66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701" y="4474"/>
              <a:ext cx="1344" cy="66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0520" y="4474"/>
              <a:ext cx="1344" cy="66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cxnSp>
          <p:nvCxnSpPr>
            <p:cNvPr id="25" name="Straight Arrow Connector 24"/>
            <p:cNvCxnSpPr>
              <a:stCxn id="2" idx="3"/>
              <a:endCxn id="5" idx="1"/>
            </p:cNvCxnSpPr>
            <p:nvPr/>
          </p:nvCxnSpPr>
          <p:spPr>
            <a:xfrm>
              <a:off x="6442" y="4827"/>
              <a:ext cx="45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3"/>
              <a:endCxn id="8" idx="1"/>
            </p:cNvCxnSpPr>
            <p:nvPr/>
          </p:nvCxnSpPr>
          <p:spPr>
            <a:xfrm>
              <a:off x="8243" y="4827"/>
              <a:ext cx="458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15" idx="1"/>
            </p:cNvCxnSpPr>
            <p:nvPr/>
          </p:nvCxnSpPr>
          <p:spPr>
            <a:xfrm>
              <a:off x="10045" y="4827"/>
              <a:ext cx="47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0"/>
              <a:endCxn id="5" idx="2"/>
            </p:cNvCxnSpPr>
            <p:nvPr/>
          </p:nvCxnSpPr>
          <p:spPr>
            <a:xfrm flipH="1" flipV="1">
              <a:off x="7571" y="5141"/>
              <a:ext cx="901" cy="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2"/>
              <a:endCxn id="12" idx="0"/>
            </p:cNvCxnSpPr>
            <p:nvPr/>
          </p:nvCxnSpPr>
          <p:spPr>
            <a:xfrm flipH="1">
              <a:off x="8472" y="5141"/>
              <a:ext cx="901" cy="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5" idx="2"/>
              <a:endCxn id="12" idx="0"/>
            </p:cNvCxnSpPr>
            <p:nvPr/>
          </p:nvCxnSpPr>
          <p:spPr>
            <a:xfrm flipH="1">
              <a:off x="8472" y="5141"/>
              <a:ext cx="2720" cy="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799" y="3259"/>
              <a:ext cx="1344" cy="66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Linear</a:t>
              </a:r>
              <a:endParaRPr lang="en-US" sz="1400"/>
            </a:p>
          </p:txBody>
        </p:sp>
        <p:cxnSp>
          <p:nvCxnSpPr>
            <p:cNvPr id="46" name="Straight Connector 45"/>
            <p:cNvCxnSpPr>
              <a:stCxn id="2" idx="0"/>
              <a:endCxn id="39" idx="2"/>
            </p:cNvCxnSpPr>
            <p:nvPr/>
          </p:nvCxnSpPr>
          <p:spPr>
            <a:xfrm flipV="1">
              <a:off x="5770" y="3926"/>
              <a:ext cx="2701" cy="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" idx="0"/>
              <a:endCxn id="39" idx="2"/>
            </p:cNvCxnSpPr>
            <p:nvPr/>
          </p:nvCxnSpPr>
          <p:spPr>
            <a:xfrm flipV="1">
              <a:off x="7571" y="3926"/>
              <a:ext cx="900" cy="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6986" y="6357"/>
              <a:ext cx="2971" cy="9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Multi-Feature Encoder</a:t>
              </a:r>
              <a:endParaRPr lang="en-US" sz="1400" baseline="-25000"/>
            </a:p>
          </p:txBody>
        </p:sp>
        <p:cxnSp>
          <p:nvCxnSpPr>
            <p:cNvPr id="49" name="Straight Connector 48"/>
            <p:cNvCxnSpPr>
              <a:stCxn id="48" idx="0"/>
              <a:endCxn id="12" idx="2"/>
            </p:cNvCxnSpPr>
            <p:nvPr/>
          </p:nvCxnSpPr>
          <p:spPr>
            <a:xfrm flipV="1">
              <a:off x="8472" y="6107"/>
              <a:ext cx="0" cy="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7528" y="7612"/>
              <a:ext cx="1878" cy="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Input</a:t>
              </a:r>
              <a:endParaRPr lang="en-US" sz="1400"/>
            </a:p>
          </p:txBody>
        </p:sp>
        <p:cxnSp>
          <p:nvCxnSpPr>
            <p:cNvPr id="51" name="Straight Connector 50"/>
            <p:cNvCxnSpPr>
              <a:stCxn id="8" idx="0"/>
              <a:endCxn id="39" idx="2"/>
            </p:cNvCxnSpPr>
            <p:nvPr/>
          </p:nvCxnSpPr>
          <p:spPr>
            <a:xfrm flipH="1" flipV="1">
              <a:off x="8471" y="3926"/>
              <a:ext cx="902" cy="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5" idx="0"/>
              <a:endCxn id="39" idx="2"/>
            </p:cNvCxnSpPr>
            <p:nvPr/>
          </p:nvCxnSpPr>
          <p:spPr>
            <a:xfrm flipH="1" flipV="1">
              <a:off x="8471" y="3926"/>
              <a:ext cx="2721" cy="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0" idx="0"/>
              <a:endCxn id="48" idx="2"/>
            </p:cNvCxnSpPr>
            <p:nvPr/>
          </p:nvCxnSpPr>
          <p:spPr>
            <a:xfrm flipV="1">
              <a:off x="8467" y="7294"/>
              <a:ext cx="5" cy="3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oup 43"/>
          <p:cNvGrpSpPr/>
          <p:nvPr/>
        </p:nvGrpSpPr>
        <p:grpSpPr>
          <a:xfrm>
            <a:off x="270510" y="1901190"/>
            <a:ext cx="9616440" cy="3659505"/>
            <a:chOff x="426" y="2994"/>
            <a:chExt cx="15144" cy="5763"/>
          </a:xfrm>
        </p:grpSpPr>
        <p:sp>
          <p:nvSpPr>
            <p:cNvPr id="4" name="Text Box 3"/>
            <p:cNvSpPr txBox="1"/>
            <p:nvPr/>
          </p:nvSpPr>
          <p:spPr>
            <a:xfrm>
              <a:off x="5985" y="8323"/>
              <a:ext cx="289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Figure 6: SequenceNet</a:t>
              </a:r>
              <a:endParaRPr lang="en-US" sz="120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8100" y="4474"/>
              <a:ext cx="1344" cy="66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535" y="5554"/>
              <a:ext cx="1878" cy="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Rep</a:t>
              </a:r>
              <a:endParaRPr lang="en-US" sz="1400"/>
            </a:p>
          </p:txBody>
        </p:sp>
        <p:cxnSp>
          <p:nvCxnSpPr>
            <p:cNvPr id="14" name="Straight Connector 13"/>
            <p:cNvCxnSpPr>
              <a:stCxn id="2" idx="2"/>
              <a:endCxn id="12" idx="0"/>
            </p:cNvCxnSpPr>
            <p:nvPr/>
          </p:nvCxnSpPr>
          <p:spPr>
            <a:xfrm>
              <a:off x="8791" y="5141"/>
              <a:ext cx="2702" cy="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0797" y="4475"/>
              <a:ext cx="1344" cy="66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4226" y="4474"/>
              <a:ext cx="1344" cy="66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cxnSp>
          <p:nvCxnSpPr>
            <p:cNvPr id="25" name="Straight Arrow Connector 24"/>
            <p:cNvCxnSpPr>
              <a:stCxn id="2" idx="3"/>
              <a:endCxn id="5" idx="1"/>
            </p:cNvCxnSpPr>
            <p:nvPr/>
          </p:nvCxnSpPr>
          <p:spPr>
            <a:xfrm>
              <a:off x="9444" y="4808"/>
              <a:ext cx="1353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3"/>
              <a:endCxn id="8" idx="1"/>
            </p:cNvCxnSpPr>
            <p:nvPr/>
          </p:nvCxnSpPr>
          <p:spPr>
            <a:xfrm flipV="1">
              <a:off x="12141" y="4808"/>
              <a:ext cx="2085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0"/>
              <a:endCxn id="5" idx="2"/>
            </p:cNvCxnSpPr>
            <p:nvPr/>
          </p:nvCxnSpPr>
          <p:spPr>
            <a:xfrm flipH="1" flipV="1">
              <a:off x="11469" y="5142"/>
              <a:ext cx="5" cy="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2"/>
              <a:endCxn id="12" idx="0"/>
            </p:cNvCxnSpPr>
            <p:nvPr/>
          </p:nvCxnSpPr>
          <p:spPr>
            <a:xfrm flipH="1">
              <a:off x="11474" y="5141"/>
              <a:ext cx="3424" cy="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13705" y="3094"/>
              <a:ext cx="1344" cy="66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Linear</a:t>
              </a:r>
              <a:endParaRPr lang="en-US" sz="140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988" y="6357"/>
              <a:ext cx="2971" cy="9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Multi-Feature Encoder</a:t>
              </a:r>
              <a:endParaRPr lang="en-US" sz="1400" baseline="-25000"/>
            </a:p>
          </p:txBody>
        </p:sp>
        <p:cxnSp>
          <p:nvCxnSpPr>
            <p:cNvPr id="49" name="Straight Connector 48"/>
            <p:cNvCxnSpPr>
              <a:stCxn id="48" idx="0"/>
              <a:endCxn id="12" idx="2"/>
            </p:cNvCxnSpPr>
            <p:nvPr/>
          </p:nvCxnSpPr>
          <p:spPr>
            <a:xfrm flipV="1">
              <a:off x="11493" y="6107"/>
              <a:ext cx="0" cy="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10530" y="7612"/>
              <a:ext cx="1878" cy="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Input</a:t>
              </a:r>
              <a:endParaRPr lang="en-US" sz="1400"/>
            </a:p>
          </p:txBody>
        </p:sp>
        <p:cxnSp>
          <p:nvCxnSpPr>
            <p:cNvPr id="53" name="Straight Connector 52"/>
            <p:cNvCxnSpPr>
              <a:stCxn id="50" idx="0"/>
              <a:endCxn id="48" idx="2"/>
            </p:cNvCxnSpPr>
            <p:nvPr/>
          </p:nvCxnSpPr>
          <p:spPr>
            <a:xfrm flipV="1">
              <a:off x="11488" y="7294"/>
              <a:ext cx="5" cy="3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ounded Rectangle 2"/>
            <p:cNvSpPr/>
            <p:nvPr/>
          </p:nvSpPr>
          <p:spPr>
            <a:xfrm>
              <a:off x="645" y="6230"/>
              <a:ext cx="2382" cy="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Previous Label Embedding</a:t>
              </a:r>
              <a:endParaRPr lang="en-US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78" y="6230"/>
              <a:ext cx="2382" cy="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Current Label Embedding</a:t>
              </a:r>
              <a:endParaRPr lang="en-US" sz="1400"/>
            </a:p>
          </p:txBody>
        </p:sp>
        <p:sp>
          <p:nvSpPr>
            <p:cNvPr id="7" name="Oval 6"/>
            <p:cNvSpPr/>
            <p:nvPr/>
          </p:nvSpPr>
          <p:spPr>
            <a:xfrm>
              <a:off x="3274" y="6485"/>
              <a:ext cx="354" cy="3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7" idx="6"/>
            </p:cNvCxnSpPr>
            <p:nvPr/>
          </p:nvCxnSpPr>
          <p:spPr>
            <a:xfrm>
              <a:off x="3274" y="6690"/>
              <a:ext cx="354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451" y="6495"/>
              <a:ext cx="0" cy="371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260" y="5039"/>
              <a:ext cx="2382" cy="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Fused Label Embedding</a:t>
              </a:r>
              <a:endParaRPr lang="en-US" sz="1400"/>
            </a:p>
          </p:txBody>
        </p:sp>
        <p:cxnSp>
          <p:nvCxnSpPr>
            <p:cNvPr id="16" name="Straight Connector 15"/>
            <p:cNvCxnSpPr>
              <a:stCxn id="7" idx="0"/>
              <a:endCxn id="13" idx="2"/>
            </p:cNvCxnSpPr>
            <p:nvPr/>
          </p:nvCxnSpPr>
          <p:spPr>
            <a:xfrm flipV="1">
              <a:off x="3451" y="5940"/>
              <a:ext cx="0" cy="5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3" idx="3"/>
              <a:endCxn id="7" idx="2"/>
            </p:cNvCxnSpPr>
            <p:nvPr/>
          </p:nvCxnSpPr>
          <p:spPr>
            <a:xfrm>
              <a:off x="3027" y="6689"/>
              <a:ext cx="24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1"/>
              <a:endCxn id="7" idx="6"/>
            </p:cNvCxnSpPr>
            <p:nvPr/>
          </p:nvCxnSpPr>
          <p:spPr>
            <a:xfrm flipH="1">
              <a:off x="3628" y="6689"/>
              <a:ext cx="25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426" y="4760"/>
              <a:ext cx="6051" cy="2962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2641" y="7212"/>
              <a:ext cx="162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Gate Layer</a:t>
              </a:r>
              <a:endParaRPr lang="en-US" sz="12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875" y="3032"/>
              <a:ext cx="1344" cy="79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Gate Layer</a:t>
              </a:r>
              <a:endParaRPr lang="en-US" sz="1400" baseline="-250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814" y="2994"/>
              <a:ext cx="2382" cy="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Previous Label Embedding</a:t>
              </a:r>
              <a:endParaRPr lang="en-US" sz="1400"/>
            </a:p>
          </p:txBody>
        </p:sp>
        <p:cxnSp>
          <p:nvCxnSpPr>
            <p:cNvPr id="31" name="Straight Arrow Connector 30"/>
            <p:cNvCxnSpPr>
              <a:stCxn id="2" idx="0"/>
              <a:endCxn id="21" idx="2"/>
            </p:cNvCxnSpPr>
            <p:nvPr/>
          </p:nvCxnSpPr>
          <p:spPr>
            <a:xfrm flipV="1">
              <a:off x="8772" y="3823"/>
              <a:ext cx="2775" cy="6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" idx="1"/>
              <a:endCxn id="23" idx="2"/>
            </p:cNvCxnSpPr>
            <p:nvPr/>
          </p:nvCxnSpPr>
          <p:spPr>
            <a:xfrm rot="10800000">
              <a:off x="7005" y="3874"/>
              <a:ext cx="1095" cy="934"/>
            </a:xfrm>
            <a:prstGeom prst="curvedConnector2">
              <a:avLst/>
            </a:prstGeom>
            <a:ln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3"/>
              <a:endCxn id="21" idx="1"/>
            </p:cNvCxnSpPr>
            <p:nvPr/>
          </p:nvCxnSpPr>
          <p:spPr>
            <a:xfrm flipV="1">
              <a:off x="8215" y="3428"/>
              <a:ext cx="2679" cy="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5" idx="0"/>
              <a:endCxn id="23" idx="2"/>
            </p:cNvCxnSpPr>
            <p:nvPr/>
          </p:nvCxnSpPr>
          <p:spPr>
            <a:xfrm rot="16200000" flipV="1">
              <a:off x="8937" y="1943"/>
              <a:ext cx="601" cy="4464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8" idx="0"/>
              <a:endCxn id="23" idx="2"/>
            </p:cNvCxnSpPr>
            <p:nvPr/>
          </p:nvCxnSpPr>
          <p:spPr>
            <a:xfrm rot="16200000" flipV="1">
              <a:off x="10652" y="228"/>
              <a:ext cx="600" cy="7893"/>
            </a:xfrm>
            <a:prstGeom prst="curvedConnector3">
              <a:avLst>
                <a:gd name="adj1" fmla="val 50083"/>
              </a:avLst>
            </a:prstGeom>
            <a:ln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21" idx="2"/>
            </p:cNvCxnSpPr>
            <p:nvPr/>
          </p:nvCxnSpPr>
          <p:spPr>
            <a:xfrm flipH="1" flipV="1">
              <a:off x="11547" y="3823"/>
              <a:ext cx="497" cy="63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0"/>
              <a:endCxn id="21" idx="2"/>
            </p:cNvCxnSpPr>
            <p:nvPr/>
          </p:nvCxnSpPr>
          <p:spPr>
            <a:xfrm flipH="1" flipV="1">
              <a:off x="11547" y="3823"/>
              <a:ext cx="3351" cy="6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1" idx="3"/>
              <a:endCxn id="39" idx="1"/>
            </p:cNvCxnSpPr>
            <p:nvPr/>
          </p:nvCxnSpPr>
          <p:spPr>
            <a:xfrm>
              <a:off x="12238" y="3428"/>
              <a:ext cx="148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WPS Presentation</Application>
  <PresentationFormat>Widescreen</PresentationFormat>
  <Paragraphs>197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微软雅黑</vt:lpstr>
      <vt:lpstr>HYQiHeiKW</vt:lpstr>
      <vt:lpstr/>
      <vt:lpstr>Arial Unicode MS</vt:lpstr>
      <vt:lpstr>Calibri Light</vt:lpstr>
      <vt:lpstr>Helvetica Neue</vt:lpstr>
      <vt:lpstr>Calibri</vt:lpstr>
      <vt:lpstr>HYShuSongErKW</vt:lpstr>
      <vt:lpstr>PingFang SC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houwenjun</dc:creator>
  <cp:lastModifiedBy>houwenjun</cp:lastModifiedBy>
  <cp:revision>168</cp:revision>
  <dcterms:created xsi:type="dcterms:W3CDTF">2019-08-20T09:18:34Z</dcterms:created>
  <dcterms:modified xsi:type="dcterms:W3CDTF">2019-08-20T09:18:34Z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1033-1.0.1.1354</vt:lpwstr>
  </property>
</Properties>
</file>