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2372360" y="1782445"/>
            <a:ext cx="6917055" cy="3741420"/>
            <a:chOff x="3736" y="2807"/>
            <a:chExt cx="10893" cy="5892"/>
          </a:xfrm>
        </p:grpSpPr>
        <p:sp>
          <p:nvSpPr>
            <p:cNvPr id="31" name="Rounded Rectangle 30"/>
            <p:cNvSpPr/>
            <p:nvPr/>
          </p:nvSpPr>
          <p:spPr>
            <a:xfrm>
              <a:off x="3736" y="2807"/>
              <a:ext cx="4147" cy="3859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27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94" y="5430"/>
              <a:ext cx="103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6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59" y="3173"/>
              <a:ext cx="901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endParaRPr lang="en-US" sz="1400" baseline="-250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4" y="3969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30" name="Straight Connector 29"/>
            <p:cNvCxnSpPr>
              <a:stCxn id="26" idx="0"/>
              <a:endCxn id="23" idx="2"/>
            </p:cNvCxnSpPr>
            <p:nvPr/>
          </p:nvCxnSpPr>
          <p:spPr>
            <a:xfrm flipV="1">
              <a:off x="5809" y="3605"/>
              <a:ext cx="1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4638" y="6064"/>
              <a:ext cx="23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Clause Encoder</a:t>
              </a:r>
              <a:endParaRPr lang="en-US" sz="1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27" y="4727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293" y="4727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60" y="4727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cxnSp>
          <p:nvCxnSpPr>
            <p:cNvPr id="39" name="Straight Connector 38"/>
            <p:cNvCxnSpPr>
              <a:stCxn id="33" idx="0"/>
              <a:endCxn id="26" idx="2"/>
            </p:cNvCxnSpPr>
            <p:nvPr/>
          </p:nvCxnSpPr>
          <p:spPr>
            <a:xfrm flipV="1">
              <a:off x="4643" y="4401"/>
              <a:ext cx="1166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2"/>
              <a:endCxn id="37" idx="0"/>
            </p:cNvCxnSpPr>
            <p:nvPr/>
          </p:nvCxnSpPr>
          <p:spPr>
            <a:xfrm>
              <a:off x="5809" y="4401"/>
              <a:ext cx="1167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36" idx="0"/>
            </p:cNvCxnSpPr>
            <p:nvPr/>
          </p:nvCxnSpPr>
          <p:spPr>
            <a:xfrm>
              <a:off x="5809" y="4401"/>
              <a:ext cx="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2"/>
              <a:endCxn id="6" idx="0"/>
            </p:cNvCxnSpPr>
            <p:nvPr/>
          </p:nvCxnSpPr>
          <p:spPr>
            <a:xfrm>
              <a:off x="5809" y="5159"/>
              <a:ext cx="1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2"/>
              <a:endCxn id="7" idx="0"/>
            </p:cNvCxnSpPr>
            <p:nvPr/>
          </p:nvCxnSpPr>
          <p:spPr>
            <a:xfrm>
              <a:off x="697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2"/>
              <a:endCxn id="5" idx="0"/>
            </p:cNvCxnSpPr>
            <p:nvPr/>
          </p:nvCxnSpPr>
          <p:spPr>
            <a:xfrm>
              <a:off x="4643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8456" y="3969"/>
              <a:ext cx="1322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Aspect</a:t>
              </a:r>
              <a:endParaRPr lang="en-US" sz="1400" baseline="-25000"/>
            </a:p>
          </p:txBody>
        </p:sp>
        <p:cxnSp>
          <p:nvCxnSpPr>
            <p:cNvPr id="48" name="Straight Connector 47"/>
            <p:cNvCxnSpPr>
              <a:stCxn id="47" idx="1"/>
              <a:endCxn id="26" idx="3"/>
            </p:cNvCxnSpPr>
            <p:nvPr/>
          </p:nvCxnSpPr>
          <p:spPr>
            <a:xfrm flipH="1">
              <a:off x="6644" y="4185"/>
              <a:ext cx="1812" cy="0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8190" y="3850"/>
              <a:ext cx="1816" cy="1309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8191" y="4434"/>
              <a:ext cx="18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For Sentiment Classification</a:t>
              </a:r>
              <a:endParaRPr lang="en-US" sz="12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844" y="4760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036" y="4760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263" y="4760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0909" y="6747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2102" y="6747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3329" y="6747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1622" y="5589"/>
              <a:ext cx="1861" cy="7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Clasue Encoder</a:t>
              </a:r>
              <a:endParaRPr lang="en-US" sz="1400" baseline="-25000"/>
            </a:p>
          </p:txBody>
        </p:sp>
        <p:cxnSp>
          <p:nvCxnSpPr>
            <p:cNvPr id="59" name="Straight Connector 58"/>
            <p:cNvCxnSpPr>
              <a:stCxn id="54" idx="0"/>
              <a:endCxn id="57" idx="2"/>
            </p:cNvCxnSpPr>
            <p:nvPr/>
          </p:nvCxnSpPr>
          <p:spPr>
            <a:xfrm flipV="1">
              <a:off x="11360" y="6327"/>
              <a:ext cx="1193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0"/>
              <a:endCxn id="57" idx="2"/>
            </p:cNvCxnSpPr>
            <p:nvPr/>
          </p:nvCxnSpPr>
          <p:spPr>
            <a:xfrm flipV="1">
              <a:off x="12553" y="6327"/>
              <a:ext cx="0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6" idx="0"/>
              <a:endCxn id="57" idx="2"/>
            </p:cNvCxnSpPr>
            <p:nvPr/>
          </p:nvCxnSpPr>
          <p:spPr>
            <a:xfrm flipH="1" flipV="1">
              <a:off x="12553" y="6327"/>
              <a:ext cx="1227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7" idx="0"/>
              <a:endCxn id="52" idx="2"/>
            </p:cNvCxnSpPr>
            <p:nvPr/>
          </p:nvCxnSpPr>
          <p:spPr>
            <a:xfrm flipH="1" flipV="1">
              <a:off x="12552" y="5192"/>
              <a:ext cx="1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0"/>
              <a:endCxn id="51" idx="2"/>
            </p:cNvCxnSpPr>
            <p:nvPr/>
          </p:nvCxnSpPr>
          <p:spPr>
            <a:xfrm flipH="1" flipV="1">
              <a:off x="11360" y="5192"/>
              <a:ext cx="1193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3" idx="2"/>
              <a:endCxn id="57" idx="0"/>
            </p:cNvCxnSpPr>
            <p:nvPr/>
          </p:nvCxnSpPr>
          <p:spPr>
            <a:xfrm flipH="1">
              <a:off x="12553" y="5192"/>
              <a:ext cx="1226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11718" y="3935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69" name="Straight Connector 68"/>
            <p:cNvCxnSpPr>
              <a:stCxn id="47" idx="3"/>
              <a:endCxn id="68" idx="1"/>
            </p:cNvCxnSpPr>
            <p:nvPr/>
          </p:nvCxnSpPr>
          <p:spPr>
            <a:xfrm flipV="1">
              <a:off x="9778" y="4151"/>
              <a:ext cx="1940" cy="34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2" idx="0"/>
              <a:endCxn id="68" idx="2"/>
            </p:cNvCxnSpPr>
            <p:nvPr/>
          </p:nvCxnSpPr>
          <p:spPr>
            <a:xfrm flipV="1">
              <a:off x="12552" y="4367"/>
              <a:ext cx="1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1" idx="0"/>
              <a:endCxn id="68" idx="2"/>
            </p:cNvCxnSpPr>
            <p:nvPr/>
          </p:nvCxnSpPr>
          <p:spPr>
            <a:xfrm flipV="1">
              <a:off x="11360" y="4367"/>
              <a:ext cx="1193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3" idx="0"/>
              <a:endCxn id="68" idx="2"/>
            </p:cNvCxnSpPr>
            <p:nvPr/>
          </p:nvCxnSpPr>
          <p:spPr>
            <a:xfrm flipH="1" flipV="1">
              <a:off x="12553" y="4367"/>
              <a:ext cx="1226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2103" y="3105"/>
              <a:ext cx="901" cy="4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endParaRPr lang="en-US" sz="1400"/>
            </a:p>
          </p:txBody>
        </p:sp>
        <p:cxnSp>
          <p:nvCxnSpPr>
            <p:cNvPr id="74" name="Straight Connector 73"/>
            <p:cNvCxnSpPr>
              <a:stCxn id="68" idx="0"/>
              <a:endCxn id="73" idx="2"/>
            </p:cNvCxnSpPr>
            <p:nvPr/>
          </p:nvCxnSpPr>
          <p:spPr>
            <a:xfrm flipV="1">
              <a:off x="12553" y="3537"/>
              <a:ext cx="1" cy="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10405" y="2807"/>
              <a:ext cx="4224" cy="518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11242" y="7336"/>
              <a:ext cx="26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Sentence Encoder</a:t>
              </a:r>
              <a:endParaRPr lang="en-US" sz="1400"/>
            </a:p>
          </p:txBody>
        </p:sp>
        <p:cxnSp>
          <p:nvCxnSpPr>
            <p:cNvPr id="79" name="Straight Arrow Connector 78"/>
            <p:cNvCxnSpPr>
              <a:endCxn id="57" idx="1"/>
            </p:cNvCxnSpPr>
            <p:nvPr/>
          </p:nvCxnSpPr>
          <p:spPr>
            <a:xfrm flipV="1">
              <a:off x="7907" y="5958"/>
              <a:ext cx="3715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 Box 3"/>
            <p:cNvSpPr txBox="1"/>
            <p:nvPr/>
          </p:nvSpPr>
          <p:spPr>
            <a:xfrm>
              <a:off x="5694" y="8265"/>
              <a:ext cx="680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1: Hierarchical Sentence Encoder HUARN &amp; AHUARN</a:t>
              </a:r>
              <a:endParaRPr lang="en-US" sz="1200"/>
            </a:p>
          </p:txBody>
        </p:sp>
      </p:grpSp>
      <p:cxnSp>
        <p:nvCxnSpPr>
          <p:cNvPr id="9" name="Straight Connector 8"/>
          <p:cNvCxnSpPr>
            <a:stCxn id="33" idx="3"/>
            <a:endCxn id="36" idx="1"/>
          </p:cNvCxnSpPr>
          <p:nvPr/>
        </p:nvCxnSpPr>
        <p:spPr>
          <a:xfrm>
            <a:off x="3275965" y="3138805"/>
            <a:ext cx="85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6" idx="3"/>
            <a:endCxn id="37" idx="1"/>
          </p:cNvCxnSpPr>
          <p:nvPr/>
        </p:nvCxnSpPr>
        <p:spPr>
          <a:xfrm>
            <a:off x="4016375" y="3138805"/>
            <a:ext cx="85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1" idx="3"/>
            <a:endCxn id="52" idx="1"/>
          </p:cNvCxnSpPr>
          <p:nvPr/>
        </p:nvCxnSpPr>
        <p:spPr>
          <a:xfrm>
            <a:off x="7541260" y="3159760"/>
            <a:ext cx="1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2" idx="3"/>
            <a:endCxn id="53" idx="1"/>
          </p:cNvCxnSpPr>
          <p:nvPr/>
        </p:nvCxnSpPr>
        <p:spPr>
          <a:xfrm>
            <a:off x="8298180" y="3159760"/>
            <a:ext cx="123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" name="Group 82"/>
          <p:cNvGrpSpPr/>
          <p:nvPr/>
        </p:nvGrpSpPr>
        <p:grpSpPr>
          <a:xfrm>
            <a:off x="1185545" y="1195070"/>
            <a:ext cx="8123555" cy="3661410"/>
            <a:chOff x="1867" y="1882"/>
            <a:chExt cx="12793" cy="5766"/>
          </a:xfrm>
        </p:grpSpPr>
        <p:sp>
          <p:nvSpPr>
            <p:cNvPr id="31" name="Rounded Rectangle 30"/>
            <p:cNvSpPr/>
            <p:nvPr/>
          </p:nvSpPr>
          <p:spPr>
            <a:xfrm>
              <a:off x="1867" y="2807"/>
              <a:ext cx="6016" cy="3859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43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211" y="3173"/>
              <a:ext cx="1198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r>
                <a:rPr lang="en-US" sz="1400" baseline="-25000"/>
                <a:t>Aspect</a:t>
              </a:r>
              <a:endParaRPr lang="en-US" sz="1400" baseline="-250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4" y="3969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30" name="Straight Connector 29"/>
            <p:cNvCxnSpPr>
              <a:stCxn id="26" idx="0"/>
              <a:endCxn id="23" idx="2"/>
            </p:cNvCxnSpPr>
            <p:nvPr/>
          </p:nvCxnSpPr>
          <p:spPr>
            <a:xfrm flipV="1">
              <a:off x="5809" y="3605"/>
              <a:ext cx="1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4416" y="6054"/>
              <a:ext cx="27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Sentence Encoder</a:t>
              </a:r>
              <a:endParaRPr lang="en-US" sz="1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58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39" name="Straight Connector 38"/>
            <p:cNvCxnSpPr>
              <a:stCxn id="33" idx="0"/>
              <a:endCxn id="26" idx="2"/>
            </p:cNvCxnSpPr>
            <p:nvPr/>
          </p:nvCxnSpPr>
          <p:spPr>
            <a:xfrm flipV="1">
              <a:off x="4459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2"/>
              <a:endCxn id="11" idx="0"/>
            </p:cNvCxnSpPr>
            <p:nvPr/>
          </p:nvCxnSpPr>
          <p:spPr>
            <a:xfrm>
              <a:off x="5809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36" idx="0"/>
            </p:cNvCxnSpPr>
            <p:nvPr/>
          </p:nvCxnSpPr>
          <p:spPr>
            <a:xfrm>
              <a:off x="5809" y="4401"/>
              <a:ext cx="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2"/>
              <a:endCxn id="5" idx="0"/>
            </p:cNvCxnSpPr>
            <p:nvPr/>
          </p:nvCxnSpPr>
          <p:spPr>
            <a:xfrm>
              <a:off x="4449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914" y="3969"/>
              <a:ext cx="1322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Aspect</a:t>
              </a:r>
              <a:endParaRPr lang="en-US" sz="1400" baseline="-25000"/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8344" y="4932"/>
              <a:ext cx="18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For Sentiment Classification</a:t>
              </a:r>
              <a:endParaRPr lang="en-US" sz="12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731" y="7214"/>
              <a:ext cx="872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2: Word Encoder for Aspect Classification and Sentiment Classification</a:t>
              </a:r>
              <a:endParaRPr lang="en-US" sz="120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293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208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9" name="Straight Connector 8"/>
            <p:cNvCxnSpPr>
              <a:stCxn id="3" idx="2"/>
              <a:endCxn id="2" idx="0"/>
            </p:cNvCxnSpPr>
            <p:nvPr/>
          </p:nvCxnSpPr>
          <p:spPr>
            <a:xfrm>
              <a:off x="5809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643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558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12" name="Straight Connector 11"/>
            <p:cNvCxnSpPr>
              <a:stCxn id="11" idx="2"/>
              <a:endCxn id="10" idx="0"/>
            </p:cNvCxnSpPr>
            <p:nvPr/>
          </p:nvCxnSpPr>
          <p:spPr>
            <a:xfrm>
              <a:off x="7159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8210" y="1882"/>
              <a:ext cx="6450" cy="4784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72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986" y="3173"/>
              <a:ext cx="1200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r>
                <a:rPr lang="en-US" sz="1400" baseline="-25000"/>
                <a:t>Senti</a:t>
              </a:r>
              <a:endParaRPr lang="en-US" sz="1400" baseline="-25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751" y="3969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17" name="Straight Connector 16"/>
            <p:cNvCxnSpPr>
              <a:stCxn id="16" idx="0"/>
              <a:endCxn id="15" idx="2"/>
            </p:cNvCxnSpPr>
            <p:nvPr/>
          </p:nvCxnSpPr>
          <p:spPr>
            <a:xfrm flipV="1">
              <a:off x="12586" y="3605"/>
              <a:ext cx="0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1193" y="6054"/>
              <a:ext cx="27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Sentence Encoder</a:t>
              </a:r>
              <a:endParaRPr lang="en-US" sz="140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635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20" name="Straight Connector 19"/>
            <p:cNvCxnSpPr>
              <a:stCxn id="19" idx="0"/>
              <a:endCxn id="16" idx="2"/>
            </p:cNvCxnSpPr>
            <p:nvPr/>
          </p:nvCxnSpPr>
          <p:spPr>
            <a:xfrm flipV="1">
              <a:off x="11236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34" idx="0"/>
            </p:cNvCxnSpPr>
            <p:nvPr/>
          </p:nvCxnSpPr>
          <p:spPr>
            <a:xfrm>
              <a:off x="12586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2"/>
            </p:cNvCxnSpPr>
            <p:nvPr/>
          </p:nvCxnSpPr>
          <p:spPr>
            <a:xfrm>
              <a:off x="12586" y="4401"/>
              <a:ext cx="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2"/>
              <a:endCxn id="14" idx="0"/>
            </p:cNvCxnSpPr>
            <p:nvPr/>
          </p:nvCxnSpPr>
          <p:spPr>
            <a:xfrm>
              <a:off x="1123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207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985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28" name="Straight Connector 27"/>
            <p:cNvCxnSpPr>
              <a:stCxn id="27" idx="2"/>
              <a:endCxn id="25" idx="0"/>
            </p:cNvCxnSpPr>
            <p:nvPr/>
          </p:nvCxnSpPr>
          <p:spPr>
            <a:xfrm>
              <a:off x="1258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1342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335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35" name="Straight Connector 34"/>
            <p:cNvCxnSpPr>
              <a:stCxn id="34" idx="2"/>
              <a:endCxn id="29" idx="0"/>
            </p:cNvCxnSpPr>
            <p:nvPr/>
          </p:nvCxnSpPr>
          <p:spPr>
            <a:xfrm>
              <a:off x="1393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37"/>
            <p:cNvSpPr txBox="1"/>
            <p:nvPr/>
          </p:nvSpPr>
          <p:spPr>
            <a:xfrm>
              <a:off x="2006" y="4932"/>
              <a:ext cx="18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For Aspect Classification</a:t>
              </a:r>
              <a:endParaRPr lang="en-US" sz="120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4" y="2113"/>
              <a:ext cx="901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r>
                <a:rPr lang="en-US" sz="1400" baseline="-25000"/>
                <a:t>final</a:t>
              </a:r>
              <a:endParaRPr lang="en-US" sz="1400" baseline="-25000"/>
            </a:p>
          </p:txBody>
        </p:sp>
        <p:cxnSp>
          <p:nvCxnSpPr>
            <p:cNvPr id="60" name="Straight Connector 59"/>
            <p:cNvCxnSpPr>
              <a:stCxn id="23" idx="3"/>
              <a:endCxn id="58" idx="2"/>
            </p:cNvCxnSpPr>
            <p:nvPr/>
          </p:nvCxnSpPr>
          <p:spPr>
            <a:xfrm flipV="1">
              <a:off x="6409" y="2545"/>
              <a:ext cx="5126" cy="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5" idx="0"/>
              <a:endCxn id="58" idx="2"/>
            </p:cNvCxnSpPr>
            <p:nvPr/>
          </p:nvCxnSpPr>
          <p:spPr>
            <a:xfrm flipH="1" flipV="1">
              <a:off x="11535" y="2545"/>
              <a:ext cx="1051" cy="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3"/>
              <a:endCxn id="16" idx="1"/>
            </p:cNvCxnSpPr>
            <p:nvPr/>
          </p:nvCxnSpPr>
          <p:spPr>
            <a:xfrm>
              <a:off x="11236" y="4185"/>
              <a:ext cx="5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>
            <a:stCxn id="33" idx="3"/>
            <a:endCxn id="3" idx="1"/>
          </p:cNvCxnSpPr>
          <p:nvPr/>
        </p:nvCxnSpPr>
        <p:spPr>
          <a:xfrm>
            <a:off x="3212465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3"/>
            <a:endCxn id="11" idx="1"/>
          </p:cNvCxnSpPr>
          <p:nvPr/>
        </p:nvCxnSpPr>
        <p:spPr>
          <a:xfrm>
            <a:off x="4069715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9" idx="3"/>
            <a:endCxn id="27" idx="1"/>
          </p:cNvCxnSpPr>
          <p:nvPr/>
        </p:nvCxnSpPr>
        <p:spPr>
          <a:xfrm>
            <a:off x="7515860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7" idx="3"/>
            <a:endCxn id="34" idx="1"/>
          </p:cNvCxnSpPr>
          <p:nvPr/>
        </p:nvCxnSpPr>
        <p:spPr>
          <a:xfrm>
            <a:off x="8373110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1" name="Group 100"/>
          <p:cNvGrpSpPr/>
          <p:nvPr/>
        </p:nvGrpSpPr>
        <p:grpSpPr>
          <a:xfrm>
            <a:off x="3237230" y="1264920"/>
            <a:ext cx="6426200" cy="3425190"/>
            <a:chOff x="751" y="2271"/>
            <a:chExt cx="10120" cy="5394"/>
          </a:xfrm>
        </p:grpSpPr>
        <p:sp>
          <p:nvSpPr>
            <p:cNvPr id="5" name="Rounded Rectangle 4"/>
            <p:cNvSpPr/>
            <p:nvPr/>
          </p:nvSpPr>
          <p:spPr>
            <a:xfrm>
              <a:off x="1880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211" y="2271"/>
              <a:ext cx="1198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endParaRPr lang="en-US" sz="1400" baseline="-250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4" y="3067"/>
              <a:ext cx="1670" cy="43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30" name="Straight Connector 29"/>
            <p:cNvCxnSpPr>
              <a:stCxn id="26" idx="0"/>
              <a:endCxn id="23" idx="2"/>
            </p:cNvCxnSpPr>
            <p:nvPr/>
          </p:nvCxnSpPr>
          <p:spPr>
            <a:xfrm flipV="1">
              <a:off x="5809" y="2703"/>
              <a:ext cx="1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1489" y="4519"/>
              <a:ext cx="1847" cy="5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LSTM/GRU</a:t>
              </a:r>
              <a:endParaRPr lang="en-US" sz="1400" baseline="-25000"/>
            </a:p>
          </p:txBody>
        </p:sp>
        <p:cxnSp>
          <p:nvCxnSpPr>
            <p:cNvPr id="39" name="Straight Connector 38"/>
            <p:cNvCxnSpPr>
              <a:stCxn id="33" idx="0"/>
              <a:endCxn id="26" idx="2"/>
            </p:cNvCxnSpPr>
            <p:nvPr/>
          </p:nvCxnSpPr>
          <p:spPr>
            <a:xfrm flipV="1">
              <a:off x="2413" y="3500"/>
              <a:ext cx="3396" cy="1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 Box 3"/>
            <p:cNvSpPr txBox="1"/>
            <p:nvPr/>
          </p:nvSpPr>
          <p:spPr>
            <a:xfrm>
              <a:off x="4378" y="7231"/>
              <a:ext cx="282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3: Char Encoder</a:t>
              </a:r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1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PAD</a:t>
              </a:r>
              <a:endParaRPr lang="en-US" sz="1400" baseline="-25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14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59" y="5490"/>
              <a:ext cx="1474" cy="5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 baseline="-25000"/>
            </a:p>
          </p:txBody>
        </p:sp>
        <p:cxnSp>
          <p:nvCxnSpPr>
            <p:cNvPr id="36" name="Straight Connector 35"/>
            <p:cNvCxnSpPr>
              <a:stCxn id="8" idx="0"/>
              <a:endCxn id="33" idx="2"/>
            </p:cNvCxnSpPr>
            <p:nvPr/>
          </p:nvCxnSpPr>
          <p:spPr>
            <a:xfrm flipV="1">
              <a:off x="2379" y="5058"/>
              <a:ext cx="17" cy="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0"/>
              <a:endCxn id="8" idx="2"/>
            </p:cNvCxnSpPr>
            <p:nvPr/>
          </p:nvCxnSpPr>
          <p:spPr>
            <a:xfrm flipV="1">
              <a:off x="1250" y="6029"/>
              <a:ext cx="1129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0"/>
              <a:endCxn id="8" idx="2"/>
            </p:cNvCxnSpPr>
            <p:nvPr/>
          </p:nvCxnSpPr>
          <p:spPr>
            <a:xfrm flipV="1">
              <a:off x="2379" y="6029"/>
              <a:ext cx="0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0"/>
              <a:endCxn id="8" idx="2"/>
            </p:cNvCxnSpPr>
            <p:nvPr/>
          </p:nvCxnSpPr>
          <p:spPr>
            <a:xfrm flipH="1" flipV="1">
              <a:off x="2379" y="6029"/>
              <a:ext cx="1134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5276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885" y="4519"/>
              <a:ext cx="1847" cy="5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LSTM/GRU</a:t>
              </a:r>
              <a:endParaRPr lang="en-US" sz="1400" baseline="-25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147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410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055" y="5490"/>
              <a:ext cx="1474" cy="5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 baseline="-25000"/>
            </a:p>
          </p:txBody>
        </p:sp>
        <p:cxnSp>
          <p:nvCxnSpPr>
            <p:cNvPr id="84" name="Straight Connector 83"/>
            <p:cNvCxnSpPr>
              <a:stCxn id="83" idx="0"/>
              <a:endCxn id="80" idx="2"/>
            </p:cNvCxnSpPr>
            <p:nvPr/>
          </p:nvCxnSpPr>
          <p:spPr>
            <a:xfrm flipV="1">
              <a:off x="5792" y="5058"/>
              <a:ext cx="17" cy="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1" idx="0"/>
              <a:endCxn id="83" idx="2"/>
            </p:cNvCxnSpPr>
            <p:nvPr/>
          </p:nvCxnSpPr>
          <p:spPr>
            <a:xfrm flipV="1">
              <a:off x="4663" y="6029"/>
              <a:ext cx="1129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9" idx="0"/>
              <a:endCxn id="83" idx="2"/>
            </p:cNvCxnSpPr>
            <p:nvPr/>
          </p:nvCxnSpPr>
          <p:spPr>
            <a:xfrm flipV="1">
              <a:off x="5792" y="6029"/>
              <a:ext cx="0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2" idx="0"/>
              <a:endCxn id="83" idx="2"/>
            </p:cNvCxnSpPr>
            <p:nvPr/>
          </p:nvCxnSpPr>
          <p:spPr>
            <a:xfrm flipH="1" flipV="1">
              <a:off x="5792" y="6029"/>
              <a:ext cx="1134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8705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8314" y="4519"/>
              <a:ext cx="1847" cy="5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LSTM/GRU</a:t>
              </a:r>
              <a:endParaRPr lang="en-US" sz="1400" baseline="-25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576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9839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PAD</a:t>
              </a:r>
              <a:endParaRPr lang="en-US" sz="1400" baseline="-25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484" y="5490"/>
              <a:ext cx="1474" cy="5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 baseline="-25000"/>
            </a:p>
          </p:txBody>
        </p:sp>
        <p:cxnSp>
          <p:nvCxnSpPr>
            <p:cNvPr id="93" name="Straight Connector 92"/>
            <p:cNvCxnSpPr>
              <a:stCxn id="92" idx="0"/>
              <a:endCxn id="89" idx="2"/>
            </p:cNvCxnSpPr>
            <p:nvPr/>
          </p:nvCxnSpPr>
          <p:spPr>
            <a:xfrm flipV="1">
              <a:off x="9204" y="5058"/>
              <a:ext cx="17" cy="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92" idx="2"/>
            </p:cNvCxnSpPr>
            <p:nvPr/>
          </p:nvCxnSpPr>
          <p:spPr>
            <a:xfrm flipV="1">
              <a:off x="8075" y="6029"/>
              <a:ext cx="1129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0"/>
              <a:endCxn id="92" idx="2"/>
            </p:cNvCxnSpPr>
            <p:nvPr/>
          </p:nvCxnSpPr>
          <p:spPr>
            <a:xfrm flipV="1">
              <a:off x="9204" y="6029"/>
              <a:ext cx="0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1" idx="0"/>
              <a:endCxn id="92" idx="2"/>
            </p:cNvCxnSpPr>
            <p:nvPr/>
          </p:nvCxnSpPr>
          <p:spPr>
            <a:xfrm flipH="1" flipV="1">
              <a:off x="9204" y="6029"/>
              <a:ext cx="1134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26" idx="2"/>
              <a:endCxn id="80" idx="0"/>
            </p:cNvCxnSpPr>
            <p:nvPr/>
          </p:nvCxnSpPr>
          <p:spPr>
            <a:xfrm>
              <a:off x="5809" y="3500"/>
              <a:ext cx="0" cy="1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6" idx="2"/>
              <a:endCxn id="89" idx="0"/>
            </p:cNvCxnSpPr>
            <p:nvPr/>
          </p:nvCxnSpPr>
          <p:spPr>
            <a:xfrm>
              <a:off x="5809" y="3500"/>
              <a:ext cx="3429" cy="1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2289810" y="1443990"/>
            <a:ext cx="7080250" cy="4210685"/>
            <a:chOff x="3606" y="2274"/>
            <a:chExt cx="11150" cy="6631"/>
          </a:xfrm>
        </p:grpSpPr>
        <p:sp>
          <p:nvSpPr>
            <p:cNvPr id="23" name="Rounded Rectangle 22"/>
            <p:cNvSpPr/>
            <p:nvPr/>
          </p:nvSpPr>
          <p:spPr>
            <a:xfrm>
              <a:off x="12462" y="2916"/>
              <a:ext cx="1198" cy="7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endParaRPr lang="en-US" sz="1400" baseline="-250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6914" y="8471"/>
              <a:ext cx="39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3: Multi-Features Encoder</a:t>
              </a:r>
              <a:endParaRPr lang="en-US" sz="120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606" y="5743"/>
              <a:ext cx="1847" cy="11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Word-Input</a:t>
              </a:r>
              <a:endParaRPr lang="en-US" sz="1400"/>
            </a:p>
            <a:p>
              <a:pPr algn="ctr"/>
              <a:r>
                <a:rPr lang="en-US" sz="1400"/>
                <a:t>(A)HUARN</a:t>
              </a:r>
              <a:endParaRPr lang="en-US" sz="1400" baseline="-250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01" y="5743"/>
              <a:ext cx="1847" cy="11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Char-Input</a:t>
              </a:r>
              <a:endParaRPr lang="en-US" sz="1400"/>
            </a:p>
            <a:p>
              <a:pPr algn="ctr"/>
              <a:r>
                <a:rPr lang="en-US" sz="1400"/>
                <a:t>(A)HUARN</a:t>
              </a:r>
              <a:endParaRPr lang="en-US" sz="1400" baseline="-250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206" y="5743"/>
              <a:ext cx="1951" cy="11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Pinyin-Input</a:t>
              </a:r>
              <a:endParaRPr lang="en-US" sz="1400"/>
            </a:p>
            <a:p>
              <a:pPr algn="ctr"/>
              <a:r>
                <a:rPr lang="en-US" sz="1400"/>
                <a:t>(A)HUARN</a:t>
              </a:r>
              <a:endParaRPr lang="en-US" sz="1400" baseline="-250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15" y="5743"/>
              <a:ext cx="1847" cy="11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Word-Input</a:t>
              </a:r>
              <a:endParaRPr lang="en-US" sz="1400"/>
            </a:p>
            <a:p>
              <a:pPr algn="ctr"/>
              <a:r>
                <a:rPr lang="en-US" sz="1400"/>
                <a:t>LSTM Encoder</a:t>
              </a:r>
              <a:endParaRPr lang="en-US" sz="1400" baseline="-250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910" y="5743"/>
              <a:ext cx="1847" cy="118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Char-Input</a:t>
              </a:r>
              <a:endParaRPr lang="en-US" sz="1400"/>
            </a:p>
            <a:p>
              <a:pPr algn="ctr"/>
              <a:r>
                <a:rPr lang="en-US" sz="1400"/>
                <a:t>LSTM Encoder</a:t>
              </a:r>
              <a:endParaRPr lang="en-US" sz="1400" baseline="-250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43" y="7641"/>
              <a:ext cx="1878" cy="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Sentence</a:t>
              </a:r>
              <a:endParaRPr lang="en-US" sz="1400" baseline="-25000"/>
            </a:p>
          </p:txBody>
        </p:sp>
        <p:cxnSp>
          <p:nvCxnSpPr>
            <p:cNvPr id="13" name="Straight Connector 12"/>
            <p:cNvCxnSpPr>
              <a:stCxn id="12" idx="0"/>
              <a:endCxn id="9" idx="2"/>
            </p:cNvCxnSpPr>
            <p:nvPr/>
          </p:nvCxnSpPr>
          <p:spPr>
            <a:xfrm flipV="1">
              <a:off x="9182" y="6927"/>
              <a:ext cx="0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" idx="2"/>
              <a:endCxn id="12" idx="0"/>
            </p:cNvCxnSpPr>
            <p:nvPr/>
          </p:nvCxnSpPr>
          <p:spPr>
            <a:xfrm>
              <a:off x="4530" y="6927"/>
              <a:ext cx="4652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0"/>
              <a:endCxn id="3" idx="2"/>
            </p:cNvCxnSpPr>
            <p:nvPr/>
          </p:nvCxnSpPr>
          <p:spPr>
            <a:xfrm flipH="1" flipV="1">
              <a:off x="6825" y="6927"/>
              <a:ext cx="2357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  <a:endCxn id="10" idx="2"/>
            </p:cNvCxnSpPr>
            <p:nvPr/>
          </p:nvCxnSpPr>
          <p:spPr>
            <a:xfrm flipV="1">
              <a:off x="9182" y="6927"/>
              <a:ext cx="2357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0"/>
              <a:endCxn id="11" idx="2"/>
            </p:cNvCxnSpPr>
            <p:nvPr/>
          </p:nvCxnSpPr>
          <p:spPr>
            <a:xfrm flipV="1">
              <a:off x="9182" y="6927"/>
              <a:ext cx="4652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058" y="2425"/>
              <a:ext cx="537" cy="17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58" y="2425"/>
              <a:ext cx="537" cy="17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95" y="2425"/>
              <a:ext cx="537" cy="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2" y="2425"/>
              <a:ext cx="537" cy="1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69" y="2425"/>
              <a:ext cx="537" cy="17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" idx="0"/>
              <a:endCxn id="19" idx="2"/>
            </p:cNvCxnSpPr>
            <p:nvPr/>
          </p:nvCxnSpPr>
          <p:spPr>
            <a:xfrm flipV="1">
              <a:off x="4530" y="4154"/>
              <a:ext cx="1797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" idx="0"/>
              <a:endCxn id="20" idx="2"/>
            </p:cNvCxnSpPr>
            <p:nvPr/>
          </p:nvCxnSpPr>
          <p:spPr>
            <a:xfrm flipV="1">
              <a:off x="6825" y="4154"/>
              <a:ext cx="2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0"/>
              <a:endCxn id="22" idx="2"/>
            </p:cNvCxnSpPr>
            <p:nvPr/>
          </p:nvCxnSpPr>
          <p:spPr>
            <a:xfrm flipH="1" flipV="1">
              <a:off x="7901" y="4154"/>
              <a:ext cx="3638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0"/>
              <a:endCxn id="24" idx="2"/>
            </p:cNvCxnSpPr>
            <p:nvPr/>
          </p:nvCxnSpPr>
          <p:spPr>
            <a:xfrm flipH="1" flipV="1">
              <a:off x="8438" y="4154"/>
              <a:ext cx="5396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0"/>
              <a:endCxn id="21" idx="2"/>
            </p:cNvCxnSpPr>
            <p:nvPr/>
          </p:nvCxnSpPr>
          <p:spPr>
            <a:xfrm flipH="1" flipV="1">
              <a:off x="7364" y="4154"/>
              <a:ext cx="1818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9179" y="2914"/>
              <a:ext cx="1205" cy="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/>
            </a:p>
          </p:txBody>
        </p:sp>
        <p:cxnSp>
          <p:nvCxnSpPr>
            <p:cNvPr id="35" name="Straight Connector 34"/>
            <p:cNvCxnSpPr>
              <a:stCxn id="24" idx="3"/>
              <a:endCxn id="34" idx="1"/>
            </p:cNvCxnSpPr>
            <p:nvPr/>
          </p:nvCxnSpPr>
          <p:spPr>
            <a:xfrm flipV="1">
              <a:off x="8706" y="3289"/>
              <a:ext cx="47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10851" y="2915"/>
              <a:ext cx="1205" cy="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Linear</a:t>
              </a:r>
              <a:endParaRPr lang="en-US" sz="1400"/>
            </a:p>
          </p:txBody>
        </p:sp>
        <p:cxnSp>
          <p:nvCxnSpPr>
            <p:cNvPr id="44" name="Straight Connector 43"/>
            <p:cNvCxnSpPr>
              <a:stCxn id="42" idx="3"/>
              <a:endCxn id="23" idx="1"/>
            </p:cNvCxnSpPr>
            <p:nvPr/>
          </p:nvCxnSpPr>
          <p:spPr>
            <a:xfrm>
              <a:off x="12056" y="3290"/>
              <a:ext cx="40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42" idx="1"/>
            </p:cNvCxnSpPr>
            <p:nvPr/>
          </p:nvCxnSpPr>
          <p:spPr>
            <a:xfrm>
              <a:off x="10384" y="3289"/>
              <a:ext cx="46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9729" y="2274"/>
              <a:ext cx="3335" cy="646"/>
            </a:xfrm>
            <a:custGeom>
              <a:avLst/>
              <a:gdLst>
                <a:gd name="connisteX0" fmla="*/ 0 w 2117725"/>
                <a:gd name="connsiteY0" fmla="*/ 410210 h 410210"/>
                <a:gd name="connisteX1" fmla="*/ 964565 w 2117725"/>
                <a:gd name="connsiteY1" fmla="*/ 0 h 410210"/>
                <a:gd name="connisteX2" fmla="*/ 2117725 w 2117725"/>
                <a:gd name="connsiteY2" fmla="*/ 410210 h 4102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117725" h="410210">
                  <a:moveTo>
                    <a:pt x="0" y="410210"/>
                  </a:moveTo>
                  <a:cubicBezTo>
                    <a:pt x="169545" y="320040"/>
                    <a:pt x="541020" y="0"/>
                    <a:pt x="964565" y="0"/>
                  </a:cubicBezTo>
                  <a:cubicBezTo>
                    <a:pt x="1388110" y="0"/>
                    <a:pt x="1906270" y="320040"/>
                    <a:pt x="2117725" y="41021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Presentation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Helvetica Neue</vt:lpstr>
      <vt:lpstr>微软雅黑</vt:lpstr>
      <vt:lpstr>HYQiHeiKW</vt:lpstr>
      <vt:lpstr/>
      <vt:lpstr>Arial Unicode MS</vt:lpstr>
      <vt:lpstr>Calibri Light</vt:lpstr>
      <vt:lpstr>HYShuSongErKW</vt:lpstr>
      <vt:lpstr>PingFang SC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houwenjun</dc:creator>
  <cp:lastModifiedBy>houwenjun</cp:lastModifiedBy>
  <cp:revision>126</cp:revision>
  <dcterms:created xsi:type="dcterms:W3CDTF">2019-08-20T03:04:03Z</dcterms:created>
  <dcterms:modified xsi:type="dcterms:W3CDTF">2019-08-20T03:04:03Z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1033-1.0.1.1354</vt:lpwstr>
  </property>
</Properties>
</file>