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2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3Uj4B0XuKBg+q8WcXWfkL3+a/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3680637c2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103680637c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3680636c5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3680636c5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g103680636c5_1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03680636c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03680636c5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g103680636c5_1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35834f62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35834f628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1035834f628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035834f62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035834f628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035834f628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035834f62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035834f628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g1035834f628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3680637c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03680637c2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103680637c2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035834f62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035834f628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g1035834f628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6" name="Google Shape;5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2" name="Google Shape;5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59016dd07_1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1059016dd07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59016dd07_1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1059016dd07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59016dd07_1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1059016dd07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59016dd07_1_6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1059016dd07_1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server connects various modules: classifier, synthesis module, etc.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web app (is the ui) / frontend app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both server and and frontend work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but the network connection is not entirely well established between the two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ok i understand well 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thanks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good for you</a:t>
            </a:r>
            <a:endParaRPr sz="1800"/>
          </a:p>
        </p:txBody>
      </p:sp>
      <p:sp>
        <p:nvSpPr>
          <p:cNvPr id="429" name="Google Shape;4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35834f62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035834f628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1035834f628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35834f6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035834f62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1035834f62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3680636c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3680636c5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103680636c5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7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7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17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17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7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7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7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>
  <p:cSld name="2 Title and Conten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6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26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136" name="Google Shape;136;p2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7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51" name="Google Shape;151;p27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9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9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29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29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9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29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9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9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9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59016dd07_1_643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g1059016dd07_1_643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4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5" name="Google Shape;195;g1059016dd07_1_643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059016dd07_1_643"/>
          <p:cNvSpPr/>
          <p:nvPr/>
        </p:nvSpPr>
        <p:spPr>
          <a:xfrm>
            <a:off x="583746" y="4960030"/>
            <a:ext cx="1551300" cy="1551300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059016dd07_1_643"/>
          <p:cNvSpPr/>
          <p:nvPr/>
        </p:nvSpPr>
        <p:spPr>
          <a:xfrm>
            <a:off x="1" y="4571999"/>
            <a:ext cx="1117875" cy="1117875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059016dd07_1_643"/>
          <p:cNvSpPr/>
          <p:nvPr/>
        </p:nvSpPr>
        <p:spPr>
          <a:xfrm>
            <a:off x="1" y="5739492"/>
            <a:ext cx="1117875" cy="1117875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1059016dd07_1_643"/>
          <p:cNvGrpSpPr/>
          <p:nvPr/>
        </p:nvGrpSpPr>
        <p:grpSpPr>
          <a:xfrm>
            <a:off x="8264879" y="-3418"/>
            <a:ext cx="3927680" cy="3165108"/>
            <a:chOff x="9857014" y="13834"/>
            <a:chExt cx="2334986" cy="1881641"/>
          </a:xfrm>
        </p:grpSpPr>
        <p:sp>
          <p:nvSpPr>
            <p:cNvPr id="200" name="Google Shape;200;g1059016dd07_1_643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1059016dd07_1_643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g1059016dd07_1_643"/>
          <p:cNvSpPr/>
          <p:nvPr/>
        </p:nvSpPr>
        <p:spPr>
          <a:xfrm>
            <a:off x="0" y="-1"/>
            <a:ext cx="1166792" cy="1166792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059016dd07_1_643"/>
          <p:cNvSpPr/>
          <p:nvPr/>
        </p:nvSpPr>
        <p:spPr>
          <a:xfrm>
            <a:off x="11024507" y="4580708"/>
            <a:ext cx="1167493" cy="2277847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59016dd07_1_65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g1059016dd07_1_655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g1059016dd07_1_655"/>
          <p:cNvSpPr/>
          <p:nvPr/>
        </p:nvSpPr>
        <p:spPr>
          <a:xfrm flipH="1">
            <a:off x="8581528" y="1"/>
            <a:ext cx="3610472" cy="3610472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059016dd07_1_655"/>
          <p:cNvSpPr/>
          <p:nvPr/>
        </p:nvSpPr>
        <p:spPr>
          <a:xfrm flipH="1">
            <a:off x="8581528" y="3246896"/>
            <a:ext cx="3610472" cy="3610472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059016dd07_1_655"/>
          <p:cNvSpPr/>
          <p:nvPr/>
        </p:nvSpPr>
        <p:spPr>
          <a:xfrm>
            <a:off x="1" y="0"/>
            <a:ext cx="933865" cy="933865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g1059016dd07_1_655"/>
          <p:cNvGrpSpPr/>
          <p:nvPr/>
        </p:nvGrpSpPr>
        <p:grpSpPr>
          <a:xfrm>
            <a:off x="8082091" y="5590903"/>
            <a:ext cx="1572380" cy="1267097"/>
            <a:chOff x="7413403" y="4976359"/>
            <a:chExt cx="2334986" cy="1881641"/>
          </a:xfrm>
        </p:grpSpPr>
        <p:sp>
          <p:nvSpPr>
            <p:cNvPr id="211" name="Google Shape;211;g1059016dd07_1_655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1059016dd07_1_655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g1059016dd07_1_65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g1059016dd07_1_6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g1059016dd07_1_65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59016dd07_1_667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059016dd07_1_667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6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g1059016dd07_1_667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6000" cy="1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20" name="Google Shape;220;g1059016dd07_1_667"/>
          <p:cNvGrpSpPr/>
          <p:nvPr/>
        </p:nvGrpSpPr>
        <p:grpSpPr>
          <a:xfrm rot="-5400000">
            <a:off x="8286519" y="2206706"/>
            <a:ext cx="3032446" cy="2443687"/>
            <a:chOff x="9857014" y="13834"/>
            <a:chExt cx="2334986" cy="1881641"/>
          </a:xfrm>
        </p:grpSpPr>
        <p:sp>
          <p:nvSpPr>
            <p:cNvPr id="221" name="Google Shape;221;g1059016dd07_1_667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1059016dd07_1_667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g1059016dd07_1_667"/>
          <p:cNvSpPr/>
          <p:nvPr/>
        </p:nvSpPr>
        <p:spPr>
          <a:xfrm flipH="1">
            <a:off x="8581528" y="1"/>
            <a:ext cx="3610472" cy="3610472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059016dd07_1_667"/>
          <p:cNvSpPr/>
          <p:nvPr/>
        </p:nvSpPr>
        <p:spPr>
          <a:xfrm flipH="1">
            <a:off x="8581528" y="3246896"/>
            <a:ext cx="3610472" cy="3610472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59016dd07_1_676"/>
          <p:cNvSpPr/>
          <p:nvPr/>
        </p:nvSpPr>
        <p:spPr>
          <a:xfrm>
            <a:off x="0" y="2286002"/>
            <a:ext cx="12208800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059016dd07_1_676"/>
          <p:cNvSpPr/>
          <p:nvPr/>
        </p:nvSpPr>
        <p:spPr>
          <a:xfrm flipH="1">
            <a:off x="8598350" y="3246896"/>
            <a:ext cx="3610472" cy="3610472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059016dd07_1_676"/>
          <p:cNvSpPr/>
          <p:nvPr/>
        </p:nvSpPr>
        <p:spPr>
          <a:xfrm>
            <a:off x="1" y="0"/>
            <a:ext cx="933865" cy="933865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059016dd07_1_676"/>
          <p:cNvSpPr/>
          <p:nvPr/>
        </p:nvSpPr>
        <p:spPr>
          <a:xfrm rot="-5400000">
            <a:off x="10343976" y="438027"/>
            <a:ext cx="2286194" cy="1409748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059016dd07_1_67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g1059016dd07_1_676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00" cy="3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g1059016dd07_1_67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g1059016dd07_1_6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g1059016dd07_1_676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59016dd07_1_68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g1059016dd07_1_686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g1059016dd07_1_686"/>
          <p:cNvSpPr/>
          <p:nvPr/>
        </p:nvSpPr>
        <p:spPr>
          <a:xfrm flipH="1">
            <a:off x="8581528" y="1"/>
            <a:ext cx="3610472" cy="3610472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059016dd07_1_686"/>
          <p:cNvSpPr/>
          <p:nvPr/>
        </p:nvSpPr>
        <p:spPr>
          <a:xfrm rot="5400000" flipH="1">
            <a:off x="633" y="3247528"/>
            <a:ext cx="3610472" cy="3610472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059016dd07_1_68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g1059016dd07_1_6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g1059016dd07_1_68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g1059016dd07_1_694"/>
          <p:cNvGrpSpPr/>
          <p:nvPr/>
        </p:nvGrpSpPr>
        <p:grpSpPr>
          <a:xfrm rot="-5400000">
            <a:off x="10772262" y="152642"/>
            <a:ext cx="1572380" cy="1267097"/>
            <a:chOff x="7413403" y="4976359"/>
            <a:chExt cx="2334986" cy="1881641"/>
          </a:xfrm>
        </p:grpSpPr>
        <p:sp>
          <p:nvSpPr>
            <p:cNvPr id="245" name="Google Shape;245;g1059016dd07_1_69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1059016dd07_1_694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g1059016dd07_1_694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g1059016dd07_1_694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g1059016dd07_1_69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g1059016dd07_1_6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g1059016dd07_1_69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8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8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34" name="Google Shape;34;p18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59016dd07_1_703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g1059016dd07_1_703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5100" cy="9057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g1059016dd07_1_703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g1059016dd07_1_703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g1059016dd07_1_703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5100" cy="9057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g1059016dd07_1_703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g1059016dd07_1_703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g1059016dd07_1_703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5100" cy="9057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g1059016dd07_1_703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g1059016dd07_1_703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g1059016dd07_1_703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5100" cy="9057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g1059016dd07_1_703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g1059016dd07_1_703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g1059016dd07_1_703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5100" cy="9057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g1059016dd07_1_703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g1059016dd07_1_703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g1059016dd07_1_703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5100" cy="9057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g1059016dd07_1_703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g1059016dd07_1_703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g1059016dd07_1_703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5100" cy="90570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g1059016dd07_1_703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g1059016dd07_1_703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g1059016dd07_1_703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5100" cy="9057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g1059016dd07_1_703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g1059016dd07_1_703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g1059016dd07_1_70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g1059016dd07_1_7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g1059016dd07_1_703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59016dd07_1_732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700" cy="2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g1059016dd07_1_732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400" cy="1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g1059016dd07_1_732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g1059016dd07_1_732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400" cy="1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g1059016dd07_1_73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g1059016dd07_1_7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g1059016dd07_1_732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59016dd07_1_740"/>
          <p:cNvSpPr/>
          <p:nvPr/>
        </p:nvSpPr>
        <p:spPr>
          <a:xfrm flipH="1">
            <a:off x="8581528" y="1"/>
            <a:ext cx="3610472" cy="3610472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9016dd07_1_740"/>
          <p:cNvSpPr/>
          <p:nvPr/>
        </p:nvSpPr>
        <p:spPr>
          <a:xfrm rot="5400000" flipH="1">
            <a:off x="633" y="3247528"/>
            <a:ext cx="3610472" cy="3610472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059016dd07_1_74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g1059016dd07_1_74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g1059016dd07_1_74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g1059016dd07_1_7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g1059016dd07_1_74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>
  <p:cSld name="2 Title and Content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59016dd07_1_748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g1059016dd07_1_748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500" cy="28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g1059016dd07_1_748"/>
          <p:cNvSpPr/>
          <p:nvPr/>
        </p:nvSpPr>
        <p:spPr>
          <a:xfrm flipH="1">
            <a:off x="8581528" y="1"/>
            <a:ext cx="3610472" cy="3610472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059016dd07_1_748"/>
          <p:cNvSpPr/>
          <p:nvPr/>
        </p:nvSpPr>
        <p:spPr>
          <a:xfrm flipH="1">
            <a:off x="8581528" y="3246896"/>
            <a:ext cx="3610472" cy="3610472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059016dd07_1_748"/>
          <p:cNvSpPr/>
          <p:nvPr/>
        </p:nvSpPr>
        <p:spPr>
          <a:xfrm>
            <a:off x="1" y="0"/>
            <a:ext cx="933865" cy="933865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g1059016dd07_1_748"/>
          <p:cNvGrpSpPr/>
          <p:nvPr/>
        </p:nvGrpSpPr>
        <p:grpSpPr>
          <a:xfrm>
            <a:off x="8082091" y="5590903"/>
            <a:ext cx="1572380" cy="1267097"/>
            <a:chOff x="7413403" y="4976359"/>
            <a:chExt cx="2334986" cy="1881641"/>
          </a:xfrm>
        </p:grpSpPr>
        <p:sp>
          <p:nvSpPr>
            <p:cNvPr id="304" name="Google Shape;304;g1059016dd07_1_748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1059016dd07_1_748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g1059016dd07_1_74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g1059016dd07_1_7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g1059016dd07_1_748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g1059016dd07_1_748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500" cy="28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0" name="Google Shape;310;g1059016dd07_1_748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5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1" name="Google Shape;311;g1059016dd07_1_748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5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59016dd07_1_76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g1059016dd07_1_763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700" cy="28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g1059016dd07_1_763"/>
          <p:cNvSpPr/>
          <p:nvPr/>
        </p:nvSpPr>
        <p:spPr>
          <a:xfrm rot="5400000">
            <a:off x="8581528" y="0"/>
            <a:ext cx="3610472" cy="3610472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059016dd07_1_763"/>
          <p:cNvSpPr/>
          <p:nvPr/>
        </p:nvSpPr>
        <p:spPr>
          <a:xfrm>
            <a:off x="-2364" y="3246896"/>
            <a:ext cx="3610472" cy="3610472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059016dd07_1_763"/>
          <p:cNvSpPr/>
          <p:nvPr/>
        </p:nvSpPr>
        <p:spPr>
          <a:xfrm rot="5400000" flipH="1">
            <a:off x="11258135" y="5924135"/>
            <a:ext cx="933865" cy="933865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g1059016dd07_1_763"/>
          <p:cNvGrpSpPr/>
          <p:nvPr/>
        </p:nvGrpSpPr>
        <p:grpSpPr>
          <a:xfrm>
            <a:off x="2587416" y="5590903"/>
            <a:ext cx="1572380" cy="1267097"/>
            <a:chOff x="7413403" y="4976359"/>
            <a:chExt cx="2334986" cy="1881641"/>
          </a:xfrm>
        </p:grpSpPr>
        <p:sp>
          <p:nvSpPr>
            <p:cNvPr id="319" name="Google Shape;319;g1059016dd07_1_76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1059016dd07_1_76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g1059016dd07_1_76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g1059016dd07_1_7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g1059016dd07_1_763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400" cy="28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4" name="Google Shape;324;g1059016dd07_1_763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4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g1059016dd07_1_763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4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6" name="Google Shape;326;g1059016dd07_1_763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400" cy="28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g1059016dd07_1_763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4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8" name="Google Shape;328;g1059016dd07_1_76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59016dd07_1_780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g1059016dd07_1_780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2" name="Google Shape;332;g1059016dd07_1_780"/>
          <p:cNvSpPr/>
          <p:nvPr/>
        </p:nvSpPr>
        <p:spPr>
          <a:xfrm>
            <a:off x="8264426" y="0"/>
            <a:ext cx="3927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g1059016dd07_1_780"/>
          <p:cNvGrpSpPr/>
          <p:nvPr/>
        </p:nvGrpSpPr>
        <p:grpSpPr>
          <a:xfrm>
            <a:off x="8264879" y="3685939"/>
            <a:ext cx="3927680" cy="3178844"/>
            <a:chOff x="9857014" y="13834"/>
            <a:chExt cx="2334986" cy="1881641"/>
          </a:xfrm>
        </p:grpSpPr>
        <p:sp>
          <p:nvSpPr>
            <p:cNvPr id="334" name="Google Shape;334;g1059016dd07_1_780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1059016dd07_1_780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g1059016dd07_1_780"/>
          <p:cNvSpPr/>
          <p:nvPr/>
        </p:nvSpPr>
        <p:spPr>
          <a:xfrm>
            <a:off x="0" y="-1"/>
            <a:ext cx="1166792" cy="1166792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059016dd07_1_780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59016dd07_1_789"/>
          <p:cNvSpPr/>
          <p:nvPr/>
        </p:nvSpPr>
        <p:spPr>
          <a:xfrm>
            <a:off x="0" y="-1664"/>
            <a:ext cx="9857100" cy="685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059016dd07_1_78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g1059016dd07_1_789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00" cy="12012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g1059016dd07_1_789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3" name="Google Shape;343;g1059016dd07_1_789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4" name="Google Shape;344;g1059016dd07_1_789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00" cy="12012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g1059016dd07_1_789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6" name="Google Shape;346;g1059016dd07_1_789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7" name="Google Shape;347;g1059016dd07_1_789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00" cy="12012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g1059016dd07_1_789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9" name="Google Shape;349;g1059016dd07_1_789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g1059016dd07_1_789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00" cy="12012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g1059016dd07_1_789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2" name="Google Shape;352;g1059016dd07_1_789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3" name="Google Shape;353;g1059016dd07_1_78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g1059016dd07_1_789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g1059016dd07_1_789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g1059016dd07_1_789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059016dd07_1_789"/>
          <p:cNvSpPr/>
          <p:nvPr/>
        </p:nvSpPr>
        <p:spPr>
          <a:xfrm flipH="1">
            <a:off x="10866895" y="1879977"/>
            <a:ext cx="1325105" cy="1325105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059016dd07_1_789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059016dd07_1_789"/>
          <p:cNvSpPr/>
          <p:nvPr/>
        </p:nvSpPr>
        <p:spPr>
          <a:xfrm>
            <a:off x="10334091" y="2737752"/>
            <a:ext cx="1380900" cy="138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059016dd07_1_789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059016dd07_1_789"/>
          <p:cNvSpPr/>
          <p:nvPr/>
        </p:nvSpPr>
        <p:spPr>
          <a:xfrm rot="10800000" flipH="1">
            <a:off x="9857012" y="3651963"/>
            <a:ext cx="1325105" cy="1325105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059016dd07_1_789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" name="Google Shape;43;p19"/>
          <p:cNvGrpSpPr/>
          <p:nvPr/>
        </p:nvGrpSpPr>
        <p:grpSpPr>
          <a:xfrm rot="-5400000">
            <a:off x="8286528" y="2207194"/>
            <a:ext cx="3032351" cy="2443610"/>
            <a:chOff x="9857014" y="13834"/>
            <a:chExt cx="2334986" cy="1881641"/>
          </a:xfrm>
        </p:grpSpPr>
        <p:sp>
          <p:nvSpPr>
            <p:cNvPr id="44" name="Google Shape;44;p1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9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9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1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22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68" name="Google Shape;68;p22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2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3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3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3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3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3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3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3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8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28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17" name="Google Shape;117;p28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8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8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9016dd07_1_637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g1059016dd07_1_637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g1059016dd07_1_63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g1059016dd07_1_6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g1059016dd07_1_63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3680637c2_1_15"/>
          <p:cNvSpPr txBox="1">
            <a:spLocks noGrp="1"/>
          </p:cNvSpPr>
          <p:nvPr>
            <p:ph type="ctrTitle"/>
          </p:nvPr>
        </p:nvSpPr>
        <p:spPr>
          <a:xfrm>
            <a:off x="175725" y="1009075"/>
            <a:ext cx="95004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/>
              <a:t>Software Development Project</a:t>
            </a:r>
            <a:br>
              <a:rPr lang="en-US" sz="4400"/>
            </a:br>
            <a:r>
              <a:rPr lang="en-US" sz="4400"/>
              <a:t>  </a:t>
            </a:r>
            <a:endParaRPr/>
          </a:p>
        </p:txBody>
      </p:sp>
      <p:sp>
        <p:nvSpPr>
          <p:cNvPr id="368" name="Google Shape;368;g103680637c2_1_15"/>
          <p:cNvSpPr txBox="1">
            <a:spLocks noGrp="1"/>
          </p:cNvSpPr>
          <p:nvPr>
            <p:ph type="subTitle" idx="1"/>
          </p:nvPr>
        </p:nvSpPr>
        <p:spPr>
          <a:xfrm>
            <a:off x="1756935" y="2477717"/>
            <a:ext cx="95004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/>
              <a:t>Multilingual: Text to Speech</a:t>
            </a: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          Presentation 5</a:t>
            </a:r>
            <a:endParaRPr dirty="0"/>
          </a:p>
        </p:txBody>
      </p:sp>
      <p:sp>
        <p:nvSpPr>
          <p:cNvPr id="369" name="Google Shape;369;g103680637c2_1_15"/>
          <p:cNvSpPr txBox="1"/>
          <p:nvPr/>
        </p:nvSpPr>
        <p:spPr>
          <a:xfrm>
            <a:off x="5037899" y="4891450"/>
            <a:ext cx="2497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Albert Millert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Shalini Priya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Wenjun Sun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Soklay Heng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3680636c5_1_16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00" cy="336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g103680636c5_1_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467" name="Google Shape;467;g103680636c5_1_16"/>
          <p:cNvPicPr preferRelativeResize="0"/>
          <p:nvPr/>
        </p:nvPicPr>
        <p:blipFill rotWithShape="1">
          <a:blip r:embed="rId3">
            <a:alphaModFix/>
          </a:blip>
          <a:srcRect l="48437" t="12009" r="2595" b="43869"/>
          <a:stretch/>
        </p:blipFill>
        <p:spPr>
          <a:xfrm>
            <a:off x="934075" y="931075"/>
            <a:ext cx="10704850" cy="54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3680636c5_1_8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474" name="Google Shape;474;g103680636c5_1_8"/>
          <p:cNvPicPr preferRelativeResize="0"/>
          <p:nvPr/>
        </p:nvPicPr>
        <p:blipFill rotWithShape="1">
          <a:blip r:embed="rId3">
            <a:alphaModFix/>
          </a:blip>
          <a:srcRect t="93514" r="77657"/>
          <a:stretch/>
        </p:blipFill>
        <p:spPr>
          <a:xfrm>
            <a:off x="1261313" y="2565724"/>
            <a:ext cx="9669384" cy="157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35834f628_0_19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00" cy="336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language classification (done)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English speech synthesis (in progress)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works but not plugged in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French speech preprocessing (in progress)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works but still waiting for next step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French speech synthesis (next step)</a:t>
            </a:r>
            <a:endParaRPr/>
          </a:p>
        </p:txBody>
      </p:sp>
      <p:sp>
        <p:nvSpPr>
          <p:cNvPr id="481" name="Google Shape;481;g1035834f628_0_19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Available server-side functionality</a:t>
            </a:r>
            <a:endParaRPr sz="4600"/>
          </a:p>
        </p:txBody>
      </p:sp>
      <p:sp>
        <p:nvSpPr>
          <p:cNvPr id="482" name="Google Shape;482;g1035834f628_0_19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35834f628_0_3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Providing the app as a service</a:t>
            </a:r>
            <a:endParaRPr/>
          </a:p>
        </p:txBody>
      </p:sp>
      <p:sp>
        <p:nvSpPr>
          <p:cNvPr id="489" name="Google Shape;489;g1035834f628_0_33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00" cy="336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frontend app container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server container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when deployed - should come with the pretrained models</a:t>
            </a:r>
            <a:endParaRPr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can be heavy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should be accessible by the other container</a:t>
            </a:r>
            <a:endParaRPr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react app is actually running on the client side in the browser</a:t>
            </a:r>
            <a:endParaRPr/>
          </a:p>
        </p:txBody>
      </p:sp>
      <p:sp>
        <p:nvSpPr>
          <p:cNvPr id="490" name="Google Shape;490;g1035834f628_0_3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035834f628_0_26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00" cy="336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Incoming sentence request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if French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request to external API to obtain base phonemes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convert based on conversion dictionaries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pass these to French TTS model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if English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pass to the English TTS model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 both cases send back a response </a:t>
            </a:r>
            <a:br>
              <a:rPr lang="en-US"/>
            </a:br>
            <a:r>
              <a:rPr lang="en-US"/>
              <a:t>in a format supported by the frontend</a:t>
            </a:r>
            <a:endParaRPr/>
          </a:p>
        </p:txBody>
      </p:sp>
      <p:sp>
        <p:nvSpPr>
          <p:cNvPr id="497" name="Google Shape;497;g1035834f628_0_2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 on the server-side</a:t>
            </a:r>
            <a:endParaRPr/>
          </a:p>
        </p:txBody>
      </p:sp>
      <p:sp>
        <p:nvSpPr>
          <p:cNvPr id="498" name="Google Shape;498;g1035834f628_0_2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03680637c2_1_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505" name="Google Shape;505;g103680637c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5425"/>
            <a:ext cx="11887202" cy="51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035834f628_0_47"/>
          <p:cNvSpPr txBox="1">
            <a:spLocks noGrp="1"/>
          </p:cNvSpPr>
          <p:nvPr>
            <p:ph type="title"/>
          </p:nvPr>
        </p:nvSpPr>
        <p:spPr>
          <a:xfrm>
            <a:off x="1167492" y="457200"/>
            <a:ext cx="9779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512" name="Google Shape;512;g1035834f628_0_47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00" cy="336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+"/>
            </a:pPr>
            <a:r>
              <a:rPr lang="en-US"/>
              <a:t>works in English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+"/>
            </a:pPr>
            <a:r>
              <a:rPr lang="en-US"/>
              <a:t>still need to be connected with other modules</a:t>
            </a:r>
            <a:endParaRPr/>
          </a:p>
        </p:txBody>
      </p:sp>
      <p:sp>
        <p:nvSpPr>
          <p:cNvPr id="513" name="Google Shape;513;g1035834f628_0_47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Timeline </a:t>
            </a:r>
            <a:endParaRPr/>
          </a:p>
        </p:txBody>
      </p:sp>
      <p:grpSp>
        <p:nvGrpSpPr>
          <p:cNvPr id="519" name="Google Shape;519;p11"/>
          <p:cNvGrpSpPr/>
          <p:nvPr/>
        </p:nvGrpSpPr>
        <p:grpSpPr>
          <a:xfrm>
            <a:off x="1245325" y="2142863"/>
            <a:ext cx="9779182" cy="3490406"/>
            <a:chOff x="0" y="436300"/>
            <a:chExt cx="9779182" cy="3490406"/>
          </a:xfrm>
        </p:grpSpPr>
        <p:cxnSp>
          <p:nvCxnSpPr>
            <p:cNvPr id="520" name="Google Shape;520;p11"/>
            <p:cNvCxnSpPr/>
            <p:nvPr/>
          </p:nvCxnSpPr>
          <p:spPr>
            <a:xfrm>
              <a:off x="0" y="2181504"/>
              <a:ext cx="9779182" cy="0"/>
            </a:xfrm>
            <a:prstGeom prst="straightConnector1">
              <a:avLst/>
            </a:prstGeom>
            <a:solidFill>
              <a:schemeClr val="lt1">
                <a:alpha val="89411"/>
              </a:schemeClr>
            </a:solidFill>
            <a:ln w="19050" cap="flat" cmpd="sng">
              <a:solidFill>
                <a:schemeClr val="accent2">
                  <a:alpha val="89411"/>
                </a:schemeClr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521" name="Google Shape;521;p11"/>
            <p:cNvSpPr/>
            <p:nvPr/>
          </p:nvSpPr>
          <p:spPr>
            <a:xfrm rot="8100000">
              <a:off x="69819" y="502751"/>
              <a:ext cx="320851" cy="320851"/>
            </a:xfrm>
            <a:prstGeom prst="teardrop">
              <a:avLst>
                <a:gd name="adj" fmla="val 115000"/>
              </a:avLst>
            </a:prstGeom>
            <a:solidFill>
              <a:schemeClr val="accent2"/>
            </a:solidFill>
            <a:ln w="12700" cap="flat" cmpd="sng">
              <a:solidFill>
                <a:schemeClr val="accent2">
                  <a:alpha val="8941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105463" y="538395"/>
              <a:ext cx="249564" cy="249564"/>
            </a:xfrm>
            <a:prstGeom prst="ellipse">
              <a:avLst/>
            </a:prstGeom>
            <a:solidFill>
              <a:srgbClr val="92D050">
                <a:alpha val="8941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655770" y="890053"/>
              <a:ext cx="2321488" cy="129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1"/>
            <p:cNvSpPr txBox="1"/>
            <p:nvPr/>
          </p:nvSpPr>
          <p:spPr>
            <a:xfrm>
              <a:off x="655770" y="890053"/>
              <a:ext cx="2321488" cy="129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2550" rIns="82550" bIns="12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655770" y="436300"/>
              <a:ext cx="2321488" cy="453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1"/>
            <p:cNvSpPr txBox="1"/>
            <p:nvPr/>
          </p:nvSpPr>
          <p:spPr>
            <a:xfrm>
              <a:off x="655770" y="436300"/>
              <a:ext cx="2321488" cy="453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1079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r>
                <a:rPr lang="en-US" sz="1700" b="1" i="0" u="none" strike="noStrike" cap="none" baseline="30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</a:t>
              </a:r>
              <a:r>
                <a:rPr lang="en-US" sz="1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Nov 2021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7" name="Google Shape;527;p11"/>
            <p:cNvCxnSpPr/>
            <p:nvPr/>
          </p:nvCxnSpPr>
          <p:spPr>
            <a:xfrm>
              <a:off x="230245" y="890053"/>
              <a:ext cx="0" cy="129145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528" name="Google Shape;528;p11"/>
            <p:cNvSpPr/>
            <p:nvPr/>
          </p:nvSpPr>
          <p:spPr>
            <a:xfrm>
              <a:off x="189408" y="2140666"/>
              <a:ext cx="81675" cy="81675"/>
            </a:xfrm>
            <a:prstGeom prst="ellipse">
              <a:avLst/>
            </a:prstGeom>
            <a:solidFill>
              <a:srgbClr val="CEDA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1"/>
            <p:cNvSpPr/>
            <p:nvPr/>
          </p:nvSpPr>
          <p:spPr>
            <a:xfrm rot="-2700000">
              <a:off x="1707641" y="3539404"/>
              <a:ext cx="320851" cy="320851"/>
            </a:xfrm>
            <a:prstGeom prst="teardrop">
              <a:avLst>
                <a:gd name="adj" fmla="val 115000"/>
              </a:avLst>
            </a:prstGeom>
            <a:solidFill>
              <a:schemeClr val="accent2"/>
            </a:solidFill>
            <a:ln w="12700" cap="flat" cmpd="sng">
              <a:solidFill>
                <a:schemeClr val="accent2">
                  <a:alpha val="8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1743285" y="3575048"/>
              <a:ext cx="249564" cy="249564"/>
            </a:xfrm>
            <a:prstGeom prst="ellipse">
              <a:avLst/>
            </a:prstGeom>
            <a:solidFill>
              <a:schemeClr val="accent1">
                <a:alpha val="8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2292766" y="2181504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1"/>
            <p:cNvSpPr txBox="1"/>
            <p:nvPr/>
          </p:nvSpPr>
          <p:spPr>
            <a:xfrm>
              <a:off x="2292766" y="2181504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3825" rIns="0" bIns="8255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2292766" y="3472954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1"/>
            <p:cNvSpPr txBox="1"/>
            <p:nvPr/>
          </p:nvSpPr>
          <p:spPr>
            <a:xfrm>
              <a:off x="2292766" y="3472954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1079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r>
                <a:rPr lang="en-US" sz="1700" b="1" i="0" u="none" strike="noStrike" cap="none" baseline="30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</a:t>
              </a:r>
              <a:r>
                <a:rPr lang="en-US" sz="1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Nov 2021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5" name="Google Shape;535;p11"/>
            <p:cNvCxnSpPr/>
            <p:nvPr/>
          </p:nvCxnSpPr>
          <p:spPr>
            <a:xfrm>
              <a:off x="1868067" y="2181504"/>
              <a:ext cx="0" cy="129145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536" name="Google Shape;536;p11"/>
            <p:cNvSpPr/>
            <p:nvPr/>
          </p:nvSpPr>
          <p:spPr>
            <a:xfrm>
              <a:off x="1826286" y="2140666"/>
              <a:ext cx="81675" cy="81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1"/>
            <p:cNvSpPr/>
            <p:nvPr/>
          </p:nvSpPr>
          <p:spPr>
            <a:xfrm rot="8100000">
              <a:off x="3331841" y="502751"/>
              <a:ext cx="320851" cy="320851"/>
            </a:xfrm>
            <a:prstGeom prst="teardrop">
              <a:avLst>
                <a:gd name="adj" fmla="val 115000"/>
              </a:avLst>
            </a:prstGeom>
            <a:solidFill>
              <a:schemeClr val="accent2"/>
            </a:solidFill>
            <a:ln w="12700" cap="flat" cmpd="sng">
              <a:solidFill>
                <a:schemeClr val="accent2">
                  <a:alpha val="6941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3367485" y="538395"/>
              <a:ext cx="249564" cy="24956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916965" y="890053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1"/>
            <p:cNvSpPr txBox="1"/>
            <p:nvPr/>
          </p:nvSpPr>
          <p:spPr>
            <a:xfrm>
              <a:off x="3916965" y="890053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2550" rIns="82550" bIns="12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916965" y="436300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1"/>
            <p:cNvSpPr txBox="1"/>
            <p:nvPr/>
          </p:nvSpPr>
          <p:spPr>
            <a:xfrm>
              <a:off x="3916965" y="436300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1079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r>
                <a:rPr lang="en-US" sz="1700" b="1" i="0" u="none" strike="noStrike" cap="none" baseline="30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</a:t>
              </a:r>
              <a:r>
                <a:rPr lang="en-US" sz="1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Dec 2021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3" name="Google Shape;543;p11"/>
            <p:cNvCxnSpPr/>
            <p:nvPr/>
          </p:nvCxnSpPr>
          <p:spPr>
            <a:xfrm>
              <a:off x="3492267" y="890053"/>
              <a:ext cx="0" cy="129145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544" name="Google Shape;544;p11"/>
            <p:cNvSpPr/>
            <p:nvPr/>
          </p:nvSpPr>
          <p:spPr>
            <a:xfrm>
              <a:off x="3450486" y="2140666"/>
              <a:ext cx="81675" cy="81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1"/>
            <p:cNvSpPr/>
            <p:nvPr/>
          </p:nvSpPr>
          <p:spPr>
            <a:xfrm rot="-2700000">
              <a:off x="4956041" y="3539404"/>
              <a:ext cx="320851" cy="320851"/>
            </a:xfrm>
            <a:prstGeom prst="teardrop">
              <a:avLst>
                <a:gd name="adj" fmla="val 115000"/>
              </a:avLst>
            </a:prstGeom>
            <a:solidFill>
              <a:schemeClr val="accent2"/>
            </a:solidFill>
            <a:ln w="12700" cap="flat" cmpd="sng">
              <a:solidFill>
                <a:schemeClr val="accent2">
                  <a:alpha val="6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4991685" y="3575048"/>
              <a:ext cx="249564" cy="249564"/>
            </a:xfrm>
            <a:prstGeom prst="ellipse">
              <a:avLst/>
            </a:prstGeom>
            <a:solidFill>
              <a:schemeClr val="accent1">
                <a:alpha val="8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5541165" y="2181504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1"/>
            <p:cNvSpPr txBox="1"/>
            <p:nvPr/>
          </p:nvSpPr>
          <p:spPr>
            <a:xfrm>
              <a:off x="5541165" y="2181504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3825" rIns="0" bIns="8255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5541165" y="3472954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1"/>
            <p:cNvSpPr txBox="1"/>
            <p:nvPr/>
          </p:nvSpPr>
          <p:spPr>
            <a:xfrm>
              <a:off x="5541165" y="3472954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1079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r>
                <a:rPr lang="en-US" sz="1700" b="1" i="0" u="none" strike="noStrike" cap="none" baseline="30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</a:t>
              </a:r>
              <a:r>
                <a:rPr lang="en-US" sz="1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Jan, 2022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1" name="Google Shape;551;p11"/>
            <p:cNvCxnSpPr/>
            <p:nvPr/>
          </p:nvCxnSpPr>
          <p:spPr>
            <a:xfrm>
              <a:off x="5116467" y="2181504"/>
              <a:ext cx="0" cy="129145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552" name="Google Shape;552;p11"/>
            <p:cNvSpPr/>
            <p:nvPr/>
          </p:nvSpPr>
          <p:spPr>
            <a:xfrm>
              <a:off x="5074686" y="2140666"/>
              <a:ext cx="81675" cy="81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1"/>
            <p:cNvSpPr/>
            <p:nvPr/>
          </p:nvSpPr>
          <p:spPr>
            <a:xfrm rot="8100000">
              <a:off x="6580241" y="502751"/>
              <a:ext cx="320851" cy="320851"/>
            </a:xfrm>
            <a:prstGeom prst="teardrop">
              <a:avLst>
                <a:gd name="adj" fmla="val 115000"/>
              </a:avLst>
            </a:prstGeom>
            <a:solidFill>
              <a:schemeClr val="accent2"/>
            </a:solidFill>
            <a:ln w="12700" cap="flat" cmpd="sng">
              <a:solidFill>
                <a:schemeClr val="accent2">
                  <a:alpha val="4941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6615885" y="538395"/>
              <a:ext cx="249564" cy="249564"/>
            </a:xfrm>
            <a:prstGeom prst="ellipse">
              <a:avLst/>
            </a:prstGeom>
            <a:solidFill>
              <a:schemeClr val="accent1">
                <a:alpha val="8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7165365" y="890053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1"/>
            <p:cNvSpPr txBox="1"/>
            <p:nvPr/>
          </p:nvSpPr>
          <p:spPr>
            <a:xfrm>
              <a:off x="7165365" y="890053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2550" rIns="82550" bIns="12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endParaRPr sz="1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7165365" y="436300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1"/>
            <p:cNvSpPr txBox="1"/>
            <p:nvPr/>
          </p:nvSpPr>
          <p:spPr>
            <a:xfrm>
              <a:off x="7165365" y="436300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1079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r>
                <a:rPr lang="en-US" sz="1700" b="1" i="0" u="none" strike="noStrike" cap="none" baseline="30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</a:t>
              </a:r>
              <a:r>
                <a:rPr lang="en-US" sz="1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Feb 2022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9" name="Google Shape;559;p11"/>
            <p:cNvCxnSpPr/>
            <p:nvPr/>
          </p:nvCxnSpPr>
          <p:spPr>
            <a:xfrm>
              <a:off x="6740667" y="890053"/>
              <a:ext cx="0" cy="129145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560" name="Google Shape;560;p11"/>
            <p:cNvSpPr/>
            <p:nvPr/>
          </p:nvSpPr>
          <p:spPr>
            <a:xfrm>
              <a:off x="6698885" y="2140666"/>
              <a:ext cx="81675" cy="81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1" name="Google Shape;561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12/10/2021</a:t>
            </a:r>
            <a:endParaRPr lang="en-US" dirty="0"/>
          </a:p>
        </p:txBody>
      </p:sp>
      <p:sp>
        <p:nvSpPr>
          <p:cNvPr id="562" name="Google Shape;56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Text to Speech</a:t>
            </a:r>
            <a:endParaRPr/>
          </a:p>
        </p:txBody>
      </p:sp>
      <p:sp>
        <p:nvSpPr>
          <p:cNvPr id="563" name="Google Shape;563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564" name="Google Shape;564;p11"/>
          <p:cNvSpPr txBox="1"/>
          <p:nvPr/>
        </p:nvSpPr>
        <p:spPr>
          <a:xfrm>
            <a:off x="130800" y="3214100"/>
            <a:ext cx="15510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PreProcessing , Classifier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1"/>
          <p:cNvSpPr txBox="1"/>
          <p:nvPr/>
        </p:nvSpPr>
        <p:spPr>
          <a:xfrm>
            <a:off x="1681800" y="4410050"/>
            <a:ext cx="1401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Training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1"/>
          <p:cNvSpPr txBox="1"/>
          <p:nvPr/>
        </p:nvSpPr>
        <p:spPr>
          <a:xfrm>
            <a:off x="3085950" y="3101000"/>
            <a:ext cx="1657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Combining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1"/>
          <p:cNvSpPr txBox="1"/>
          <p:nvPr/>
        </p:nvSpPr>
        <p:spPr>
          <a:xfrm>
            <a:off x="6147900" y="3083300"/>
            <a:ext cx="977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1"/>
          <p:cNvSpPr txBox="1"/>
          <p:nvPr/>
        </p:nvSpPr>
        <p:spPr>
          <a:xfrm>
            <a:off x="4840350" y="4230050"/>
            <a:ext cx="21303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Deploying modules on WebApp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1"/>
          <p:cNvSpPr txBox="1"/>
          <p:nvPr/>
        </p:nvSpPr>
        <p:spPr>
          <a:xfrm>
            <a:off x="6566700" y="3011000"/>
            <a:ext cx="17010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 writing and Defense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5"/>
          <p:cNvSpPr txBox="1">
            <a:spLocks noGrp="1"/>
          </p:cNvSpPr>
          <p:nvPr>
            <p:ph type="ctrTitle"/>
          </p:nvPr>
        </p:nvSpPr>
        <p:spPr>
          <a:xfrm>
            <a:off x="1867857" y="2075363"/>
            <a:ext cx="62202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59016dd07_1_198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75" name="Google Shape;375;g1059016dd07_1_198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188"/>
              <a:buNone/>
            </a:pPr>
            <a:r>
              <a:rPr lang="en-US" sz="4295"/>
              <a:t>1. Primary Goal</a:t>
            </a:r>
            <a:endParaRPr sz="4295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5188"/>
              <a:buNone/>
            </a:pPr>
            <a:r>
              <a:rPr lang="en-US" sz="4295"/>
              <a:t>2. Model Used</a:t>
            </a:r>
            <a:endParaRPr sz="4295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5188"/>
              <a:buNone/>
            </a:pPr>
            <a:r>
              <a:rPr lang="en-US" sz="4295"/>
              <a:t>3. Architecture</a:t>
            </a:r>
            <a:endParaRPr sz="4295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5188"/>
              <a:buNone/>
            </a:pPr>
            <a:r>
              <a:rPr lang="en-US" sz="4295"/>
              <a:t>4. Planning</a:t>
            </a:r>
            <a:endParaRPr sz="4295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5188"/>
              <a:buNone/>
            </a:pPr>
            <a:r>
              <a:rPr lang="en-US" sz="4295"/>
              <a:t>     a.Preprocessing</a:t>
            </a:r>
            <a:endParaRPr sz="4295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5188"/>
              <a:buNone/>
            </a:pPr>
            <a:r>
              <a:rPr lang="en-US" sz="4295"/>
              <a:t>     b.Language Classifier</a:t>
            </a:r>
            <a:endParaRPr sz="4295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5188"/>
              <a:buNone/>
            </a:pPr>
            <a:r>
              <a:rPr lang="en-US" sz="4295"/>
              <a:t>     c.WebApp </a:t>
            </a:r>
            <a:endParaRPr sz="4295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5188"/>
              <a:buNone/>
            </a:pPr>
            <a:r>
              <a:rPr lang="en-US" sz="4295"/>
              <a:t>     d.Containerization</a:t>
            </a:r>
            <a:endParaRPr sz="4295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5188"/>
              <a:buNone/>
            </a:pPr>
            <a:r>
              <a:rPr lang="en-US" sz="4295"/>
              <a:t>5.Timeline</a:t>
            </a:r>
            <a:endParaRPr sz="4295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5188"/>
              <a:buNone/>
            </a:pPr>
            <a:r>
              <a:rPr lang="en-US" sz="4295"/>
              <a:t>6.Summary</a:t>
            </a:r>
            <a:endParaRPr sz="4295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376" name="Google Shape;376;g1059016dd07_1_19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12/10/2021</a:t>
            </a:r>
            <a:endParaRPr dirty="0"/>
          </a:p>
        </p:txBody>
      </p:sp>
      <p:sp>
        <p:nvSpPr>
          <p:cNvPr id="377" name="Google Shape;377;g1059016dd07_1_1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to Speech</a:t>
            </a:r>
            <a:endParaRPr/>
          </a:p>
        </p:txBody>
      </p:sp>
      <p:sp>
        <p:nvSpPr>
          <p:cNvPr id="378" name="Google Shape;378;g1059016dd07_1_198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59016dd07_1_206"/>
          <p:cNvSpPr txBox="1">
            <a:spLocks noGrp="1"/>
          </p:cNvSpPr>
          <p:nvPr>
            <p:ph type="ctrTitle"/>
          </p:nvPr>
        </p:nvSpPr>
        <p:spPr>
          <a:xfrm>
            <a:off x="1167494" y="1135600"/>
            <a:ext cx="6246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Primary goal</a:t>
            </a:r>
            <a:endParaRPr/>
          </a:p>
        </p:txBody>
      </p:sp>
      <p:sp>
        <p:nvSpPr>
          <p:cNvPr id="384" name="Google Shape;384;g1059016dd07_1_206"/>
          <p:cNvSpPr txBox="1">
            <a:spLocks noGrp="1"/>
          </p:cNvSpPr>
          <p:nvPr>
            <p:ph type="subTitle" idx="1"/>
          </p:nvPr>
        </p:nvSpPr>
        <p:spPr>
          <a:xfrm>
            <a:off x="1167700" y="3539075"/>
            <a:ext cx="6400500" cy="19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</a:pPr>
            <a:r>
              <a:rPr lang="en-US" sz="2320">
                <a:latin typeface="Calibri"/>
                <a:ea typeface="Calibri"/>
                <a:cs typeface="Calibri"/>
                <a:sym typeface="Calibri"/>
              </a:rPr>
              <a:t>Develop a web application that uses Grad-TTS Model for Text to Speech conversion. Languages supported by the TTS converter app are:</a:t>
            </a:r>
            <a:endParaRPr sz="232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</a:pPr>
            <a:endParaRPr sz="232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59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320"/>
              <a:buFont typeface="Calibri"/>
              <a:buChar char="●"/>
            </a:pPr>
            <a:r>
              <a:rPr lang="en-US" sz="2320">
                <a:latin typeface="Calibri"/>
                <a:ea typeface="Calibri"/>
                <a:cs typeface="Calibri"/>
                <a:sym typeface="Calibri"/>
              </a:rPr>
              <a:t>English</a:t>
            </a:r>
            <a:endParaRPr sz="232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59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320"/>
              <a:buFont typeface="Calibri"/>
              <a:buChar char="●"/>
            </a:pPr>
            <a:r>
              <a:rPr lang="en-US" sz="2320">
                <a:latin typeface="Calibri"/>
                <a:ea typeface="Calibri"/>
                <a:cs typeface="Calibri"/>
                <a:sym typeface="Calibri"/>
              </a:rPr>
              <a:t>French</a:t>
            </a:r>
            <a:endParaRPr sz="232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59016dd07_1_2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Model Used: Grad-TTS</a:t>
            </a:r>
            <a:endParaRPr/>
          </a:p>
        </p:txBody>
      </p:sp>
      <p:sp>
        <p:nvSpPr>
          <p:cNvPr id="390" name="Google Shape;390;g1059016dd07_1_211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00" cy="3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A novel text-to-speech model with score-based decoder producing Mel spectrograms by gradually transforming noise predicted by encoder and aligned with text input by means of Monotonic Alignment Search.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Encoder + Duration Predictor + Decoder = Mel Spectrograms</a:t>
            </a:r>
            <a:endParaRPr/>
          </a:p>
        </p:txBody>
      </p:sp>
      <p:sp>
        <p:nvSpPr>
          <p:cNvPr id="391" name="Google Shape;391;g1059016dd07_1_2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12/10/2021</a:t>
            </a:r>
          </a:p>
        </p:txBody>
      </p:sp>
      <p:sp>
        <p:nvSpPr>
          <p:cNvPr id="392" name="Google Shape;392;g1059016dd07_1_2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to Speech</a:t>
            </a:r>
            <a:endParaRPr/>
          </a:p>
        </p:txBody>
      </p:sp>
      <p:sp>
        <p:nvSpPr>
          <p:cNvPr id="393" name="Google Shape;393;g1059016dd07_1_211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59016dd07_1_60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Planning</a:t>
            </a:r>
            <a:endParaRPr/>
          </a:p>
        </p:txBody>
      </p:sp>
      <p:grpSp>
        <p:nvGrpSpPr>
          <p:cNvPr id="399" name="Google Shape;399;g1059016dd07_1_605"/>
          <p:cNvGrpSpPr/>
          <p:nvPr/>
        </p:nvGrpSpPr>
        <p:grpSpPr>
          <a:xfrm>
            <a:off x="1251312" y="2082555"/>
            <a:ext cx="9689318" cy="3940800"/>
            <a:chOff x="0" y="0"/>
            <a:chExt cx="9689318" cy="3940800"/>
          </a:xfrm>
        </p:grpSpPr>
        <p:sp>
          <p:nvSpPr>
            <p:cNvPr id="400" name="Google Shape;400;g1059016dd07_1_605"/>
            <p:cNvSpPr/>
            <p:nvPr/>
          </p:nvSpPr>
          <p:spPr>
            <a:xfrm>
              <a:off x="0" y="0"/>
              <a:ext cx="1892400" cy="394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g1059016dd07_1_605"/>
            <p:cNvSpPr txBox="1"/>
            <p:nvPr/>
          </p:nvSpPr>
          <p:spPr>
            <a:xfrm>
              <a:off x="0" y="1576348"/>
              <a:ext cx="1892400" cy="15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Grid5000 Account</a:t>
              </a:r>
              <a:endParaRPr/>
            </a:p>
            <a:p>
              <a:pPr marL="0" marR="0" lvl="1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</a:rPr>
                <a:t>Testbed for experiment</a:t>
              </a:r>
              <a:endParaRPr/>
            </a:p>
          </p:txBody>
        </p:sp>
        <p:sp>
          <p:nvSpPr>
            <p:cNvPr id="402" name="Google Shape;402;g1059016dd07_1_605"/>
            <p:cNvSpPr/>
            <p:nvPr/>
          </p:nvSpPr>
          <p:spPr>
            <a:xfrm>
              <a:off x="532154" y="478533"/>
              <a:ext cx="828000" cy="828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g1059016dd07_1_605"/>
            <p:cNvSpPr/>
            <p:nvPr/>
          </p:nvSpPr>
          <p:spPr>
            <a:xfrm>
              <a:off x="1946788" y="0"/>
              <a:ext cx="1892400" cy="394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g1059016dd07_1_605"/>
            <p:cNvSpPr txBox="1"/>
            <p:nvPr/>
          </p:nvSpPr>
          <p:spPr>
            <a:xfrm>
              <a:off x="1946788" y="1576348"/>
              <a:ext cx="1892400" cy="15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Preprocessing</a:t>
              </a:r>
              <a:endParaRPr/>
            </a:p>
            <a:p>
              <a:pPr marL="0" marR="0" lvl="1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Generating phoneme from input text</a:t>
              </a:r>
              <a:endParaRPr/>
            </a:p>
          </p:txBody>
        </p:sp>
        <p:sp>
          <p:nvSpPr>
            <p:cNvPr id="405" name="Google Shape;405;g1059016dd07_1_605"/>
            <p:cNvSpPr/>
            <p:nvPr/>
          </p:nvSpPr>
          <p:spPr>
            <a:xfrm>
              <a:off x="2481384" y="478533"/>
              <a:ext cx="828000" cy="82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g1059016dd07_1_605"/>
            <p:cNvSpPr/>
            <p:nvPr/>
          </p:nvSpPr>
          <p:spPr>
            <a:xfrm>
              <a:off x="3901903" y="0"/>
              <a:ext cx="1892400" cy="394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g1059016dd07_1_605"/>
            <p:cNvSpPr txBox="1"/>
            <p:nvPr/>
          </p:nvSpPr>
          <p:spPr>
            <a:xfrm>
              <a:off x="3901903" y="1576348"/>
              <a:ext cx="1892400" cy="15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RNN LSTM Classifier</a:t>
              </a:r>
              <a:endParaRPr/>
            </a:p>
            <a:p>
              <a:pPr marL="0" marR="0" lvl="1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For Identifying language </a:t>
              </a:r>
              <a:endParaRPr/>
            </a:p>
          </p:txBody>
        </p:sp>
        <p:sp>
          <p:nvSpPr>
            <p:cNvPr id="408" name="Google Shape;408;g1059016dd07_1_605"/>
            <p:cNvSpPr/>
            <p:nvPr/>
          </p:nvSpPr>
          <p:spPr>
            <a:xfrm>
              <a:off x="4430614" y="478533"/>
              <a:ext cx="828000" cy="82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g1059016dd07_1_605"/>
            <p:cNvSpPr/>
            <p:nvPr/>
          </p:nvSpPr>
          <p:spPr>
            <a:xfrm>
              <a:off x="5847689" y="0"/>
              <a:ext cx="1892400" cy="394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g1059016dd07_1_605"/>
            <p:cNvSpPr txBox="1"/>
            <p:nvPr/>
          </p:nvSpPr>
          <p:spPr>
            <a:xfrm>
              <a:off x="5847689" y="1576348"/>
              <a:ext cx="1892400" cy="15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Training</a:t>
              </a:r>
              <a:endParaRPr/>
            </a:p>
            <a:p>
              <a:pPr marL="0" marR="0" lvl="1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 train a model</a:t>
              </a:r>
              <a:endParaRPr/>
            </a:p>
          </p:txBody>
        </p:sp>
        <p:sp>
          <p:nvSpPr>
            <p:cNvPr id="411" name="Google Shape;411;g1059016dd07_1_605"/>
            <p:cNvSpPr/>
            <p:nvPr/>
          </p:nvSpPr>
          <p:spPr>
            <a:xfrm>
              <a:off x="6379844" y="478533"/>
              <a:ext cx="828000" cy="828000"/>
            </a:xfrm>
            <a:prstGeom prst="ellipse">
              <a:avLst/>
            </a:prstGeom>
            <a:solidFill>
              <a:srgbClr val="66A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g1059016dd07_1_605"/>
            <p:cNvSpPr/>
            <p:nvPr/>
          </p:nvSpPr>
          <p:spPr>
            <a:xfrm>
              <a:off x="7796918" y="0"/>
              <a:ext cx="1892400" cy="394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g1059016dd07_1_605"/>
            <p:cNvSpPr txBox="1"/>
            <p:nvPr/>
          </p:nvSpPr>
          <p:spPr>
            <a:xfrm>
              <a:off x="7796918" y="1576348"/>
              <a:ext cx="1892400" cy="15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/>
            </a:p>
            <a:p>
              <a:pPr marL="0" marR="0" lvl="1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Combine all modules and deploy working model on WebApp</a:t>
              </a:r>
              <a:endParaRPr/>
            </a:p>
          </p:txBody>
        </p:sp>
        <p:sp>
          <p:nvSpPr>
            <p:cNvPr id="414" name="Google Shape;414;g1059016dd07_1_605"/>
            <p:cNvSpPr/>
            <p:nvPr/>
          </p:nvSpPr>
          <p:spPr>
            <a:xfrm>
              <a:off x="8329073" y="478533"/>
              <a:ext cx="828000" cy="828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g1059016dd07_1_605"/>
            <p:cNvSpPr/>
            <p:nvPr/>
          </p:nvSpPr>
          <p:spPr>
            <a:xfrm>
              <a:off x="400054" y="3040375"/>
              <a:ext cx="8914200" cy="591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1F5F9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g1059016dd07_1_605"/>
          <p:cNvSpPr txBox="1"/>
          <p:nvPr/>
        </p:nvSpPr>
        <p:spPr>
          <a:xfrm>
            <a:off x="1984084" y="2674641"/>
            <a:ext cx="350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17" name="Google Shape;417;g1059016dd07_1_605"/>
          <p:cNvSpPr txBox="1"/>
          <p:nvPr/>
        </p:nvSpPr>
        <p:spPr>
          <a:xfrm>
            <a:off x="3924288" y="2674641"/>
            <a:ext cx="350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18" name="Google Shape;418;g1059016dd07_1_605"/>
          <p:cNvSpPr txBox="1"/>
          <p:nvPr/>
        </p:nvSpPr>
        <p:spPr>
          <a:xfrm>
            <a:off x="5893675" y="2674641"/>
            <a:ext cx="350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19" name="Google Shape;419;g1059016dd07_1_605"/>
          <p:cNvSpPr txBox="1"/>
          <p:nvPr/>
        </p:nvSpPr>
        <p:spPr>
          <a:xfrm>
            <a:off x="7803301" y="2674641"/>
            <a:ext cx="350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20" name="Google Shape;420;g1059016dd07_1_605"/>
          <p:cNvSpPr txBox="1"/>
          <p:nvPr/>
        </p:nvSpPr>
        <p:spPr>
          <a:xfrm>
            <a:off x="9803178" y="2674641"/>
            <a:ext cx="350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21" name="Google Shape;421;g1059016dd07_1_60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12/10/2021</a:t>
            </a:r>
          </a:p>
        </p:txBody>
      </p:sp>
      <p:sp>
        <p:nvSpPr>
          <p:cNvPr id="422" name="Google Shape;422;g1059016dd07_1_605"/>
          <p:cNvSpPr/>
          <p:nvPr/>
        </p:nvSpPr>
        <p:spPr>
          <a:xfrm>
            <a:off x="6624050" y="228100"/>
            <a:ext cx="450900" cy="472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1059016dd07_1_6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to Speech</a:t>
            </a:r>
            <a:endParaRPr/>
          </a:p>
        </p:txBody>
      </p:sp>
      <p:sp>
        <p:nvSpPr>
          <p:cNvPr id="424" name="Google Shape;424;g1059016dd07_1_60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25" name="Google Shape;425;g1059016dd07_1_605"/>
          <p:cNvSpPr/>
          <p:nvPr/>
        </p:nvSpPr>
        <p:spPr>
          <a:xfrm>
            <a:off x="8153400" y="228113"/>
            <a:ext cx="450900" cy="472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g1059016dd07_1_605"/>
          <p:cNvSpPr txBox="1"/>
          <p:nvPr/>
        </p:nvSpPr>
        <p:spPr>
          <a:xfrm>
            <a:off x="6248400" y="264425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In Progress             Completed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Completed</a:t>
            </a:r>
            <a:endParaRPr/>
          </a:p>
        </p:txBody>
      </p:sp>
      <p:sp>
        <p:nvSpPr>
          <p:cNvPr id="432" name="Google Shape;432;p2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38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5"/>
              <a:buAutoNum type="arabicPeriod"/>
            </a:pPr>
            <a:r>
              <a:rPr lang="en-US" sz="2595"/>
              <a:t>Language classifier + prediction</a:t>
            </a:r>
            <a:endParaRPr sz="2595"/>
          </a:p>
          <a:p>
            <a:pPr marL="457200" lvl="0" indent="-39338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5"/>
              <a:buAutoNum type="arabicPeriod"/>
            </a:pPr>
            <a:r>
              <a:rPr lang="en-US" sz="2595"/>
              <a:t>Server + modules connection</a:t>
            </a:r>
            <a:endParaRPr sz="2595"/>
          </a:p>
          <a:p>
            <a:pPr marL="457200" lvl="0" indent="-39338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5"/>
              <a:buAutoNum type="arabicPeriod"/>
            </a:pPr>
            <a:r>
              <a:rPr lang="en-US" sz="2595"/>
              <a:t>Web app - server connection</a:t>
            </a:r>
            <a:endParaRPr sz="2595"/>
          </a:p>
          <a:p>
            <a:pPr marL="457200" lvl="0" indent="-39338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5"/>
              <a:buAutoNum type="arabicPeriod"/>
            </a:pPr>
            <a:r>
              <a:rPr lang="en-US" sz="2595"/>
              <a:t>English TTS</a:t>
            </a:r>
            <a:endParaRPr sz="2595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95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95"/>
          </a:p>
        </p:txBody>
      </p:sp>
      <p:sp>
        <p:nvSpPr>
          <p:cNvPr id="433" name="Google Shape;433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12/10/2021</a:t>
            </a:r>
          </a:p>
        </p:txBody>
      </p:sp>
      <p:sp>
        <p:nvSpPr>
          <p:cNvPr id="434" name="Google Shape;43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Text to Speech</a:t>
            </a:r>
            <a:endParaRPr/>
          </a:p>
        </p:txBody>
      </p:sp>
      <p:sp>
        <p:nvSpPr>
          <p:cNvPr id="435" name="Google Shape;435;p2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35834f628_0_4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with unseen data </a:t>
            </a:r>
            <a:endParaRPr/>
          </a:p>
        </p:txBody>
      </p:sp>
      <p:sp>
        <p:nvSpPr>
          <p:cNvPr id="442" name="Google Shape;442;g1035834f628_0_4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443" name="Google Shape;443;g1035834f628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3" y="1706700"/>
            <a:ext cx="6543675" cy="49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35834f628_0_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1035834f628_0_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00" cy="336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1035834f628_0_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452" name="Google Shape;452;g1035834f628_0_0"/>
          <p:cNvPicPr preferRelativeResize="0"/>
          <p:nvPr/>
        </p:nvPicPr>
        <p:blipFill rotWithShape="1">
          <a:blip r:embed="rId3">
            <a:alphaModFix/>
          </a:blip>
          <a:srcRect t="8983"/>
          <a:stretch/>
        </p:blipFill>
        <p:spPr>
          <a:xfrm>
            <a:off x="0" y="311375"/>
            <a:ext cx="12192000" cy="62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3680636c5_1_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459" name="Google Shape;459;g103680636c5_1_0"/>
          <p:cNvPicPr preferRelativeResize="0"/>
          <p:nvPr/>
        </p:nvPicPr>
        <p:blipFill rotWithShape="1">
          <a:blip r:embed="rId3">
            <a:alphaModFix/>
          </a:blip>
          <a:srcRect t="8983" r="70689" b="33870"/>
          <a:stretch/>
        </p:blipFill>
        <p:spPr>
          <a:xfrm>
            <a:off x="3443718" y="563013"/>
            <a:ext cx="5226658" cy="573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Widescreen</PresentationFormat>
  <Paragraphs>134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Office Theme</vt:lpstr>
      <vt:lpstr>Software Development Project   </vt:lpstr>
      <vt:lpstr>Agenda</vt:lpstr>
      <vt:lpstr>Primary goal</vt:lpstr>
      <vt:lpstr>Model Used: Grad-TTS</vt:lpstr>
      <vt:lpstr>Planning</vt:lpstr>
      <vt:lpstr>Completed</vt:lpstr>
      <vt:lpstr>Test with unseen data </vt:lpstr>
      <vt:lpstr>PowerPoint Presentation</vt:lpstr>
      <vt:lpstr>PowerPoint Presentation</vt:lpstr>
      <vt:lpstr>PowerPoint Presentation</vt:lpstr>
      <vt:lpstr>PowerPoint Presentation</vt:lpstr>
      <vt:lpstr>Available server-side functionality</vt:lpstr>
      <vt:lpstr>Providing the app as a service</vt:lpstr>
      <vt:lpstr>Next steps on the server-side</vt:lpstr>
      <vt:lpstr>PowerPoint Presentation</vt:lpstr>
      <vt:lpstr>Demo</vt:lpstr>
      <vt:lpstr>Timeline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  </dc:title>
  <dc:creator>Shalini Priya</dc:creator>
  <cp:lastModifiedBy>Shalini Priya</cp:lastModifiedBy>
  <cp:revision>2</cp:revision>
  <dcterms:created xsi:type="dcterms:W3CDTF">2021-11-02T19:58:07Z</dcterms:created>
  <dcterms:modified xsi:type="dcterms:W3CDTF">2021-12-10T08:59:15Z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