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8" r:id="rId3"/>
    <p:sldId id="273" r:id="rId4"/>
    <p:sldId id="270" r:id="rId5"/>
    <p:sldId id="288" r:id="rId6"/>
    <p:sldId id="258" r:id="rId7"/>
    <p:sldId id="274" r:id="rId8"/>
    <p:sldId id="278" r:id="rId9"/>
    <p:sldId id="259" r:id="rId10"/>
    <p:sldId id="260" r:id="rId11"/>
    <p:sldId id="280" r:id="rId12"/>
    <p:sldId id="290" r:id="rId13"/>
    <p:sldId id="261" r:id="rId14"/>
    <p:sldId id="262" r:id="rId15"/>
    <p:sldId id="263" r:id="rId16"/>
    <p:sldId id="264" r:id="rId17"/>
    <p:sldId id="272" r:id="rId18"/>
    <p:sldId id="295" r:id="rId19"/>
    <p:sldId id="289" r:id="rId20"/>
    <p:sldId id="297" r:id="rId21"/>
    <p:sldId id="276" r:id="rId22"/>
    <p:sldId id="277" r:id="rId23"/>
    <p:sldId id="282" r:id="rId24"/>
    <p:sldId id="299" r:id="rId25"/>
    <p:sldId id="283" r:id="rId26"/>
    <p:sldId id="284" r:id="rId27"/>
    <p:sldId id="300" r:id="rId28"/>
    <p:sldId id="275" r:id="rId29"/>
    <p:sldId id="29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10"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193C8-7115-4DB5-BFAA-6D5D5936281C}" type="datetimeFigureOut">
              <a:rPr lang="zh-CN" altLang="en-US" smtClean="0"/>
              <a:t>2019-07-15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5858E-2BA4-4F85-B9C4-7A1769257367}" type="slidenum">
              <a:rPr lang="zh-CN" altLang="en-US" smtClean="0"/>
              <a:t>‹#›</a:t>
            </a:fld>
            <a:endParaRPr lang="zh-CN" altLang="en-US"/>
          </a:p>
        </p:txBody>
      </p:sp>
    </p:spTree>
    <p:extLst>
      <p:ext uri="{BB962C8B-B14F-4D97-AF65-F5344CB8AC3E}">
        <p14:creationId xmlns:p14="http://schemas.microsoft.com/office/powerpoint/2010/main" val="203810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5858E-2BA4-4F85-B9C4-7A1769257367}" type="slidenum">
              <a:rPr lang="zh-CN" altLang="en-US" smtClean="0"/>
              <a:t>8</a:t>
            </a:fld>
            <a:endParaRPr lang="zh-CN" altLang="en-US"/>
          </a:p>
        </p:txBody>
      </p:sp>
    </p:spTree>
    <p:extLst>
      <p:ext uri="{BB962C8B-B14F-4D97-AF65-F5344CB8AC3E}">
        <p14:creationId xmlns:p14="http://schemas.microsoft.com/office/powerpoint/2010/main" val="1884320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5858E-2BA4-4F85-B9C4-7A1769257367}" type="slidenum">
              <a:rPr lang="zh-CN" altLang="en-US" smtClean="0"/>
              <a:t>12</a:t>
            </a:fld>
            <a:endParaRPr lang="zh-CN" altLang="en-US"/>
          </a:p>
        </p:txBody>
      </p:sp>
    </p:spTree>
    <p:extLst>
      <p:ext uri="{BB962C8B-B14F-4D97-AF65-F5344CB8AC3E}">
        <p14:creationId xmlns:p14="http://schemas.microsoft.com/office/powerpoint/2010/main" val="195593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5858E-2BA4-4F85-B9C4-7A1769257367}" type="slidenum">
              <a:rPr lang="zh-CN" altLang="en-US" smtClean="0"/>
              <a:t>14</a:t>
            </a:fld>
            <a:endParaRPr lang="zh-CN" altLang="en-US"/>
          </a:p>
        </p:txBody>
      </p:sp>
    </p:spTree>
    <p:extLst>
      <p:ext uri="{BB962C8B-B14F-4D97-AF65-F5344CB8AC3E}">
        <p14:creationId xmlns:p14="http://schemas.microsoft.com/office/powerpoint/2010/main" val="384904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72874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286655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3519796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00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6849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416760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404183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168043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300255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405629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280161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330102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96E4F9-BE0A-471A-84C5-157CD925CAC5}" type="datetimeFigureOut">
              <a:rPr lang="zh-CN" altLang="en-US" smtClean="0"/>
              <a:t>2019-07-15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402553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6E4F9-BE0A-471A-84C5-157CD925CAC5}" type="datetimeFigureOut">
              <a:rPr lang="zh-CN" altLang="en-US" smtClean="0"/>
              <a:t>2019-07-15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29D3A-3065-42B7-B453-9F7A238AFED7}" type="slidenum">
              <a:rPr lang="zh-CN" altLang="en-US" smtClean="0"/>
              <a:t>‹#›</a:t>
            </a:fld>
            <a:endParaRPr lang="zh-CN" altLang="en-US"/>
          </a:p>
        </p:txBody>
      </p:sp>
    </p:spTree>
    <p:extLst>
      <p:ext uri="{BB962C8B-B14F-4D97-AF65-F5344CB8AC3E}">
        <p14:creationId xmlns:p14="http://schemas.microsoft.com/office/powerpoint/2010/main" val="232484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abs/1503.0253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s.toronto.edu/~hint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research.microsoft.com/en-us/collaboration/global/northam/northam-fellows.aspx" TargetMode="External"/><Relationship Id="rId13" Type="http://schemas.openxmlformats.org/officeDocument/2006/relationships/hyperlink" Target="http://research.microsoft.com/" TargetMode="External"/><Relationship Id="rId3" Type="http://schemas.openxmlformats.org/officeDocument/2006/relationships/hyperlink" Target="http://www.eecs.berkeley.edu/" TargetMode="External"/><Relationship Id="rId7" Type="http://schemas.openxmlformats.org/officeDocument/2006/relationships/hyperlink" Target="http://www.eecs.berkeley.edu/~trevor/" TargetMode="External"/><Relationship Id="rId12" Type="http://schemas.openxmlformats.org/officeDocument/2006/relationships/hyperlink" Target="http://www.cs.cmu.edu/" TargetMode="External"/><Relationship Id="rId2" Type="http://schemas.openxmlformats.org/officeDocument/2006/relationships/hyperlink" Target="http://www1.icsi.berkeley.edu/~vinyals/" TargetMode="External"/><Relationship Id="rId1" Type="http://schemas.openxmlformats.org/officeDocument/2006/relationships/slideLayout" Target="../slideLayouts/slideLayout2.xml"/><Relationship Id="rId6" Type="http://schemas.openxmlformats.org/officeDocument/2006/relationships/hyperlink" Target="http://www.cs.berkeley.edu/~bajcsy/" TargetMode="External"/><Relationship Id="rId11" Type="http://schemas.openxmlformats.org/officeDocument/2006/relationships/hyperlink" Target="http://www.upc.edu/" TargetMode="External"/><Relationship Id="rId5" Type="http://schemas.openxmlformats.org/officeDocument/2006/relationships/hyperlink" Target="http://www.icsi.berkeley.edu/~morgan/" TargetMode="External"/><Relationship Id="rId15" Type="http://schemas.openxmlformats.org/officeDocument/2006/relationships/image" Target="../media/image3.jpeg"/><Relationship Id="rId10" Type="http://schemas.openxmlformats.org/officeDocument/2006/relationships/hyperlink" Target="http://www.ucsd.edu/" TargetMode="External"/><Relationship Id="rId4" Type="http://schemas.openxmlformats.org/officeDocument/2006/relationships/hyperlink" Target="http://www.berkeley.edu/" TargetMode="External"/><Relationship Id="rId9" Type="http://schemas.openxmlformats.org/officeDocument/2006/relationships/hyperlink" Target="http://overmind.cs.berkeley.edu/" TargetMode="External"/><Relationship Id="rId14" Type="http://schemas.openxmlformats.org/officeDocument/2006/relationships/hyperlink" Target="http://research.google.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5693" y="1960440"/>
            <a:ext cx="12287693" cy="1820091"/>
          </a:xfrm>
        </p:spPr>
        <p:txBody>
          <a:bodyPr>
            <a:normAutofit fontScale="90000"/>
          </a:bodyPr>
          <a:lstStyle/>
          <a:p>
            <a:r>
              <a:rPr lang="en-US" altLang="zh-CN" sz="5800" dirty="0"/>
              <a:t>Distilling the Knowledge in a </a:t>
            </a:r>
            <a:br>
              <a:rPr lang="en-US" altLang="zh-CN" sz="5800" dirty="0"/>
            </a:br>
            <a:r>
              <a:rPr lang="en-US" altLang="zh-CN" sz="5800" dirty="0"/>
              <a:t>Neural Network</a:t>
            </a:r>
            <a:br>
              <a:rPr lang="en-US" altLang="zh-CN" dirty="0"/>
            </a:br>
            <a:r>
              <a:rPr lang="en-US" altLang="zh-CN" sz="3600" dirty="0">
                <a:hlinkClick r:id="rId2"/>
              </a:rPr>
              <a:t>https://arxiv.org/abs/1503.02531</a:t>
            </a:r>
            <a:br>
              <a:rPr lang="en-US" altLang="zh-CN" sz="3600" dirty="0"/>
            </a:br>
            <a:r>
              <a:rPr lang="en-US" altLang="zh-CN" sz="3600" dirty="0"/>
              <a:t>NIPS</a:t>
            </a:r>
            <a:br>
              <a:rPr lang="en-US" altLang="zh-CN" sz="4400" dirty="0"/>
            </a:br>
            <a:endParaRPr lang="zh-CN" altLang="en-US" sz="4000" dirty="0"/>
          </a:p>
        </p:txBody>
      </p:sp>
      <p:sp>
        <p:nvSpPr>
          <p:cNvPr id="3" name="副标题 2"/>
          <p:cNvSpPr>
            <a:spLocks noGrp="1"/>
          </p:cNvSpPr>
          <p:nvPr>
            <p:ph type="subTitle" idx="1"/>
          </p:nvPr>
        </p:nvSpPr>
        <p:spPr>
          <a:xfrm>
            <a:off x="1571846" y="5247410"/>
            <a:ext cx="9144000" cy="2786742"/>
          </a:xfrm>
        </p:spPr>
        <p:txBody>
          <a:bodyPr>
            <a:normAutofit/>
          </a:bodyPr>
          <a:lstStyle/>
          <a:p>
            <a:endParaRPr lang="en-US" altLang="zh-CN" dirty="0"/>
          </a:p>
          <a:p>
            <a:r>
              <a:rPr lang="zh-CN" altLang="en-US" dirty="0"/>
              <a:t>陈浩然</a:t>
            </a:r>
            <a:endParaRPr lang="en-US" altLang="zh-CN" dirty="0"/>
          </a:p>
          <a:p>
            <a:r>
              <a:rPr lang="en-US" altLang="zh-CN" dirty="0"/>
              <a:t>2019.7.15</a:t>
            </a:r>
            <a:endParaRPr lang="zh-CN" altLang="en-US" dirty="0"/>
          </a:p>
        </p:txBody>
      </p:sp>
      <p:pic>
        <p:nvPicPr>
          <p:cNvPr id="5" name="图片 4">
            <a:extLst>
              <a:ext uri="{FF2B5EF4-FFF2-40B4-BE49-F238E27FC236}">
                <a16:creationId xmlns:a16="http://schemas.microsoft.com/office/drawing/2014/main" id="{1ED20153-147F-40C0-8CDF-75FB4E745945}"/>
              </a:ext>
            </a:extLst>
          </p:cNvPr>
          <p:cNvPicPr>
            <a:picLocks noChangeAspect="1"/>
          </p:cNvPicPr>
          <p:nvPr/>
        </p:nvPicPr>
        <p:blipFill>
          <a:blip r:embed="rId3"/>
          <a:stretch>
            <a:fillRect/>
          </a:stretch>
        </p:blipFill>
        <p:spPr>
          <a:xfrm>
            <a:off x="1813027" y="3429000"/>
            <a:ext cx="8661637" cy="980563"/>
          </a:xfrm>
          <a:prstGeom prst="rect">
            <a:avLst/>
          </a:prstGeom>
        </p:spPr>
      </p:pic>
    </p:spTree>
    <p:extLst>
      <p:ext uri="{BB962C8B-B14F-4D97-AF65-F5344CB8AC3E}">
        <p14:creationId xmlns:p14="http://schemas.microsoft.com/office/powerpoint/2010/main" val="367519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1140" y="419457"/>
            <a:ext cx="3826586" cy="689932"/>
          </a:xfrm>
          <a:prstGeom prst="rect">
            <a:avLst/>
          </a:prstGeom>
        </p:spPr>
        <p:txBody>
          <a:bodyPr vert="horz" wrap="square" lIns="0" tIns="12700" rIns="0" bIns="0" rtlCol="0" anchor="ctr">
            <a:spAutoFit/>
          </a:bodyPr>
          <a:lstStyle/>
          <a:p>
            <a:pPr marL="12700">
              <a:lnSpc>
                <a:spcPct val="100000"/>
              </a:lnSpc>
              <a:spcBef>
                <a:spcPts val="100"/>
              </a:spcBef>
            </a:pPr>
            <a:r>
              <a:rPr spc="-5" dirty="0"/>
              <a:t>The </a:t>
            </a:r>
            <a:r>
              <a:rPr dirty="0"/>
              <a:t>main</a:t>
            </a:r>
            <a:r>
              <a:rPr spc="-85" dirty="0"/>
              <a:t> </a:t>
            </a:r>
            <a:r>
              <a:rPr dirty="0"/>
              <a:t>idea</a:t>
            </a:r>
          </a:p>
        </p:txBody>
      </p:sp>
      <p:sp>
        <p:nvSpPr>
          <p:cNvPr id="3" name="object 3"/>
          <p:cNvSpPr txBox="1"/>
          <p:nvPr/>
        </p:nvSpPr>
        <p:spPr>
          <a:xfrm>
            <a:off x="2034280" y="1337785"/>
            <a:ext cx="7983855" cy="4973320"/>
          </a:xfrm>
          <a:prstGeom prst="rect">
            <a:avLst/>
          </a:prstGeom>
        </p:spPr>
        <p:txBody>
          <a:bodyPr vert="horz" wrap="square" lIns="0" tIns="15875" rIns="0" bIns="0" rtlCol="0">
            <a:spAutoFit/>
          </a:bodyPr>
          <a:lstStyle/>
          <a:p>
            <a:pPr marL="355600" marR="128905" indent="-342900">
              <a:lnSpc>
                <a:spcPct val="99200"/>
              </a:lnSpc>
              <a:spcBef>
                <a:spcPts val="125"/>
              </a:spcBef>
              <a:buChar char="•"/>
              <a:tabLst>
                <a:tab pos="354965" algn="l"/>
                <a:tab pos="355600" algn="l"/>
                <a:tab pos="2035810" algn="l"/>
              </a:tabLst>
            </a:pPr>
            <a:r>
              <a:rPr sz="2800" spc="-5" dirty="0">
                <a:latin typeface="Arial"/>
                <a:cs typeface="Arial"/>
              </a:rPr>
              <a:t>The </a:t>
            </a:r>
            <a:r>
              <a:rPr sz="2800" dirty="0">
                <a:latin typeface="Arial"/>
                <a:cs typeface="Arial"/>
              </a:rPr>
              <a:t>ensemble </a:t>
            </a:r>
            <a:r>
              <a:rPr sz="2800" spc="-5" dirty="0">
                <a:latin typeface="Arial"/>
                <a:cs typeface="Arial"/>
              </a:rPr>
              <a:t>implements </a:t>
            </a:r>
            <a:r>
              <a:rPr sz="2800" dirty="0">
                <a:latin typeface="Arial"/>
                <a:cs typeface="Arial"/>
              </a:rPr>
              <a:t>a </a:t>
            </a:r>
            <a:r>
              <a:rPr sz="2800" spc="-5" dirty="0">
                <a:latin typeface="Arial"/>
                <a:cs typeface="Arial"/>
              </a:rPr>
              <a:t>function from </a:t>
            </a:r>
            <a:r>
              <a:rPr sz="2800" dirty="0">
                <a:latin typeface="Arial"/>
                <a:cs typeface="Arial"/>
              </a:rPr>
              <a:t>input  </a:t>
            </a:r>
            <a:r>
              <a:rPr sz="2800" spc="-5" dirty="0">
                <a:latin typeface="Arial"/>
                <a:cs typeface="Arial"/>
              </a:rPr>
              <a:t>to</a:t>
            </a:r>
            <a:r>
              <a:rPr sz="2800" spc="10" dirty="0">
                <a:latin typeface="Arial"/>
                <a:cs typeface="Arial"/>
              </a:rPr>
              <a:t> </a:t>
            </a:r>
            <a:r>
              <a:rPr sz="2800" spc="-5" dirty="0">
                <a:latin typeface="Arial"/>
                <a:cs typeface="Arial"/>
              </a:rPr>
              <a:t>output.	Forget the </a:t>
            </a:r>
            <a:r>
              <a:rPr sz="2800" dirty="0">
                <a:latin typeface="Arial"/>
                <a:cs typeface="Arial"/>
              </a:rPr>
              <a:t>models in </a:t>
            </a:r>
            <a:r>
              <a:rPr sz="2800" spc="-5" dirty="0">
                <a:latin typeface="Arial"/>
                <a:cs typeface="Arial"/>
              </a:rPr>
              <a:t>the </a:t>
            </a:r>
            <a:r>
              <a:rPr sz="2800" dirty="0">
                <a:latin typeface="Arial"/>
                <a:cs typeface="Arial"/>
              </a:rPr>
              <a:t>ensemble  and </a:t>
            </a:r>
            <a:r>
              <a:rPr sz="2800" spc="-5" dirty="0">
                <a:latin typeface="Arial"/>
                <a:cs typeface="Arial"/>
              </a:rPr>
              <a:t>the </a:t>
            </a:r>
            <a:r>
              <a:rPr sz="2800" dirty="0">
                <a:latin typeface="Arial"/>
                <a:cs typeface="Arial"/>
              </a:rPr>
              <a:t>way </a:t>
            </a:r>
            <a:r>
              <a:rPr sz="2800" spc="-5" dirty="0">
                <a:latin typeface="Arial"/>
                <a:cs typeface="Arial"/>
              </a:rPr>
              <a:t>they </a:t>
            </a:r>
            <a:r>
              <a:rPr sz="2800" dirty="0">
                <a:latin typeface="Arial"/>
                <a:cs typeface="Arial"/>
              </a:rPr>
              <a:t>are </a:t>
            </a:r>
            <a:r>
              <a:rPr sz="2800" spc="-5" dirty="0">
                <a:latin typeface="Arial"/>
                <a:cs typeface="Arial"/>
              </a:rPr>
              <a:t>parameterized </a:t>
            </a:r>
            <a:r>
              <a:rPr sz="2800" dirty="0">
                <a:latin typeface="Arial"/>
                <a:cs typeface="Arial"/>
              </a:rPr>
              <a:t>and </a:t>
            </a:r>
            <a:r>
              <a:rPr sz="2800" spc="-5" dirty="0">
                <a:latin typeface="Arial"/>
                <a:cs typeface="Arial"/>
              </a:rPr>
              <a:t>focus  </a:t>
            </a:r>
            <a:r>
              <a:rPr sz="2800" dirty="0">
                <a:latin typeface="Arial"/>
                <a:cs typeface="Arial"/>
              </a:rPr>
              <a:t>on </a:t>
            </a:r>
            <a:r>
              <a:rPr sz="2800" spc="-5" dirty="0">
                <a:latin typeface="Arial"/>
                <a:cs typeface="Arial"/>
              </a:rPr>
              <a:t>the function.</a:t>
            </a:r>
            <a:endParaRPr sz="2800" dirty="0">
              <a:latin typeface="Arial"/>
              <a:cs typeface="Arial"/>
            </a:endParaRPr>
          </a:p>
          <a:p>
            <a:pPr marL="749300" marR="735965" lvl="1" indent="-279400">
              <a:lnSpc>
                <a:spcPts val="3329"/>
              </a:lnSpc>
              <a:spcBef>
                <a:spcPts val="850"/>
              </a:spcBef>
              <a:buChar char="–"/>
              <a:tabLst>
                <a:tab pos="755650" algn="l"/>
              </a:tabLst>
            </a:pPr>
            <a:r>
              <a:rPr sz="2800" spc="-5" dirty="0">
                <a:solidFill>
                  <a:srgbClr val="009900"/>
                </a:solidFill>
                <a:latin typeface="Arial"/>
                <a:cs typeface="Arial"/>
              </a:rPr>
              <a:t>After </a:t>
            </a:r>
            <a:r>
              <a:rPr sz="2800" dirty="0">
                <a:solidFill>
                  <a:srgbClr val="009900"/>
                </a:solidFill>
                <a:latin typeface="Arial"/>
                <a:cs typeface="Arial"/>
              </a:rPr>
              <a:t>learning </a:t>
            </a:r>
            <a:r>
              <a:rPr sz="2800" spc="-5" dirty="0">
                <a:solidFill>
                  <a:srgbClr val="009900"/>
                </a:solidFill>
                <a:latin typeface="Arial"/>
                <a:cs typeface="Arial"/>
              </a:rPr>
              <a:t>the </a:t>
            </a:r>
            <a:r>
              <a:rPr sz="2800" dirty="0">
                <a:solidFill>
                  <a:srgbClr val="009900"/>
                </a:solidFill>
                <a:latin typeface="Arial"/>
                <a:cs typeface="Arial"/>
              </a:rPr>
              <a:t>ensemble, we have</a:t>
            </a:r>
            <a:r>
              <a:rPr sz="2800" spc="-75" dirty="0">
                <a:solidFill>
                  <a:srgbClr val="009900"/>
                </a:solidFill>
                <a:latin typeface="Arial"/>
                <a:cs typeface="Arial"/>
              </a:rPr>
              <a:t> </a:t>
            </a:r>
            <a:r>
              <a:rPr sz="2800" dirty="0">
                <a:solidFill>
                  <a:srgbClr val="009900"/>
                </a:solidFill>
                <a:latin typeface="Arial"/>
                <a:cs typeface="Arial"/>
              </a:rPr>
              <a:t>our  hands on </a:t>
            </a:r>
            <a:r>
              <a:rPr sz="2800" spc="-5" dirty="0">
                <a:solidFill>
                  <a:srgbClr val="009900"/>
                </a:solidFill>
                <a:latin typeface="Arial"/>
                <a:cs typeface="Arial"/>
              </a:rPr>
              <a:t>the</a:t>
            </a:r>
            <a:r>
              <a:rPr sz="2800" spc="-10" dirty="0">
                <a:solidFill>
                  <a:srgbClr val="009900"/>
                </a:solidFill>
                <a:latin typeface="Arial"/>
                <a:cs typeface="Arial"/>
              </a:rPr>
              <a:t> </a:t>
            </a:r>
            <a:r>
              <a:rPr sz="2800" spc="-5" dirty="0">
                <a:solidFill>
                  <a:srgbClr val="009900"/>
                </a:solidFill>
                <a:latin typeface="Arial"/>
                <a:cs typeface="Arial"/>
              </a:rPr>
              <a:t>function.</a:t>
            </a:r>
            <a:endParaRPr sz="2800" dirty="0">
              <a:latin typeface="Arial"/>
              <a:cs typeface="Arial"/>
            </a:endParaRPr>
          </a:p>
          <a:p>
            <a:pPr marL="749300" marR="5080" lvl="1" indent="-279400">
              <a:lnSpc>
                <a:spcPts val="3329"/>
              </a:lnSpc>
              <a:spcBef>
                <a:spcPts val="740"/>
              </a:spcBef>
              <a:buChar char="–"/>
              <a:tabLst>
                <a:tab pos="755650" algn="l"/>
              </a:tabLst>
            </a:pPr>
            <a:r>
              <a:rPr sz="2800" dirty="0">
                <a:solidFill>
                  <a:srgbClr val="009900"/>
                </a:solidFill>
                <a:latin typeface="Arial"/>
                <a:cs typeface="Arial"/>
              </a:rPr>
              <a:t>Can we </a:t>
            </a:r>
            <a:r>
              <a:rPr sz="2800" spc="-5" dirty="0">
                <a:solidFill>
                  <a:srgbClr val="009900"/>
                </a:solidFill>
                <a:latin typeface="Arial"/>
                <a:cs typeface="Arial"/>
              </a:rPr>
              <a:t>transfer the </a:t>
            </a:r>
            <a:r>
              <a:rPr sz="2800" dirty="0">
                <a:solidFill>
                  <a:srgbClr val="009900"/>
                </a:solidFill>
                <a:latin typeface="Arial"/>
                <a:cs typeface="Arial"/>
              </a:rPr>
              <a:t>knowledge in </a:t>
            </a:r>
            <a:r>
              <a:rPr sz="2800" spc="-5" dirty="0">
                <a:solidFill>
                  <a:srgbClr val="009900"/>
                </a:solidFill>
                <a:latin typeface="Arial"/>
                <a:cs typeface="Arial"/>
              </a:rPr>
              <a:t>the function  into </a:t>
            </a:r>
            <a:r>
              <a:rPr sz="2800" dirty="0">
                <a:solidFill>
                  <a:srgbClr val="009900"/>
                </a:solidFill>
                <a:latin typeface="Arial"/>
                <a:cs typeface="Arial"/>
              </a:rPr>
              <a:t>a single smaller</a:t>
            </a:r>
            <a:r>
              <a:rPr sz="2800" spc="-15" dirty="0">
                <a:solidFill>
                  <a:srgbClr val="009900"/>
                </a:solidFill>
                <a:latin typeface="Arial"/>
                <a:cs typeface="Arial"/>
              </a:rPr>
              <a:t> </a:t>
            </a:r>
            <a:r>
              <a:rPr sz="2800" dirty="0">
                <a:solidFill>
                  <a:srgbClr val="009900"/>
                </a:solidFill>
                <a:latin typeface="Arial"/>
                <a:cs typeface="Arial"/>
              </a:rPr>
              <a:t>model?</a:t>
            </a:r>
            <a:endParaRPr sz="2800" dirty="0">
              <a:latin typeface="Arial"/>
              <a:cs typeface="Arial"/>
            </a:endParaRPr>
          </a:p>
          <a:p>
            <a:pPr marL="355600" marR="779780" indent="-342900">
              <a:lnSpc>
                <a:spcPct val="100099"/>
              </a:lnSpc>
              <a:spcBef>
                <a:spcPts val="600"/>
              </a:spcBef>
              <a:buChar char="•"/>
              <a:tabLst>
                <a:tab pos="354965" algn="l"/>
                <a:tab pos="355600" algn="l"/>
              </a:tabLst>
            </a:pPr>
            <a:r>
              <a:rPr sz="2800" dirty="0">
                <a:latin typeface="Arial"/>
                <a:cs typeface="Arial"/>
              </a:rPr>
              <a:t>Caruana </a:t>
            </a:r>
            <a:r>
              <a:rPr sz="2800" spc="-5" dirty="0">
                <a:latin typeface="Arial"/>
                <a:cs typeface="Arial"/>
              </a:rPr>
              <a:t>et. </a:t>
            </a:r>
            <a:r>
              <a:rPr sz="2800" dirty="0">
                <a:latin typeface="Arial"/>
                <a:cs typeface="Arial"/>
              </a:rPr>
              <a:t>al. 2006 had </a:t>
            </a:r>
            <a:r>
              <a:rPr sz="2800" spc="-5" dirty="0">
                <a:latin typeface="Arial"/>
                <a:cs typeface="Arial"/>
              </a:rPr>
              <a:t>the </a:t>
            </a:r>
            <a:r>
              <a:rPr sz="2800" dirty="0">
                <a:latin typeface="Arial"/>
                <a:cs typeface="Arial"/>
              </a:rPr>
              <a:t>same idea</a:t>
            </a:r>
            <a:r>
              <a:rPr sz="2800" spc="-85" dirty="0">
                <a:latin typeface="Arial"/>
                <a:cs typeface="Arial"/>
              </a:rPr>
              <a:t> </a:t>
            </a:r>
            <a:r>
              <a:rPr sz="2800" dirty="0">
                <a:latin typeface="Arial"/>
                <a:cs typeface="Arial"/>
              </a:rPr>
              <a:t>but  used a </a:t>
            </a:r>
            <a:r>
              <a:rPr sz="2800" spc="-5" dirty="0">
                <a:latin typeface="Arial"/>
                <a:cs typeface="Arial"/>
              </a:rPr>
              <a:t>different </a:t>
            </a:r>
            <a:r>
              <a:rPr sz="2800" dirty="0">
                <a:latin typeface="Arial"/>
                <a:cs typeface="Arial"/>
              </a:rPr>
              <a:t>way of </a:t>
            </a:r>
            <a:r>
              <a:rPr sz="2800" spc="-5" dirty="0">
                <a:latin typeface="Arial"/>
                <a:cs typeface="Arial"/>
              </a:rPr>
              <a:t>transferring the  </a:t>
            </a:r>
            <a:r>
              <a:rPr sz="2800" dirty="0">
                <a:latin typeface="Arial"/>
                <a:cs typeface="Arial"/>
              </a:rPr>
              <a:t>knowledge.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B46B4FC3-EFCE-4A3A-880A-BDD6594BA834}"/>
              </a:ext>
            </a:extLst>
          </p:cNvPr>
          <p:cNvSpPr/>
          <p:nvPr/>
        </p:nvSpPr>
        <p:spPr>
          <a:xfrm>
            <a:off x="1052624" y="4986671"/>
            <a:ext cx="3657599" cy="2764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399A917D-746D-4EA9-95F3-9C8133EF55FB}"/>
              </a:ext>
            </a:extLst>
          </p:cNvPr>
          <p:cNvSpPr/>
          <p:nvPr/>
        </p:nvSpPr>
        <p:spPr>
          <a:xfrm>
            <a:off x="1297174" y="4444412"/>
            <a:ext cx="3157868" cy="276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8B17207C-7363-43B6-9320-26E177940EA5}"/>
              </a:ext>
            </a:extLst>
          </p:cNvPr>
          <p:cNvSpPr/>
          <p:nvPr/>
        </p:nvSpPr>
        <p:spPr>
          <a:xfrm>
            <a:off x="1047308" y="2481117"/>
            <a:ext cx="3657599" cy="2764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1F1F3B8A-B0A0-41D8-A3ED-0337011E8758}"/>
              </a:ext>
            </a:extLst>
          </p:cNvPr>
          <p:cNvSpPr/>
          <p:nvPr/>
        </p:nvSpPr>
        <p:spPr>
          <a:xfrm>
            <a:off x="1297173" y="3005563"/>
            <a:ext cx="3157868" cy="276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B321E976-70DF-4B89-BD9A-170029EC0FA4}"/>
              </a:ext>
            </a:extLst>
          </p:cNvPr>
          <p:cNvSpPr/>
          <p:nvPr/>
        </p:nvSpPr>
        <p:spPr>
          <a:xfrm>
            <a:off x="6951922" y="2481117"/>
            <a:ext cx="3657599" cy="2764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E4F33AB-B057-475C-828A-E7DC87137A96}"/>
              </a:ext>
            </a:extLst>
          </p:cNvPr>
          <p:cNvSpPr/>
          <p:nvPr/>
        </p:nvSpPr>
        <p:spPr>
          <a:xfrm>
            <a:off x="6951921" y="4986671"/>
            <a:ext cx="3657599" cy="2764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7529D11A-D981-4BDD-B9DC-2948CB5FA017}"/>
              </a:ext>
            </a:extLst>
          </p:cNvPr>
          <p:cNvSpPr/>
          <p:nvPr/>
        </p:nvSpPr>
        <p:spPr>
          <a:xfrm>
            <a:off x="7846826" y="2984019"/>
            <a:ext cx="1874873" cy="2764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E507865B-B816-4B26-90D2-451C935EC547}"/>
              </a:ext>
            </a:extLst>
          </p:cNvPr>
          <p:cNvSpPr/>
          <p:nvPr/>
        </p:nvSpPr>
        <p:spPr>
          <a:xfrm>
            <a:off x="7846826" y="4444412"/>
            <a:ext cx="1874873" cy="2764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9F767E1-5F8D-4B4B-96E3-080649B382EB}"/>
              </a:ext>
            </a:extLst>
          </p:cNvPr>
          <p:cNvSpPr txBox="1"/>
          <p:nvPr/>
        </p:nvSpPr>
        <p:spPr>
          <a:xfrm>
            <a:off x="1419447" y="5559523"/>
            <a:ext cx="2913320" cy="400110"/>
          </a:xfrm>
          <a:prstGeom prst="rect">
            <a:avLst/>
          </a:prstGeom>
          <a:noFill/>
        </p:spPr>
        <p:txBody>
          <a:bodyPr wrap="square" rtlCol="0">
            <a:spAutoFit/>
          </a:bodyPr>
          <a:lstStyle/>
          <a:p>
            <a:pPr algn="ctr"/>
            <a:r>
              <a:rPr lang="en-US" altLang="zh-CN" sz="2000" b="1" dirty="0"/>
              <a:t>The cumbersome model </a:t>
            </a:r>
            <a:endParaRPr lang="zh-CN" altLang="en-US" sz="2000" b="1" dirty="0"/>
          </a:p>
        </p:txBody>
      </p:sp>
      <p:sp>
        <p:nvSpPr>
          <p:cNvPr id="27" name="文本框 26">
            <a:extLst>
              <a:ext uri="{FF2B5EF4-FFF2-40B4-BE49-F238E27FC236}">
                <a16:creationId xmlns:a16="http://schemas.microsoft.com/office/drawing/2014/main" id="{AF9A3357-9212-4200-9F1F-EF3BA5A3D3F6}"/>
              </a:ext>
            </a:extLst>
          </p:cNvPr>
          <p:cNvSpPr txBox="1"/>
          <p:nvPr/>
        </p:nvSpPr>
        <p:spPr>
          <a:xfrm>
            <a:off x="7446336" y="5559523"/>
            <a:ext cx="2668771" cy="400110"/>
          </a:xfrm>
          <a:prstGeom prst="rect">
            <a:avLst/>
          </a:prstGeom>
          <a:noFill/>
        </p:spPr>
        <p:txBody>
          <a:bodyPr wrap="square" rtlCol="0">
            <a:spAutoFit/>
          </a:bodyPr>
          <a:lstStyle/>
          <a:p>
            <a:pPr algn="ctr"/>
            <a:r>
              <a:rPr lang="en-US" altLang="zh-CN" sz="2000" b="1" dirty="0"/>
              <a:t>The distilled model  </a:t>
            </a:r>
            <a:endParaRPr lang="zh-CN" altLang="en-US" sz="2000" b="1" dirty="0"/>
          </a:p>
        </p:txBody>
      </p:sp>
      <p:cxnSp>
        <p:nvCxnSpPr>
          <p:cNvPr id="29" name="直接箭头连接符 28">
            <a:extLst>
              <a:ext uri="{FF2B5EF4-FFF2-40B4-BE49-F238E27FC236}">
                <a16:creationId xmlns:a16="http://schemas.microsoft.com/office/drawing/2014/main" id="{3ACC4D11-B3AA-427D-BFF8-8BD28DC739E5}"/>
              </a:ext>
            </a:extLst>
          </p:cNvPr>
          <p:cNvCxnSpPr>
            <a:stCxn id="9" idx="0"/>
            <a:endCxn id="12" idx="2"/>
          </p:cNvCxnSpPr>
          <p:nvPr/>
        </p:nvCxnSpPr>
        <p:spPr>
          <a:xfrm flipH="1" flipV="1">
            <a:off x="2876108" y="4720858"/>
            <a:ext cx="5316" cy="2658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文本框 29">
            <a:extLst>
              <a:ext uri="{FF2B5EF4-FFF2-40B4-BE49-F238E27FC236}">
                <a16:creationId xmlns:a16="http://schemas.microsoft.com/office/drawing/2014/main" id="{3C1FFA6A-20B5-4C5A-9065-2DBBDFE51789}"/>
              </a:ext>
            </a:extLst>
          </p:cNvPr>
          <p:cNvSpPr txBox="1"/>
          <p:nvPr/>
        </p:nvSpPr>
        <p:spPr>
          <a:xfrm>
            <a:off x="2296633" y="3583172"/>
            <a:ext cx="1105786" cy="707886"/>
          </a:xfrm>
          <a:prstGeom prst="rect">
            <a:avLst/>
          </a:prstGeom>
          <a:noFill/>
        </p:spPr>
        <p:txBody>
          <a:bodyPr wrap="square" rtlCol="0">
            <a:spAutoFit/>
          </a:bodyPr>
          <a:lstStyle/>
          <a:p>
            <a:pPr algn="ctr"/>
            <a:r>
              <a:rPr lang="en-US" altLang="zh-CN" sz="4000" dirty="0"/>
              <a:t>······</a:t>
            </a:r>
            <a:endParaRPr lang="zh-CN" altLang="en-US" sz="4000" dirty="0"/>
          </a:p>
        </p:txBody>
      </p:sp>
      <p:sp>
        <p:nvSpPr>
          <p:cNvPr id="32" name="文本框 31">
            <a:extLst>
              <a:ext uri="{FF2B5EF4-FFF2-40B4-BE49-F238E27FC236}">
                <a16:creationId xmlns:a16="http://schemas.microsoft.com/office/drawing/2014/main" id="{A707FDF4-1DFD-491C-B5EC-4B154206E4B1}"/>
              </a:ext>
            </a:extLst>
          </p:cNvPr>
          <p:cNvSpPr txBox="1"/>
          <p:nvPr/>
        </p:nvSpPr>
        <p:spPr>
          <a:xfrm>
            <a:off x="8227826" y="3578099"/>
            <a:ext cx="1105786" cy="707886"/>
          </a:xfrm>
          <a:prstGeom prst="rect">
            <a:avLst/>
          </a:prstGeom>
          <a:noFill/>
        </p:spPr>
        <p:txBody>
          <a:bodyPr wrap="square" rtlCol="0">
            <a:spAutoFit/>
          </a:bodyPr>
          <a:lstStyle/>
          <a:p>
            <a:pPr algn="ctr"/>
            <a:r>
              <a:rPr lang="en-US" altLang="zh-CN" sz="4000" dirty="0"/>
              <a:t>······</a:t>
            </a:r>
            <a:endParaRPr lang="zh-CN" altLang="en-US" sz="4000" dirty="0"/>
          </a:p>
        </p:txBody>
      </p:sp>
      <p:cxnSp>
        <p:nvCxnSpPr>
          <p:cNvPr id="34" name="直接箭头连接符 33">
            <a:extLst>
              <a:ext uri="{FF2B5EF4-FFF2-40B4-BE49-F238E27FC236}">
                <a16:creationId xmlns:a16="http://schemas.microsoft.com/office/drawing/2014/main" id="{9D33E126-EC83-4894-824F-669C7B02C611}"/>
              </a:ext>
            </a:extLst>
          </p:cNvPr>
          <p:cNvCxnSpPr>
            <a:stCxn id="15" idx="0"/>
            <a:endCxn id="13" idx="2"/>
          </p:cNvCxnSpPr>
          <p:nvPr/>
        </p:nvCxnSpPr>
        <p:spPr>
          <a:xfrm flipV="1">
            <a:off x="2876107" y="2757563"/>
            <a:ext cx="1" cy="248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a:extLst>
              <a:ext uri="{FF2B5EF4-FFF2-40B4-BE49-F238E27FC236}">
                <a16:creationId xmlns:a16="http://schemas.microsoft.com/office/drawing/2014/main" id="{47538556-783F-4D28-9381-C2A78CA3CCAF}"/>
              </a:ext>
            </a:extLst>
          </p:cNvPr>
          <p:cNvCxnSpPr>
            <a:stCxn id="17" idx="0"/>
            <a:endCxn id="20" idx="2"/>
          </p:cNvCxnSpPr>
          <p:nvPr/>
        </p:nvCxnSpPr>
        <p:spPr>
          <a:xfrm flipV="1">
            <a:off x="8780721" y="4720858"/>
            <a:ext cx="3542" cy="2658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7AFCE97E-35EA-42E5-AB58-94101404ED7E}"/>
              </a:ext>
            </a:extLst>
          </p:cNvPr>
          <p:cNvCxnSpPr>
            <a:stCxn id="18" idx="0"/>
            <a:endCxn id="16" idx="2"/>
          </p:cNvCxnSpPr>
          <p:nvPr/>
        </p:nvCxnSpPr>
        <p:spPr>
          <a:xfrm flipH="1" flipV="1">
            <a:off x="8780722" y="2757563"/>
            <a:ext cx="3541" cy="226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箭头: 右 40">
            <a:extLst>
              <a:ext uri="{FF2B5EF4-FFF2-40B4-BE49-F238E27FC236}">
                <a16:creationId xmlns:a16="http://schemas.microsoft.com/office/drawing/2014/main" id="{AA589601-0E7F-4D3A-84D7-D8CA37BDB257}"/>
              </a:ext>
            </a:extLst>
          </p:cNvPr>
          <p:cNvSpPr/>
          <p:nvPr/>
        </p:nvSpPr>
        <p:spPr>
          <a:xfrm>
            <a:off x="5124891" y="3349909"/>
            <a:ext cx="1509823" cy="11642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Distillation </a:t>
            </a:r>
            <a:endParaRPr lang="zh-CN" altLang="en-US" b="1" dirty="0"/>
          </a:p>
        </p:txBody>
      </p:sp>
      <p:sp>
        <p:nvSpPr>
          <p:cNvPr id="43" name="左大括号 42">
            <a:extLst>
              <a:ext uri="{FF2B5EF4-FFF2-40B4-BE49-F238E27FC236}">
                <a16:creationId xmlns:a16="http://schemas.microsoft.com/office/drawing/2014/main" id="{4D69EB2B-DD32-4B4A-84CA-016EE658B661}"/>
              </a:ext>
            </a:extLst>
          </p:cNvPr>
          <p:cNvSpPr/>
          <p:nvPr/>
        </p:nvSpPr>
        <p:spPr>
          <a:xfrm rot="5400000">
            <a:off x="5714066" y="-2258862"/>
            <a:ext cx="342106" cy="8459975"/>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89888050-686F-412B-A283-3728747EB1C6}"/>
              </a:ext>
            </a:extLst>
          </p:cNvPr>
          <p:cNvSpPr txBox="1"/>
          <p:nvPr/>
        </p:nvSpPr>
        <p:spPr>
          <a:xfrm>
            <a:off x="3368749" y="360956"/>
            <a:ext cx="4825407" cy="830997"/>
          </a:xfrm>
          <a:prstGeom prst="rect">
            <a:avLst/>
          </a:prstGeom>
          <a:noFill/>
        </p:spPr>
        <p:txBody>
          <a:bodyPr wrap="square" rtlCol="0">
            <a:spAutoFit/>
          </a:bodyPr>
          <a:lstStyle/>
          <a:p>
            <a:pPr algn="ctr"/>
            <a:r>
              <a:rPr lang="en-US" altLang="zh-CN" sz="4800" dirty="0">
                <a:solidFill>
                  <a:schemeClr val="accent1">
                    <a:lumMod val="50000"/>
                  </a:schemeClr>
                </a:solidFill>
              </a:rPr>
              <a:t>Distillation </a:t>
            </a:r>
            <a:endParaRPr lang="zh-CN" altLang="en-US" sz="4800" dirty="0">
              <a:solidFill>
                <a:schemeClr val="accent1">
                  <a:lumMod val="50000"/>
                </a:schemeClr>
              </a:solidFill>
            </a:endParaRPr>
          </a:p>
        </p:txBody>
      </p:sp>
      <p:sp>
        <p:nvSpPr>
          <p:cNvPr id="45" name="文本框 44">
            <a:extLst>
              <a:ext uri="{FF2B5EF4-FFF2-40B4-BE49-F238E27FC236}">
                <a16:creationId xmlns:a16="http://schemas.microsoft.com/office/drawing/2014/main" id="{BB5AA2C6-9F02-4559-AFAF-6DE5D0BE6002}"/>
              </a:ext>
            </a:extLst>
          </p:cNvPr>
          <p:cNvSpPr txBox="1"/>
          <p:nvPr/>
        </p:nvSpPr>
        <p:spPr>
          <a:xfrm>
            <a:off x="2440169" y="1162633"/>
            <a:ext cx="6879266" cy="400110"/>
          </a:xfrm>
          <a:prstGeom prst="rect">
            <a:avLst/>
          </a:prstGeom>
          <a:noFill/>
        </p:spPr>
        <p:txBody>
          <a:bodyPr wrap="square" rtlCol="0">
            <a:spAutoFit/>
          </a:bodyPr>
          <a:lstStyle/>
          <a:p>
            <a:pPr algn="ctr"/>
            <a:r>
              <a:rPr lang="en-US" altLang="zh-CN" sz="2000" b="1" dirty="0"/>
              <a:t>Matching soft targets and hard target </a:t>
            </a:r>
            <a:endParaRPr lang="zh-CN" altLang="en-US" sz="2000" b="1" dirty="0"/>
          </a:p>
        </p:txBody>
      </p:sp>
      <p:sp>
        <p:nvSpPr>
          <p:cNvPr id="51" name="文本框 50">
            <a:extLst>
              <a:ext uri="{FF2B5EF4-FFF2-40B4-BE49-F238E27FC236}">
                <a16:creationId xmlns:a16="http://schemas.microsoft.com/office/drawing/2014/main" id="{1E4102F4-1A8C-4949-8680-921A77A60286}"/>
              </a:ext>
            </a:extLst>
          </p:cNvPr>
          <p:cNvSpPr txBox="1"/>
          <p:nvPr/>
        </p:nvSpPr>
        <p:spPr>
          <a:xfrm>
            <a:off x="10976209" y="4853764"/>
            <a:ext cx="1091878" cy="523220"/>
          </a:xfrm>
          <a:prstGeom prst="rect">
            <a:avLst/>
          </a:prstGeom>
          <a:noFill/>
        </p:spPr>
        <p:txBody>
          <a:bodyPr wrap="square" rtlCol="0">
            <a:spAutoFit/>
          </a:bodyPr>
          <a:lstStyle/>
          <a:p>
            <a:pPr algn="ctr"/>
            <a:r>
              <a:rPr lang="en-US" altLang="zh-CN" sz="2800" b="1" dirty="0"/>
              <a:t>Input </a:t>
            </a:r>
            <a:endParaRPr lang="zh-CN" altLang="en-US" sz="2800" b="1" dirty="0"/>
          </a:p>
        </p:txBody>
      </p:sp>
      <p:sp>
        <p:nvSpPr>
          <p:cNvPr id="52" name="文本框 51">
            <a:extLst>
              <a:ext uri="{FF2B5EF4-FFF2-40B4-BE49-F238E27FC236}">
                <a16:creationId xmlns:a16="http://schemas.microsoft.com/office/drawing/2014/main" id="{86E9DABF-2ED7-4FCA-BAF3-B2DE60BDCDA8}"/>
              </a:ext>
            </a:extLst>
          </p:cNvPr>
          <p:cNvSpPr txBox="1"/>
          <p:nvPr/>
        </p:nvSpPr>
        <p:spPr>
          <a:xfrm>
            <a:off x="10800008" y="2096120"/>
            <a:ext cx="1563885" cy="523220"/>
          </a:xfrm>
          <a:prstGeom prst="rect">
            <a:avLst/>
          </a:prstGeom>
          <a:noFill/>
        </p:spPr>
        <p:txBody>
          <a:bodyPr wrap="square" rtlCol="0">
            <a:spAutoFit/>
          </a:bodyPr>
          <a:lstStyle/>
          <a:p>
            <a:pPr algn="ctr"/>
            <a:r>
              <a:rPr lang="en-US" altLang="zh-CN" sz="2800" b="1" dirty="0" err="1"/>
              <a:t>softmax</a:t>
            </a:r>
            <a:endParaRPr lang="zh-CN" altLang="en-US" sz="2800" b="1" dirty="0"/>
          </a:p>
        </p:txBody>
      </p:sp>
    </p:spTree>
    <p:extLst>
      <p:ext uri="{BB962C8B-B14F-4D97-AF65-F5344CB8AC3E}">
        <p14:creationId xmlns:p14="http://schemas.microsoft.com/office/powerpoint/2010/main" val="211893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78B8ADF1-1CC2-4B54-889E-C71993D1C0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3805" y="826165"/>
            <a:ext cx="11144390" cy="5032375"/>
          </a:xfrm>
        </p:spPr>
      </p:pic>
      <p:sp>
        <p:nvSpPr>
          <p:cNvPr id="2" name="矩形 1">
            <a:extLst>
              <a:ext uri="{FF2B5EF4-FFF2-40B4-BE49-F238E27FC236}">
                <a16:creationId xmlns:a16="http://schemas.microsoft.com/office/drawing/2014/main" id="{883BB365-049C-4DA9-828D-8C6C6B3305C8}"/>
              </a:ext>
            </a:extLst>
          </p:cNvPr>
          <p:cNvSpPr/>
          <p:nvPr/>
        </p:nvSpPr>
        <p:spPr>
          <a:xfrm>
            <a:off x="3443333" y="462987"/>
            <a:ext cx="3659215" cy="535302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96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132" y="589598"/>
            <a:ext cx="7593330" cy="513080"/>
          </a:xfrm>
          <a:prstGeom prst="rect">
            <a:avLst/>
          </a:prstGeom>
        </p:spPr>
        <p:txBody>
          <a:bodyPr vert="horz" wrap="square" lIns="0" tIns="12700" rIns="0" bIns="0" rtlCol="0" anchor="ctr">
            <a:spAutoFit/>
          </a:bodyPr>
          <a:lstStyle/>
          <a:p>
            <a:pPr marL="12700">
              <a:lnSpc>
                <a:spcPct val="100000"/>
              </a:lnSpc>
              <a:spcBef>
                <a:spcPts val="100"/>
              </a:spcBef>
            </a:pPr>
            <a:r>
              <a:rPr sz="3200" spc="-5" dirty="0"/>
              <a:t>Soft targets: </a:t>
            </a:r>
            <a:r>
              <a:rPr sz="3200" dirty="0"/>
              <a:t>A way </a:t>
            </a:r>
            <a:r>
              <a:rPr sz="3200" spc="-5" dirty="0"/>
              <a:t>to transfer the</a:t>
            </a:r>
            <a:r>
              <a:rPr sz="3200" spc="15" dirty="0"/>
              <a:t> </a:t>
            </a:r>
            <a:r>
              <a:rPr sz="3200" spc="-5" dirty="0"/>
              <a:t>function</a:t>
            </a:r>
            <a:endParaRPr sz="3200" dirty="0"/>
          </a:p>
        </p:txBody>
      </p:sp>
      <p:sp>
        <p:nvSpPr>
          <p:cNvPr id="3" name="object 3"/>
          <p:cNvSpPr txBox="1">
            <a:spLocks noGrp="1"/>
          </p:cNvSpPr>
          <p:nvPr>
            <p:ph type="body" idx="1"/>
          </p:nvPr>
        </p:nvSpPr>
        <p:spPr>
          <a:xfrm>
            <a:off x="2059939" y="1633220"/>
            <a:ext cx="7800340" cy="2762295"/>
          </a:xfrm>
          <a:prstGeom prst="rect">
            <a:avLst/>
          </a:prstGeom>
        </p:spPr>
        <p:txBody>
          <a:bodyPr vert="horz" wrap="square" lIns="0" tIns="33020" rIns="0" bIns="0" rtlCol="0">
            <a:spAutoFit/>
          </a:bodyPr>
          <a:lstStyle/>
          <a:p>
            <a:pPr marL="355600" marR="5080" indent="-342900">
              <a:lnSpc>
                <a:spcPts val="3300"/>
              </a:lnSpc>
              <a:spcBef>
                <a:spcPts val="260"/>
              </a:spcBef>
              <a:tabLst>
                <a:tab pos="354965" algn="l"/>
                <a:tab pos="355600" algn="l"/>
              </a:tabLst>
            </a:pPr>
            <a:r>
              <a:rPr spc="-5" dirty="0"/>
              <a:t>If the output </a:t>
            </a:r>
            <a:r>
              <a:rPr dirty="0"/>
              <a:t>is a big N-way </a:t>
            </a:r>
            <a:r>
              <a:rPr spc="-5" dirty="0"/>
              <a:t>softmax, the targets  </a:t>
            </a:r>
            <a:r>
              <a:rPr dirty="0"/>
              <a:t>are usually a single 1 and a whole lot of</a:t>
            </a:r>
            <a:r>
              <a:rPr spc="-80" dirty="0"/>
              <a:t> </a:t>
            </a:r>
            <a:r>
              <a:rPr dirty="0"/>
              <a:t>0’s.</a:t>
            </a:r>
          </a:p>
          <a:p>
            <a:pPr marL="469900" marR="335280" indent="0">
              <a:lnSpc>
                <a:spcPts val="3329"/>
              </a:lnSpc>
              <a:spcBef>
                <a:spcPts val="745"/>
              </a:spcBef>
              <a:buNone/>
            </a:pPr>
            <a:r>
              <a:rPr lang="en-US" dirty="0">
                <a:solidFill>
                  <a:srgbClr val="009900"/>
                </a:solidFill>
              </a:rPr>
              <a:t>– </a:t>
            </a:r>
            <a:r>
              <a:rPr lang="en-US" altLang="zh-CN" spc="-5" dirty="0">
                <a:solidFill>
                  <a:srgbClr val="009900"/>
                </a:solidFill>
              </a:rPr>
              <a:t>little information </a:t>
            </a:r>
            <a:endParaRPr lang="en-US" spc="-5" dirty="0">
              <a:solidFill>
                <a:srgbClr val="009900"/>
              </a:solidFill>
            </a:endParaRPr>
          </a:p>
          <a:p>
            <a:pPr marL="355600" marR="123189" indent="-342900">
              <a:lnSpc>
                <a:spcPct val="100099"/>
              </a:lnSpc>
              <a:spcBef>
                <a:spcPts val="600"/>
              </a:spcBef>
              <a:tabLst>
                <a:tab pos="354965" algn="l"/>
                <a:tab pos="355600" algn="l"/>
              </a:tabLst>
            </a:pPr>
            <a:r>
              <a:rPr lang="en-US" spc="-5" dirty="0"/>
              <a:t>If </a:t>
            </a:r>
            <a:r>
              <a:rPr lang="en-US" dirty="0"/>
              <a:t>we have </a:t>
            </a:r>
            <a:r>
              <a:rPr lang="en-US" spc="-5" dirty="0"/>
              <a:t>the </a:t>
            </a:r>
            <a:r>
              <a:rPr lang="en-US" dirty="0"/>
              <a:t>ensemble, we can divide </a:t>
            </a:r>
            <a:r>
              <a:rPr lang="en-US" spc="-5" dirty="0"/>
              <a:t>the  </a:t>
            </a:r>
            <a:r>
              <a:rPr lang="en-US" dirty="0"/>
              <a:t>averaged logits </a:t>
            </a:r>
            <a:r>
              <a:rPr lang="en-US" spc="-5" dirty="0"/>
              <a:t>from the </a:t>
            </a:r>
            <a:r>
              <a:rPr lang="en-US" dirty="0"/>
              <a:t>ensemble by a  </a:t>
            </a:r>
            <a:r>
              <a:rPr lang="en-US" spc="-5" dirty="0"/>
              <a:t>“temperature” to </a:t>
            </a:r>
            <a:r>
              <a:rPr lang="en-US" dirty="0"/>
              <a:t>get a much </a:t>
            </a:r>
            <a:r>
              <a:rPr lang="en-US" spc="-5" dirty="0"/>
              <a:t>softer</a:t>
            </a:r>
            <a:r>
              <a:rPr lang="en-US" spc="25" dirty="0"/>
              <a:t> </a:t>
            </a:r>
            <a:r>
              <a:rPr lang="en-US" spc="-5" dirty="0"/>
              <a:t>distribution.</a:t>
            </a:r>
          </a:p>
        </p:txBody>
      </p:sp>
      <p:sp>
        <p:nvSpPr>
          <p:cNvPr id="16" name="object 16"/>
          <p:cNvSpPr txBox="1"/>
          <p:nvPr/>
        </p:nvSpPr>
        <p:spPr>
          <a:xfrm>
            <a:off x="7254859" y="4902179"/>
            <a:ext cx="2498725" cy="1851660"/>
          </a:xfrm>
          <a:prstGeom prst="rect">
            <a:avLst/>
          </a:prstGeom>
        </p:spPr>
        <p:txBody>
          <a:bodyPr vert="horz" wrap="square" lIns="0" tIns="13335" rIns="0" bIns="0" rtlCol="0">
            <a:spAutoFit/>
          </a:bodyPr>
          <a:lstStyle/>
          <a:p>
            <a:pPr marL="12700" marR="5080">
              <a:lnSpc>
                <a:spcPct val="99800"/>
              </a:lnSpc>
              <a:spcBef>
                <a:spcPts val="105"/>
              </a:spcBef>
            </a:pPr>
            <a:r>
              <a:rPr sz="2400" spc="-5" dirty="0">
                <a:solidFill>
                  <a:srgbClr val="FF0000"/>
                </a:solidFill>
                <a:latin typeface="Arial"/>
                <a:cs typeface="Arial"/>
              </a:rPr>
              <a:t>This </a:t>
            </a:r>
            <a:r>
              <a:rPr sz="2400" dirty="0">
                <a:solidFill>
                  <a:srgbClr val="FF0000"/>
                </a:solidFill>
                <a:latin typeface="Arial"/>
                <a:cs typeface="Arial"/>
              </a:rPr>
              <a:t>reveals</a:t>
            </a:r>
            <a:r>
              <a:rPr sz="2400" spc="-90" dirty="0">
                <a:solidFill>
                  <a:srgbClr val="FF0000"/>
                </a:solidFill>
                <a:latin typeface="Arial"/>
                <a:cs typeface="Arial"/>
              </a:rPr>
              <a:t> </a:t>
            </a:r>
            <a:r>
              <a:rPr sz="2400" dirty="0">
                <a:solidFill>
                  <a:srgbClr val="FF0000"/>
                </a:solidFill>
                <a:latin typeface="Arial"/>
                <a:cs typeface="Arial"/>
              </a:rPr>
              <a:t>much  more </a:t>
            </a:r>
            <a:r>
              <a:rPr sz="2400" spc="-5" dirty="0">
                <a:solidFill>
                  <a:srgbClr val="FF0000"/>
                </a:solidFill>
                <a:latin typeface="Arial"/>
                <a:cs typeface="Arial"/>
              </a:rPr>
              <a:t>information  </a:t>
            </a:r>
            <a:r>
              <a:rPr sz="2400" dirty="0">
                <a:solidFill>
                  <a:srgbClr val="FF0000"/>
                </a:solidFill>
                <a:latin typeface="Arial"/>
                <a:cs typeface="Arial"/>
              </a:rPr>
              <a:t>about </a:t>
            </a:r>
            <a:r>
              <a:rPr sz="2400" spc="-5" dirty="0">
                <a:solidFill>
                  <a:srgbClr val="FF0000"/>
                </a:solidFill>
                <a:latin typeface="Arial"/>
                <a:cs typeface="Arial"/>
              </a:rPr>
              <a:t>the function  </a:t>
            </a:r>
            <a:r>
              <a:rPr sz="2400" dirty="0">
                <a:solidFill>
                  <a:srgbClr val="FF0000"/>
                </a:solidFill>
                <a:latin typeface="Arial"/>
                <a:cs typeface="Arial"/>
              </a:rPr>
              <a:t>on each </a:t>
            </a:r>
            <a:r>
              <a:rPr sz="2400" spc="-5" dirty="0">
                <a:solidFill>
                  <a:srgbClr val="FF0000"/>
                </a:solidFill>
                <a:latin typeface="Arial"/>
                <a:cs typeface="Arial"/>
              </a:rPr>
              <a:t>training  </a:t>
            </a:r>
            <a:r>
              <a:rPr sz="2400" dirty="0">
                <a:solidFill>
                  <a:srgbClr val="FF0000"/>
                </a:solidFill>
                <a:latin typeface="Arial"/>
                <a:cs typeface="Arial"/>
              </a:rPr>
              <a:t>case.</a:t>
            </a:r>
            <a:endParaRPr sz="2400" dirty="0">
              <a:latin typeface="Arial"/>
              <a:cs typeface="Arial"/>
            </a:endParaRPr>
          </a:p>
        </p:txBody>
      </p:sp>
      <p:pic>
        <p:nvPicPr>
          <p:cNvPr id="6" name="图片 5">
            <a:extLst>
              <a:ext uri="{FF2B5EF4-FFF2-40B4-BE49-F238E27FC236}">
                <a16:creationId xmlns:a16="http://schemas.microsoft.com/office/drawing/2014/main" id="{18D21998-5E8B-4068-B3F7-9F3384A11E3E}"/>
              </a:ext>
            </a:extLst>
          </p:cNvPr>
          <p:cNvPicPr>
            <a:picLocks noChangeAspect="1"/>
          </p:cNvPicPr>
          <p:nvPr/>
        </p:nvPicPr>
        <p:blipFill>
          <a:blip r:embed="rId2"/>
          <a:stretch>
            <a:fillRect/>
          </a:stretch>
        </p:blipFill>
        <p:spPr>
          <a:xfrm>
            <a:off x="2059939" y="5012703"/>
            <a:ext cx="5071361" cy="17411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0504" y="327254"/>
            <a:ext cx="9026628" cy="689932"/>
          </a:xfrm>
          <a:prstGeom prst="rect">
            <a:avLst/>
          </a:prstGeom>
        </p:spPr>
        <p:txBody>
          <a:bodyPr vert="horz" wrap="square" lIns="0" tIns="12700" rIns="0" bIns="0" rtlCol="0" anchor="ctr">
            <a:spAutoFit/>
          </a:bodyPr>
          <a:lstStyle/>
          <a:p>
            <a:pPr marL="12700">
              <a:lnSpc>
                <a:spcPct val="100000"/>
              </a:lnSpc>
              <a:spcBef>
                <a:spcPts val="100"/>
              </a:spcBef>
            </a:pPr>
            <a:r>
              <a:rPr dirty="0"/>
              <a:t>An aside: </a:t>
            </a:r>
            <a:r>
              <a:rPr spc="-5" dirty="0"/>
              <a:t>Two </a:t>
            </a:r>
            <a:r>
              <a:rPr dirty="0"/>
              <a:t>ways </a:t>
            </a:r>
            <a:r>
              <a:rPr spc="-5" dirty="0"/>
              <a:t>to </a:t>
            </a:r>
            <a:r>
              <a:rPr dirty="0"/>
              <a:t>average</a:t>
            </a:r>
            <a:r>
              <a:rPr spc="-85" dirty="0"/>
              <a:t> </a:t>
            </a:r>
            <a:r>
              <a:rPr dirty="0"/>
              <a:t>models</a:t>
            </a:r>
          </a:p>
        </p:txBody>
      </p:sp>
      <p:sp>
        <p:nvSpPr>
          <p:cNvPr id="3" name="object 3"/>
          <p:cNvSpPr txBox="1"/>
          <p:nvPr/>
        </p:nvSpPr>
        <p:spPr>
          <a:xfrm>
            <a:off x="1962272" y="1049752"/>
            <a:ext cx="4262755" cy="1303020"/>
          </a:xfrm>
          <a:prstGeom prst="rect">
            <a:avLst/>
          </a:prstGeom>
        </p:spPr>
        <p:txBody>
          <a:bodyPr vert="horz" wrap="square" lIns="0" tIns="13970" rIns="0" bIns="0" rtlCol="0">
            <a:spAutoFit/>
          </a:bodyPr>
          <a:lstStyle/>
          <a:p>
            <a:pPr marL="355600" marR="5080" indent="-342900">
              <a:lnSpc>
                <a:spcPct val="99700"/>
              </a:lnSpc>
              <a:spcBef>
                <a:spcPts val="110"/>
              </a:spcBef>
              <a:buChar char="•"/>
              <a:tabLst>
                <a:tab pos="354965" algn="l"/>
                <a:tab pos="355600" algn="l"/>
              </a:tabLst>
            </a:pPr>
            <a:r>
              <a:rPr sz="2800" spc="-5" dirty="0">
                <a:solidFill>
                  <a:srgbClr val="009900"/>
                </a:solidFill>
                <a:latin typeface="Arial"/>
                <a:cs typeface="Arial"/>
              </a:rPr>
              <a:t>We </a:t>
            </a:r>
            <a:r>
              <a:rPr sz="2800" dirty="0">
                <a:solidFill>
                  <a:srgbClr val="009900"/>
                </a:solidFill>
                <a:latin typeface="Arial"/>
                <a:cs typeface="Arial"/>
              </a:rPr>
              <a:t>can combine</a:t>
            </a:r>
            <a:r>
              <a:rPr sz="2800" spc="-90" dirty="0">
                <a:solidFill>
                  <a:srgbClr val="009900"/>
                </a:solidFill>
                <a:latin typeface="Arial"/>
                <a:cs typeface="Arial"/>
              </a:rPr>
              <a:t> </a:t>
            </a:r>
            <a:r>
              <a:rPr sz="2800" dirty="0">
                <a:solidFill>
                  <a:srgbClr val="009900"/>
                </a:solidFill>
                <a:latin typeface="Arial"/>
                <a:cs typeface="Arial"/>
              </a:rPr>
              <a:t>models  by averaging </a:t>
            </a:r>
            <a:r>
              <a:rPr sz="2800" spc="-5" dirty="0">
                <a:solidFill>
                  <a:srgbClr val="009900"/>
                </a:solidFill>
                <a:latin typeface="Arial"/>
                <a:cs typeface="Arial"/>
              </a:rPr>
              <a:t>their  output</a:t>
            </a:r>
            <a:r>
              <a:rPr sz="2800" spc="-10" dirty="0">
                <a:solidFill>
                  <a:srgbClr val="009900"/>
                </a:solidFill>
                <a:latin typeface="Arial"/>
                <a:cs typeface="Arial"/>
              </a:rPr>
              <a:t> </a:t>
            </a:r>
            <a:r>
              <a:rPr sz="2800" spc="-5" dirty="0">
                <a:solidFill>
                  <a:srgbClr val="009900"/>
                </a:solidFill>
                <a:latin typeface="Arial"/>
                <a:cs typeface="Arial"/>
              </a:rPr>
              <a:t>probabilities:</a:t>
            </a:r>
            <a:endParaRPr sz="2800">
              <a:latin typeface="Arial"/>
              <a:cs typeface="Arial"/>
            </a:endParaRPr>
          </a:p>
        </p:txBody>
      </p:sp>
      <p:sp>
        <p:nvSpPr>
          <p:cNvPr id="4" name="object 4"/>
          <p:cNvSpPr txBox="1"/>
          <p:nvPr/>
        </p:nvSpPr>
        <p:spPr>
          <a:xfrm>
            <a:off x="1962271" y="3941796"/>
            <a:ext cx="8037830" cy="887730"/>
          </a:xfrm>
          <a:prstGeom prst="rect">
            <a:avLst/>
          </a:prstGeom>
        </p:spPr>
        <p:txBody>
          <a:bodyPr vert="horz" wrap="square" lIns="0" tIns="3810" rIns="0" bIns="0" rtlCol="0">
            <a:spAutoFit/>
          </a:bodyPr>
          <a:lstStyle/>
          <a:p>
            <a:pPr marL="355600" marR="5080" indent="-342900">
              <a:lnSpc>
                <a:spcPct val="102000"/>
              </a:lnSpc>
              <a:spcBef>
                <a:spcPts val="30"/>
              </a:spcBef>
              <a:buChar char="•"/>
              <a:tabLst>
                <a:tab pos="354965" algn="l"/>
                <a:tab pos="355600" algn="l"/>
              </a:tabLst>
            </a:pPr>
            <a:r>
              <a:rPr sz="2800" spc="-5" dirty="0">
                <a:solidFill>
                  <a:srgbClr val="009900"/>
                </a:solidFill>
                <a:latin typeface="Arial"/>
                <a:cs typeface="Arial"/>
              </a:rPr>
              <a:t>We </a:t>
            </a:r>
            <a:r>
              <a:rPr sz="2800" dirty="0">
                <a:solidFill>
                  <a:srgbClr val="009900"/>
                </a:solidFill>
                <a:latin typeface="Arial"/>
                <a:cs typeface="Arial"/>
              </a:rPr>
              <a:t>can combine models by </a:t>
            </a:r>
            <a:r>
              <a:rPr sz="2800" spc="-5" dirty="0">
                <a:solidFill>
                  <a:srgbClr val="009900"/>
                </a:solidFill>
                <a:latin typeface="Arial"/>
                <a:cs typeface="Arial"/>
              </a:rPr>
              <a:t>taking the geometric  </a:t>
            </a:r>
            <a:r>
              <a:rPr sz="2800" dirty="0">
                <a:solidFill>
                  <a:srgbClr val="009900"/>
                </a:solidFill>
                <a:latin typeface="Arial"/>
                <a:cs typeface="Arial"/>
              </a:rPr>
              <a:t>means of </a:t>
            </a:r>
            <a:r>
              <a:rPr sz="2800" spc="-5" dirty="0">
                <a:solidFill>
                  <a:srgbClr val="009900"/>
                </a:solidFill>
                <a:latin typeface="Arial"/>
                <a:cs typeface="Arial"/>
              </a:rPr>
              <a:t>their output</a:t>
            </a:r>
            <a:r>
              <a:rPr sz="2800" spc="-15" dirty="0">
                <a:solidFill>
                  <a:srgbClr val="009900"/>
                </a:solidFill>
                <a:latin typeface="Arial"/>
                <a:cs typeface="Arial"/>
              </a:rPr>
              <a:t> </a:t>
            </a:r>
            <a:r>
              <a:rPr sz="2800" spc="-5" dirty="0">
                <a:solidFill>
                  <a:srgbClr val="009900"/>
                </a:solidFill>
                <a:latin typeface="Arial"/>
                <a:cs typeface="Arial"/>
              </a:rPr>
              <a:t>probabilities:</a:t>
            </a:r>
            <a:endParaRPr sz="2800">
              <a:latin typeface="Arial"/>
              <a:cs typeface="Arial"/>
            </a:endParaRPr>
          </a:p>
        </p:txBody>
      </p:sp>
      <p:sp>
        <p:nvSpPr>
          <p:cNvPr id="5" name="object 5"/>
          <p:cNvSpPr txBox="1"/>
          <p:nvPr/>
        </p:nvSpPr>
        <p:spPr>
          <a:xfrm>
            <a:off x="4446548" y="2417905"/>
            <a:ext cx="1629410" cy="945515"/>
          </a:xfrm>
          <a:prstGeom prst="rect">
            <a:avLst/>
          </a:prstGeom>
        </p:spPr>
        <p:txBody>
          <a:bodyPr vert="horz" wrap="square" lIns="0" tIns="73660" rIns="0" bIns="0" rtlCol="0">
            <a:spAutoFit/>
          </a:bodyPr>
          <a:lstStyle/>
          <a:p>
            <a:pPr marL="12700" marR="5080">
              <a:lnSpc>
                <a:spcPts val="3400"/>
              </a:lnSpc>
              <a:spcBef>
                <a:spcPts val="580"/>
              </a:spcBef>
            </a:pPr>
            <a:r>
              <a:rPr sz="3200" dirty="0">
                <a:latin typeface="Arial"/>
                <a:cs typeface="Arial"/>
              </a:rPr>
              <a:t>Model</a:t>
            </a:r>
            <a:r>
              <a:rPr sz="3200" spc="-260" dirty="0">
                <a:latin typeface="Arial"/>
                <a:cs typeface="Arial"/>
              </a:rPr>
              <a:t> </a:t>
            </a:r>
            <a:r>
              <a:rPr sz="3200" dirty="0">
                <a:latin typeface="Arial"/>
                <a:cs typeface="Arial"/>
              </a:rPr>
              <a:t>A:  Model</a:t>
            </a:r>
            <a:r>
              <a:rPr sz="3200" spc="-100" dirty="0">
                <a:latin typeface="Arial"/>
                <a:cs typeface="Arial"/>
              </a:rPr>
              <a:t> </a:t>
            </a:r>
            <a:r>
              <a:rPr sz="3200" dirty="0">
                <a:latin typeface="Arial"/>
                <a:cs typeface="Arial"/>
              </a:rPr>
              <a:t>B:</a:t>
            </a:r>
            <a:endParaRPr sz="3200">
              <a:latin typeface="Arial"/>
              <a:cs typeface="Arial"/>
            </a:endParaRPr>
          </a:p>
        </p:txBody>
      </p:sp>
      <p:sp>
        <p:nvSpPr>
          <p:cNvPr id="6" name="object 6"/>
          <p:cNvSpPr txBox="1"/>
          <p:nvPr/>
        </p:nvSpPr>
        <p:spPr>
          <a:xfrm>
            <a:off x="4446549" y="3318004"/>
            <a:ext cx="2442845" cy="513080"/>
          </a:xfrm>
          <a:prstGeom prst="rect">
            <a:avLst/>
          </a:prstGeom>
        </p:spPr>
        <p:txBody>
          <a:bodyPr vert="horz" wrap="square" lIns="0" tIns="12700" rIns="0" bIns="0" rtlCol="0">
            <a:spAutoFit/>
          </a:bodyPr>
          <a:lstStyle/>
          <a:p>
            <a:pPr marL="12700">
              <a:spcBef>
                <a:spcPts val="100"/>
              </a:spcBef>
              <a:tabLst>
                <a:tab pos="2090420" algn="l"/>
              </a:tabLst>
            </a:pPr>
            <a:r>
              <a:rPr sz="3200" dirty="0">
                <a:latin typeface="Arial"/>
                <a:cs typeface="Arial"/>
              </a:rPr>
              <a:t>Combined	</a:t>
            </a:r>
            <a:r>
              <a:rPr sz="3200" spc="-5" dirty="0">
                <a:latin typeface="Arial"/>
                <a:cs typeface="Arial"/>
              </a:rPr>
              <a:t>.</a:t>
            </a:r>
            <a:r>
              <a:rPr sz="3200" dirty="0">
                <a:latin typeface="Arial"/>
                <a:cs typeface="Arial"/>
              </a:rPr>
              <a:t>2</a:t>
            </a:r>
            <a:endParaRPr sz="3200">
              <a:latin typeface="Arial"/>
              <a:cs typeface="Arial"/>
            </a:endParaRPr>
          </a:p>
        </p:txBody>
      </p:sp>
      <p:sp>
        <p:nvSpPr>
          <p:cNvPr id="7" name="object 7"/>
          <p:cNvSpPr txBox="1"/>
          <p:nvPr/>
        </p:nvSpPr>
        <p:spPr>
          <a:xfrm>
            <a:off x="6479557" y="2417904"/>
            <a:ext cx="1765300" cy="1413510"/>
          </a:xfrm>
          <a:prstGeom prst="rect">
            <a:avLst/>
          </a:prstGeom>
        </p:spPr>
        <p:txBody>
          <a:bodyPr vert="horz" wrap="square" lIns="0" tIns="12700" rIns="0" bIns="0" rtlCol="0">
            <a:spAutoFit/>
          </a:bodyPr>
          <a:lstStyle/>
          <a:p>
            <a:pPr marL="12700">
              <a:lnSpc>
                <a:spcPts val="3620"/>
              </a:lnSpc>
              <a:spcBef>
                <a:spcPts val="100"/>
              </a:spcBef>
              <a:tabLst>
                <a:tab pos="690245" algn="l"/>
                <a:tab pos="1367790" algn="l"/>
              </a:tabLst>
            </a:pPr>
            <a:r>
              <a:rPr sz="3200" spc="-5" dirty="0">
                <a:latin typeface="Arial"/>
                <a:cs typeface="Arial"/>
              </a:rPr>
              <a:t>.3	.2	.5</a:t>
            </a:r>
            <a:endParaRPr sz="3200">
              <a:latin typeface="Arial"/>
              <a:cs typeface="Arial"/>
            </a:endParaRPr>
          </a:p>
          <a:p>
            <a:pPr marL="34925">
              <a:lnSpc>
                <a:spcPts val="3545"/>
              </a:lnSpc>
              <a:tabLst>
                <a:tab pos="712470" algn="l"/>
                <a:tab pos="1390015" algn="l"/>
              </a:tabLst>
            </a:pPr>
            <a:r>
              <a:rPr sz="3200" spc="-5" dirty="0">
                <a:latin typeface="Arial"/>
                <a:cs typeface="Arial"/>
              </a:rPr>
              <a:t>.1	.8	.1</a:t>
            </a:r>
            <a:endParaRPr sz="3200">
              <a:latin typeface="Arial"/>
              <a:cs typeface="Arial"/>
            </a:endParaRPr>
          </a:p>
          <a:p>
            <a:pPr marL="735330">
              <a:lnSpc>
                <a:spcPts val="3765"/>
              </a:lnSpc>
              <a:tabLst>
                <a:tab pos="1412875" algn="l"/>
              </a:tabLst>
            </a:pPr>
            <a:r>
              <a:rPr sz="3200" spc="-5" dirty="0">
                <a:latin typeface="Arial"/>
                <a:cs typeface="Arial"/>
              </a:rPr>
              <a:t>.</a:t>
            </a:r>
            <a:r>
              <a:rPr sz="3200" dirty="0">
                <a:latin typeface="Arial"/>
                <a:cs typeface="Arial"/>
              </a:rPr>
              <a:t>5	</a:t>
            </a:r>
            <a:r>
              <a:rPr sz="3200" spc="-5" dirty="0">
                <a:latin typeface="Arial"/>
                <a:cs typeface="Arial"/>
              </a:rPr>
              <a:t>.</a:t>
            </a:r>
            <a:r>
              <a:rPr sz="3200" dirty="0">
                <a:latin typeface="Arial"/>
                <a:cs typeface="Arial"/>
              </a:rPr>
              <a:t>3</a:t>
            </a:r>
            <a:endParaRPr sz="3200">
              <a:latin typeface="Arial"/>
              <a:cs typeface="Arial"/>
            </a:endParaRPr>
          </a:p>
        </p:txBody>
      </p:sp>
      <p:sp>
        <p:nvSpPr>
          <p:cNvPr id="8" name="object 8"/>
          <p:cNvSpPr/>
          <p:nvPr/>
        </p:nvSpPr>
        <p:spPr>
          <a:xfrm>
            <a:off x="6303818" y="3291841"/>
            <a:ext cx="1961803" cy="15378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348027" y="3329701"/>
            <a:ext cx="1872614" cy="36195"/>
          </a:xfrm>
          <a:custGeom>
            <a:avLst/>
            <a:gdLst/>
            <a:ahLst/>
            <a:cxnLst/>
            <a:rect l="l" t="t" r="r" b="b"/>
            <a:pathLst>
              <a:path w="1872615" h="36195">
                <a:moveTo>
                  <a:pt x="0" y="36004"/>
                </a:moveTo>
                <a:lnTo>
                  <a:pt x="1872207" y="0"/>
                </a:lnTo>
              </a:path>
            </a:pathLst>
          </a:custGeom>
          <a:ln w="25399">
            <a:solidFill>
              <a:srgbClr val="000000"/>
            </a:solidFill>
          </a:ln>
        </p:spPr>
        <p:txBody>
          <a:bodyPr wrap="square" lIns="0" tIns="0" rIns="0" bIns="0" rtlCol="0"/>
          <a:lstStyle/>
          <a:p>
            <a:endParaRPr/>
          </a:p>
        </p:txBody>
      </p:sp>
      <p:sp>
        <p:nvSpPr>
          <p:cNvPr id="28" name="object 28"/>
          <p:cNvSpPr txBox="1"/>
          <p:nvPr/>
        </p:nvSpPr>
        <p:spPr>
          <a:xfrm>
            <a:off x="6455962" y="1317949"/>
            <a:ext cx="1823576" cy="1132840"/>
          </a:xfrm>
          <a:prstGeom prst="rect">
            <a:avLst/>
          </a:prstGeom>
        </p:spPr>
        <p:txBody>
          <a:bodyPr vert="vert270" wrap="square" lIns="0" tIns="0" rIns="0" bIns="0" rtlCol="0">
            <a:spAutoFit/>
          </a:bodyPr>
          <a:lstStyle/>
          <a:p>
            <a:pPr marL="12700">
              <a:lnSpc>
                <a:spcPts val="3195"/>
              </a:lnSpc>
            </a:pPr>
            <a:r>
              <a:rPr sz="2800" dirty="0">
                <a:solidFill>
                  <a:srgbClr val="0000FF"/>
                </a:solidFill>
                <a:latin typeface="Arial"/>
                <a:cs typeface="Arial"/>
              </a:rPr>
              <a:t>class</a:t>
            </a:r>
            <a:r>
              <a:rPr sz="2800" spc="-105" dirty="0">
                <a:solidFill>
                  <a:srgbClr val="0000FF"/>
                </a:solidFill>
                <a:latin typeface="Arial"/>
                <a:cs typeface="Arial"/>
              </a:rPr>
              <a:t> </a:t>
            </a:r>
            <a:r>
              <a:rPr sz="2800" dirty="0">
                <a:solidFill>
                  <a:srgbClr val="0000FF"/>
                </a:solidFill>
                <a:latin typeface="Arial"/>
                <a:cs typeface="Arial"/>
              </a:rPr>
              <a:t>1</a:t>
            </a:r>
            <a:endParaRPr sz="2800">
              <a:latin typeface="Arial"/>
              <a:cs typeface="Arial"/>
            </a:endParaRPr>
          </a:p>
          <a:p>
            <a:pPr marL="12700">
              <a:spcBef>
                <a:spcPts val="2025"/>
              </a:spcBef>
            </a:pPr>
            <a:r>
              <a:rPr sz="2800" dirty="0">
                <a:solidFill>
                  <a:srgbClr val="0000FF"/>
                </a:solidFill>
                <a:latin typeface="Arial"/>
                <a:cs typeface="Arial"/>
              </a:rPr>
              <a:t>class</a:t>
            </a:r>
            <a:r>
              <a:rPr sz="2800" spc="-105" dirty="0">
                <a:solidFill>
                  <a:srgbClr val="0000FF"/>
                </a:solidFill>
                <a:latin typeface="Arial"/>
                <a:cs typeface="Arial"/>
              </a:rPr>
              <a:t> </a:t>
            </a:r>
            <a:r>
              <a:rPr sz="2800" dirty="0">
                <a:solidFill>
                  <a:srgbClr val="0000FF"/>
                </a:solidFill>
                <a:latin typeface="Arial"/>
                <a:cs typeface="Arial"/>
              </a:rPr>
              <a:t>2</a:t>
            </a:r>
            <a:endParaRPr sz="2800">
              <a:latin typeface="Arial"/>
              <a:cs typeface="Arial"/>
            </a:endParaRPr>
          </a:p>
          <a:p>
            <a:pPr marL="12700">
              <a:spcBef>
                <a:spcPts val="2320"/>
              </a:spcBef>
            </a:pPr>
            <a:r>
              <a:rPr sz="2800" dirty="0">
                <a:solidFill>
                  <a:srgbClr val="0000FF"/>
                </a:solidFill>
                <a:latin typeface="Arial"/>
                <a:cs typeface="Arial"/>
              </a:rPr>
              <a:t>class</a:t>
            </a:r>
            <a:r>
              <a:rPr sz="2800" spc="-105" dirty="0">
                <a:solidFill>
                  <a:srgbClr val="0000FF"/>
                </a:solidFill>
                <a:latin typeface="Arial"/>
                <a:cs typeface="Arial"/>
              </a:rPr>
              <a:t> </a:t>
            </a:r>
            <a:r>
              <a:rPr sz="2800" dirty="0">
                <a:solidFill>
                  <a:srgbClr val="0000FF"/>
                </a:solidFill>
                <a:latin typeface="Arial"/>
                <a:cs typeface="Arial"/>
              </a:rPr>
              <a:t>3</a:t>
            </a:r>
            <a:endParaRPr sz="2800">
              <a:latin typeface="Arial"/>
              <a:cs typeface="Arial"/>
            </a:endParaRPr>
          </a:p>
        </p:txBody>
      </p:sp>
      <p:pic>
        <p:nvPicPr>
          <p:cNvPr id="29" name="图片 28">
            <a:extLst>
              <a:ext uri="{FF2B5EF4-FFF2-40B4-BE49-F238E27FC236}">
                <a16:creationId xmlns:a16="http://schemas.microsoft.com/office/drawing/2014/main" id="{7C991A79-FC53-46F6-BE92-821316153932}"/>
              </a:ext>
            </a:extLst>
          </p:cNvPr>
          <p:cNvPicPr>
            <a:picLocks noChangeAspect="1"/>
          </p:cNvPicPr>
          <p:nvPr/>
        </p:nvPicPr>
        <p:blipFill>
          <a:blip r:embed="rId4"/>
          <a:stretch>
            <a:fillRect/>
          </a:stretch>
        </p:blipFill>
        <p:spPr>
          <a:xfrm>
            <a:off x="4446548" y="5113535"/>
            <a:ext cx="4628441" cy="13894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83" y="642510"/>
            <a:ext cx="8379834" cy="689932"/>
          </a:xfrm>
          <a:prstGeom prst="rect">
            <a:avLst/>
          </a:prstGeom>
        </p:spPr>
        <p:txBody>
          <a:bodyPr vert="horz" wrap="square" lIns="0" tIns="12700" rIns="0" bIns="0" rtlCol="0" anchor="ctr">
            <a:spAutoFit/>
          </a:bodyPr>
          <a:lstStyle/>
          <a:p>
            <a:pPr marL="12700">
              <a:lnSpc>
                <a:spcPct val="100000"/>
              </a:lnSpc>
              <a:spcBef>
                <a:spcPts val="100"/>
              </a:spcBef>
            </a:pPr>
            <a:r>
              <a:rPr dirty="0"/>
              <a:t>An example of hard and </a:t>
            </a:r>
            <a:r>
              <a:rPr spc="-5" dirty="0"/>
              <a:t>soft</a:t>
            </a:r>
            <a:r>
              <a:rPr lang="en-US" altLang="zh-CN" spc="-70" dirty="0"/>
              <a:t> </a:t>
            </a:r>
            <a:r>
              <a:rPr spc="-5" dirty="0"/>
              <a:t>targets</a:t>
            </a:r>
          </a:p>
        </p:txBody>
      </p:sp>
      <p:sp>
        <p:nvSpPr>
          <p:cNvPr id="3" name="object 3"/>
          <p:cNvSpPr/>
          <p:nvPr/>
        </p:nvSpPr>
        <p:spPr>
          <a:xfrm>
            <a:off x="2243572" y="3399383"/>
            <a:ext cx="5184775" cy="462280"/>
          </a:xfrm>
          <a:custGeom>
            <a:avLst/>
            <a:gdLst/>
            <a:ahLst/>
            <a:cxnLst/>
            <a:rect l="l" t="t" r="r" b="b"/>
            <a:pathLst>
              <a:path w="5184775" h="462279">
                <a:moveTo>
                  <a:pt x="0" y="0"/>
                </a:moveTo>
                <a:lnTo>
                  <a:pt x="5184574" y="0"/>
                </a:lnTo>
                <a:lnTo>
                  <a:pt x="5184574" y="461664"/>
                </a:lnTo>
                <a:lnTo>
                  <a:pt x="0" y="461664"/>
                </a:lnTo>
                <a:lnTo>
                  <a:pt x="0" y="0"/>
                </a:lnTo>
                <a:close/>
              </a:path>
            </a:pathLst>
          </a:custGeom>
          <a:ln w="9524">
            <a:solidFill>
              <a:srgbClr val="000000"/>
            </a:solidFill>
          </a:ln>
        </p:spPr>
        <p:txBody>
          <a:bodyPr wrap="square" lIns="0" tIns="0" rIns="0" bIns="0" rtlCol="0"/>
          <a:lstStyle/>
          <a:p>
            <a:endParaRPr dirty="0"/>
          </a:p>
        </p:txBody>
      </p:sp>
      <p:sp>
        <p:nvSpPr>
          <p:cNvPr id="4" name="object 4"/>
          <p:cNvSpPr txBox="1"/>
          <p:nvPr/>
        </p:nvSpPr>
        <p:spPr>
          <a:xfrm>
            <a:off x="3605114" y="3432403"/>
            <a:ext cx="267335" cy="391160"/>
          </a:xfrm>
          <a:prstGeom prst="rect">
            <a:avLst/>
          </a:prstGeom>
        </p:spPr>
        <p:txBody>
          <a:bodyPr vert="horz" wrap="square" lIns="0" tIns="12700" rIns="0" bIns="0" rtlCol="0">
            <a:spAutoFit/>
          </a:bodyPr>
          <a:lstStyle/>
          <a:p>
            <a:pPr>
              <a:spcBef>
                <a:spcPts val="100"/>
              </a:spcBef>
            </a:pPr>
            <a:r>
              <a:rPr sz="2400" dirty="0">
                <a:latin typeface="Arial"/>
                <a:cs typeface="Arial"/>
              </a:rPr>
              <a:t>.9</a:t>
            </a:r>
            <a:endParaRPr sz="2400">
              <a:latin typeface="Arial"/>
              <a:cs typeface="Arial"/>
            </a:endParaRPr>
          </a:p>
        </p:txBody>
      </p:sp>
      <p:sp>
        <p:nvSpPr>
          <p:cNvPr id="5" name="object 5"/>
          <p:cNvSpPr txBox="1"/>
          <p:nvPr/>
        </p:nvSpPr>
        <p:spPr>
          <a:xfrm>
            <a:off x="4875477" y="3432403"/>
            <a:ext cx="267335" cy="391160"/>
          </a:xfrm>
          <a:prstGeom prst="rect">
            <a:avLst/>
          </a:prstGeom>
        </p:spPr>
        <p:txBody>
          <a:bodyPr vert="horz" wrap="square" lIns="0" tIns="12700" rIns="0" bIns="0" rtlCol="0">
            <a:spAutoFit/>
          </a:bodyPr>
          <a:lstStyle/>
          <a:p>
            <a:pPr>
              <a:spcBef>
                <a:spcPts val="100"/>
              </a:spcBef>
            </a:pPr>
            <a:r>
              <a:rPr sz="2400" dirty="0">
                <a:latin typeface="Arial"/>
                <a:cs typeface="Arial"/>
              </a:rPr>
              <a:t>.1</a:t>
            </a:r>
            <a:endParaRPr sz="2400">
              <a:latin typeface="Arial"/>
              <a:cs typeface="Arial"/>
            </a:endParaRPr>
          </a:p>
        </p:txBody>
      </p:sp>
      <p:sp>
        <p:nvSpPr>
          <p:cNvPr id="6" name="object 6"/>
          <p:cNvSpPr txBox="1"/>
          <p:nvPr/>
        </p:nvSpPr>
        <p:spPr>
          <a:xfrm>
            <a:off x="2236154" y="5363569"/>
            <a:ext cx="5184775" cy="415497"/>
          </a:xfrm>
          <a:prstGeom prst="rect">
            <a:avLst/>
          </a:prstGeom>
          <a:solidFill>
            <a:srgbClr val="FFFEE0"/>
          </a:solidFill>
          <a:ln w="9524">
            <a:solidFill>
              <a:srgbClr val="000000"/>
            </a:solidFill>
          </a:ln>
        </p:spPr>
        <p:txBody>
          <a:bodyPr vert="horz" wrap="square" lIns="0" tIns="45719" rIns="0" bIns="0" rtlCol="0">
            <a:spAutoFit/>
          </a:bodyPr>
          <a:lstStyle/>
          <a:p>
            <a:pPr marL="91440">
              <a:spcBef>
                <a:spcPts val="359"/>
              </a:spcBef>
              <a:tabLst>
                <a:tab pos="1290955" algn="l"/>
                <a:tab pos="2646045" algn="l"/>
                <a:tab pos="4594225" algn="l"/>
              </a:tabLst>
            </a:pPr>
            <a:r>
              <a:rPr sz="2000" dirty="0">
                <a:latin typeface="Arial"/>
                <a:cs typeface="Arial"/>
              </a:rPr>
              <a:t>.05	</a:t>
            </a:r>
            <a:r>
              <a:rPr sz="2400" dirty="0">
                <a:latin typeface="Arial"/>
                <a:cs typeface="Arial"/>
              </a:rPr>
              <a:t>.3	.2	</a:t>
            </a:r>
            <a:r>
              <a:rPr sz="2000" dirty="0">
                <a:latin typeface="Arial"/>
                <a:cs typeface="Arial"/>
              </a:rPr>
              <a:t>.005</a:t>
            </a:r>
          </a:p>
        </p:txBody>
      </p:sp>
      <p:sp>
        <p:nvSpPr>
          <p:cNvPr id="7" name="object 7"/>
          <p:cNvSpPr txBox="1"/>
          <p:nvPr/>
        </p:nvSpPr>
        <p:spPr>
          <a:xfrm>
            <a:off x="7974939" y="1769832"/>
            <a:ext cx="1703070" cy="746760"/>
          </a:xfrm>
          <a:prstGeom prst="rect">
            <a:avLst/>
          </a:prstGeom>
        </p:spPr>
        <p:txBody>
          <a:bodyPr vert="horz" wrap="square" lIns="0" tIns="33020" rIns="0" bIns="0" rtlCol="0">
            <a:spAutoFit/>
          </a:bodyPr>
          <a:lstStyle/>
          <a:p>
            <a:pPr marL="12700" marR="5080">
              <a:lnSpc>
                <a:spcPts val="2800"/>
              </a:lnSpc>
              <a:spcBef>
                <a:spcPts val="260"/>
              </a:spcBef>
            </a:pPr>
            <a:r>
              <a:rPr sz="2400" dirty="0">
                <a:latin typeface="Arial"/>
                <a:cs typeface="Arial"/>
              </a:rPr>
              <a:t>original</a:t>
            </a:r>
            <a:r>
              <a:rPr sz="2400" spc="-100" dirty="0">
                <a:latin typeface="Arial"/>
                <a:cs typeface="Arial"/>
              </a:rPr>
              <a:t> </a:t>
            </a:r>
            <a:r>
              <a:rPr sz="2400" dirty="0">
                <a:latin typeface="Arial"/>
                <a:cs typeface="Arial"/>
              </a:rPr>
              <a:t>hard  </a:t>
            </a:r>
            <a:r>
              <a:rPr sz="2400" spc="-5" dirty="0">
                <a:latin typeface="Arial"/>
                <a:cs typeface="Arial"/>
              </a:rPr>
              <a:t>targets</a:t>
            </a:r>
            <a:endParaRPr sz="2400">
              <a:latin typeface="Arial"/>
              <a:cs typeface="Arial"/>
            </a:endParaRPr>
          </a:p>
        </p:txBody>
      </p:sp>
      <p:sp>
        <p:nvSpPr>
          <p:cNvPr id="8" name="object 8"/>
          <p:cNvSpPr txBox="1"/>
          <p:nvPr/>
        </p:nvSpPr>
        <p:spPr>
          <a:xfrm>
            <a:off x="8010942" y="3101980"/>
            <a:ext cx="1363980" cy="1115060"/>
          </a:xfrm>
          <a:prstGeom prst="rect">
            <a:avLst/>
          </a:prstGeom>
        </p:spPr>
        <p:txBody>
          <a:bodyPr vert="horz" wrap="square" lIns="0" tIns="15875" rIns="0" bIns="0" rtlCol="0">
            <a:spAutoFit/>
          </a:bodyPr>
          <a:lstStyle/>
          <a:p>
            <a:pPr marL="12700" marR="5080">
              <a:lnSpc>
                <a:spcPct val="99000"/>
              </a:lnSpc>
              <a:spcBef>
                <a:spcPts val="125"/>
              </a:spcBef>
            </a:pPr>
            <a:r>
              <a:rPr sz="2400" spc="-5" dirty="0">
                <a:latin typeface="Arial"/>
                <a:cs typeface="Arial"/>
              </a:rPr>
              <a:t>output of  </a:t>
            </a:r>
            <a:r>
              <a:rPr sz="2400" dirty="0">
                <a:latin typeface="Arial"/>
                <a:cs typeface="Arial"/>
              </a:rPr>
              <a:t>geome</a:t>
            </a:r>
            <a:r>
              <a:rPr sz="2400" spc="-5" dirty="0">
                <a:latin typeface="Arial"/>
                <a:cs typeface="Arial"/>
              </a:rPr>
              <a:t>t</a:t>
            </a:r>
            <a:r>
              <a:rPr sz="2400" dirty="0">
                <a:latin typeface="Arial"/>
                <a:cs typeface="Arial"/>
              </a:rPr>
              <a:t>ric  ensemble</a:t>
            </a:r>
            <a:endParaRPr sz="2400">
              <a:latin typeface="Arial"/>
              <a:cs typeface="Arial"/>
            </a:endParaRPr>
          </a:p>
        </p:txBody>
      </p:sp>
      <p:sp>
        <p:nvSpPr>
          <p:cNvPr id="9" name="object 9"/>
          <p:cNvSpPr txBox="1"/>
          <p:nvPr/>
        </p:nvSpPr>
        <p:spPr>
          <a:xfrm>
            <a:off x="7931517" y="5174178"/>
            <a:ext cx="2127250" cy="746760"/>
          </a:xfrm>
          <a:prstGeom prst="rect">
            <a:avLst/>
          </a:prstGeom>
        </p:spPr>
        <p:txBody>
          <a:bodyPr vert="horz" wrap="square" lIns="0" tIns="33019" rIns="0" bIns="0" rtlCol="0">
            <a:spAutoFit/>
          </a:bodyPr>
          <a:lstStyle/>
          <a:p>
            <a:pPr marL="12700" marR="5080">
              <a:lnSpc>
                <a:spcPts val="2800"/>
              </a:lnSpc>
              <a:spcBef>
                <a:spcPts val="259"/>
              </a:spcBef>
              <a:tabLst>
                <a:tab pos="435609" algn="l"/>
              </a:tabLst>
            </a:pPr>
            <a:r>
              <a:rPr sz="2400" spc="-5" dirty="0">
                <a:latin typeface="Arial"/>
                <a:cs typeface="Arial"/>
              </a:rPr>
              <a:t>softened</a:t>
            </a:r>
            <a:r>
              <a:rPr sz="2400" spc="-45" dirty="0">
                <a:latin typeface="Arial"/>
                <a:cs typeface="Arial"/>
              </a:rPr>
              <a:t> </a:t>
            </a:r>
            <a:r>
              <a:rPr sz="2400" spc="-5" dirty="0">
                <a:latin typeface="Arial"/>
                <a:cs typeface="Arial"/>
              </a:rPr>
              <a:t>output  </a:t>
            </a:r>
            <a:r>
              <a:rPr sz="2400" dirty="0">
                <a:latin typeface="Arial"/>
                <a:cs typeface="Arial"/>
              </a:rPr>
              <a:t>of	ensemble</a:t>
            </a:r>
          </a:p>
        </p:txBody>
      </p:sp>
      <p:sp>
        <p:nvSpPr>
          <p:cNvPr id="10" name="object 10"/>
          <p:cNvSpPr txBox="1"/>
          <p:nvPr/>
        </p:nvSpPr>
        <p:spPr>
          <a:xfrm>
            <a:off x="2242885" y="4948862"/>
            <a:ext cx="5024120" cy="299720"/>
          </a:xfrm>
          <a:prstGeom prst="rect">
            <a:avLst/>
          </a:prstGeom>
        </p:spPr>
        <p:txBody>
          <a:bodyPr vert="horz" wrap="square" lIns="0" tIns="12700" rIns="0" bIns="0" rtlCol="0">
            <a:spAutoFit/>
          </a:bodyPr>
          <a:lstStyle/>
          <a:p>
            <a:pPr marL="12700">
              <a:spcBef>
                <a:spcPts val="100"/>
              </a:spcBef>
              <a:tabLst>
                <a:tab pos="1236345" algn="l"/>
                <a:tab pos="2640330" algn="l"/>
                <a:tab pos="4692650" algn="l"/>
              </a:tabLst>
            </a:pPr>
            <a:r>
              <a:rPr dirty="0">
                <a:latin typeface="Arial"/>
                <a:cs typeface="Arial"/>
              </a:rPr>
              <a:t>cow	</a:t>
            </a:r>
            <a:r>
              <a:rPr spc="-5" dirty="0">
                <a:latin typeface="Arial"/>
                <a:cs typeface="Arial"/>
              </a:rPr>
              <a:t>do</a:t>
            </a:r>
            <a:r>
              <a:rPr dirty="0">
                <a:latin typeface="Arial"/>
                <a:cs typeface="Arial"/>
              </a:rPr>
              <a:t>g	cat	car</a:t>
            </a:r>
          </a:p>
        </p:txBody>
      </p:sp>
      <p:sp>
        <p:nvSpPr>
          <p:cNvPr id="11" name="object 11"/>
          <p:cNvSpPr txBox="1"/>
          <p:nvPr/>
        </p:nvSpPr>
        <p:spPr>
          <a:xfrm>
            <a:off x="6879326" y="3405883"/>
            <a:ext cx="476884" cy="291465"/>
          </a:xfrm>
          <a:prstGeom prst="rect">
            <a:avLst/>
          </a:prstGeom>
        </p:spPr>
        <p:txBody>
          <a:bodyPr vert="horz" wrap="square" lIns="0" tIns="11430" rIns="0" bIns="0" rtlCol="0">
            <a:spAutoFit/>
          </a:bodyPr>
          <a:lstStyle/>
          <a:p>
            <a:pPr>
              <a:spcBef>
                <a:spcPts val="90"/>
              </a:spcBef>
            </a:pPr>
            <a:r>
              <a:rPr sz="2625" spc="-7" baseline="-34920" dirty="0">
                <a:latin typeface="Times New Roman"/>
                <a:cs typeface="Times New Roman"/>
              </a:rPr>
              <a:t>1</a:t>
            </a:r>
            <a:r>
              <a:rPr sz="2625" spc="112" baseline="-34920" dirty="0">
                <a:latin typeface="Times New Roman"/>
                <a:cs typeface="Times New Roman"/>
              </a:rPr>
              <a:t>0</a:t>
            </a:r>
            <a:r>
              <a:rPr sz="1750" spc="-10" dirty="0">
                <a:latin typeface="Symbol"/>
                <a:cs typeface="Symbol"/>
              </a:rPr>
              <a:t></a:t>
            </a:r>
            <a:r>
              <a:rPr sz="1750" spc="-5" dirty="0">
                <a:latin typeface="Times New Roman"/>
                <a:cs typeface="Times New Roman"/>
              </a:rPr>
              <a:t>9</a:t>
            </a:r>
            <a:endParaRPr sz="1750">
              <a:latin typeface="Times New Roman"/>
              <a:cs typeface="Times New Roman"/>
            </a:endParaRPr>
          </a:p>
        </p:txBody>
      </p:sp>
      <p:sp>
        <p:nvSpPr>
          <p:cNvPr id="12" name="object 12"/>
          <p:cNvSpPr txBox="1"/>
          <p:nvPr/>
        </p:nvSpPr>
        <p:spPr>
          <a:xfrm>
            <a:off x="2342821" y="3369880"/>
            <a:ext cx="476884" cy="291465"/>
          </a:xfrm>
          <a:prstGeom prst="rect">
            <a:avLst/>
          </a:prstGeom>
        </p:spPr>
        <p:txBody>
          <a:bodyPr vert="horz" wrap="square" lIns="0" tIns="11430" rIns="0" bIns="0" rtlCol="0">
            <a:spAutoFit/>
          </a:bodyPr>
          <a:lstStyle/>
          <a:p>
            <a:pPr>
              <a:spcBef>
                <a:spcPts val="90"/>
              </a:spcBef>
            </a:pPr>
            <a:r>
              <a:rPr sz="2625" spc="-7" baseline="-34920" dirty="0">
                <a:latin typeface="Times New Roman"/>
                <a:cs typeface="Times New Roman"/>
              </a:rPr>
              <a:t>1</a:t>
            </a:r>
            <a:r>
              <a:rPr sz="2625" spc="112" baseline="-34920" dirty="0">
                <a:latin typeface="Times New Roman"/>
                <a:cs typeface="Times New Roman"/>
              </a:rPr>
              <a:t>0</a:t>
            </a:r>
            <a:r>
              <a:rPr sz="1750" spc="-10" dirty="0">
                <a:latin typeface="Symbol"/>
                <a:cs typeface="Symbol"/>
              </a:rPr>
              <a:t></a:t>
            </a:r>
            <a:r>
              <a:rPr sz="1750" spc="-5" dirty="0">
                <a:latin typeface="Times New Roman"/>
                <a:cs typeface="Times New Roman"/>
              </a:rPr>
              <a:t>6</a:t>
            </a:r>
            <a:endParaRPr sz="1750">
              <a:latin typeface="Times New Roman"/>
              <a:cs typeface="Times New Roman"/>
            </a:endParaRPr>
          </a:p>
        </p:txBody>
      </p:sp>
      <p:sp>
        <p:nvSpPr>
          <p:cNvPr id="13" name="object 13"/>
          <p:cNvSpPr txBox="1"/>
          <p:nvPr/>
        </p:nvSpPr>
        <p:spPr>
          <a:xfrm>
            <a:off x="2178295" y="6090311"/>
            <a:ext cx="8294370" cy="391160"/>
          </a:xfrm>
          <a:prstGeom prst="rect">
            <a:avLst/>
          </a:prstGeom>
        </p:spPr>
        <p:txBody>
          <a:bodyPr vert="horz" wrap="square" lIns="0" tIns="12700" rIns="0" bIns="0" rtlCol="0">
            <a:spAutoFit/>
          </a:bodyPr>
          <a:lstStyle/>
          <a:p>
            <a:pPr marL="12700">
              <a:spcBef>
                <a:spcPts val="100"/>
              </a:spcBef>
            </a:pPr>
            <a:r>
              <a:rPr sz="2400" spc="-5" dirty="0">
                <a:solidFill>
                  <a:srgbClr val="000090"/>
                </a:solidFill>
                <a:latin typeface="Arial"/>
                <a:cs typeface="Arial"/>
              </a:rPr>
              <a:t>Softened outputs </a:t>
            </a:r>
            <a:r>
              <a:rPr sz="2400" dirty="0">
                <a:solidFill>
                  <a:srgbClr val="000090"/>
                </a:solidFill>
                <a:latin typeface="Arial"/>
                <a:cs typeface="Arial"/>
              </a:rPr>
              <a:t>reveal </a:t>
            </a:r>
            <a:r>
              <a:rPr sz="2400" spc="-5" dirty="0">
                <a:solidFill>
                  <a:srgbClr val="000090"/>
                </a:solidFill>
                <a:latin typeface="Arial"/>
                <a:cs typeface="Arial"/>
              </a:rPr>
              <a:t>the </a:t>
            </a:r>
            <a:r>
              <a:rPr sz="2400" dirty="0">
                <a:solidFill>
                  <a:srgbClr val="000090"/>
                </a:solidFill>
                <a:latin typeface="Arial"/>
                <a:cs typeface="Arial"/>
              </a:rPr>
              <a:t>dark knowledge in </a:t>
            </a:r>
            <a:r>
              <a:rPr sz="2400" spc="-5" dirty="0">
                <a:solidFill>
                  <a:srgbClr val="000090"/>
                </a:solidFill>
                <a:latin typeface="Arial"/>
                <a:cs typeface="Arial"/>
              </a:rPr>
              <a:t>the</a:t>
            </a:r>
            <a:r>
              <a:rPr sz="2400" spc="15" dirty="0">
                <a:solidFill>
                  <a:srgbClr val="000090"/>
                </a:solidFill>
                <a:latin typeface="Arial"/>
                <a:cs typeface="Arial"/>
              </a:rPr>
              <a:t> </a:t>
            </a:r>
            <a:r>
              <a:rPr sz="2400" spc="-5" dirty="0">
                <a:solidFill>
                  <a:srgbClr val="000090"/>
                </a:solidFill>
                <a:latin typeface="Arial"/>
                <a:cs typeface="Arial"/>
              </a:rPr>
              <a:t>ensemble</a:t>
            </a:r>
            <a:r>
              <a:rPr sz="2400" spc="-5" dirty="0">
                <a:latin typeface="Arial"/>
                <a:cs typeface="Arial"/>
              </a:rPr>
              <a:t>.</a:t>
            </a:r>
            <a:endParaRPr sz="2400" dirty="0">
              <a:latin typeface="Arial"/>
              <a:cs typeface="Arial"/>
            </a:endParaRPr>
          </a:p>
        </p:txBody>
      </p:sp>
      <p:graphicFrame>
        <p:nvGraphicFramePr>
          <p:cNvPr id="14" name="object 14"/>
          <p:cNvGraphicFramePr>
            <a:graphicFrameLocks noGrp="1"/>
          </p:cNvGraphicFramePr>
          <p:nvPr>
            <p:extLst>
              <p:ext uri="{D42A27DB-BD31-4B8C-83A1-F6EECF244321}">
                <p14:modId xmlns:p14="http://schemas.microsoft.com/office/powerpoint/2010/main" val="690352796"/>
              </p:ext>
            </p:extLst>
          </p:nvPr>
        </p:nvGraphicFramePr>
        <p:xfrm>
          <a:off x="2279576" y="1650032"/>
          <a:ext cx="5183504" cy="1728842"/>
        </p:xfrm>
        <a:graphic>
          <a:graphicData uri="http://schemas.openxmlformats.org/drawingml/2006/table">
            <a:tbl>
              <a:tblPr firstRow="1" bandRow="1">
                <a:tableStyleId>{2D5ABB26-0587-4C30-8999-92F81FD0307C}</a:tableStyleId>
              </a:tblPr>
              <a:tblGrid>
                <a:gridCol w="870585">
                  <a:extLst>
                    <a:ext uri="{9D8B030D-6E8A-4147-A177-3AD203B41FA5}">
                      <a16:colId xmlns:a16="http://schemas.microsoft.com/office/drawing/2014/main" val="20000"/>
                    </a:ext>
                  </a:extLst>
                </a:gridCol>
                <a:gridCol w="1283335">
                  <a:extLst>
                    <a:ext uri="{9D8B030D-6E8A-4147-A177-3AD203B41FA5}">
                      <a16:colId xmlns:a16="http://schemas.microsoft.com/office/drawing/2014/main" val="20001"/>
                    </a:ext>
                  </a:extLst>
                </a:gridCol>
                <a:gridCol w="1689734">
                  <a:extLst>
                    <a:ext uri="{9D8B030D-6E8A-4147-A177-3AD203B41FA5}">
                      <a16:colId xmlns:a16="http://schemas.microsoft.com/office/drawing/2014/main" val="20002"/>
                    </a:ext>
                  </a:extLst>
                </a:gridCol>
                <a:gridCol w="1339850">
                  <a:extLst>
                    <a:ext uri="{9D8B030D-6E8A-4147-A177-3AD203B41FA5}">
                      <a16:colId xmlns:a16="http://schemas.microsoft.com/office/drawing/2014/main" val="20003"/>
                    </a:ext>
                  </a:extLst>
                </a:gridCol>
              </a:tblGrid>
              <a:tr h="383258">
                <a:tc>
                  <a:txBody>
                    <a:bodyPr/>
                    <a:lstStyle/>
                    <a:p>
                      <a:pPr marR="400685" algn="r">
                        <a:lnSpc>
                          <a:spcPts val="2065"/>
                        </a:lnSpc>
                      </a:pPr>
                      <a:r>
                        <a:rPr sz="1800" dirty="0">
                          <a:latin typeface="Arial"/>
                          <a:cs typeface="Arial"/>
                        </a:rPr>
                        <a:t>cow</a:t>
                      </a:r>
                      <a:endParaRPr sz="1800">
                        <a:latin typeface="Arial"/>
                        <a:cs typeface="Arial"/>
                      </a:endParaRPr>
                    </a:p>
                  </a:txBody>
                  <a:tcPr marL="0" marR="0" marT="0" marB="0">
                    <a:lnB w="9525">
                      <a:solidFill>
                        <a:srgbClr val="000000"/>
                      </a:solidFill>
                      <a:prstDash val="solid"/>
                    </a:lnB>
                    <a:solidFill>
                      <a:srgbClr val="FFFEE0"/>
                    </a:solidFill>
                  </a:tcPr>
                </a:tc>
                <a:tc>
                  <a:txBody>
                    <a:bodyPr/>
                    <a:lstStyle/>
                    <a:p>
                      <a:pPr marL="408305">
                        <a:lnSpc>
                          <a:spcPts val="1989"/>
                        </a:lnSpc>
                      </a:pPr>
                      <a:r>
                        <a:rPr sz="1800" spc="-5" dirty="0">
                          <a:latin typeface="Arial"/>
                          <a:cs typeface="Arial"/>
                        </a:rPr>
                        <a:t>dog</a:t>
                      </a:r>
                      <a:endParaRPr sz="1800">
                        <a:latin typeface="Arial"/>
                        <a:cs typeface="Arial"/>
                      </a:endParaRPr>
                    </a:p>
                  </a:txBody>
                  <a:tcPr marL="0" marR="0" marT="0" marB="0">
                    <a:lnB w="9525">
                      <a:solidFill>
                        <a:srgbClr val="000000"/>
                      </a:solidFill>
                      <a:prstDash val="solid"/>
                    </a:lnB>
                    <a:solidFill>
                      <a:srgbClr val="FFFEE0"/>
                    </a:solidFill>
                  </a:tcPr>
                </a:tc>
                <a:tc>
                  <a:txBody>
                    <a:bodyPr/>
                    <a:lstStyle/>
                    <a:p>
                      <a:pPr marR="390525" algn="ctr">
                        <a:lnSpc>
                          <a:spcPts val="2065"/>
                        </a:lnSpc>
                      </a:pPr>
                      <a:r>
                        <a:rPr sz="1800" dirty="0">
                          <a:latin typeface="Arial"/>
                          <a:cs typeface="Arial"/>
                        </a:rPr>
                        <a:t>cat</a:t>
                      </a:r>
                    </a:p>
                  </a:txBody>
                  <a:tcPr marL="0" marR="0" marT="0" marB="0">
                    <a:lnB w="9525">
                      <a:solidFill>
                        <a:srgbClr val="000000"/>
                      </a:solidFill>
                      <a:prstDash val="solid"/>
                    </a:lnB>
                    <a:solidFill>
                      <a:srgbClr val="FFFEE0"/>
                    </a:solidFill>
                  </a:tcPr>
                </a:tc>
                <a:tc>
                  <a:txBody>
                    <a:bodyPr/>
                    <a:lstStyle/>
                    <a:p>
                      <a:pPr marR="123189" algn="r">
                        <a:lnSpc>
                          <a:spcPts val="2065"/>
                        </a:lnSpc>
                      </a:pPr>
                      <a:r>
                        <a:rPr sz="1800" dirty="0">
                          <a:latin typeface="Arial"/>
                          <a:cs typeface="Arial"/>
                        </a:rPr>
                        <a:t>car</a:t>
                      </a:r>
                      <a:endParaRPr sz="1800">
                        <a:latin typeface="Arial"/>
                        <a:cs typeface="Arial"/>
                      </a:endParaRPr>
                    </a:p>
                  </a:txBody>
                  <a:tcPr marL="0" marR="0" marT="0" marB="0">
                    <a:lnB w="9525">
                      <a:solidFill>
                        <a:srgbClr val="000000"/>
                      </a:solidFill>
                      <a:prstDash val="solid"/>
                    </a:lnB>
                    <a:solidFill>
                      <a:srgbClr val="FFFEE0"/>
                    </a:solidFill>
                  </a:tcPr>
                </a:tc>
                <a:extLst>
                  <a:ext uri="{0D108BD9-81ED-4DB2-BD59-A6C34878D82A}">
                    <a16:rowId xmlns:a16="http://schemas.microsoft.com/office/drawing/2014/main" val="10000"/>
                  </a:ext>
                </a:extLst>
              </a:tr>
              <a:tr h="461664">
                <a:tc>
                  <a:txBody>
                    <a:bodyPr/>
                    <a:lstStyle/>
                    <a:p>
                      <a:pPr marR="432434" algn="r">
                        <a:lnSpc>
                          <a:spcPct val="100000"/>
                        </a:lnSpc>
                        <a:spcBef>
                          <a:spcPts val="360"/>
                        </a:spcBef>
                      </a:pPr>
                      <a:r>
                        <a:rPr sz="2400" dirty="0">
                          <a:latin typeface="Arial"/>
                          <a:cs typeface="Arial"/>
                        </a:rPr>
                        <a:t>0</a:t>
                      </a:r>
                      <a:endParaRPr sz="2400">
                        <a:latin typeface="Arial"/>
                        <a:cs typeface="Arial"/>
                      </a:endParaRPr>
                    </a:p>
                  </a:txBody>
                  <a:tcPr marL="0" marR="0" marB="0">
                    <a:lnL w="9525">
                      <a:solidFill>
                        <a:srgbClr val="000000"/>
                      </a:solidFill>
                      <a:prstDash val="solid"/>
                    </a:lnL>
                    <a:lnT w="9525">
                      <a:solidFill>
                        <a:srgbClr val="000000"/>
                      </a:solidFill>
                      <a:prstDash val="solid"/>
                    </a:lnT>
                    <a:lnB w="9525">
                      <a:solidFill>
                        <a:srgbClr val="000000"/>
                      </a:solidFill>
                      <a:prstDash val="solid"/>
                    </a:lnB>
                    <a:solidFill>
                      <a:srgbClr val="FFFEE0"/>
                    </a:solidFill>
                  </a:tcPr>
                </a:tc>
                <a:tc>
                  <a:txBody>
                    <a:bodyPr/>
                    <a:lstStyle/>
                    <a:p>
                      <a:pPr marL="36830" algn="ctr">
                        <a:lnSpc>
                          <a:spcPct val="100000"/>
                        </a:lnSpc>
                        <a:spcBef>
                          <a:spcPts val="360"/>
                        </a:spcBef>
                      </a:pPr>
                      <a:r>
                        <a:rPr sz="2400" dirty="0">
                          <a:latin typeface="Arial"/>
                          <a:cs typeface="Arial"/>
                        </a:rPr>
                        <a:t>1</a:t>
                      </a:r>
                      <a:endParaRPr sz="2400">
                        <a:latin typeface="Arial"/>
                        <a:cs typeface="Arial"/>
                      </a:endParaRPr>
                    </a:p>
                  </a:txBody>
                  <a:tcPr marL="0" marR="0" marB="0">
                    <a:lnT w="9525">
                      <a:solidFill>
                        <a:srgbClr val="000000"/>
                      </a:solidFill>
                      <a:prstDash val="solid"/>
                    </a:lnT>
                    <a:lnB w="9525">
                      <a:solidFill>
                        <a:srgbClr val="000000"/>
                      </a:solidFill>
                      <a:prstDash val="solid"/>
                    </a:lnB>
                    <a:solidFill>
                      <a:srgbClr val="FFFEE0"/>
                    </a:solidFill>
                  </a:tcPr>
                </a:tc>
                <a:tc>
                  <a:txBody>
                    <a:bodyPr/>
                    <a:lstStyle/>
                    <a:p>
                      <a:pPr marR="388620" algn="ctr">
                        <a:lnSpc>
                          <a:spcPct val="100000"/>
                        </a:lnSpc>
                        <a:spcBef>
                          <a:spcPts val="360"/>
                        </a:spcBef>
                      </a:pPr>
                      <a:r>
                        <a:rPr sz="2400" dirty="0">
                          <a:latin typeface="Arial"/>
                          <a:cs typeface="Arial"/>
                        </a:rPr>
                        <a:t>0</a:t>
                      </a:r>
                    </a:p>
                  </a:txBody>
                  <a:tcPr marL="0" marR="0" marB="0">
                    <a:lnT w="9525">
                      <a:solidFill>
                        <a:srgbClr val="000000"/>
                      </a:solidFill>
                      <a:prstDash val="solid"/>
                    </a:lnT>
                    <a:lnB w="9525">
                      <a:solidFill>
                        <a:srgbClr val="000000"/>
                      </a:solidFill>
                      <a:prstDash val="solid"/>
                    </a:lnB>
                    <a:solidFill>
                      <a:srgbClr val="FFFEE0"/>
                    </a:solidFill>
                  </a:tcPr>
                </a:tc>
                <a:tc>
                  <a:txBody>
                    <a:bodyPr/>
                    <a:lstStyle/>
                    <a:p>
                      <a:pPr marR="173990" algn="r">
                        <a:lnSpc>
                          <a:spcPct val="100000"/>
                        </a:lnSpc>
                        <a:spcBef>
                          <a:spcPts val="360"/>
                        </a:spcBef>
                      </a:pPr>
                      <a:r>
                        <a:rPr sz="2400" dirty="0">
                          <a:latin typeface="Arial"/>
                          <a:cs typeface="Arial"/>
                        </a:rPr>
                        <a:t>0</a:t>
                      </a:r>
                      <a:endParaRPr sz="2400">
                        <a:latin typeface="Arial"/>
                        <a:cs typeface="Arial"/>
                      </a:endParaRPr>
                    </a:p>
                  </a:txBody>
                  <a:tcPr marL="0" marR="0" marB="0">
                    <a:lnR w="9525">
                      <a:solidFill>
                        <a:srgbClr val="000000"/>
                      </a:solidFill>
                      <a:prstDash val="solid"/>
                    </a:lnR>
                    <a:lnT w="9525">
                      <a:solidFill>
                        <a:srgbClr val="000000"/>
                      </a:solidFill>
                      <a:prstDash val="solid"/>
                    </a:lnT>
                    <a:lnB w="9525">
                      <a:solidFill>
                        <a:srgbClr val="000000"/>
                      </a:solidFill>
                      <a:prstDash val="solid"/>
                    </a:lnB>
                    <a:solidFill>
                      <a:srgbClr val="FFFEE0"/>
                    </a:solidFill>
                  </a:tcPr>
                </a:tc>
                <a:extLst>
                  <a:ext uri="{0D108BD9-81ED-4DB2-BD59-A6C34878D82A}">
                    <a16:rowId xmlns:a16="http://schemas.microsoft.com/office/drawing/2014/main" val="10001"/>
                  </a:ext>
                </a:extLst>
              </a:tr>
              <a:tr h="869209">
                <a:tc>
                  <a:txBody>
                    <a:bodyPr/>
                    <a:lstStyle/>
                    <a:p>
                      <a:pPr>
                        <a:lnSpc>
                          <a:spcPct val="100000"/>
                        </a:lnSpc>
                      </a:pPr>
                      <a:endParaRPr sz="2000">
                        <a:latin typeface="Times New Roman"/>
                        <a:cs typeface="Times New Roman"/>
                      </a:endParaRPr>
                    </a:p>
                    <a:p>
                      <a:pPr>
                        <a:lnSpc>
                          <a:spcPct val="100000"/>
                        </a:lnSpc>
                        <a:spcBef>
                          <a:spcPts val="5"/>
                        </a:spcBef>
                      </a:pPr>
                      <a:endParaRPr sz="2050">
                        <a:latin typeface="Times New Roman"/>
                        <a:cs typeface="Times New Roman"/>
                      </a:endParaRPr>
                    </a:p>
                    <a:p>
                      <a:pPr marR="400685" algn="r">
                        <a:lnSpc>
                          <a:spcPts val="2080"/>
                        </a:lnSpc>
                      </a:pPr>
                      <a:r>
                        <a:rPr sz="1800" dirty="0">
                          <a:latin typeface="Arial"/>
                          <a:cs typeface="Arial"/>
                        </a:rPr>
                        <a:t>cow</a:t>
                      </a:r>
                      <a:endParaRPr sz="1800">
                        <a:latin typeface="Arial"/>
                        <a:cs typeface="Arial"/>
                      </a:endParaRPr>
                    </a:p>
                  </a:txBody>
                  <a:tcPr marL="0" marR="0" marT="0" marB="0">
                    <a:lnT w="9525">
                      <a:solidFill>
                        <a:srgbClr val="000000"/>
                      </a:solidFill>
                      <a:prstDash val="solid"/>
                    </a:lnT>
                    <a:solidFill>
                      <a:srgbClr val="FFFEE0"/>
                    </a:solidFill>
                  </a:tcPr>
                </a:tc>
                <a:tc>
                  <a:txBody>
                    <a:bodyPr/>
                    <a:lstStyle/>
                    <a:p>
                      <a:pPr>
                        <a:lnSpc>
                          <a:spcPct val="100000"/>
                        </a:lnSpc>
                      </a:pPr>
                      <a:endParaRPr sz="2000">
                        <a:latin typeface="Times New Roman"/>
                        <a:cs typeface="Times New Roman"/>
                      </a:endParaRPr>
                    </a:p>
                    <a:p>
                      <a:pPr>
                        <a:lnSpc>
                          <a:spcPct val="100000"/>
                        </a:lnSpc>
                        <a:spcBef>
                          <a:spcPts val="45"/>
                        </a:spcBef>
                      </a:pPr>
                      <a:endParaRPr sz="1950">
                        <a:latin typeface="Times New Roman"/>
                        <a:cs typeface="Times New Roman"/>
                      </a:endParaRPr>
                    </a:p>
                    <a:p>
                      <a:pPr marL="408305">
                        <a:lnSpc>
                          <a:spcPts val="2155"/>
                        </a:lnSpc>
                      </a:pPr>
                      <a:r>
                        <a:rPr sz="1800" spc="-5" dirty="0">
                          <a:latin typeface="Arial"/>
                          <a:cs typeface="Arial"/>
                        </a:rPr>
                        <a:t>dog</a:t>
                      </a:r>
                      <a:endParaRPr sz="1800">
                        <a:latin typeface="Arial"/>
                        <a:cs typeface="Arial"/>
                      </a:endParaRPr>
                    </a:p>
                  </a:txBody>
                  <a:tcPr marL="0" marR="0" marT="0" marB="0">
                    <a:lnT w="9525">
                      <a:solidFill>
                        <a:srgbClr val="000000"/>
                      </a:solidFill>
                      <a:prstDash val="solid"/>
                    </a:lnT>
                    <a:solidFill>
                      <a:srgbClr val="FFFEE0"/>
                    </a:solidFill>
                  </a:tcPr>
                </a:tc>
                <a:tc>
                  <a:txBody>
                    <a:bodyPr/>
                    <a:lstStyle/>
                    <a:p>
                      <a:pPr>
                        <a:lnSpc>
                          <a:spcPct val="100000"/>
                        </a:lnSpc>
                      </a:pPr>
                      <a:endParaRPr sz="2000" dirty="0">
                        <a:latin typeface="Times New Roman"/>
                        <a:cs typeface="Times New Roman"/>
                      </a:endParaRPr>
                    </a:p>
                    <a:p>
                      <a:pPr>
                        <a:lnSpc>
                          <a:spcPct val="100000"/>
                        </a:lnSpc>
                        <a:spcBef>
                          <a:spcPts val="5"/>
                        </a:spcBef>
                      </a:pPr>
                      <a:endParaRPr sz="2050" dirty="0">
                        <a:latin typeface="Times New Roman"/>
                        <a:cs typeface="Times New Roman"/>
                      </a:endParaRPr>
                    </a:p>
                    <a:p>
                      <a:pPr marR="390525" algn="ctr">
                        <a:lnSpc>
                          <a:spcPts val="2080"/>
                        </a:lnSpc>
                      </a:pPr>
                      <a:r>
                        <a:rPr sz="1800" dirty="0">
                          <a:latin typeface="Arial"/>
                          <a:cs typeface="Arial"/>
                        </a:rPr>
                        <a:t>cat</a:t>
                      </a:r>
                    </a:p>
                  </a:txBody>
                  <a:tcPr marL="0" marR="0" marT="0" marB="0">
                    <a:lnT w="9525">
                      <a:solidFill>
                        <a:srgbClr val="000000"/>
                      </a:solidFill>
                      <a:prstDash val="solid"/>
                    </a:lnT>
                    <a:solidFill>
                      <a:srgbClr val="FFFEE0"/>
                    </a:solidFill>
                  </a:tcPr>
                </a:tc>
                <a:tc>
                  <a:txBody>
                    <a:bodyPr/>
                    <a:lstStyle/>
                    <a:p>
                      <a:pPr>
                        <a:lnSpc>
                          <a:spcPct val="100000"/>
                        </a:lnSpc>
                      </a:pPr>
                      <a:endParaRPr sz="2000" dirty="0">
                        <a:latin typeface="Times New Roman"/>
                        <a:cs typeface="Times New Roman"/>
                      </a:endParaRPr>
                    </a:p>
                    <a:p>
                      <a:pPr>
                        <a:lnSpc>
                          <a:spcPct val="100000"/>
                        </a:lnSpc>
                        <a:spcBef>
                          <a:spcPts val="5"/>
                        </a:spcBef>
                      </a:pPr>
                      <a:endParaRPr sz="2050" dirty="0">
                        <a:latin typeface="Times New Roman"/>
                        <a:cs typeface="Times New Roman"/>
                      </a:endParaRPr>
                    </a:p>
                    <a:p>
                      <a:pPr marR="123189" algn="r">
                        <a:lnSpc>
                          <a:spcPts val="2080"/>
                        </a:lnSpc>
                      </a:pPr>
                      <a:r>
                        <a:rPr sz="1800" dirty="0">
                          <a:latin typeface="Arial"/>
                          <a:cs typeface="Arial"/>
                        </a:rPr>
                        <a:t>car</a:t>
                      </a:r>
                    </a:p>
                  </a:txBody>
                  <a:tcPr marL="0" marR="0" marT="0" marB="0">
                    <a:lnT w="9525">
                      <a:solidFill>
                        <a:srgbClr val="000000"/>
                      </a:solidFill>
                      <a:prstDash val="solid"/>
                    </a:lnT>
                    <a:solidFill>
                      <a:srgbClr val="FFFEE0"/>
                    </a:solidFill>
                  </a:tcPr>
                </a:tc>
                <a:extLst>
                  <a:ext uri="{0D108BD9-81ED-4DB2-BD59-A6C34878D82A}">
                    <a16:rowId xmlns:a16="http://schemas.microsoft.com/office/drawing/2014/main" val="10002"/>
                  </a:ext>
                </a:extLst>
              </a:tr>
            </a:tbl>
          </a:graphicData>
        </a:graphic>
      </p:graphicFrame>
      <p:sp>
        <p:nvSpPr>
          <p:cNvPr id="16" name="文本框 15">
            <a:extLst>
              <a:ext uri="{FF2B5EF4-FFF2-40B4-BE49-F238E27FC236}">
                <a16:creationId xmlns:a16="http://schemas.microsoft.com/office/drawing/2014/main" id="{6D0B3D3F-70F5-48FF-B70D-9BEFC9545AE8}"/>
              </a:ext>
            </a:extLst>
          </p:cNvPr>
          <p:cNvSpPr txBox="1"/>
          <p:nvPr/>
        </p:nvSpPr>
        <p:spPr>
          <a:xfrm>
            <a:off x="194041" y="4050839"/>
            <a:ext cx="9483968" cy="707886"/>
          </a:xfrm>
          <a:prstGeom prst="rect">
            <a:avLst/>
          </a:prstGeom>
          <a:noFill/>
        </p:spPr>
        <p:txBody>
          <a:bodyPr wrap="square" rtlCol="0">
            <a:spAutoFit/>
          </a:bodyPr>
          <a:lstStyle/>
          <a:p>
            <a:pPr algn="ctr"/>
            <a:r>
              <a:rPr lang="en-US" altLang="zh-CN" sz="4000" dirty="0"/>
              <a:t>Problem</a:t>
            </a:r>
            <a:r>
              <a:rPr lang="zh-CN" altLang="en-US" sz="4000" dirty="0"/>
              <a:t>：</a:t>
            </a:r>
            <a:r>
              <a:rPr lang="en-US" altLang="zh-CN" sz="4000" dirty="0"/>
              <a:t>not soft enough</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5775" y="599154"/>
            <a:ext cx="6366478" cy="689932"/>
          </a:xfrm>
          <a:prstGeom prst="rect">
            <a:avLst/>
          </a:prstGeom>
        </p:spPr>
        <p:txBody>
          <a:bodyPr vert="horz" wrap="square" lIns="0" tIns="12700" rIns="0" bIns="0" rtlCol="0" anchor="ctr">
            <a:spAutoFit/>
          </a:bodyPr>
          <a:lstStyle/>
          <a:p>
            <a:pPr marL="12700">
              <a:lnSpc>
                <a:spcPct val="100000"/>
              </a:lnSpc>
              <a:spcBef>
                <a:spcPts val="100"/>
              </a:spcBef>
            </a:pPr>
            <a:r>
              <a:rPr dirty="0"/>
              <a:t>Adding in </a:t>
            </a:r>
            <a:r>
              <a:rPr spc="-5" dirty="0"/>
              <a:t>the true</a:t>
            </a:r>
            <a:r>
              <a:rPr spc="-45" dirty="0"/>
              <a:t> </a:t>
            </a:r>
            <a:r>
              <a:rPr spc="-5" dirty="0"/>
              <a:t>targets</a:t>
            </a:r>
          </a:p>
        </p:txBody>
      </p:sp>
      <p:sp>
        <p:nvSpPr>
          <p:cNvPr id="3" name="object 3"/>
          <p:cNvSpPr txBox="1"/>
          <p:nvPr/>
        </p:nvSpPr>
        <p:spPr>
          <a:xfrm>
            <a:off x="2059939" y="1633221"/>
            <a:ext cx="8058150" cy="4280659"/>
          </a:xfrm>
          <a:prstGeom prst="rect">
            <a:avLst/>
          </a:prstGeom>
        </p:spPr>
        <p:txBody>
          <a:bodyPr vert="horz" wrap="square" lIns="0" tIns="33020" rIns="0" bIns="0" rtlCol="0">
            <a:spAutoFit/>
          </a:bodyPr>
          <a:lstStyle/>
          <a:p>
            <a:pPr marL="355600" marR="143510" indent="-342900">
              <a:lnSpc>
                <a:spcPts val="3300"/>
              </a:lnSpc>
              <a:spcBef>
                <a:spcPts val="260"/>
              </a:spcBef>
              <a:buChar char="•"/>
              <a:tabLst>
                <a:tab pos="354965" algn="l"/>
                <a:tab pos="355600" algn="l"/>
              </a:tabLst>
            </a:pPr>
            <a:r>
              <a:rPr sz="2800" spc="-5" dirty="0">
                <a:latin typeface="Arial"/>
                <a:cs typeface="Arial"/>
              </a:rPr>
              <a:t>If </a:t>
            </a:r>
            <a:r>
              <a:rPr sz="2800" dirty="0">
                <a:latin typeface="Arial"/>
                <a:cs typeface="Arial"/>
              </a:rPr>
              <a:t>we just </a:t>
            </a:r>
            <a:r>
              <a:rPr sz="2800" spc="-5" dirty="0">
                <a:latin typeface="Arial"/>
                <a:cs typeface="Arial"/>
              </a:rPr>
              <a:t>train the final </a:t>
            </a:r>
            <a:r>
              <a:rPr sz="2800" dirty="0">
                <a:latin typeface="Arial"/>
                <a:cs typeface="Arial"/>
              </a:rPr>
              <a:t>model on </a:t>
            </a:r>
            <a:r>
              <a:rPr sz="2800" spc="-5" dirty="0">
                <a:latin typeface="Arial"/>
                <a:cs typeface="Arial"/>
              </a:rPr>
              <a:t>the soft targets  from the </a:t>
            </a:r>
            <a:r>
              <a:rPr sz="2800" dirty="0">
                <a:latin typeface="Arial"/>
                <a:cs typeface="Arial"/>
              </a:rPr>
              <a:t>ensemble, we do </a:t>
            </a:r>
            <a:r>
              <a:rPr sz="2800" spc="-5" dirty="0">
                <a:latin typeface="Arial"/>
                <a:cs typeface="Arial"/>
              </a:rPr>
              <a:t>quite</a:t>
            </a:r>
            <a:r>
              <a:rPr sz="2800" spc="-15" dirty="0">
                <a:latin typeface="Arial"/>
                <a:cs typeface="Arial"/>
              </a:rPr>
              <a:t> </a:t>
            </a:r>
            <a:r>
              <a:rPr sz="2800" dirty="0">
                <a:latin typeface="Arial"/>
                <a:cs typeface="Arial"/>
              </a:rPr>
              <a:t>well.</a:t>
            </a:r>
          </a:p>
          <a:p>
            <a:pPr>
              <a:spcBef>
                <a:spcPts val="5"/>
              </a:spcBef>
              <a:buFont typeface="Arial"/>
              <a:buChar char="•"/>
            </a:pPr>
            <a:endParaRPr sz="4000" dirty="0">
              <a:latin typeface="Times New Roman"/>
              <a:cs typeface="Times New Roman"/>
            </a:endParaRPr>
          </a:p>
          <a:p>
            <a:pPr marL="355600" marR="1170940" indent="-342900">
              <a:lnSpc>
                <a:spcPct val="100099"/>
              </a:lnSpc>
              <a:spcBef>
                <a:spcPts val="5"/>
              </a:spcBef>
              <a:buChar char="•"/>
              <a:tabLst>
                <a:tab pos="354965" algn="l"/>
                <a:tab pos="355600" algn="l"/>
              </a:tabLst>
            </a:pPr>
            <a:r>
              <a:rPr sz="2800" spc="-5" dirty="0">
                <a:latin typeface="Arial"/>
                <a:cs typeface="Arial"/>
              </a:rPr>
              <a:t>We </a:t>
            </a:r>
            <a:r>
              <a:rPr sz="2800" dirty="0">
                <a:latin typeface="Arial"/>
                <a:cs typeface="Arial"/>
              </a:rPr>
              <a:t>learn </a:t>
            </a:r>
            <a:r>
              <a:rPr sz="2800" spc="-5" dirty="0">
                <a:latin typeface="Arial"/>
                <a:cs typeface="Arial"/>
              </a:rPr>
              <a:t>fast </a:t>
            </a:r>
            <a:r>
              <a:rPr sz="2800" dirty="0">
                <a:latin typeface="Arial"/>
                <a:cs typeface="Arial"/>
              </a:rPr>
              <a:t>because each </a:t>
            </a:r>
            <a:r>
              <a:rPr sz="2800" spc="-5" dirty="0">
                <a:latin typeface="Arial"/>
                <a:cs typeface="Arial"/>
              </a:rPr>
              <a:t>training</a:t>
            </a:r>
            <a:r>
              <a:rPr sz="2800" spc="-40" dirty="0">
                <a:latin typeface="Arial"/>
                <a:cs typeface="Arial"/>
              </a:rPr>
              <a:t> </a:t>
            </a:r>
            <a:r>
              <a:rPr sz="2800" dirty="0">
                <a:latin typeface="Arial"/>
                <a:cs typeface="Arial"/>
              </a:rPr>
              <a:t>case  imposes much more </a:t>
            </a:r>
            <a:r>
              <a:rPr sz="2800" spc="-5" dirty="0">
                <a:latin typeface="Arial"/>
                <a:cs typeface="Arial"/>
              </a:rPr>
              <a:t>constraint </a:t>
            </a:r>
            <a:r>
              <a:rPr sz="2800" dirty="0">
                <a:latin typeface="Arial"/>
                <a:cs typeface="Arial"/>
              </a:rPr>
              <a:t>on </a:t>
            </a:r>
            <a:r>
              <a:rPr sz="2800" spc="-5" dirty="0">
                <a:latin typeface="Arial"/>
                <a:cs typeface="Arial"/>
              </a:rPr>
              <a:t>the  parameters than </a:t>
            </a:r>
            <a:r>
              <a:rPr sz="2800" dirty="0">
                <a:latin typeface="Arial"/>
                <a:cs typeface="Arial"/>
              </a:rPr>
              <a:t>a single hard</a:t>
            </a:r>
            <a:r>
              <a:rPr sz="2800" spc="-5" dirty="0">
                <a:latin typeface="Arial"/>
                <a:cs typeface="Arial"/>
              </a:rPr>
              <a:t> target.</a:t>
            </a:r>
            <a:endParaRPr sz="2800" dirty="0">
              <a:latin typeface="Arial"/>
              <a:cs typeface="Arial"/>
            </a:endParaRPr>
          </a:p>
          <a:p>
            <a:pPr>
              <a:spcBef>
                <a:spcPts val="15"/>
              </a:spcBef>
              <a:buFont typeface="Arial"/>
              <a:buChar char="•"/>
            </a:pPr>
            <a:endParaRPr sz="4200" dirty="0">
              <a:latin typeface="Times New Roman"/>
              <a:cs typeface="Times New Roman"/>
            </a:endParaRPr>
          </a:p>
          <a:p>
            <a:pPr marL="355600" marR="5080" indent="-342900">
              <a:lnSpc>
                <a:spcPts val="3329"/>
              </a:lnSpc>
              <a:buChar char="•"/>
              <a:tabLst>
                <a:tab pos="354965" algn="l"/>
                <a:tab pos="355600" algn="l"/>
              </a:tabLst>
            </a:pPr>
            <a:r>
              <a:rPr sz="2800" dirty="0">
                <a:latin typeface="Arial"/>
                <a:cs typeface="Arial"/>
              </a:rPr>
              <a:t>But it works </a:t>
            </a:r>
            <a:r>
              <a:rPr sz="2800" spc="-5" dirty="0">
                <a:latin typeface="Arial"/>
                <a:cs typeface="Arial"/>
              </a:rPr>
              <a:t>better to fit both the </a:t>
            </a:r>
            <a:r>
              <a:rPr sz="2800" dirty="0">
                <a:latin typeface="Arial"/>
                <a:cs typeface="Arial"/>
              </a:rPr>
              <a:t>hard </a:t>
            </a:r>
            <a:r>
              <a:rPr sz="2800" spc="-5" dirty="0">
                <a:latin typeface="Arial"/>
                <a:cs typeface="Arial"/>
              </a:rPr>
              <a:t>targets </a:t>
            </a:r>
            <a:r>
              <a:rPr sz="2800" dirty="0">
                <a:latin typeface="Arial"/>
                <a:cs typeface="Arial"/>
              </a:rPr>
              <a:t>and  </a:t>
            </a:r>
            <a:r>
              <a:rPr sz="2800" spc="-5" dirty="0">
                <a:latin typeface="Arial"/>
                <a:cs typeface="Arial"/>
              </a:rPr>
              <a:t>the soft targets from the</a:t>
            </a:r>
            <a:r>
              <a:rPr sz="2800" dirty="0">
                <a:latin typeface="Arial"/>
                <a:cs typeface="Arial"/>
              </a:rPr>
              <a:t> ensemble.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0321" y="397064"/>
            <a:ext cx="5710804" cy="689932"/>
          </a:xfrm>
          <a:prstGeom prst="rect">
            <a:avLst/>
          </a:prstGeom>
        </p:spPr>
        <p:txBody>
          <a:bodyPr vert="horz" wrap="square" lIns="0" tIns="12700" rIns="0" bIns="0" rtlCol="0" anchor="ctr">
            <a:spAutoFit/>
          </a:bodyPr>
          <a:lstStyle/>
          <a:p>
            <a:pPr marL="12700">
              <a:lnSpc>
                <a:spcPct val="100000"/>
              </a:lnSpc>
              <a:spcBef>
                <a:spcPts val="100"/>
              </a:spcBef>
            </a:pPr>
            <a:r>
              <a:rPr dirty="0"/>
              <a:t>Experiment on</a:t>
            </a:r>
            <a:r>
              <a:rPr spc="-85" dirty="0"/>
              <a:t> </a:t>
            </a:r>
            <a:r>
              <a:rPr spc="-5" dirty="0"/>
              <a:t>MNIST</a:t>
            </a:r>
          </a:p>
        </p:txBody>
      </p:sp>
      <p:sp>
        <p:nvSpPr>
          <p:cNvPr id="3" name="object 3"/>
          <p:cNvSpPr txBox="1"/>
          <p:nvPr/>
        </p:nvSpPr>
        <p:spPr>
          <a:xfrm>
            <a:off x="1292608" y="1327154"/>
            <a:ext cx="9606783" cy="4800032"/>
          </a:xfrm>
          <a:prstGeom prst="rect">
            <a:avLst/>
          </a:prstGeom>
        </p:spPr>
        <p:txBody>
          <a:bodyPr vert="horz" wrap="square" lIns="0" tIns="13970" rIns="0" bIns="0" rtlCol="0">
            <a:spAutoFit/>
          </a:bodyPr>
          <a:lstStyle/>
          <a:p>
            <a:pPr marL="355600" marR="527050" indent="-342900">
              <a:lnSpc>
                <a:spcPct val="99700"/>
              </a:lnSpc>
              <a:spcBef>
                <a:spcPts val="110"/>
              </a:spcBef>
              <a:buChar char="•"/>
              <a:tabLst>
                <a:tab pos="354965" algn="l"/>
                <a:tab pos="355600" algn="l"/>
              </a:tabLst>
            </a:pPr>
            <a:r>
              <a:rPr sz="2800" dirty="0">
                <a:latin typeface="Arial"/>
                <a:cs typeface="Arial"/>
              </a:rPr>
              <a:t>Vanilla backprop in a 784 -&gt; 800 -&gt; 800 -&gt; 10</a:t>
            </a:r>
            <a:r>
              <a:rPr sz="2800" spc="-125" dirty="0">
                <a:latin typeface="Arial"/>
                <a:cs typeface="Arial"/>
              </a:rPr>
              <a:t> </a:t>
            </a:r>
            <a:r>
              <a:rPr sz="2800" dirty="0">
                <a:latin typeface="Arial"/>
                <a:cs typeface="Arial"/>
              </a:rPr>
              <a:t>net  </a:t>
            </a:r>
            <a:r>
              <a:rPr sz="2800" spc="-5" dirty="0">
                <a:latin typeface="Arial"/>
                <a:cs typeface="Arial"/>
              </a:rPr>
              <a:t>with rectified </a:t>
            </a:r>
            <a:r>
              <a:rPr sz="2800" dirty="0">
                <a:latin typeface="Arial"/>
                <a:cs typeface="Arial"/>
              </a:rPr>
              <a:t>linear hidden </a:t>
            </a:r>
            <a:r>
              <a:rPr sz="2800" spc="-5" dirty="0">
                <a:latin typeface="Arial"/>
                <a:cs typeface="Arial"/>
              </a:rPr>
              <a:t>units </a:t>
            </a:r>
            <a:r>
              <a:rPr sz="2800" dirty="0">
                <a:latin typeface="Arial"/>
                <a:cs typeface="Arial"/>
              </a:rPr>
              <a:t>gives </a:t>
            </a:r>
            <a:r>
              <a:rPr sz="2800" dirty="0">
                <a:solidFill>
                  <a:srgbClr val="FF0000"/>
                </a:solidFill>
                <a:latin typeface="Arial"/>
                <a:cs typeface="Arial"/>
              </a:rPr>
              <a:t>146 </a:t>
            </a:r>
            <a:r>
              <a:rPr sz="2800" spc="-5" dirty="0">
                <a:latin typeface="Arial"/>
                <a:cs typeface="Arial"/>
              </a:rPr>
              <a:t>test  </a:t>
            </a:r>
            <a:r>
              <a:rPr sz="2800" dirty="0">
                <a:latin typeface="Arial"/>
                <a:cs typeface="Arial"/>
              </a:rPr>
              <a:t>errors.</a:t>
            </a:r>
          </a:p>
          <a:p>
            <a:pPr marL="469900">
              <a:spcBef>
                <a:spcPts val="610"/>
              </a:spcBef>
              <a:tabLst>
                <a:tab pos="1714500" algn="l"/>
              </a:tabLst>
            </a:pPr>
            <a:r>
              <a:rPr lang="es-ES" sz="2800" dirty="0">
                <a:solidFill>
                  <a:srgbClr val="009900"/>
                </a:solidFill>
                <a:latin typeface="Arial"/>
                <a:cs typeface="Arial"/>
              </a:rPr>
              <a:t>RELU:	y = max(0,</a:t>
            </a:r>
            <a:r>
              <a:rPr lang="es-ES" sz="2800" spc="-20" dirty="0">
                <a:solidFill>
                  <a:srgbClr val="009900"/>
                </a:solidFill>
                <a:latin typeface="Arial"/>
                <a:cs typeface="Arial"/>
              </a:rPr>
              <a:t> </a:t>
            </a:r>
            <a:r>
              <a:rPr lang="es-ES" sz="2800" dirty="0">
                <a:solidFill>
                  <a:srgbClr val="009900"/>
                </a:solidFill>
                <a:latin typeface="Arial"/>
                <a:cs typeface="Arial"/>
              </a:rPr>
              <a:t>x)</a:t>
            </a:r>
            <a:endParaRPr lang="es-ES" sz="2800" dirty="0">
              <a:latin typeface="Arial"/>
              <a:cs typeface="Arial"/>
            </a:endParaRPr>
          </a:p>
          <a:p>
            <a:pPr>
              <a:spcBef>
                <a:spcPts val="20"/>
              </a:spcBef>
            </a:pPr>
            <a:endParaRPr sz="4100" dirty="0">
              <a:latin typeface="Times New Roman"/>
              <a:cs typeface="Times New Roman"/>
            </a:endParaRPr>
          </a:p>
          <a:p>
            <a:pPr marL="355600" marR="645795" indent="-342900">
              <a:lnSpc>
                <a:spcPct val="100099"/>
              </a:lnSpc>
              <a:spcBef>
                <a:spcPts val="5"/>
              </a:spcBef>
              <a:buChar char="•"/>
              <a:tabLst>
                <a:tab pos="354965" algn="l"/>
                <a:tab pos="355600" algn="l"/>
              </a:tabLst>
            </a:pPr>
            <a:r>
              <a:rPr sz="2800" spc="-5" dirty="0">
                <a:latin typeface="Arial"/>
                <a:cs typeface="Arial"/>
              </a:rPr>
              <a:t>If </a:t>
            </a:r>
            <a:r>
              <a:rPr sz="2800" dirty="0">
                <a:latin typeface="Arial"/>
                <a:cs typeface="Arial"/>
              </a:rPr>
              <a:t>we </a:t>
            </a:r>
            <a:r>
              <a:rPr sz="2800" spc="-5" dirty="0">
                <a:latin typeface="Arial"/>
                <a:cs typeface="Arial"/>
              </a:rPr>
              <a:t>train </a:t>
            </a:r>
            <a:r>
              <a:rPr sz="2800" dirty="0">
                <a:latin typeface="Arial"/>
                <a:cs typeface="Arial"/>
              </a:rPr>
              <a:t>a 784 -&gt; 1200 -&gt; 1200 -&gt; 10 net</a:t>
            </a:r>
            <a:r>
              <a:rPr sz="2800" spc="-90" dirty="0">
                <a:latin typeface="Arial"/>
                <a:cs typeface="Arial"/>
              </a:rPr>
              <a:t> </a:t>
            </a:r>
            <a:r>
              <a:rPr sz="2800" dirty="0">
                <a:latin typeface="Arial"/>
                <a:cs typeface="Arial"/>
              </a:rPr>
              <a:t>using </a:t>
            </a:r>
            <a:r>
              <a:rPr sz="2800" dirty="0">
                <a:solidFill>
                  <a:srgbClr val="0000FF"/>
                </a:solidFill>
                <a:latin typeface="Arial"/>
                <a:cs typeface="Arial"/>
              </a:rPr>
              <a:t> dropout </a:t>
            </a:r>
            <a:r>
              <a:rPr sz="2800" spc="-5" dirty="0">
                <a:latin typeface="Arial"/>
                <a:cs typeface="Arial"/>
              </a:rPr>
              <a:t>and </a:t>
            </a:r>
            <a:r>
              <a:rPr sz="2800" dirty="0">
                <a:solidFill>
                  <a:srgbClr val="0000FF"/>
                </a:solidFill>
                <a:latin typeface="Arial"/>
                <a:cs typeface="Arial"/>
              </a:rPr>
              <a:t>weight </a:t>
            </a:r>
            <a:r>
              <a:rPr sz="2800" spc="-5" dirty="0">
                <a:solidFill>
                  <a:srgbClr val="0000FF"/>
                </a:solidFill>
                <a:latin typeface="Arial"/>
                <a:cs typeface="Arial"/>
              </a:rPr>
              <a:t>constraints </a:t>
            </a:r>
            <a:r>
              <a:rPr sz="2800" spc="-5" dirty="0">
                <a:latin typeface="Arial"/>
                <a:cs typeface="Arial"/>
              </a:rPr>
              <a:t>and </a:t>
            </a:r>
            <a:r>
              <a:rPr sz="2800" spc="-5" dirty="0">
                <a:solidFill>
                  <a:srgbClr val="0000FF"/>
                </a:solidFill>
                <a:latin typeface="Arial"/>
                <a:cs typeface="Arial"/>
              </a:rPr>
              <a:t>jittering </a:t>
            </a:r>
            <a:r>
              <a:rPr sz="2800" dirty="0">
                <a:solidFill>
                  <a:srgbClr val="0000FF"/>
                </a:solidFill>
                <a:latin typeface="Arial"/>
                <a:cs typeface="Arial"/>
              </a:rPr>
              <a:t>the  </a:t>
            </a:r>
            <a:r>
              <a:rPr sz="2800" spc="-5" dirty="0">
                <a:solidFill>
                  <a:srgbClr val="0000FF"/>
                </a:solidFill>
                <a:latin typeface="Arial"/>
                <a:cs typeface="Arial"/>
              </a:rPr>
              <a:t>input</a:t>
            </a:r>
            <a:r>
              <a:rPr sz="2800" spc="-5" dirty="0">
                <a:latin typeface="Arial"/>
                <a:cs typeface="Arial"/>
              </a:rPr>
              <a:t>, </a:t>
            </a:r>
            <a:r>
              <a:rPr sz="2800" dirty="0">
                <a:latin typeface="Arial"/>
                <a:cs typeface="Arial"/>
              </a:rPr>
              <a:t>we </a:t>
            </a:r>
            <a:r>
              <a:rPr sz="2800" spc="-5" dirty="0">
                <a:latin typeface="Arial"/>
                <a:cs typeface="Arial"/>
              </a:rPr>
              <a:t>eventually </a:t>
            </a:r>
            <a:r>
              <a:rPr sz="2800" dirty="0">
                <a:latin typeface="Arial"/>
                <a:cs typeface="Arial"/>
              </a:rPr>
              <a:t>get </a:t>
            </a:r>
            <a:r>
              <a:rPr sz="2800" dirty="0">
                <a:solidFill>
                  <a:srgbClr val="FF0000"/>
                </a:solidFill>
                <a:latin typeface="Arial"/>
                <a:cs typeface="Arial"/>
              </a:rPr>
              <a:t>67</a:t>
            </a:r>
            <a:r>
              <a:rPr sz="2800" spc="-20" dirty="0">
                <a:solidFill>
                  <a:srgbClr val="FF0000"/>
                </a:solidFill>
                <a:latin typeface="Arial"/>
                <a:cs typeface="Arial"/>
              </a:rPr>
              <a:t> </a:t>
            </a:r>
            <a:r>
              <a:rPr sz="2800" dirty="0">
                <a:latin typeface="Arial"/>
                <a:cs typeface="Arial"/>
              </a:rPr>
              <a:t>errors.</a:t>
            </a:r>
          </a:p>
          <a:p>
            <a:pPr>
              <a:spcBef>
                <a:spcPts val="15"/>
              </a:spcBef>
              <a:buFont typeface="Arial"/>
              <a:buChar char="•"/>
            </a:pPr>
            <a:endParaRPr sz="4200" dirty="0">
              <a:latin typeface="Times New Roman"/>
              <a:cs typeface="Times New Roman"/>
            </a:endParaRPr>
          </a:p>
          <a:p>
            <a:pPr marL="355600" marR="5080" indent="-342900">
              <a:lnSpc>
                <a:spcPts val="3329"/>
              </a:lnSpc>
              <a:buChar char="•"/>
              <a:tabLst>
                <a:tab pos="354965" algn="l"/>
                <a:tab pos="355600" algn="l"/>
              </a:tabLst>
            </a:pPr>
            <a:r>
              <a:rPr sz="2800" dirty="0">
                <a:latin typeface="Arial"/>
                <a:cs typeface="Arial"/>
              </a:rPr>
              <a:t>How much of </a:t>
            </a:r>
            <a:r>
              <a:rPr sz="2800" spc="-5" dirty="0">
                <a:latin typeface="Arial"/>
                <a:cs typeface="Arial"/>
              </a:rPr>
              <a:t>this </a:t>
            </a:r>
            <a:r>
              <a:rPr sz="2800" dirty="0">
                <a:latin typeface="Arial"/>
                <a:cs typeface="Arial"/>
              </a:rPr>
              <a:t>improvement can be </a:t>
            </a:r>
            <a:r>
              <a:rPr sz="2800" spc="-5" dirty="0">
                <a:latin typeface="Arial"/>
                <a:cs typeface="Arial"/>
              </a:rPr>
              <a:t>transferred to  the </a:t>
            </a:r>
            <a:r>
              <a:rPr sz="2800" dirty="0">
                <a:latin typeface="Arial"/>
                <a:cs typeface="Arial"/>
              </a:rPr>
              <a:t>784 -&gt; 800 -&gt; 800 -&gt; 10</a:t>
            </a:r>
            <a:r>
              <a:rPr sz="2800" spc="-30" dirty="0">
                <a:latin typeface="Arial"/>
                <a:cs typeface="Arial"/>
              </a:rPr>
              <a:t> </a:t>
            </a:r>
            <a:r>
              <a:rPr sz="2800" spc="-5" dirty="0">
                <a:latin typeface="Arial"/>
                <a:cs typeface="Arial"/>
              </a:rPr>
              <a:t>net?</a:t>
            </a:r>
            <a:endParaRPr sz="28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5143" y="660662"/>
            <a:ext cx="5501713" cy="689932"/>
          </a:xfrm>
          <a:prstGeom prst="rect">
            <a:avLst/>
          </a:prstGeom>
        </p:spPr>
        <p:txBody>
          <a:bodyPr vert="horz" wrap="square" lIns="0" tIns="12700" rIns="0" bIns="0" rtlCol="0" anchor="ctr">
            <a:spAutoFit/>
          </a:bodyPr>
          <a:lstStyle/>
          <a:p>
            <a:pPr marL="12700">
              <a:lnSpc>
                <a:spcPct val="100000"/>
              </a:lnSpc>
              <a:spcBef>
                <a:spcPts val="100"/>
              </a:spcBef>
            </a:pPr>
            <a:r>
              <a:rPr spc="-5" dirty="0"/>
              <a:t>Transfer to the </a:t>
            </a:r>
            <a:r>
              <a:rPr dirty="0"/>
              <a:t>small</a:t>
            </a:r>
            <a:r>
              <a:rPr spc="-45" dirty="0"/>
              <a:t> </a:t>
            </a:r>
            <a:r>
              <a:rPr dirty="0"/>
              <a:t>net</a:t>
            </a:r>
          </a:p>
        </p:txBody>
      </p:sp>
      <p:sp>
        <p:nvSpPr>
          <p:cNvPr id="3" name="object 3"/>
          <p:cNvSpPr txBox="1"/>
          <p:nvPr/>
        </p:nvSpPr>
        <p:spPr>
          <a:xfrm>
            <a:off x="1890263" y="1626204"/>
            <a:ext cx="8477250" cy="5078730"/>
          </a:xfrm>
          <a:prstGeom prst="rect">
            <a:avLst/>
          </a:prstGeom>
        </p:spPr>
        <p:txBody>
          <a:bodyPr vert="horz" wrap="square" lIns="0" tIns="12065" rIns="0" bIns="0" rtlCol="0">
            <a:spAutoFit/>
          </a:bodyPr>
          <a:lstStyle/>
          <a:p>
            <a:pPr marL="355600" marR="522605" indent="-342900" algn="just">
              <a:lnSpc>
                <a:spcPct val="100099"/>
              </a:lnSpc>
              <a:spcBef>
                <a:spcPts val="95"/>
              </a:spcBef>
              <a:buChar char="•"/>
              <a:tabLst>
                <a:tab pos="355600" algn="l"/>
              </a:tabLst>
            </a:pPr>
            <a:r>
              <a:rPr sz="2800" dirty="0">
                <a:latin typeface="Arial"/>
                <a:cs typeface="Arial"/>
              </a:rPr>
              <a:t>Using </a:t>
            </a:r>
            <a:r>
              <a:rPr sz="2800" spc="-5" dirty="0">
                <a:latin typeface="Arial"/>
                <a:cs typeface="Arial"/>
              </a:rPr>
              <a:t>both the soft targets obtained from the </a:t>
            </a:r>
            <a:r>
              <a:rPr sz="2800" dirty="0">
                <a:latin typeface="Arial"/>
                <a:cs typeface="Arial"/>
              </a:rPr>
              <a:t>big  net and </a:t>
            </a:r>
            <a:r>
              <a:rPr sz="2800" spc="-5" dirty="0">
                <a:latin typeface="Arial"/>
                <a:cs typeface="Arial"/>
              </a:rPr>
              <a:t>the </a:t>
            </a:r>
            <a:r>
              <a:rPr sz="2800" dirty="0">
                <a:latin typeface="Arial"/>
                <a:cs typeface="Arial"/>
              </a:rPr>
              <a:t>hard </a:t>
            </a:r>
            <a:r>
              <a:rPr sz="2800" spc="-5" dirty="0">
                <a:latin typeface="Arial"/>
                <a:cs typeface="Arial"/>
              </a:rPr>
              <a:t>targets, </a:t>
            </a:r>
            <a:r>
              <a:rPr sz="2800" dirty="0">
                <a:latin typeface="Arial"/>
                <a:cs typeface="Arial"/>
              </a:rPr>
              <a:t>we get </a:t>
            </a:r>
            <a:r>
              <a:rPr sz="2800" dirty="0">
                <a:solidFill>
                  <a:srgbClr val="FF0000"/>
                </a:solidFill>
                <a:latin typeface="Arial"/>
                <a:cs typeface="Arial"/>
              </a:rPr>
              <a:t>74 </a:t>
            </a:r>
            <a:r>
              <a:rPr sz="2800" dirty="0">
                <a:latin typeface="Arial"/>
                <a:cs typeface="Arial"/>
              </a:rPr>
              <a:t>errors in </a:t>
            </a:r>
            <a:r>
              <a:rPr sz="2800" spc="-5" dirty="0">
                <a:latin typeface="Arial"/>
                <a:cs typeface="Arial"/>
              </a:rPr>
              <a:t>the  </a:t>
            </a:r>
            <a:r>
              <a:rPr sz="2800" dirty="0">
                <a:latin typeface="Arial"/>
                <a:cs typeface="Arial"/>
              </a:rPr>
              <a:t>784 -&gt; 800 -&gt; 800 -&gt; 10</a:t>
            </a:r>
            <a:r>
              <a:rPr sz="2800" spc="745" dirty="0">
                <a:latin typeface="Arial"/>
                <a:cs typeface="Arial"/>
              </a:rPr>
              <a:t> </a:t>
            </a:r>
            <a:r>
              <a:rPr sz="2800" spc="-5" dirty="0">
                <a:latin typeface="Arial"/>
                <a:cs typeface="Arial"/>
              </a:rPr>
              <a:t>net.</a:t>
            </a:r>
            <a:endParaRPr sz="2800" dirty="0">
              <a:latin typeface="Arial"/>
              <a:cs typeface="Arial"/>
            </a:endParaRPr>
          </a:p>
          <a:p>
            <a:pPr marL="749300" marR="281305" lvl="1" indent="-279400">
              <a:lnSpc>
                <a:spcPts val="3329"/>
              </a:lnSpc>
              <a:spcBef>
                <a:spcPts val="850"/>
              </a:spcBef>
              <a:buChar char="–"/>
              <a:tabLst>
                <a:tab pos="755650" algn="l"/>
              </a:tabLst>
            </a:pPr>
            <a:r>
              <a:rPr sz="2800" spc="-5" dirty="0">
                <a:solidFill>
                  <a:srgbClr val="009900"/>
                </a:solidFill>
                <a:latin typeface="Arial"/>
                <a:cs typeface="Arial"/>
              </a:rPr>
              <a:t>The transfer training </a:t>
            </a:r>
            <a:r>
              <a:rPr sz="2800" dirty="0">
                <a:solidFill>
                  <a:srgbClr val="009900"/>
                </a:solidFill>
                <a:latin typeface="Arial"/>
                <a:cs typeface="Arial"/>
              </a:rPr>
              <a:t>uses </a:t>
            </a:r>
            <a:r>
              <a:rPr sz="2800" spc="-5" dirty="0">
                <a:solidFill>
                  <a:srgbClr val="009900"/>
                </a:solidFill>
                <a:latin typeface="Arial"/>
                <a:cs typeface="Arial"/>
              </a:rPr>
              <a:t>the </a:t>
            </a:r>
            <a:r>
              <a:rPr sz="2800" dirty="0">
                <a:solidFill>
                  <a:srgbClr val="009900"/>
                </a:solidFill>
                <a:latin typeface="Arial"/>
                <a:cs typeface="Arial"/>
              </a:rPr>
              <a:t>same </a:t>
            </a:r>
            <a:r>
              <a:rPr sz="2800" spc="-5" dirty="0">
                <a:solidFill>
                  <a:srgbClr val="009900"/>
                </a:solidFill>
                <a:latin typeface="Arial"/>
                <a:cs typeface="Arial"/>
              </a:rPr>
              <a:t>training </a:t>
            </a:r>
            <a:r>
              <a:rPr sz="2800" dirty="0">
                <a:solidFill>
                  <a:srgbClr val="009900"/>
                </a:solidFill>
                <a:latin typeface="Arial"/>
                <a:cs typeface="Arial"/>
              </a:rPr>
              <a:t>set  </a:t>
            </a:r>
            <a:r>
              <a:rPr sz="2800" spc="-5" dirty="0">
                <a:solidFill>
                  <a:srgbClr val="009900"/>
                </a:solidFill>
                <a:latin typeface="Arial"/>
                <a:cs typeface="Arial"/>
              </a:rPr>
              <a:t>but with </a:t>
            </a:r>
            <a:r>
              <a:rPr sz="2800" dirty="0">
                <a:solidFill>
                  <a:srgbClr val="3366FF"/>
                </a:solidFill>
                <a:latin typeface="Arial"/>
                <a:cs typeface="Arial"/>
              </a:rPr>
              <a:t>no dropout </a:t>
            </a:r>
            <a:r>
              <a:rPr sz="2800" dirty="0">
                <a:latin typeface="Arial"/>
                <a:cs typeface="Arial"/>
              </a:rPr>
              <a:t>and </a:t>
            </a:r>
            <a:r>
              <a:rPr sz="2800" spc="-5" dirty="0">
                <a:solidFill>
                  <a:srgbClr val="3366FF"/>
                </a:solidFill>
                <a:latin typeface="Arial"/>
                <a:cs typeface="Arial"/>
              </a:rPr>
              <a:t>no</a:t>
            </a:r>
            <a:r>
              <a:rPr sz="2800" spc="-20" dirty="0">
                <a:solidFill>
                  <a:srgbClr val="3366FF"/>
                </a:solidFill>
                <a:latin typeface="Arial"/>
                <a:cs typeface="Arial"/>
              </a:rPr>
              <a:t> </a:t>
            </a:r>
            <a:r>
              <a:rPr sz="2800" spc="-5" dirty="0">
                <a:solidFill>
                  <a:srgbClr val="3366FF"/>
                </a:solidFill>
                <a:latin typeface="Arial"/>
                <a:cs typeface="Arial"/>
              </a:rPr>
              <a:t>jitter</a:t>
            </a:r>
            <a:r>
              <a:rPr sz="2800" spc="-5" dirty="0">
                <a:solidFill>
                  <a:srgbClr val="009900"/>
                </a:solidFill>
                <a:latin typeface="Arial"/>
                <a:cs typeface="Arial"/>
              </a:rPr>
              <a:t>.</a:t>
            </a:r>
            <a:endParaRPr sz="2800" dirty="0">
              <a:latin typeface="Arial"/>
              <a:cs typeface="Arial"/>
            </a:endParaRPr>
          </a:p>
          <a:p>
            <a:pPr marL="755650" lvl="1" indent="-285750">
              <a:spcBef>
                <a:spcPts val="600"/>
              </a:spcBef>
              <a:buChar char="–"/>
              <a:tabLst>
                <a:tab pos="755650" algn="l"/>
              </a:tabLst>
            </a:pPr>
            <a:r>
              <a:rPr sz="2800" spc="-5" dirty="0">
                <a:solidFill>
                  <a:srgbClr val="009900"/>
                </a:solidFill>
                <a:latin typeface="Arial"/>
                <a:cs typeface="Arial"/>
              </a:rPr>
              <a:t>Its </a:t>
            </a:r>
            <a:r>
              <a:rPr sz="2800" dirty="0">
                <a:solidFill>
                  <a:srgbClr val="009900"/>
                </a:solidFill>
                <a:latin typeface="Arial"/>
                <a:cs typeface="Arial"/>
              </a:rPr>
              <a:t>just vanilla backprop </a:t>
            </a:r>
            <a:r>
              <a:rPr sz="2800" spc="-5" dirty="0">
                <a:solidFill>
                  <a:srgbClr val="009900"/>
                </a:solidFill>
                <a:latin typeface="Arial"/>
                <a:cs typeface="Arial"/>
              </a:rPr>
              <a:t>(with </a:t>
            </a:r>
            <a:r>
              <a:rPr sz="2800" dirty="0">
                <a:solidFill>
                  <a:srgbClr val="009900"/>
                </a:solidFill>
                <a:latin typeface="Arial"/>
                <a:cs typeface="Arial"/>
              </a:rPr>
              <a:t>added </a:t>
            </a:r>
            <a:r>
              <a:rPr sz="2800" spc="-5" dirty="0">
                <a:solidFill>
                  <a:srgbClr val="009900"/>
                </a:solidFill>
                <a:latin typeface="Arial"/>
                <a:cs typeface="Arial"/>
              </a:rPr>
              <a:t>soft</a:t>
            </a:r>
            <a:r>
              <a:rPr sz="2800" spc="-40" dirty="0">
                <a:solidFill>
                  <a:srgbClr val="009900"/>
                </a:solidFill>
                <a:latin typeface="Arial"/>
                <a:cs typeface="Arial"/>
              </a:rPr>
              <a:t> </a:t>
            </a:r>
            <a:r>
              <a:rPr sz="2800" spc="-5" dirty="0">
                <a:solidFill>
                  <a:srgbClr val="009900"/>
                </a:solidFill>
                <a:latin typeface="Arial"/>
                <a:cs typeface="Arial"/>
              </a:rPr>
              <a:t>targets).</a:t>
            </a:r>
            <a:endParaRPr sz="2800" dirty="0">
              <a:latin typeface="Arial"/>
              <a:cs typeface="Arial"/>
            </a:endParaRPr>
          </a:p>
          <a:p>
            <a:pPr lvl="1">
              <a:spcBef>
                <a:spcPts val="15"/>
              </a:spcBef>
              <a:buClr>
                <a:srgbClr val="009900"/>
              </a:buClr>
              <a:buFont typeface="Arial"/>
              <a:buChar char="–"/>
            </a:pPr>
            <a:endParaRPr sz="3500" dirty="0">
              <a:latin typeface="Times New Roman"/>
              <a:cs typeface="Times New Roman"/>
            </a:endParaRPr>
          </a:p>
          <a:p>
            <a:pPr marL="355600" indent="-342900">
              <a:buChar char="•"/>
              <a:tabLst>
                <a:tab pos="354965" algn="l"/>
                <a:tab pos="355600" algn="l"/>
              </a:tabLst>
            </a:pPr>
            <a:r>
              <a:rPr sz="2800" spc="-5" dirty="0">
                <a:latin typeface="Arial"/>
                <a:cs typeface="Arial"/>
              </a:rPr>
              <a:t>The soft targets contain </a:t>
            </a:r>
            <a:r>
              <a:rPr sz="2800" dirty="0">
                <a:latin typeface="Arial"/>
                <a:cs typeface="Arial"/>
              </a:rPr>
              <a:t>almost all </a:t>
            </a:r>
            <a:r>
              <a:rPr sz="2800" spc="-5" dirty="0">
                <a:latin typeface="Arial"/>
                <a:cs typeface="Arial"/>
              </a:rPr>
              <a:t>the </a:t>
            </a:r>
            <a:r>
              <a:rPr sz="2800" dirty="0">
                <a:latin typeface="Arial"/>
                <a:cs typeface="Arial"/>
              </a:rPr>
              <a:t>knowledge.</a:t>
            </a:r>
          </a:p>
          <a:p>
            <a:pPr marL="749300" marR="88900" lvl="1" indent="-279400">
              <a:lnSpc>
                <a:spcPct val="100099"/>
              </a:lnSpc>
              <a:spcBef>
                <a:spcPts val="740"/>
              </a:spcBef>
              <a:buChar char="–"/>
              <a:tabLst>
                <a:tab pos="755650" algn="l"/>
              </a:tabLst>
            </a:pPr>
            <a:r>
              <a:rPr sz="2800" spc="-5" dirty="0">
                <a:solidFill>
                  <a:srgbClr val="009900"/>
                </a:solidFill>
                <a:latin typeface="Arial"/>
                <a:cs typeface="Arial"/>
              </a:rPr>
              <a:t>The </a:t>
            </a:r>
            <a:r>
              <a:rPr sz="2800" dirty="0">
                <a:solidFill>
                  <a:srgbClr val="009900"/>
                </a:solidFill>
                <a:latin typeface="Arial"/>
                <a:cs typeface="Arial"/>
              </a:rPr>
              <a:t>big net learns a </a:t>
            </a:r>
            <a:r>
              <a:rPr sz="2800" spc="-5" dirty="0">
                <a:solidFill>
                  <a:srgbClr val="009900"/>
                </a:solidFill>
                <a:latin typeface="Arial"/>
                <a:cs typeface="Arial"/>
              </a:rPr>
              <a:t>similarity metric for the  training digits </a:t>
            </a:r>
            <a:r>
              <a:rPr sz="2800" dirty="0">
                <a:solidFill>
                  <a:srgbClr val="009900"/>
                </a:solidFill>
                <a:latin typeface="Arial"/>
                <a:cs typeface="Arial"/>
              </a:rPr>
              <a:t>even </a:t>
            </a:r>
            <a:r>
              <a:rPr sz="2800" spc="-5" dirty="0">
                <a:solidFill>
                  <a:srgbClr val="009900"/>
                </a:solidFill>
                <a:latin typeface="Arial"/>
                <a:cs typeface="Arial"/>
              </a:rPr>
              <a:t>though this </a:t>
            </a:r>
            <a:r>
              <a:rPr sz="2800" dirty="0">
                <a:solidFill>
                  <a:srgbClr val="009900"/>
                </a:solidFill>
                <a:latin typeface="Arial"/>
                <a:cs typeface="Arial"/>
              </a:rPr>
              <a:t>isn’t </a:t>
            </a:r>
            <a:r>
              <a:rPr sz="2800" spc="-5" dirty="0">
                <a:solidFill>
                  <a:srgbClr val="009900"/>
                </a:solidFill>
                <a:latin typeface="Arial"/>
                <a:cs typeface="Arial"/>
              </a:rPr>
              <a:t>the objective  function for </a:t>
            </a:r>
            <a:r>
              <a:rPr sz="2800" dirty="0">
                <a:solidFill>
                  <a:srgbClr val="009900"/>
                </a:solidFill>
                <a:latin typeface="Arial"/>
                <a:cs typeface="Arial"/>
              </a:rPr>
              <a:t>learning.</a:t>
            </a:r>
            <a:endParaRPr sz="28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370" y="586750"/>
            <a:ext cx="3962977" cy="924420"/>
          </a:xfrm>
          <a:prstGeom prst="rect">
            <a:avLst/>
          </a:prstGeom>
        </p:spPr>
        <p:txBody>
          <a:bodyPr vert="horz" wrap="square" lIns="0" tIns="12700" rIns="0" bIns="0" rtlCol="0" anchor="ctr">
            <a:spAutoFit/>
          </a:bodyPr>
          <a:lstStyle/>
          <a:p>
            <a:pPr marL="122555">
              <a:lnSpc>
                <a:spcPts val="4310"/>
              </a:lnSpc>
              <a:spcBef>
                <a:spcPts val="100"/>
              </a:spcBef>
            </a:pPr>
            <a:r>
              <a:rPr spc="-5" dirty="0"/>
              <a:t>The soft</a:t>
            </a:r>
            <a:r>
              <a:rPr spc="-25" dirty="0"/>
              <a:t> </a:t>
            </a:r>
            <a:r>
              <a:rPr spc="-5" dirty="0"/>
              <a:t>outputs</a:t>
            </a:r>
          </a:p>
          <a:p>
            <a:pPr marL="12700">
              <a:lnSpc>
                <a:spcPts val="2870"/>
              </a:lnSpc>
            </a:pPr>
            <a:r>
              <a:rPr sz="2400" dirty="0"/>
              <a:t>(one row per </a:t>
            </a:r>
            <a:r>
              <a:rPr sz="2400" spc="-5" dirty="0"/>
              <a:t>training</a:t>
            </a:r>
            <a:r>
              <a:rPr sz="2400" spc="-70" dirty="0"/>
              <a:t> </a:t>
            </a:r>
            <a:r>
              <a:rPr sz="2400" dirty="0"/>
              <a:t>case)</a:t>
            </a:r>
          </a:p>
        </p:txBody>
      </p:sp>
      <p:sp>
        <p:nvSpPr>
          <p:cNvPr id="3" name="object 3"/>
          <p:cNvSpPr/>
          <p:nvPr/>
        </p:nvSpPr>
        <p:spPr>
          <a:xfrm>
            <a:off x="5549898" y="1055701"/>
            <a:ext cx="4974592" cy="568566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634681" y="511433"/>
            <a:ext cx="4730115" cy="574040"/>
          </a:xfrm>
          <a:prstGeom prst="rect">
            <a:avLst/>
          </a:prstGeom>
        </p:spPr>
        <p:txBody>
          <a:bodyPr vert="horz" wrap="square" lIns="0" tIns="12700" rIns="0" bIns="0" rtlCol="0">
            <a:spAutoFit/>
          </a:bodyPr>
          <a:lstStyle/>
          <a:p>
            <a:pPr marL="12700">
              <a:spcBef>
                <a:spcPts val="100"/>
              </a:spcBef>
              <a:tabLst>
                <a:tab pos="520700" algn="l"/>
                <a:tab pos="1029335" algn="l"/>
                <a:tab pos="1537970" algn="l"/>
                <a:tab pos="2428240" algn="l"/>
                <a:tab pos="2936875" algn="l"/>
                <a:tab pos="3445510" algn="l"/>
                <a:tab pos="3954145" algn="l"/>
                <a:tab pos="4462780" algn="l"/>
              </a:tabLst>
            </a:pPr>
            <a:r>
              <a:rPr sz="3600" dirty="0">
                <a:latin typeface="Arial"/>
                <a:cs typeface="Arial"/>
              </a:rPr>
              <a:t>0	1	2	3 4	5	6	7	8	9</a:t>
            </a:r>
            <a:endParaRPr sz="3600">
              <a:latin typeface="Arial"/>
              <a:cs typeface="Arial"/>
            </a:endParaRPr>
          </a:p>
        </p:txBody>
      </p:sp>
      <p:sp>
        <p:nvSpPr>
          <p:cNvPr id="5" name="object 5"/>
          <p:cNvSpPr/>
          <p:nvPr/>
        </p:nvSpPr>
        <p:spPr>
          <a:xfrm>
            <a:off x="4574771" y="1936867"/>
            <a:ext cx="1055716" cy="29510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368321" y="2004799"/>
            <a:ext cx="115909" cy="117908"/>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710243" y="1730923"/>
            <a:ext cx="3761740" cy="746760"/>
          </a:xfrm>
          <a:prstGeom prst="rect">
            <a:avLst/>
          </a:prstGeom>
        </p:spPr>
        <p:txBody>
          <a:bodyPr vert="horz" wrap="square" lIns="0" tIns="33020" rIns="0" bIns="0" rtlCol="0">
            <a:spAutoFit/>
          </a:bodyPr>
          <a:lstStyle/>
          <a:p>
            <a:pPr marL="12700" marR="5080">
              <a:lnSpc>
                <a:spcPts val="2800"/>
              </a:lnSpc>
              <a:spcBef>
                <a:spcPts val="260"/>
              </a:spcBef>
              <a:tabLst>
                <a:tab pos="2908935" algn="l"/>
                <a:tab pos="3748404" algn="l"/>
              </a:tabLst>
            </a:pPr>
            <a:r>
              <a:rPr sz="2400" spc="-5" dirty="0">
                <a:latin typeface="Arial"/>
                <a:cs typeface="Arial"/>
              </a:rPr>
              <a:t>this </a:t>
            </a:r>
            <a:r>
              <a:rPr sz="2400" dirty="0">
                <a:latin typeface="Arial"/>
                <a:cs typeface="Arial"/>
              </a:rPr>
              <a:t>2 resembles</a:t>
            </a:r>
            <a:r>
              <a:rPr sz="2400" spc="-70" dirty="0">
                <a:latin typeface="Arial"/>
                <a:cs typeface="Arial"/>
              </a:rPr>
              <a:t> </a:t>
            </a:r>
            <a:r>
              <a:rPr sz="2400" dirty="0">
                <a:latin typeface="Arial"/>
                <a:cs typeface="Arial"/>
              </a:rPr>
              <a:t>a</a:t>
            </a:r>
            <a:r>
              <a:rPr sz="2400" spc="-20" dirty="0">
                <a:latin typeface="Arial"/>
                <a:cs typeface="Arial"/>
              </a:rPr>
              <a:t> </a:t>
            </a:r>
            <a:r>
              <a:rPr sz="2400" dirty="0">
                <a:latin typeface="Arial"/>
                <a:cs typeface="Arial"/>
              </a:rPr>
              <a:t>1 	</a:t>
            </a:r>
            <a:r>
              <a:rPr sz="2400" u="heavy" dirty="0">
                <a:uFill>
                  <a:solidFill>
                    <a:srgbClr val="000000"/>
                  </a:solidFill>
                </a:uFill>
                <a:latin typeface="Arial"/>
                <a:cs typeface="Arial"/>
              </a:rPr>
              <a:t> 	</a:t>
            </a:r>
            <a:r>
              <a:rPr sz="2400" dirty="0">
                <a:latin typeface="Arial"/>
                <a:cs typeface="Arial"/>
              </a:rPr>
              <a:t> and </a:t>
            </a:r>
            <a:r>
              <a:rPr sz="2400" spc="-5" dirty="0">
                <a:latin typeface="Arial"/>
                <a:cs typeface="Arial"/>
              </a:rPr>
              <a:t>nothing </a:t>
            </a:r>
            <a:r>
              <a:rPr sz="2400" dirty="0">
                <a:latin typeface="Arial"/>
                <a:cs typeface="Arial"/>
              </a:rPr>
              <a:t>much</a:t>
            </a:r>
            <a:r>
              <a:rPr sz="2400" spc="-15" dirty="0">
                <a:latin typeface="Arial"/>
                <a:cs typeface="Arial"/>
              </a:rPr>
              <a:t> </a:t>
            </a:r>
            <a:r>
              <a:rPr sz="2400" dirty="0">
                <a:latin typeface="Arial"/>
                <a:cs typeface="Arial"/>
              </a:rPr>
              <a:t>else</a:t>
            </a:r>
          </a:p>
        </p:txBody>
      </p:sp>
      <p:sp>
        <p:nvSpPr>
          <p:cNvPr id="8" name="object 8"/>
          <p:cNvSpPr txBox="1"/>
          <p:nvPr/>
        </p:nvSpPr>
        <p:spPr>
          <a:xfrm>
            <a:off x="4607136" y="3207087"/>
            <a:ext cx="864869" cy="391160"/>
          </a:xfrm>
          <a:prstGeom prst="rect">
            <a:avLst/>
          </a:prstGeom>
        </p:spPr>
        <p:txBody>
          <a:bodyPr vert="horz" wrap="square" lIns="0" tIns="12700" rIns="0" bIns="0" rtlCol="0">
            <a:spAutoFit/>
          </a:bodyPr>
          <a:lstStyle/>
          <a:p>
            <a:pPr marL="12700">
              <a:spcBef>
                <a:spcPts val="100"/>
              </a:spcBef>
              <a:tabLst>
                <a:tab pos="851535" algn="l"/>
              </a:tabLst>
            </a:pPr>
            <a:r>
              <a:rPr sz="2400" u="heavy" dirty="0">
                <a:uFill>
                  <a:solidFill>
                    <a:srgbClr val="000000"/>
                  </a:solidFill>
                </a:uFill>
                <a:latin typeface="Arial"/>
                <a:cs typeface="Arial"/>
              </a:rPr>
              <a:t> 	</a:t>
            </a:r>
            <a:endParaRPr sz="2400">
              <a:latin typeface="Arial"/>
              <a:cs typeface="Arial"/>
            </a:endParaRPr>
          </a:p>
        </p:txBody>
      </p:sp>
      <p:sp>
        <p:nvSpPr>
          <p:cNvPr id="9" name="object 9"/>
          <p:cNvSpPr txBox="1"/>
          <p:nvPr/>
        </p:nvSpPr>
        <p:spPr>
          <a:xfrm>
            <a:off x="1746247" y="3207087"/>
            <a:ext cx="2245360" cy="746760"/>
          </a:xfrm>
          <a:prstGeom prst="rect">
            <a:avLst/>
          </a:prstGeom>
        </p:spPr>
        <p:txBody>
          <a:bodyPr vert="horz" wrap="square" lIns="0" tIns="12700" rIns="0" bIns="0" rtlCol="0">
            <a:spAutoFit/>
          </a:bodyPr>
          <a:lstStyle/>
          <a:p>
            <a:pPr marL="12700">
              <a:lnSpc>
                <a:spcPts val="2840"/>
              </a:lnSpc>
              <a:spcBef>
                <a:spcPts val="100"/>
              </a:spcBef>
            </a:pPr>
            <a:r>
              <a:rPr sz="2400" spc="-5" dirty="0">
                <a:latin typeface="Arial"/>
                <a:cs typeface="Arial"/>
              </a:rPr>
              <a:t>this </a:t>
            </a:r>
            <a:r>
              <a:rPr sz="2400" dirty="0">
                <a:latin typeface="Arial"/>
                <a:cs typeface="Arial"/>
              </a:rPr>
              <a:t>2</a:t>
            </a:r>
            <a:r>
              <a:rPr sz="2400" spc="-80" dirty="0">
                <a:latin typeface="Arial"/>
                <a:cs typeface="Arial"/>
              </a:rPr>
              <a:t> </a:t>
            </a:r>
            <a:r>
              <a:rPr sz="2400" dirty="0">
                <a:latin typeface="Arial"/>
                <a:cs typeface="Arial"/>
              </a:rPr>
              <a:t>resembles</a:t>
            </a:r>
            <a:endParaRPr sz="2400">
              <a:latin typeface="Arial"/>
              <a:cs typeface="Arial"/>
            </a:endParaRPr>
          </a:p>
          <a:p>
            <a:pPr marL="12700">
              <a:lnSpc>
                <a:spcPts val="2840"/>
              </a:lnSpc>
            </a:pPr>
            <a:r>
              <a:rPr sz="2400" spc="-5" dirty="0">
                <a:latin typeface="Arial"/>
                <a:cs typeface="Arial"/>
              </a:rPr>
              <a:t>0, 3, 7,</a:t>
            </a:r>
            <a:r>
              <a:rPr sz="2400" spc="-10" dirty="0">
                <a:latin typeface="Arial"/>
                <a:cs typeface="Arial"/>
              </a:rPr>
              <a:t> </a:t>
            </a:r>
            <a:r>
              <a:rPr sz="2400" dirty="0">
                <a:latin typeface="Arial"/>
                <a:cs typeface="Arial"/>
              </a:rPr>
              <a:t>8</a:t>
            </a:r>
            <a:endParaRPr sz="2400">
              <a:latin typeface="Arial"/>
              <a:cs typeface="Arial"/>
            </a:endParaRPr>
          </a:p>
        </p:txBody>
      </p:sp>
      <p:sp>
        <p:nvSpPr>
          <p:cNvPr id="10" name="object 10"/>
          <p:cNvSpPr/>
          <p:nvPr/>
        </p:nvSpPr>
        <p:spPr>
          <a:xfrm>
            <a:off x="4574771" y="3445625"/>
            <a:ext cx="1055716" cy="295101"/>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368321" y="3514062"/>
            <a:ext cx="115909" cy="117908"/>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4607136" y="4431223"/>
            <a:ext cx="864869" cy="391160"/>
          </a:xfrm>
          <a:prstGeom prst="rect">
            <a:avLst/>
          </a:prstGeom>
        </p:spPr>
        <p:txBody>
          <a:bodyPr vert="horz" wrap="square" lIns="0" tIns="12700" rIns="0" bIns="0" rtlCol="0">
            <a:spAutoFit/>
          </a:bodyPr>
          <a:lstStyle/>
          <a:p>
            <a:pPr marL="12700">
              <a:spcBef>
                <a:spcPts val="100"/>
              </a:spcBef>
              <a:tabLst>
                <a:tab pos="851535" algn="l"/>
              </a:tabLst>
            </a:pPr>
            <a:r>
              <a:rPr sz="2400" u="heavy" dirty="0">
                <a:uFill>
                  <a:solidFill>
                    <a:srgbClr val="000000"/>
                  </a:solidFill>
                </a:uFill>
                <a:latin typeface="Arial"/>
                <a:cs typeface="Arial"/>
              </a:rPr>
              <a:t> 	</a:t>
            </a:r>
            <a:endParaRPr sz="2400">
              <a:latin typeface="Arial"/>
              <a:cs typeface="Arial"/>
            </a:endParaRPr>
          </a:p>
        </p:txBody>
      </p:sp>
      <p:sp>
        <p:nvSpPr>
          <p:cNvPr id="13" name="object 13"/>
          <p:cNvSpPr txBox="1"/>
          <p:nvPr/>
        </p:nvSpPr>
        <p:spPr>
          <a:xfrm>
            <a:off x="1746247" y="4431223"/>
            <a:ext cx="2245360" cy="746760"/>
          </a:xfrm>
          <a:prstGeom prst="rect">
            <a:avLst/>
          </a:prstGeom>
        </p:spPr>
        <p:txBody>
          <a:bodyPr vert="horz" wrap="square" lIns="0" tIns="12700" rIns="0" bIns="0" rtlCol="0">
            <a:spAutoFit/>
          </a:bodyPr>
          <a:lstStyle/>
          <a:p>
            <a:pPr marL="12700">
              <a:lnSpc>
                <a:spcPts val="2840"/>
              </a:lnSpc>
              <a:spcBef>
                <a:spcPts val="100"/>
              </a:spcBef>
            </a:pPr>
            <a:r>
              <a:rPr sz="2400" spc="-5" dirty="0">
                <a:latin typeface="Arial"/>
                <a:cs typeface="Arial"/>
              </a:rPr>
              <a:t>this </a:t>
            </a:r>
            <a:r>
              <a:rPr sz="2400" dirty="0">
                <a:latin typeface="Arial"/>
                <a:cs typeface="Arial"/>
              </a:rPr>
              <a:t>2</a:t>
            </a:r>
            <a:r>
              <a:rPr sz="2400" spc="-80" dirty="0">
                <a:latin typeface="Arial"/>
                <a:cs typeface="Arial"/>
              </a:rPr>
              <a:t> </a:t>
            </a:r>
            <a:r>
              <a:rPr sz="2400" dirty="0">
                <a:latin typeface="Arial"/>
                <a:cs typeface="Arial"/>
              </a:rPr>
              <a:t>resembles</a:t>
            </a:r>
            <a:endParaRPr sz="2400">
              <a:latin typeface="Arial"/>
              <a:cs typeface="Arial"/>
            </a:endParaRPr>
          </a:p>
          <a:p>
            <a:pPr marL="12700">
              <a:lnSpc>
                <a:spcPts val="2840"/>
              </a:lnSpc>
            </a:pPr>
            <a:r>
              <a:rPr sz="2400" dirty="0">
                <a:latin typeface="Arial"/>
                <a:cs typeface="Arial"/>
              </a:rPr>
              <a:t>4 </a:t>
            </a:r>
            <a:r>
              <a:rPr sz="2400" spc="-5" dirty="0">
                <a:latin typeface="Arial"/>
                <a:cs typeface="Arial"/>
              </a:rPr>
              <a:t>and</a:t>
            </a:r>
            <a:r>
              <a:rPr sz="2400" spc="-15" dirty="0">
                <a:latin typeface="Arial"/>
                <a:cs typeface="Arial"/>
              </a:rPr>
              <a:t> </a:t>
            </a:r>
            <a:r>
              <a:rPr sz="2400" dirty="0">
                <a:latin typeface="Arial"/>
                <a:cs typeface="Arial"/>
              </a:rPr>
              <a:t>7</a:t>
            </a:r>
            <a:endParaRPr sz="2400">
              <a:latin typeface="Arial"/>
              <a:cs typeface="Arial"/>
            </a:endParaRPr>
          </a:p>
        </p:txBody>
      </p:sp>
      <p:sp>
        <p:nvSpPr>
          <p:cNvPr id="14" name="object 14"/>
          <p:cNvSpPr/>
          <p:nvPr/>
        </p:nvSpPr>
        <p:spPr>
          <a:xfrm>
            <a:off x="4574771" y="4671753"/>
            <a:ext cx="1055716" cy="290945"/>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368321" y="4738198"/>
            <a:ext cx="115909" cy="11790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http://www.cs.toronto.edu/~hinton/</a:t>
            </a:r>
            <a:endParaRPr lang="zh-CN" altLang="en-US" dirty="0"/>
          </a:p>
        </p:txBody>
      </p:sp>
      <p:sp>
        <p:nvSpPr>
          <p:cNvPr id="8" name="内容占位符 7">
            <a:extLst>
              <a:ext uri="{FF2B5EF4-FFF2-40B4-BE49-F238E27FC236}">
                <a16:creationId xmlns:a16="http://schemas.microsoft.com/office/drawing/2014/main" id="{3D374761-4758-4D0A-BB8A-9B5C96635D12}"/>
              </a:ext>
            </a:extLst>
          </p:cNvPr>
          <p:cNvSpPr>
            <a:spLocks noGrp="1"/>
          </p:cNvSpPr>
          <p:nvPr>
            <p:ph idx="1"/>
          </p:nvPr>
        </p:nvSpPr>
        <p:spPr>
          <a:xfrm>
            <a:off x="3760754" y="1690688"/>
            <a:ext cx="9065841" cy="4359275"/>
          </a:xfrm>
        </p:spPr>
        <p:txBody>
          <a:bodyPr>
            <a:normAutofit/>
          </a:bodyPr>
          <a:lstStyle/>
          <a:p>
            <a:r>
              <a:rPr lang="en-US" altLang="zh-CN" dirty="0"/>
              <a:t>Department of Computer Science </a:t>
            </a:r>
            <a:r>
              <a:rPr lang="en-US" altLang="zh-CN" b="1" dirty="0"/>
              <a:t>University of Toronto</a:t>
            </a:r>
          </a:p>
          <a:p>
            <a:r>
              <a:rPr lang="en-US" altLang="zh-CN" dirty="0"/>
              <a:t>Tuning award </a:t>
            </a:r>
          </a:p>
          <a:p>
            <a:pPr marL="0" indent="0">
              <a:buNone/>
            </a:pPr>
            <a:r>
              <a:rPr lang="en-US" altLang="zh-CN" dirty="0"/>
              <a:t>   ………………………………</a:t>
            </a:r>
          </a:p>
          <a:p>
            <a:r>
              <a:rPr lang="zh-CN" altLang="en-US" dirty="0"/>
              <a:t>母亲是数学老师</a:t>
            </a:r>
            <a:endParaRPr lang="en-US" altLang="zh-CN" dirty="0"/>
          </a:p>
          <a:p>
            <a:r>
              <a:rPr lang="zh-CN" altLang="en-US" dirty="0"/>
              <a:t>父亲是昆虫学家</a:t>
            </a:r>
            <a:endParaRPr lang="en-US" altLang="zh-CN" dirty="0"/>
          </a:p>
          <a:p>
            <a:r>
              <a:rPr lang="zh-CN" altLang="en-US" dirty="0"/>
              <a:t>舅舅是经济学家</a:t>
            </a:r>
            <a:r>
              <a:rPr lang="en-US" altLang="zh-CN" dirty="0"/>
              <a:t>(GDP)</a:t>
            </a:r>
          </a:p>
          <a:p>
            <a:r>
              <a:rPr lang="zh-CN" altLang="en-US" dirty="0"/>
              <a:t>高曾祖父</a:t>
            </a:r>
            <a:r>
              <a:rPr lang="en-US" altLang="zh-CN" dirty="0"/>
              <a:t>(</a:t>
            </a:r>
            <a:r>
              <a:rPr lang="zh-CN" altLang="en-US" dirty="0"/>
              <a:t>逻辑学家</a:t>
            </a:r>
            <a:r>
              <a:rPr lang="en-US" altLang="zh-CN" dirty="0"/>
              <a:t>George Boole)</a:t>
            </a:r>
          </a:p>
        </p:txBody>
      </p:sp>
      <p:pic>
        <p:nvPicPr>
          <p:cNvPr id="1026" name="Picture 2" descr="Image result for hinton">
            <a:extLst>
              <a:ext uri="{FF2B5EF4-FFF2-40B4-BE49-F238E27FC236}">
                <a16:creationId xmlns:a16="http://schemas.microsoft.com/office/drawing/2014/main" id="{85AB48B5-B911-4A7C-98B9-FF7AFA821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35" y="2333249"/>
            <a:ext cx="3293239" cy="219150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94C311DB-4F7B-434B-9D43-99D3A89BED8A}"/>
              </a:ext>
            </a:extLst>
          </p:cNvPr>
          <p:cNvSpPr txBox="1"/>
          <p:nvPr/>
        </p:nvSpPr>
        <p:spPr>
          <a:xfrm>
            <a:off x="338339" y="1398300"/>
            <a:ext cx="2977433" cy="584775"/>
          </a:xfrm>
          <a:prstGeom prst="rect">
            <a:avLst/>
          </a:prstGeom>
          <a:noFill/>
        </p:spPr>
        <p:txBody>
          <a:bodyPr wrap="square" rtlCol="0">
            <a:spAutoFit/>
          </a:bodyPr>
          <a:lstStyle/>
          <a:p>
            <a:r>
              <a:rPr lang="en-US" altLang="zh-CN" sz="3200" b="1" dirty="0"/>
              <a:t>Geoffrey Hinton</a:t>
            </a:r>
            <a:r>
              <a:rPr lang="zh-CN" altLang="en-US" sz="3200" b="1" dirty="0"/>
              <a:t>：</a:t>
            </a:r>
            <a:endParaRPr lang="en-US" altLang="zh-CN" sz="3200" b="1" dirty="0"/>
          </a:p>
        </p:txBody>
      </p:sp>
    </p:spTree>
    <p:extLst>
      <p:ext uri="{BB962C8B-B14F-4D97-AF65-F5344CB8AC3E}">
        <p14:creationId xmlns:p14="http://schemas.microsoft.com/office/powerpoint/2010/main" val="3503548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3510" y="905210"/>
            <a:ext cx="7984980" cy="689932"/>
          </a:xfrm>
          <a:prstGeom prst="rect">
            <a:avLst/>
          </a:prstGeom>
        </p:spPr>
        <p:txBody>
          <a:bodyPr vert="horz" wrap="square" lIns="0" tIns="12700" rIns="0" bIns="0" rtlCol="0" anchor="ctr">
            <a:spAutoFit/>
          </a:bodyPr>
          <a:lstStyle/>
          <a:p>
            <a:pPr marL="12700" algn="ctr">
              <a:lnSpc>
                <a:spcPct val="100000"/>
              </a:lnSpc>
              <a:spcBef>
                <a:spcPts val="100"/>
              </a:spcBef>
              <a:tabLst>
                <a:tab pos="3671570" algn="l"/>
              </a:tabLst>
            </a:pPr>
            <a:r>
              <a:rPr dirty="0"/>
              <a:t>A </a:t>
            </a:r>
            <a:r>
              <a:rPr spc="-5" dirty="0"/>
              <a:t>very</a:t>
            </a:r>
            <a:r>
              <a:rPr dirty="0"/>
              <a:t> surprising</a:t>
            </a:r>
            <a:r>
              <a:rPr lang="en-US" altLang="zh-CN" dirty="0"/>
              <a:t> </a:t>
            </a:r>
            <a:r>
              <a:rPr dirty="0"/>
              <a:t>result on</a:t>
            </a:r>
            <a:r>
              <a:rPr lang="zh-CN" altLang="en-US" spc="-80" dirty="0"/>
              <a:t> </a:t>
            </a:r>
            <a:r>
              <a:rPr spc="-5" dirty="0"/>
              <a:t>MNIST</a:t>
            </a:r>
          </a:p>
        </p:txBody>
      </p:sp>
      <p:sp>
        <p:nvSpPr>
          <p:cNvPr id="3" name="object 3"/>
          <p:cNvSpPr txBox="1"/>
          <p:nvPr/>
        </p:nvSpPr>
        <p:spPr>
          <a:xfrm>
            <a:off x="2059939" y="1888385"/>
            <a:ext cx="8236584" cy="3093720"/>
          </a:xfrm>
          <a:prstGeom prst="rect">
            <a:avLst/>
          </a:prstGeom>
        </p:spPr>
        <p:txBody>
          <a:bodyPr vert="horz" wrap="square" lIns="0" tIns="15875" rIns="0" bIns="0" rtlCol="0">
            <a:spAutoFit/>
          </a:bodyPr>
          <a:lstStyle/>
          <a:p>
            <a:pPr marL="355600" marR="5080" indent="-342900">
              <a:lnSpc>
                <a:spcPct val="99200"/>
              </a:lnSpc>
              <a:spcBef>
                <a:spcPts val="125"/>
              </a:spcBef>
              <a:buChar char="•"/>
              <a:tabLst>
                <a:tab pos="354965" algn="l"/>
                <a:tab pos="355600" algn="l"/>
              </a:tabLst>
            </a:pPr>
            <a:r>
              <a:rPr sz="2800" spc="-5" dirty="0">
                <a:latin typeface="Arial"/>
                <a:cs typeface="Arial"/>
              </a:rPr>
              <a:t>Train the </a:t>
            </a:r>
            <a:r>
              <a:rPr sz="2800" dirty="0">
                <a:latin typeface="Arial"/>
                <a:cs typeface="Arial"/>
              </a:rPr>
              <a:t>784 -&gt; 800 -&gt; 800 -&gt; 10 net on a  </a:t>
            </a:r>
            <a:r>
              <a:rPr sz="2800" spc="-5" dirty="0">
                <a:latin typeface="Arial"/>
                <a:cs typeface="Arial"/>
              </a:rPr>
              <a:t>transfer </a:t>
            </a:r>
            <a:r>
              <a:rPr sz="2800" dirty="0">
                <a:latin typeface="Arial"/>
                <a:cs typeface="Arial"/>
              </a:rPr>
              <a:t>set </a:t>
            </a:r>
            <a:r>
              <a:rPr sz="2800" spc="-5" dirty="0">
                <a:latin typeface="Arial"/>
                <a:cs typeface="Arial"/>
              </a:rPr>
              <a:t>that </a:t>
            </a:r>
            <a:r>
              <a:rPr sz="2800" dirty="0">
                <a:latin typeface="Arial"/>
                <a:cs typeface="Arial"/>
              </a:rPr>
              <a:t>does not </a:t>
            </a:r>
            <a:r>
              <a:rPr sz="2800" spc="-5" dirty="0">
                <a:latin typeface="Arial"/>
                <a:cs typeface="Arial"/>
              </a:rPr>
              <a:t>contain </a:t>
            </a:r>
            <a:r>
              <a:rPr sz="2800" dirty="0">
                <a:latin typeface="Arial"/>
                <a:cs typeface="Arial"/>
              </a:rPr>
              <a:t>any examples of  a 3. </a:t>
            </a:r>
            <a:r>
              <a:rPr sz="2800" spc="-5" dirty="0">
                <a:latin typeface="Arial"/>
                <a:cs typeface="Arial"/>
              </a:rPr>
              <a:t>After this training, </a:t>
            </a:r>
            <a:r>
              <a:rPr sz="2800" dirty="0">
                <a:latin typeface="Arial"/>
                <a:cs typeface="Arial"/>
              </a:rPr>
              <a:t>raise </a:t>
            </a:r>
            <a:r>
              <a:rPr sz="2800" spc="-5" dirty="0">
                <a:latin typeface="Arial"/>
                <a:cs typeface="Arial"/>
              </a:rPr>
              <a:t>the </a:t>
            </a:r>
            <a:r>
              <a:rPr sz="2800" dirty="0">
                <a:latin typeface="Arial"/>
                <a:cs typeface="Arial"/>
              </a:rPr>
              <a:t>bias of </a:t>
            </a:r>
            <a:r>
              <a:rPr sz="2800" spc="-5" dirty="0">
                <a:latin typeface="Arial"/>
                <a:cs typeface="Arial"/>
              </a:rPr>
              <a:t>the </a:t>
            </a:r>
            <a:r>
              <a:rPr sz="2800" dirty="0">
                <a:latin typeface="Arial"/>
                <a:cs typeface="Arial"/>
              </a:rPr>
              <a:t>3 by  </a:t>
            </a:r>
            <a:r>
              <a:rPr sz="2800" spc="-5" dirty="0">
                <a:latin typeface="Arial"/>
                <a:cs typeface="Arial"/>
              </a:rPr>
              <a:t>the </a:t>
            </a:r>
            <a:r>
              <a:rPr sz="2800" dirty="0">
                <a:latin typeface="Arial"/>
                <a:cs typeface="Arial"/>
              </a:rPr>
              <a:t>right</a:t>
            </a:r>
            <a:r>
              <a:rPr sz="2800" spc="-5" dirty="0">
                <a:latin typeface="Arial"/>
                <a:cs typeface="Arial"/>
              </a:rPr>
              <a:t> amount.</a:t>
            </a:r>
            <a:endParaRPr sz="2800" dirty="0">
              <a:latin typeface="Arial"/>
              <a:cs typeface="Arial"/>
            </a:endParaRPr>
          </a:p>
          <a:p>
            <a:pPr marL="749300" marR="579755" indent="-279400" algn="just">
              <a:lnSpc>
                <a:spcPct val="100099"/>
              </a:lnSpc>
              <a:spcBef>
                <a:spcPts val="710"/>
              </a:spcBef>
            </a:pPr>
            <a:r>
              <a:rPr sz="2800" dirty="0">
                <a:solidFill>
                  <a:srgbClr val="009900"/>
                </a:solidFill>
                <a:latin typeface="Arial"/>
                <a:cs typeface="Arial"/>
              </a:rPr>
              <a:t>– </a:t>
            </a:r>
            <a:r>
              <a:rPr sz="2800" spc="-5" dirty="0">
                <a:solidFill>
                  <a:srgbClr val="009900"/>
                </a:solidFill>
                <a:latin typeface="Arial"/>
                <a:cs typeface="Arial"/>
              </a:rPr>
              <a:t>The distilled </a:t>
            </a:r>
            <a:r>
              <a:rPr sz="2800" dirty="0">
                <a:solidFill>
                  <a:srgbClr val="009900"/>
                </a:solidFill>
                <a:latin typeface="Arial"/>
                <a:cs typeface="Arial"/>
              </a:rPr>
              <a:t>net </a:t>
            </a:r>
            <a:r>
              <a:rPr sz="2800" spc="-5" dirty="0">
                <a:solidFill>
                  <a:srgbClr val="009900"/>
                </a:solidFill>
                <a:latin typeface="Arial"/>
                <a:cs typeface="Arial"/>
              </a:rPr>
              <a:t>then gets </a:t>
            </a:r>
            <a:r>
              <a:rPr sz="2800" spc="-5" dirty="0">
                <a:solidFill>
                  <a:srgbClr val="FF0000"/>
                </a:solidFill>
                <a:latin typeface="Arial"/>
                <a:cs typeface="Arial"/>
              </a:rPr>
              <a:t>98.6% </a:t>
            </a:r>
            <a:r>
              <a:rPr sz="2800" dirty="0">
                <a:solidFill>
                  <a:srgbClr val="009900"/>
                </a:solidFill>
                <a:latin typeface="Arial"/>
                <a:cs typeface="Arial"/>
              </a:rPr>
              <a:t>of </a:t>
            </a:r>
            <a:r>
              <a:rPr sz="2800" spc="-5" dirty="0">
                <a:solidFill>
                  <a:srgbClr val="009900"/>
                </a:solidFill>
                <a:latin typeface="Arial"/>
                <a:cs typeface="Arial"/>
              </a:rPr>
              <a:t>the test  threes </a:t>
            </a:r>
            <a:r>
              <a:rPr sz="2800" dirty="0">
                <a:solidFill>
                  <a:srgbClr val="009900"/>
                </a:solidFill>
                <a:latin typeface="Arial"/>
                <a:cs typeface="Arial"/>
              </a:rPr>
              <a:t>correct even </a:t>
            </a:r>
            <a:r>
              <a:rPr sz="2800" spc="-5" dirty="0">
                <a:solidFill>
                  <a:srgbClr val="009900"/>
                </a:solidFill>
                <a:latin typeface="Arial"/>
                <a:cs typeface="Arial"/>
              </a:rPr>
              <a:t>though </a:t>
            </a:r>
            <a:r>
              <a:rPr sz="2800" dirty="0">
                <a:solidFill>
                  <a:srgbClr val="009900"/>
                </a:solidFill>
                <a:latin typeface="Arial"/>
                <a:cs typeface="Arial"/>
              </a:rPr>
              <a:t>it never saw</a:t>
            </a:r>
            <a:r>
              <a:rPr sz="2800" spc="-60" dirty="0">
                <a:solidFill>
                  <a:srgbClr val="009900"/>
                </a:solidFill>
                <a:latin typeface="Arial"/>
                <a:cs typeface="Arial"/>
              </a:rPr>
              <a:t> </a:t>
            </a:r>
            <a:r>
              <a:rPr sz="2800" dirty="0">
                <a:solidFill>
                  <a:srgbClr val="009900"/>
                </a:solidFill>
                <a:latin typeface="Arial"/>
                <a:cs typeface="Arial"/>
              </a:rPr>
              <a:t>any  </a:t>
            </a:r>
            <a:r>
              <a:rPr sz="2800" spc="-5" dirty="0">
                <a:solidFill>
                  <a:srgbClr val="009900"/>
                </a:solidFill>
                <a:latin typeface="Arial"/>
                <a:cs typeface="Arial"/>
              </a:rPr>
              <a:t>threes </a:t>
            </a:r>
            <a:r>
              <a:rPr sz="2800" dirty="0">
                <a:solidFill>
                  <a:srgbClr val="009900"/>
                </a:solidFill>
                <a:latin typeface="Arial"/>
                <a:cs typeface="Arial"/>
              </a:rPr>
              <a:t>during </a:t>
            </a:r>
            <a:r>
              <a:rPr sz="2800" spc="-5" dirty="0">
                <a:solidFill>
                  <a:srgbClr val="009900"/>
                </a:solidFill>
                <a:latin typeface="Arial"/>
                <a:cs typeface="Arial"/>
              </a:rPr>
              <a:t>the transfer</a:t>
            </a:r>
            <a:r>
              <a:rPr sz="2800" dirty="0">
                <a:solidFill>
                  <a:srgbClr val="009900"/>
                </a:solidFill>
                <a:latin typeface="Arial"/>
                <a:cs typeface="Arial"/>
              </a:rPr>
              <a:t> </a:t>
            </a:r>
            <a:r>
              <a:rPr sz="2800" spc="-5" dirty="0">
                <a:solidFill>
                  <a:srgbClr val="009900"/>
                </a:solidFill>
                <a:latin typeface="Arial"/>
                <a:cs typeface="Arial"/>
              </a:rPr>
              <a:t>training.</a:t>
            </a:r>
            <a:endParaRPr sz="28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2458" y="1016156"/>
            <a:ext cx="10133427" cy="595869"/>
          </a:xfrm>
          <a:prstGeom prst="rect">
            <a:avLst/>
          </a:prstGeom>
        </p:spPr>
        <p:txBody>
          <a:bodyPr vert="horz" wrap="square" lIns="0" tIns="33020" rIns="0" bIns="0" rtlCol="0" anchor="ctr">
            <a:spAutoFit/>
          </a:bodyPr>
          <a:lstStyle/>
          <a:p>
            <a:pPr marL="2782570" marR="5080" indent="-2770505" algn="ctr">
              <a:lnSpc>
                <a:spcPts val="4300"/>
              </a:lnSpc>
              <a:spcBef>
                <a:spcPts val="260"/>
              </a:spcBef>
            </a:pPr>
            <a:r>
              <a:rPr dirty="0"/>
              <a:t>An even more surprising</a:t>
            </a:r>
            <a:r>
              <a:rPr lang="en-US" altLang="zh-CN" dirty="0"/>
              <a:t> </a:t>
            </a:r>
            <a:r>
              <a:rPr dirty="0"/>
              <a:t>result</a:t>
            </a:r>
            <a:r>
              <a:rPr spc="-105" dirty="0"/>
              <a:t> </a:t>
            </a:r>
            <a:r>
              <a:rPr dirty="0"/>
              <a:t>on  </a:t>
            </a:r>
            <a:r>
              <a:rPr spc="-5" dirty="0"/>
              <a:t>MNIST</a:t>
            </a:r>
          </a:p>
        </p:txBody>
      </p:sp>
      <p:sp>
        <p:nvSpPr>
          <p:cNvPr id="3" name="object 3"/>
          <p:cNvSpPr txBox="1"/>
          <p:nvPr/>
        </p:nvSpPr>
        <p:spPr>
          <a:xfrm>
            <a:off x="1592108" y="2225473"/>
            <a:ext cx="9433855" cy="3403496"/>
          </a:xfrm>
          <a:prstGeom prst="rect">
            <a:avLst/>
          </a:prstGeom>
        </p:spPr>
        <p:txBody>
          <a:bodyPr vert="horz" wrap="square" lIns="0" tIns="33020" rIns="0" bIns="0" rtlCol="0">
            <a:spAutoFit/>
          </a:bodyPr>
          <a:lstStyle/>
          <a:p>
            <a:pPr marL="355600" marR="5080" indent="-342900">
              <a:lnSpc>
                <a:spcPts val="3300"/>
              </a:lnSpc>
              <a:spcBef>
                <a:spcPts val="260"/>
              </a:spcBef>
              <a:buChar char="•"/>
              <a:tabLst>
                <a:tab pos="354965" algn="l"/>
                <a:tab pos="355600" algn="l"/>
              </a:tabLst>
            </a:pPr>
            <a:r>
              <a:rPr sz="2800" spc="-5" dirty="0">
                <a:latin typeface="Arial"/>
                <a:cs typeface="Arial"/>
              </a:rPr>
              <a:t>Train the </a:t>
            </a:r>
            <a:r>
              <a:rPr sz="2800" dirty="0">
                <a:latin typeface="Arial"/>
                <a:cs typeface="Arial"/>
              </a:rPr>
              <a:t>784 -&gt; 800 -&gt; 800 -&gt; 10 net on a  </a:t>
            </a:r>
            <a:r>
              <a:rPr sz="2800" spc="-5" dirty="0">
                <a:latin typeface="Arial"/>
                <a:cs typeface="Arial"/>
              </a:rPr>
              <a:t>transfer </a:t>
            </a:r>
            <a:r>
              <a:rPr sz="2800" dirty="0">
                <a:latin typeface="Arial"/>
                <a:cs typeface="Arial"/>
              </a:rPr>
              <a:t>set </a:t>
            </a:r>
            <a:r>
              <a:rPr sz="2800" spc="-5" dirty="0">
                <a:latin typeface="Arial"/>
                <a:cs typeface="Arial"/>
              </a:rPr>
              <a:t>that </a:t>
            </a:r>
            <a:r>
              <a:rPr sz="2800" dirty="0">
                <a:latin typeface="Arial"/>
                <a:cs typeface="Arial"/>
              </a:rPr>
              <a:t>only </a:t>
            </a:r>
            <a:r>
              <a:rPr sz="2800" spc="-5" dirty="0">
                <a:latin typeface="Arial"/>
                <a:cs typeface="Arial"/>
              </a:rPr>
              <a:t>contains </a:t>
            </a:r>
            <a:r>
              <a:rPr sz="2800" dirty="0">
                <a:latin typeface="Arial"/>
                <a:cs typeface="Arial"/>
              </a:rPr>
              <a:t>images of 7 and</a:t>
            </a:r>
            <a:r>
              <a:rPr sz="2800" spc="-40" dirty="0">
                <a:latin typeface="Arial"/>
                <a:cs typeface="Arial"/>
              </a:rPr>
              <a:t> </a:t>
            </a:r>
            <a:r>
              <a:rPr sz="2800" dirty="0">
                <a:latin typeface="Arial"/>
                <a:cs typeface="Arial"/>
              </a:rPr>
              <a:t>8.</a:t>
            </a:r>
          </a:p>
          <a:p>
            <a:pPr>
              <a:spcBef>
                <a:spcPts val="30"/>
              </a:spcBef>
              <a:buFont typeface="Arial"/>
              <a:buChar char="•"/>
            </a:pPr>
            <a:endParaRPr sz="4100" dirty="0">
              <a:latin typeface="Times New Roman"/>
              <a:cs typeface="Times New Roman"/>
            </a:endParaRPr>
          </a:p>
          <a:p>
            <a:pPr marL="355600" marR="44450" indent="-342900">
              <a:lnSpc>
                <a:spcPts val="3329"/>
              </a:lnSpc>
              <a:buChar char="•"/>
              <a:tabLst>
                <a:tab pos="354965" algn="l"/>
                <a:tab pos="355600" algn="l"/>
                <a:tab pos="2667635" algn="l"/>
              </a:tabLst>
            </a:pPr>
            <a:r>
              <a:rPr sz="2800" spc="-5" dirty="0">
                <a:latin typeface="Arial"/>
                <a:cs typeface="Arial"/>
              </a:rPr>
              <a:t>After</a:t>
            </a:r>
            <a:r>
              <a:rPr sz="2800" spc="10" dirty="0">
                <a:latin typeface="Arial"/>
                <a:cs typeface="Arial"/>
              </a:rPr>
              <a:t> </a:t>
            </a:r>
            <a:r>
              <a:rPr sz="2800" spc="-5" dirty="0">
                <a:latin typeface="Arial"/>
                <a:cs typeface="Arial"/>
              </a:rPr>
              <a:t>training,	</a:t>
            </a:r>
            <a:r>
              <a:rPr sz="2800" dirty="0">
                <a:latin typeface="Arial"/>
                <a:cs typeface="Arial"/>
              </a:rPr>
              <a:t>lower </a:t>
            </a:r>
            <a:r>
              <a:rPr sz="2800" spc="-5" dirty="0">
                <a:latin typeface="Arial"/>
                <a:cs typeface="Arial"/>
              </a:rPr>
              <a:t>the </a:t>
            </a:r>
            <a:r>
              <a:rPr sz="2800" dirty="0">
                <a:latin typeface="Arial"/>
                <a:cs typeface="Arial"/>
              </a:rPr>
              <a:t>biases of 7 and 8 by</a:t>
            </a:r>
            <a:r>
              <a:rPr sz="2800" spc="-95" dirty="0">
                <a:latin typeface="Arial"/>
                <a:cs typeface="Arial"/>
              </a:rPr>
              <a:t> </a:t>
            </a:r>
            <a:r>
              <a:rPr sz="2800" spc="-5" dirty="0">
                <a:latin typeface="Arial"/>
                <a:cs typeface="Arial"/>
              </a:rPr>
              <a:t>the  optimal amount.</a:t>
            </a:r>
            <a:endParaRPr sz="2800" dirty="0">
              <a:latin typeface="Arial"/>
              <a:cs typeface="Arial"/>
            </a:endParaRPr>
          </a:p>
          <a:p>
            <a:pPr>
              <a:spcBef>
                <a:spcPts val="5"/>
              </a:spcBef>
              <a:buFont typeface="Arial"/>
              <a:buChar char="•"/>
            </a:pPr>
            <a:endParaRPr sz="4000" dirty="0">
              <a:latin typeface="Times New Roman"/>
              <a:cs typeface="Times New Roman"/>
            </a:endParaRPr>
          </a:p>
          <a:p>
            <a:pPr marL="355600" indent="-342900">
              <a:buChar char="•"/>
              <a:tabLst>
                <a:tab pos="354965" algn="l"/>
                <a:tab pos="355600" algn="l"/>
              </a:tabLst>
            </a:pPr>
            <a:r>
              <a:rPr sz="2800" spc="-5" dirty="0">
                <a:latin typeface="Arial"/>
                <a:cs typeface="Arial"/>
              </a:rPr>
              <a:t>The </a:t>
            </a:r>
            <a:r>
              <a:rPr sz="2800" dirty="0">
                <a:latin typeface="Arial"/>
                <a:cs typeface="Arial"/>
              </a:rPr>
              <a:t>net </a:t>
            </a:r>
            <a:r>
              <a:rPr sz="2800" spc="-5" dirty="0">
                <a:latin typeface="Arial"/>
                <a:cs typeface="Arial"/>
              </a:rPr>
              <a:t>then gets </a:t>
            </a:r>
            <a:r>
              <a:rPr sz="2800" spc="-5" dirty="0">
                <a:solidFill>
                  <a:srgbClr val="FF0000"/>
                </a:solidFill>
                <a:latin typeface="Arial"/>
                <a:cs typeface="Arial"/>
              </a:rPr>
              <a:t>87% </a:t>
            </a:r>
            <a:r>
              <a:rPr sz="2800" dirty="0">
                <a:latin typeface="Arial"/>
                <a:cs typeface="Arial"/>
              </a:rPr>
              <a:t>correct over all</a:t>
            </a:r>
            <a:r>
              <a:rPr sz="2800" spc="-40" dirty="0">
                <a:latin typeface="Arial"/>
                <a:cs typeface="Arial"/>
              </a:rPr>
              <a:t> </a:t>
            </a:r>
            <a:r>
              <a:rPr sz="2800" dirty="0">
                <a:latin typeface="Arial"/>
                <a:cs typeface="Arial"/>
              </a:rPr>
              <a:t>classes.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7746" y="756354"/>
            <a:ext cx="4356508" cy="689932"/>
          </a:xfrm>
          <a:prstGeom prst="rect">
            <a:avLst/>
          </a:prstGeom>
        </p:spPr>
        <p:txBody>
          <a:bodyPr vert="horz" wrap="square" lIns="0" tIns="12700" rIns="0" bIns="0" rtlCol="0" anchor="ctr">
            <a:spAutoFit/>
          </a:bodyPr>
          <a:lstStyle/>
          <a:p>
            <a:pPr marL="12700" algn="ctr">
              <a:lnSpc>
                <a:spcPct val="100000"/>
              </a:lnSpc>
              <a:spcBef>
                <a:spcPts val="100"/>
              </a:spcBef>
            </a:pPr>
            <a:r>
              <a:rPr dirty="0"/>
              <a:t>Conclusion so</a:t>
            </a:r>
            <a:r>
              <a:rPr spc="-90" dirty="0"/>
              <a:t> </a:t>
            </a:r>
            <a:r>
              <a:rPr spc="-5" dirty="0"/>
              <a:t>far</a:t>
            </a:r>
          </a:p>
        </p:txBody>
      </p:sp>
      <p:sp>
        <p:nvSpPr>
          <p:cNvPr id="3" name="object 3"/>
          <p:cNvSpPr txBox="1"/>
          <p:nvPr/>
        </p:nvSpPr>
        <p:spPr>
          <a:xfrm>
            <a:off x="1782251" y="1633220"/>
            <a:ext cx="8511540" cy="4630420"/>
          </a:xfrm>
          <a:prstGeom prst="rect">
            <a:avLst/>
          </a:prstGeom>
        </p:spPr>
        <p:txBody>
          <a:bodyPr vert="horz" wrap="square" lIns="0" tIns="13970" rIns="0" bIns="0" rtlCol="0">
            <a:spAutoFit/>
          </a:bodyPr>
          <a:lstStyle/>
          <a:p>
            <a:pPr marL="355600" marR="142875" indent="-342900">
              <a:lnSpc>
                <a:spcPct val="99700"/>
              </a:lnSpc>
              <a:spcBef>
                <a:spcPts val="110"/>
              </a:spcBef>
              <a:buChar char="•"/>
              <a:tabLst>
                <a:tab pos="354965" algn="l"/>
                <a:tab pos="355600" algn="l"/>
              </a:tabLst>
            </a:pPr>
            <a:r>
              <a:rPr sz="2800" spc="-5" dirty="0">
                <a:latin typeface="Arial"/>
                <a:cs typeface="Arial"/>
              </a:rPr>
              <a:t>It </a:t>
            </a:r>
            <a:r>
              <a:rPr sz="2800" dirty="0">
                <a:latin typeface="Arial"/>
                <a:cs typeface="Arial"/>
              </a:rPr>
              <a:t>is well known </a:t>
            </a:r>
            <a:r>
              <a:rPr sz="2800" spc="-5" dirty="0">
                <a:latin typeface="Arial"/>
                <a:cs typeface="Arial"/>
              </a:rPr>
              <a:t>that </a:t>
            </a:r>
            <a:r>
              <a:rPr sz="2800" dirty="0">
                <a:latin typeface="Arial"/>
                <a:cs typeface="Arial"/>
              </a:rPr>
              <a:t>object </a:t>
            </a:r>
            <a:r>
              <a:rPr sz="2800" spc="-5" dirty="0">
                <a:latin typeface="Arial"/>
                <a:cs typeface="Arial"/>
              </a:rPr>
              <a:t>recognition </a:t>
            </a:r>
            <a:r>
              <a:rPr sz="2800" dirty="0">
                <a:latin typeface="Arial"/>
                <a:cs typeface="Arial"/>
              </a:rPr>
              <a:t>is </a:t>
            </a:r>
            <a:r>
              <a:rPr sz="2800" spc="-5" dirty="0">
                <a:latin typeface="Arial"/>
                <a:cs typeface="Arial"/>
              </a:rPr>
              <a:t>greatly  </a:t>
            </a:r>
            <a:r>
              <a:rPr sz="2800" dirty="0">
                <a:latin typeface="Arial"/>
                <a:cs typeface="Arial"/>
              </a:rPr>
              <a:t>improved by </a:t>
            </a:r>
            <a:r>
              <a:rPr sz="2800" spc="-5" dirty="0">
                <a:latin typeface="Arial"/>
                <a:cs typeface="Arial"/>
              </a:rPr>
              <a:t>transforming the </a:t>
            </a:r>
            <a:r>
              <a:rPr sz="2800" dirty="0">
                <a:latin typeface="Arial"/>
                <a:cs typeface="Arial"/>
              </a:rPr>
              <a:t>input images in</a:t>
            </a:r>
            <a:r>
              <a:rPr sz="2800" spc="-45" dirty="0">
                <a:latin typeface="Arial"/>
                <a:cs typeface="Arial"/>
              </a:rPr>
              <a:t> </a:t>
            </a:r>
            <a:r>
              <a:rPr sz="2800" dirty="0">
                <a:latin typeface="Arial"/>
                <a:cs typeface="Arial"/>
              </a:rPr>
              <a:t>ways  </a:t>
            </a:r>
            <a:r>
              <a:rPr sz="2800" spc="-5" dirty="0">
                <a:latin typeface="Arial"/>
                <a:cs typeface="Arial"/>
              </a:rPr>
              <a:t>that </a:t>
            </a:r>
            <a:r>
              <a:rPr sz="2800" dirty="0">
                <a:latin typeface="Arial"/>
                <a:cs typeface="Arial"/>
              </a:rPr>
              <a:t>do not change </a:t>
            </a:r>
            <a:r>
              <a:rPr sz="2800" spc="-5" dirty="0">
                <a:latin typeface="Arial"/>
                <a:cs typeface="Arial"/>
              </a:rPr>
              <a:t>the</a:t>
            </a:r>
            <a:r>
              <a:rPr sz="2800" spc="-15" dirty="0">
                <a:latin typeface="Arial"/>
                <a:cs typeface="Arial"/>
              </a:rPr>
              <a:t> </a:t>
            </a:r>
            <a:r>
              <a:rPr sz="2800" dirty="0">
                <a:latin typeface="Arial"/>
                <a:cs typeface="Arial"/>
              </a:rPr>
              <a:t>label.</a:t>
            </a:r>
          </a:p>
          <a:p>
            <a:pPr marL="749300" marR="453390" lvl="1" indent="-279400">
              <a:lnSpc>
                <a:spcPct val="102000"/>
              </a:lnSpc>
              <a:spcBef>
                <a:spcPts val="545"/>
              </a:spcBef>
              <a:buChar char="–"/>
              <a:tabLst>
                <a:tab pos="755650" algn="l"/>
              </a:tabLst>
            </a:pPr>
            <a:r>
              <a:rPr sz="2800" dirty="0">
                <a:solidFill>
                  <a:srgbClr val="009900"/>
                </a:solidFill>
                <a:latin typeface="Arial"/>
                <a:cs typeface="Arial"/>
              </a:rPr>
              <a:t>But </a:t>
            </a:r>
            <a:r>
              <a:rPr sz="2800" spc="-5" dirty="0">
                <a:solidFill>
                  <a:srgbClr val="009900"/>
                </a:solidFill>
                <a:latin typeface="Arial"/>
                <a:cs typeface="Arial"/>
              </a:rPr>
              <a:t>this brute-force method </a:t>
            </a:r>
            <a:r>
              <a:rPr sz="2800" dirty="0">
                <a:solidFill>
                  <a:srgbClr val="009900"/>
                </a:solidFill>
                <a:latin typeface="Arial"/>
                <a:cs typeface="Arial"/>
              </a:rPr>
              <a:t>means we need </a:t>
            </a:r>
            <a:r>
              <a:rPr sz="2800" spc="-5" dirty="0">
                <a:solidFill>
                  <a:srgbClr val="009900"/>
                </a:solidFill>
                <a:latin typeface="Arial"/>
                <a:cs typeface="Arial"/>
              </a:rPr>
              <a:t>to  train </a:t>
            </a:r>
            <a:r>
              <a:rPr sz="2800" dirty="0">
                <a:solidFill>
                  <a:srgbClr val="009900"/>
                </a:solidFill>
                <a:latin typeface="Arial"/>
                <a:cs typeface="Arial"/>
              </a:rPr>
              <a:t>on a lot more</a:t>
            </a:r>
            <a:r>
              <a:rPr sz="2800" spc="-15" dirty="0">
                <a:solidFill>
                  <a:srgbClr val="009900"/>
                </a:solidFill>
                <a:latin typeface="Arial"/>
                <a:cs typeface="Arial"/>
              </a:rPr>
              <a:t> </a:t>
            </a:r>
            <a:r>
              <a:rPr sz="2800" dirty="0">
                <a:solidFill>
                  <a:srgbClr val="009900"/>
                </a:solidFill>
                <a:latin typeface="Arial"/>
                <a:cs typeface="Arial"/>
              </a:rPr>
              <a:t>images.</a:t>
            </a:r>
            <a:endParaRPr sz="2800" dirty="0">
              <a:latin typeface="Arial"/>
              <a:cs typeface="Arial"/>
            </a:endParaRPr>
          </a:p>
          <a:p>
            <a:pPr marL="355600" marR="5080" indent="-342900">
              <a:lnSpc>
                <a:spcPct val="102000"/>
              </a:lnSpc>
              <a:spcBef>
                <a:spcPts val="545"/>
              </a:spcBef>
              <a:buChar char="•"/>
              <a:tabLst>
                <a:tab pos="354965" algn="l"/>
                <a:tab pos="355600" algn="l"/>
              </a:tabLst>
            </a:pPr>
            <a:r>
              <a:rPr sz="2800" spc="-5" dirty="0">
                <a:latin typeface="Arial"/>
                <a:cs typeface="Arial"/>
              </a:rPr>
              <a:t>Transforming the targets </a:t>
            </a:r>
            <a:r>
              <a:rPr sz="2800" dirty="0">
                <a:latin typeface="Arial"/>
                <a:cs typeface="Arial"/>
              </a:rPr>
              <a:t>has similarly big </a:t>
            </a:r>
            <a:r>
              <a:rPr sz="2800" spc="-5" dirty="0">
                <a:latin typeface="Arial"/>
                <a:cs typeface="Arial"/>
              </a:rPr>
              <a:t>effects </a:t>
            </a:r>
            <a:r>
              <a:rPr sz="2800" dirty="0">
                <a:latin typeface="Arial"/>
                <a:cs typeface="Arial"/>
              </a:rPr>
              <a:t>on  </a:t>
            </a:r>
            <a:r>
              <a:rPr sz="2800" spc="-5" dirty="0">
                <a:latin typeface="Arial"/>
                <a:cs typeface="Arial"/>
              </a:rPr>
              <a:t>generalization.</a:t>
            </a:r>
            <a:endParaRPr sz="2800" dirty="0">
              <a:latin typeface="Arial"/>
              <a:cs typeface="Arial"/>
            </a:endParaRPr>
          </a:p>
          <a:p>
            <a:pPr marL="749300" lvl="1" indent="-279400">
              <a:spcBef>
                <a:spcPts val="610"/>
              </a:spcBef>
              <a:buChar char="–"/>
              <a:tabLst>
                <a:tab pos="755650" algn="l"/>
              </a:tabLst>
            </a:pPr>
            <a:r>
              <a:rPr sz="2800" spc="-5" dirty="0">
                <a:solidFill>
                  <a:srgbClr val="009900"/>
                </a:solidFill>
                <a:latin typeface="Arial"/>
                <a:cs typeface="Arial"/>
              </a:rPr>
              <a:t>This </a:t>
            </a:r>
            <a:r>
              <a:rPr sz="2800" dirty="0">
                <a:solidFill>
                  <a:srgbClr val="009900"/>
                </a:solidFill>
                <a:latin typeface="Arial"/>
                <a:cs typeface="Arial"/>
              </a:rPr>
              <a:t>does not change </a:t>
            </a:r>
            <a:r>
              <a:rPr sz="2800" spc="-5" dirty="0">
                <a:solidFill>
                  <a:srgbClr val="009900"/>
                </a:solidFill>
                <a:latin typeface="Arial"/>
                <a:cs typeface="Arial"/>
              </a:rPr>
              <a:t>the </a:t>
            </a:r>
            <a:r>
              <a:rPr sz="2800" dirty="0">
                <a:solidFill>
                  <a:srgbClr val="009900"/>
                </a:solidFill>
                <a:latin typeface="Arial"/>
                <a:cs typeface="Arial"/>
              </a:rPr>
              <a:t>size of </a:t>
            </a:r>
            <a:r>
              <a:rPr sz="2800" spc="-5" dirty="0">
                <a:solidFill>
                  <a:srgbClr val="009900"/>
                </a:solidFill>
                <a:latin typeface="Arial"/>
                <a:cs typeface="Arial"/>
              </a:rPr>
              <a:t>the training</a:t>
            </a:r>
            <a:r>
              <a:rPr sz="2800" spc="-20" dirty="0">
                <a:solidFill>
                  <a:srgbClr val="009900"/>
                </a:solidFill>
                <a:latin typeface="Arial"/>
                <a:cs typeface="Arial"/>
              </a:rPr>
              <a:t> </a:t>
            </a:r>
            <a:r>
              <a:rPr sz="2800" spc="-5" dirty="0">
                <a:solidFill>
                  <a:srgbClr val="009900"/>
                </a:solidFill>
                <a:latin typeface="Arial"/>
                <a:cs typeface="Arial"/>
              </a:rPr>
              <a:t>set.</a:t>
            </a:r>
            <a:endParaRPr sz="2800" dirty="0">
              <a:latin typeface="Arial"/>
              <a:cs typeface="Arial"/>
            </a:endParaRPr>
          </a:p>
          <a:p>
            <a:pPr marL="749300" marR="1422400" lvl="1" indent="-279400">
              <a:lnSpc>
                <a:spcPct val="102000"/>
              </a:lnSpc>
              <a:spcBef>
                <a:spcPts val="575"/>
              </a:spcBef>
              <a:buChar char="–"/>
              <a:tabLst>
                <a:tab pos="755650" algn="l"/>
              </a:tabLst>
            </a:pPr>
            <a:r>
              <a:rPr sz="2800" dirty="0">
                <a:solidFill>
                  <a:srgbClr val="009900"/>
                </a:solidFill>
                <a:latin typeface="Arial"/>
                <a:cs typeface="Arial"/>
              </a:rPr>
              <a:t>But you have </a:t>
            </a:r>
            <a:r>
              <a:rPr sz="2800" spc="-5" dirty="0">
                <a:solidFill>
                  <a:srgbClr val="009900"/>
                </a:solidFill>
                <a:latin typeface="Arial"/>
                <a:cs typeface="Arial"/>
              </a:rPr>
              <a:t>to </a:t>
            </a:r>
            <a:r>
              <a:rPr sz="2800" dirty="0">
                <a:solidFill>
                  <a:srgbClr val="009900"/>
                </a:solidFill>
                <a:latin typeface="Arial"/>
                <a:cs typeface="Arial"/>
              </a:rPr>
              <a:t>get </a:t>
            </a:r>
            <a:r>
              <a:rPr sz="2800" spc="-5" dirty="0">
                <a:solidFill>
                  <a:srgbClr val="009900"/>
                </a:solidFill>
                <a:latin typeface="Arial"/>
                <a:cs typeface="Arial"/>
              </a:rPr>
              <a:t>the soft targets from  </a:t>
            </a:r>
            <a:r>
              <a:rPr sz="2800" dirty="0">
                <a:solidFill>
                  <a:srgbClr val="009900"/>
                </a:solidFill>
                <a:latin typeface="Arial"/>
                <a:cs typeface="Arial"/>
              </a:rPr>
              <a:t>somewhere.</a:t>
            </a:r>
            <a:endParaRPr sz="28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9DEAF-9156-4C15-81F0-1D96D357D6F4}"/>
              </a:ext>
            </a:extLst>
          </p:cNvPr>
          <p:cNvSpPr>
            <a:spLocks noGrp="1"/>
          </p:cNvSpPr>
          <p:nvPr>
            <p:ph type="title"/>
          </p:nvPr>
        </p:nvSpPr>
        <p:spPr/>
        <p:txBody>
          <a:bodyPr/>
          <a:lstStyle/>
          <a:p>
            <a:r>
              <a:rPr lang="en-US" altLang="zh-CN" dirty="0"/>
              <a:t>4. Experiments on speech recognition </a:t>
            </a:r>
            <a:endParaRPr lang="zh-CN" altLang="en-US" dirty="0"/>
          </a:p>
        </p:txBody>
      </p:sp>
      <p:pic>
        <p:nvPicPr>
          <p:cNvPr id="6" name="内容占位符 5">
            <a:extLst>
              <a:ext uri="{FF2B5EF4-FFF2-40B4-BE49-F238E27FC236}">
                <a16:creationId xmlns:a16="http://schemas.microsoft.com/office/drawing/2014/main" id="{35208587-E1E0-48D6-BE6E-5851EABD1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209" y="1421382"/>
            <a:ext cx="8859582" cy="5225678"/>
          </a:xfrm>
        </p:spPr>
      </p:pic>
      <p:sp>
        <p:nvSpPr>
          <p:cNvPr id="4" name="AutoShape 2" descr="https://img-blog.csdn.net/20161213211631549?watermark/2/text/aHR0cDovL2Jsb2cuY3Nkbi5uZXQvemhvbmdzaGFveXk=/font/5a6L5L2T/fontsize/400/fill/I0JBQkFCMA==/dissolve/70/gravity/Center">
            <a:extLst>
              <a:ext uri="{FF2B5EF4-FFF2-40B4-BE49-F238E27FC236}">
                <a16:creationId xmlns:a16="http://schemas.microsoft.com/office/drawing/2014/main" id="{A4DA3509-295E-4B71-855E-FAD7C00971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a:extLst>
              <a:ext uri="{FF2B5EF4-FFF2-40B4-BE49-F238E27FC236}">
                <a16:creationId xmlns:a16="http://schemas.microsoft.com/office/drawing/2014/main" id="{DCFF7E7B-F616-4C72-9E3F-14898291398B}"/>
              </a:ext>
            </a:extLst>
          </p:cNvPr>
          <p:cNvSpPr/>
          <p:nvPr/>
        </p:nvSpPr>
        <p:spPr>
          <a:xfrm>
            <a:off x="1666209" y="1835058"/>
            <a:ext cx="3533112" cy="11483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90321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1596" y="628764"/>
            <a:ext cx="2679282" cy="689932"/>
          </a:xfrm>
          <a:prstGeom prst="rect">
            <a:avLst/>
          </a:prstGeom>
        </p:spPr>
        <p:txBody>
          <a:bodyPr vert="horz" wrap="square" lIns="0" tIns="12700" rIns="0" bIns="0" rtlCol="0" anchor="ctr">
            <a:spAutoFit/>
          </a:bodyPr>
          <a:lstStyle/>
          <a:p>
            <a:pPr marL="12700">
              <a:lnSpc>
                <a:spcPct val="100000"/>
              </a:lnSpc>
              <a:spcBef>
                <a:spcPts val="100"/>
              </a:spcBef>
            </a:pPr>
            <a:r>
              <a:rPr dirty="0"/>
              <a:t>Conclusion</a:t>
            </a:r>
          </a:p>
        </p:txBody>
      </p:sp>
      <p:sp>
        <p:nvSpPr>
          <p:cNvPr id="3" name="object 3"/>
          <p:cNvSpPr txBox="1"/>
          <p:nvPr/>
        </p:nvSpPr>
        <p:spPr>
          <a:xfrm>
            <a:off x="2059939" y="1725618"/>
            <a:ext cx="8062595" cy="1978025"/>
          </a:xfrm>
          <a:prstGeom prst="rect">
            <a:avLst/>
          </a:prstGeom>
        </p:spPr>
        <p:txBody>
          <a:bodyPr vert="horz" wrap="square" lIns="0" tIns="90170" rIns="0" bIns="0" rtlCol="0">
            <a:spAutoFit/>
          </a:bodyPr>
          <a:lstStyle/>
          <a:p>
            <a:pPr marL="355600" indent="-342900">
              <a:spcBef>
                <a:spcPts val="710"/>
              </a:spcBef>
              <a:buChar char="•"/>
              <a:tabLst>
                <a:tab pos="354965" algn="l"/>
                <a:tab pos="355600" algn="l"/>
              </a:tabLst>
            </a:pPr>
            <a:r>
              <a:rPr sz="2800" spc="-5" dirty="0">
                <a:latin typeface="Arial"/>
                <a:cs typeface="Arial"/>
              </a:rPr>
              <a:t>Soft targets </a:t>
            </a:r>
            <a:r>
              <a:rPr sz="2800" dirty="0">
                <a:latin typeface="Arial"/>
                <a:cs typeface="Arial"/>
              </a:rPr>
              <a:t>area a VERY good</a:t>
            </a:r>
            <a:r>
              <a:rPr sz="2800" spc="-10" dirty="0">
                <a:latin typeface="Arial"/>
                <a:cs typeface="Arial"/>
              </a:rPr>
              <a:t> </a:t>
            </a:r>
            <a:r>
              <a:rPr sz="2800" spc="-5" dirty="0">
                <a:latin typeface="Arial"/>
                <a:cs typeface="Arial"/>
              </a:rPr>
              <a:t>regularizer.</a:t>
            </a:r>
            <a:endParaRPr sz="2800" dirty="0">
              <a:latin typeface="Arial"/>
              <a:cs typeface="Arial"/>
            </a:endParaRPr>
          </a:p>
          <a:p>
            <a:pPr marL="749300" lvl="1" indent="-279400">
              <a:spcBef>
                <a:spcPts val="615"/>
              </a:spcBef>
              <a:buChar char="–"/>
              <a:tabLst>
                <a:tab pos="755650" algn="l"/>
              </a:tabLst>
            </a:pPr>
            <a:r>
              <a:rPr sz="2800" spc="-5" dirty="0">
                <a:solidFill>
                  <a:srgbClr val="009900"/>
                </a:solidFill>
                <a:latin typeface="Arial"/>
                <a:cs typeface="Arial"/>
              </a:rPr>
              <a:t>They </a:t>
            </a:r>
            <a:r>
              <a:rPr sz="2800" dirty="0">
                <a:solidFill>
                  <a:srgbClr val="009900"/>
                </a:solidFill>
                <a:latin typeface="Arial"/>
                <a:cs typeface="Arial"/>
              </a:rPr>
              <a:t>prevent </a:t>
            </a:r>
            <a:r>
              <a:rPr sz="2800" spc="-5" dirty="0">
                <a:solidFill>
                  <a:srgbClr val="009900"/>
                </a:solidFill>
                <a:latin typeface="Arial"/>
                <a:cs typeface="Arial"/>
              </a:rPr>
              <a:t>the </a:t>
            </a:r>
            <a:r>
              <a:rPr sz="2800" dirty="0">
                <a:solidFill>
                  <a:srgbClr val="009900"/>
                </a:solidFill>
                <a:latin typeface="Arial"/>
                <a:cs typeface="Arial"/>
              </a:rPr>
              <a:t>model </a:t>
            </a:r>
            <a:r>
              <a:rPr sz="2800" spc="-5" dirty="0">
                <a:solidFill>
                  <a:srgbClr val="009900"/>
                </a:solidFill>
                <a:latin typeface="Arial"/>
                <a:cs typeface="Arial"/>
              </a:rPr>
              <a:t>from </a:t>
            </a:r>
            <a:r>
              <a:rPr sz="2800" dirty="0">
                <a:solidFill>
                  <a:srgbClr val="009900"/>
                </a:solidFill>
                <a:latin typeface="Arial"/>
                <a:cs typeface="Arial"/>
              </a:rPr>
              <a:t>being </a:t>
            </a:r>
            <a:r>
              <a:rPr sz="2800" spc="-5" dirty="0">
                <a:solidFill>
                  <a:srgbClr val="009900"/>
                </a:solidFill>
                <a:latin typeface="Arial"/>
                <a:cs typeface="Arial"/>
              </a:rPr>
              <a:t>too</a:t>
            </a:r>
            <a:r>
              <a:rPr sz="2800" spc="-35" dirty="0">
                <a:solidFill>
                  <a:srgbClr val="009900"/>
                </a:solidFill>
                <a:latin typeface="Arial"/>
                <a:cs typeface="Arial"/>
              </a:rPr>
              <a:t> </a:t>
            </a:r>
            <a:r>
              <a:rPr sz="2800" dirty="0">
                <a:solidFill>
                  <a:srgbClr val="009900"/>
                </a:solidFill>
                <a:latin typeface="Arial"/>
                <a:cs typeface="Arial"/>
              </a:rPr>
              <a:t>sure.</a:t>
            </a:r>
            <a:endParaRPr sz="2800" dirty="0">
              <a:latin typeface="Arial"/>
              <a:cs typeface="Arial"/>
            </a:endParaRPr>
          </a:p>
          <a:p>
            <a:pPr marL="749300" marR="5080" lvl="1" indent="-279400">
              <a:lnSpc>
                <a:spcPct val="102000"/>
              </a:lnSpc>
              <a:spcBef>
                <a:spcPts val="570"/>
              </a:spcBef>
              <a:buChar char="–"/>
              <a:tabLst>
                <a:tab pos="755650" algn="l"/>
              </a:tabLst>
            </a:pPr>
            <a:r>
              <a:rPr sz="2800" spc="-5" dirty="0">
                <a:solidFill>
                  <a:srgbClr val="009900"/>
                </a:solidFill>
                <a:latin typeface="Arial"/>
                <a:cs typeface="Arial"/>
              </a:rPr>
              <a:t>They </a:t>
            </a:r>
            <a:r>
              <a:rPr sz="2800" dirty="0">
                <a:solidFill>
                  <a:srgbClr val="009900"/>
                </a:solidFill>
                <a:latin typeface="Arial"/>
                <a:cs typeface="Arial"/>
              </a:rPr>
              <a:t>allow each </a:t>
            </a:r>
            <a:r>
              <a:rPr sz="2800" spc="-5" dirty="0">
                <a:solidFill>
                  <a:srgbClr val="009900"/>
                </a:solidFill>
                <a:latin typeface="Arial"/>
                <a:cs typeface="Arial"/>
              </a:rPr>
              <a:t>training </a:t>
            </a:r>
            <a:r>
              <a:rPr sz="2800" dirty="0">
                <a:solidFill>
                  <a:srgbClr val="009900"/>
                </a:solidFill>
                <a:latin typeface="Arial"/>
                <a:cs typeface="Arial"/>
              </a:rPr>
              <a:t>case </a:t>
            </a:r>
            <a:r>
              <a:rPr sz="2800" spc="-5" dirty="0">
                <a:solidFill>
                  <a:srgbClr val="009900"/>
                </a:solidFill>
                <a:latin typeface="Arial"/>
                <a:cs typeface="Arial"/>
              </a:rPr>
              <a:t>to </a:t>
            </a:r>
            <a:r>
              <a:rPr sz="2800" dirty="0">
                <a:solidFill>
                  <a:srgbClr val="009900"/>
                </a:solidFill>
                <a:latin typeface="Arial"/>
                <a:cs typeface="Arial"/>
              </a:rPr>
              <a:t>impose</a:t>
            </a:r>
            <a:r>
              <a:rPr sz="2800" spc="-35" dirty="0">
                <a:solidFill>
                  <a:srgbClr val="009900"/>
                </a:solidFill>
                <a:latin typeface="Arial"/>
                <a:cs typeface="Arial"/>
              </a:rPr>
              <a:t> </a:t>
            </a:r>
            <a:r>
              <a:rPr sz="2800" dirty="0">
                <a:solidFill>
                  <a:srgbClr val="009900"/>
                </a:solidFill>
                <a:latin typeface="Arial"/>
                <a:cs typeface="Arial"/>
              </a:rPr>
              <a:t>much  more </a:t>
            </a:r>
            <a:r>
              <a:rPr sz="2800" spc="-5" dirty="0">
                <a:solidFill>
                  <a:srgbClr val="009900"/>
                </a:solidFill>
                <a:latin typeface="Arial"/>
                <a:cs typeface="Arial"/>
              </a:rPr>
              <a:t>constraint </a:t>
            </a:r>
            <a:r>
              <a:rPr sz="2800" dirty="0">
                <a:solidFill>
                  <a:srgbClr val="009900"/>
                </a:solidFill>
                <a:latin typeface="Arial"/>
                <a:cs typeface="Arial"/>
              </a:rPr>
              <a:t>on </a:t>
            </a:r>
            <a:r>
              <a:rPr sz="2800" spc="-5" dirty="0">
                <a:solidFill>
                  <a:srgbClr val="009900"/>
                </a:solidFill>
                <a:latin typeface="Arial"/>
                <a:cs typeface="Arial"/>
              </a:rPr>
              <a:t>the weights.</a:t>
            </a:r>
            <a:endParaRPr sz="28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65A70-9073-4CF6-BE04-63FE2B7AC6BB}"/>
              </a:ext>
            </a:extLst>
          </p:cNvPr>
          <p:cNvSpPr>
            <a:spLocks noGrp="1"/>
          </p:cNvSpPr>
          <p:nvPr>
            <p:ph type="title"/>
          </p:nvPr>
        </p:nvSpPr>
        <p:spPr>
          <a:xfrm>
            <a:off x="165904" y="270329"/>
            <a:ext cx="12026096" cy="1325563"/>
          </a:xfrm>
        </p:spPr>
        <p:txBody>
          <a:bodyPr>
            <a:normAutofit/>
          </a:bodyPr>
          <a:lstStyle/>
          <a:p>
            <a:r>
              <a:rPr lang="en-US" altLang="zh-CN" sz="4000" dirty="0"/>
              <a:t>5.Training ensembles of specialists on very big datasets </a:t>
            </a:r>
            <a:endParaRPr lang="zh-CN" altLang="en-US" sz="4000" dirty="0"/>
          </a:p>
        </p:txBody>
      </p:sp>
      <p:pic>
        <p:nvPicPr>
          <p:cNvPr id="5" name="内容占位符 4">
            <a:extLst>
              <a:ext uri="{FF2B5EF4-FFF2-40B4-BE49-F238E27FC236}">
                <a16:creationId xmlns:a16="http://schemas.microsoft.com/office/drawing/2014/main" id="{8AF7D0CD-11F1-44AD-922C-196AAAE98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711" y="1532038"/>
            <a:ext cx="9604010" cy="5055633"/>
          </a:xfrm>
        </p:spPr>
      </p:pic>
    </p:spTree>
    <p:extLst>
      <p:ext uri="{BB962C8B-B14F-4D97-AF65-F5344CB8AC3E}">
        <p14:creationId xmlns:p14="http://schemas.microsoft.com/office/powerpoint/2010/main" val="2783709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8FAD8-C144-496B-B662-B407B97638B3}"/>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6B59738-E2AC-4845-96A6-9415B53307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071" y="564749"/>
            <a:ext cx="9158216" cy="5749767"/>
          </a:xfrm>
        </p:spPr>
      </p:pic>
    </p:spTree>
    <p:extLst>
      <p:ext uri="{BB962C8B-B14F-4D97-AF65-F5344CB8AC3E}">
        <p14:creationId xmlns:p14="http://schemas.microsoft.com/office/powerpoint/2010/main" val="584976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0A1C35-FB3C-429D-B1E9-732F98BEC3D4}"/>
              </a:ext>
            </a:extLst>
          </p:cNvPr>
          <p:cNvSpPr>
            <a:spLocks noGrp="1"/>
          </p:cNvSpPr>
          <p:nvPr>
            <p:ph idx="1"/>
          </p:nvPr>
        </p:nvSpPr>
        <p:spPr>
          <a:xfrm>
            <a:off x="1146544" y="1485383"/>
            <a:ext cx="10515600" cy="4351338"/>
          </a:xfrm>
        </p:spPr>
        <p:txBody>
          <a:bodyPr>
            <a:normAutofit lnSpcReduction="10000"/>
          </a:bodyPr>
          <a:lstStyle/>
          <a:p>
            <a:pPr marL="0" indent="0">
              <a:buNone/>
            </a:pPr>
            <a:r>
              <a:rPr lang="en-US" altLang="zh-CN" dirty="0"/>
              <a:t>Problem:</a:t>
            </a:r>
          </a:p>
          <a:p>
            <a:pPr marL="0" indent="0">
              <a:buNone/>
            </a:pPr>
            <a:endParaRPr lang="en-US" altLang="zh-CN" dirty="0"/>
          </a:p>
          <a:p>
            <a:r>
              <a:rPr lang="en-US" altLang="zh-CN" dirty="0"/>
              <a:t>Too cumbersome to Deploy to the client</a:t>
            </a:r>
          </a:p>
          <a:p>
            <a:r>
              <a:rPr lang="en-US" altLang="zh-CN" dirty="0"/>
              <a:t>Overfitting</a:t>
            </a:r>
          </a:p>
          <a:p>
            <a:endParaRPr lang="en-US" altLang="zh-CN" dirty="0"/>
          </a:p>
          <a:p>
            <a:pPr marL="0" indent="0">
              <a:buNone/>
            </a:pPr>
            <a:r>
              <a:rPr lang="en-US" altLang="zh-CN" dirty="0"/>
              <a:t>Solution : </a:t>
            </a:r>
          </a:p>
          <a:p>
            <a:pPr marL="0" indent="0">
              <a:buNone/>
            </a:pPr>
            <a:endParaRPr lang="en-US" altLang="zh-CN" dirty="0"/>
          </a:p>
          <a:p>
            <a:r>
              <a:rPr lang="en-US" altLang="zh-CN" dirty="0"/>
              <a:t>Distilling the Knowledge in a Neural Network</a:t>
            </a:r>
            <a:br>
              <a:rPr lang="en-US" altLang="zh-CN" dirty="0"/>
            </a:br>
            <a:endParaRPr lang="en-US" altLang="zh-CN" dirty="0"/>
          </a:p>
          <a:p>
            <a:pPr marL="0" indent="0">
              <a:buNone/>
            </a:pPr>
            <a:endParaRPr lang="en-US" altLang="zh-CN" dirty="0"/>
          </a:p>
        </p:txBody>
      </p:sp>
    </p:spTree>
    <p:extLst>
      <p:ext uri="{BB962C8B-B14F-4D97-AF65-F5344CB8AC3E}">
        <p14:creationId xmlns:p14="http://schemas.microsoft.com/office/powerpoint/2010/main" val="60148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9A89F-4C60-4AEA-81C2-818F202622AD}"/>
              </a:ext>
            </a:extLst>
          </p:cNvPr>
          <p:cNvSpPr>
            <a:spLocks noGrp="1"/>
          </p:cNvSpPr>
          <p:nvPr>
            <p:ph type="title"/>
          </p:nvPr>
        </p:nvSpPr>
        <p:spPr/>
        <p:txBody>
          <a:bodyPr/>
          <a:lstStyle/>
          <a:p>
            <a:r>
              <a:rPr lang="en-US" altLang="zh-CN" dirty="0"/>
              <a:t>Inspection </a:t>
            </a:r>
            <a:endParaRPr lang="zh-CN" altLang="en-US" dirty="0"/>
          </a:p>
        </p:txBody>
      </p:sp>
      <p:sp>
        <p:nvSpPr>
          <p:cNvPr id="3" name="内容占位符 2">
            <a:extLst>
              <a:ext uri="{FF2B5EF4-FFF2-40B4-BE49-F238E27FC236}">
                <a16:creationId xmlns:a16="http://schemas.microsoft.com/office/drawing/2014/main" id="{FF8E13A8-D046-479A-BC47-DC05DFFCE320}"/>
              </a:ext>
            </a:extLst>
          </p:cNvPr>
          <p:cNvSpPr>
            <a:spLocks noGrp="1"/>
          </p:cNvSpPr>
          <p:nvPr>
            <p:ph idx="1"/>
          </p:nvPr>
        </p:nvSpPr>
        <p:spPr/>
        <p:txBody>
          <a:bodyPr/>
          <a:lstStyle/>
          <a:p>
            <a:r>
              <a:rPr lang="zh-CN" altLang="en-US" dirty="0"/>
              <a:t>一个网络的表达能力与什么有关？</a:t>
            </a:r>
            <a:endParaRPr lang="en-US" altLang="zh-CN" dirty="0"/>
          </a:p>
          <a:p>
            <a:r>
              <a:rPr lang="zh-CN" altLang="en-US" dirty="0"/>
              <a:t>对于目前的一些问题，浅层网络表现的不好，是由于表达能力欠缺，还是因为优化算法更加适合浅层？</a:t>
            </a:r>
            <a:endParaRPr lang="en-US" altLang="zh-CN" dirty="0"/>
          </a:p>
          <a:p>
            <a:endParaRPr lang="en-US" altLang="zh-CN" dirty="0"/>
          </a:p>
        </p:txBody>
      </p:sp>
    </p:spTree>
    <p:extLst>
      <p:ext uri="{BB962C8B-B14F-4D97-AF65-F5344CB8AC3E}">
        <p14:creationId xmlns:p14="http://schemas.microsoft.com/office/powerpoint/2010/main" val="1669499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8440" y="2791087"/>
            <a:ext cx="4293235" cy="1122680"/>
          </a:xfrm>
          <a:prstGeom prst="rect">
            <a:avLst/>
          </a:prstGeom>
        </p:spPr>
        <p:txBody>
          <a:bodyPr vert="horz" wrap="square" lIns="0" tIns="12700" rIns="0" bIns="0" rtlCol="0" anchor="ctr">
            <a:spAutoFit/>
          </a:bodyPr>
          <a:lstStyle/>
          <a:p>
            <a:pPr marL="12700">
              <a:lnSpc>
                <a:spcPct val="100000"/>
              </a:lnSpc>
              <a:spcBef>
                <a:spcPts val="100"/>
              </a:spcBef>
              <a:tabLst>
                <a:tab pos="2348865" algn="l"/>
              </a:tabLst>
            </a:pPr>
            <a:r>
              <a:rPr sz="7200" b="1" spc="-5" dirty="0">
                <a:solidFill>
                  <a:schemeClr val="tx1"/>
                </a:solidFill>
              </a:rPr>
              <a:t>T</a:t>
            </a:r>
            <a:r>
              <a:rPr sz="7200" b="1" dirty="0">
                <a:solidFill>
                  <a:schemeClr val="tx1"/>
                </a:solidFill>
              </a:rPr>
              <a:t>HE	END</a:t>
            </a:r>
          </a:p>
        </p:txBody>
      </p:sp>
      <p:sp>
        <p:nvSpPr>
          <p:cNvPr id="3" name="object 2">
            <a:extLst>
              <a:ext uri="{FF2B5EF4-FFF2-40B4-BE49-F238E27FC236}">
                <a16:creationId xmlns:a16="http://schemas.microsoft.com/office/drawing/2014/main" id="{4FA93EFF-0C34-4FF5-A155-182F2CA4CC8C}"/>
              </a:ext>
            </a:extLst>
          </p:cNvPr>
          <p:cNvSpPr txBox="1">
            <a:spLocks/>
          </p:cNvSpPr>
          <p:nvPr/>
        </p:nvSpPr>
        <p:spPr>
          <a:xfrm>
            <a:off x="3949382" y="2791087"/>
            <a:ext cx="4293235" cy="112268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3600" b="0" i="0" kern="1200">
                <a:solidFill>
                  <a:srgbClr val="000099"/>
                </a:solidFill>
                <a:latin typeface="Arial"/>
                <a:ea typeface="+mj-ea"/>
                <a:cs typeface="Arial"/>
              </a:defRPr>
            </a:lvl1pPr>
          </a:lstStyle>
          <a:p>
            <a:pPr marL="12700">
              <a:lnSpc>
                <a:spcPct val="100000"/>
              </a:lnSpc>
              <a:spcBef>
                <a:spcPts val="100"/>
              </a:spcBef>
              <a:tabLst>
                <a:tab pos="2348865" algn="l"/>
              </a:tabLst>
            </a:pPr>
            <a:r>
              <a:rPr lang="en-US" sz="7200" b="1" spc="-5">
                <a:solidFill>
                  <a:schemeClr val="tx1"/>
                </a:solidFill>
              </a:rPr>
              <a:t>T</a:t>
            </a:r>
            <a:r>
              <a:rPr lang="en-US" sz="7200" b="1">
                <a:solidFill>
                  <a:schemeClr val="tx1"/>
                </a:solidFill>
              </a:rPr>
              <a:t>HE	END</a:t>
            </a:r>
            <a:endParaRPr lang="en-US" sz="72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hlinkClick r:id="rId2"/>
              </a:rPr>
              <a:t>http://www1.icsi.berkeley.edu/~vinyals/</a:t>
            </a:r>
            <a:endParaRPr lang="zh-CN" altLang="en-US" dirty="0"/>
          </a:p>
        </p:txBody>
      </p:sp>
      <p:sp>
        <p:nvSpPr>
          <p:cNvPr id="3" name="内容占位符 2"/>
          <p:cNvSpPr>
            <a:spLocks noGrp="1"/>
          </p:cNvSpPr>
          <p:nvPr>
            <p:ph idx="1"/>
          </p:nvPr>
        </p:nvSpPr>
        <p:spPr>
          <a:xfrm>
            <a:off x="4684294" y="1489993"/>
            <a:ext cx="6894562" cy="5002881"/>
          </a:xfrm>
        </p:spPr>
        <p:txBody>
          <a:bodyPr>
            <a:normAutofit lnSpcReduction="10000"/>
          </a:bodyPr>
          <a:lstStyle/>
          <a:p>
            <a:pPr marL="0" indent="0">
              <a:buNone/>
            </a:pPr>
            <a:r>
              <a:rPr lang="en-US" altLang="zh-CN" sz="1800" dirty="0"/>
              <a:t>A Research Scientist at the Google Brain</a:t>
            </a:r>
          </a:p>
          <a:p>
            <a:pPr marL="0" indent="0">
              <a:buNone/>
            </a:pPr>
            <a:r>
              <a:rPr lang="en-US" altLang="zh-CN" sz="1800" dirty="0"/>
              <a:t>A PhD student in the </a:t>
            </a:r>
            <a:r>
              <a:rPr lang="en-US" altLang="zh-CN" sz="1800" dirty="0">
                <a:hlinkClick r:id="rId3"/>
              </a:rPr>
              <a:t>Electrical Engineering &amp; Computer Science</a:t>
            </a:r>
            <a:r>
              <a:rPr lang="en-US" altLang="zh-CN" sz="1800" dirty="0"/>
              <a:t> department at the </a:t>
            </a:r>
            <a:r>
              <a:rPr lang="en-US" altLang="zh-CN" sz="1800" dirty="0">
                <a:hlinkClick r:id="rId4"/>
              </a:rPr>
              <a:t>University of California, Berkeley</a:t>
            </a:r>
            <a:r>
              <a:rPr lang="en-US" altLang="zh-CN" sz="1800" dirty="0"/>
              <a:t>. I currently work on interdisciplinary topics including Speech Recognition and Signal Processing under </a:t>
            </a:r>
            <a:r>
              <a:rPr lang="en-US" altLang="zh-CN" sz="1800" dirty="0">
                <a:hlinkClick r:id="rId5"/>
              </a:rPr>
              <a:t>Nelson Morgan</a:t>
            </a:r>
            <a:r>
              <a:rPr lang="en-US" altLang="zh-CN" sz="1800" dirty="0"/>
              <a:t>'s supervision, </a:t>
            </a:r>
            <a:r>
              <a:rPr lang="en-US" altLang="zh-CN" sz="1800" dirty="0" err="1"/>
              <a:t>TeleImmersive</a:t>
            </a:r>
            <a:r>
              <a:rPr lang="en-US" altLang="zh-CN" sz="1800" dirty="0"/>
              <a:t> technologies with </a:t>
            </a:r>
            <a:r>
              <a:rPr lang="en-US" altLang="zh-CN" sz="1800" dirty="0" err="1">
                <a:hlinkClick r:id="rId6"/>
              </a:rPr>
              <a:t>Ruzena</a:t>
            </a:r>
            <a:r>
              <a:rPr lang="en-US" altLang="zh-CN" sz="1800" dirty="0">
                <a:hlinkClick r:id="rId6"/>
              </a:rPr>
              <a:t> </a:t>
            </a:r>
            <a:r>
              <a:rPr lang="en-US" altLang="zh-CN" sz="1800" dirty="0" err="1">
                <a:hlinkClick r:id="rId6"/>
              </a:rPr>
              <a:t>Bajcsy</a:t>
            </a:r>
            <a:r>
              <a:rPr lang="en-US" altLang="zh-CN" sz="1800" dirty="0"/>
              <a:t>, and Computer Vision and Machine Learning with </a:t>
            </a:r>
            <a:r>
              <a:rPr lang="en-US" altLang="zh-CN" sz="1800" dirty="0">
                <a:hlinkClick r:id="rId7"/>
              </a:rPr>
              <a:t>Trevor Darrell</a:t>
            </a:r>
            <a:r>
              <a:rPr lang="en-US" altLang="zh-CN" sz="1800" dirty="0"/>
              <a:t>. I am a recipient of the 2011 </a:t>
            </a:r>
            <a:r>
              <a:rPr lang="en-US" altLang="zh-CN" sz="1800" dirty="0">
                <a:hlinkClick r:id="rId8"/>
              </a:rPr>
              <a:t>Microsoft Research PhD Fellowship</a:t>
            </a:r>
            <a:r>
              <a:rPr lang="en-US" altLang="zh-CN" sz="1800" dirty="0"/>
              <a:t>.</a:t>
            </a:r>
          </a:p>
          <a:p>
            <a:pPr marL="0" indent="0">
              <a:buNone/>
            </a:pPr>
            <a:r>
              <a:rPr lang="en-US" altLang="zh-CN" sz="1800" dirty="0"/>
              <a:t>I have recently become involved with the </a:t>
            </a:r>
            <a:r>
              <a:rPr lang="en-US" altLang="zh-CN" sz="1800" dirty="0">
                <a:hlinkClick r:id="rId9"/>
              </a:rPr>
              <a:t>Berkeley </a:t>
            </a:r>
            <a:r>
              <a:rPr lang="en-US" altLang="zh-CN" sz="1800" dirty="0" err="1">
                <a:hlinkClick r:id="rId9"/>
              </a:rPr>
              <a:t>Overmind</a:t>
            </a:r>
            <a:r>
              <a:rPr lang="en-US" altLang="zh-CN" sz="1800" dirty="0"/>
              <a:t>, a project to build an AI that plays a popular real time strategy game.</a:t>
            </a:r>
          </a:p>
          <a:p>
            <a:pPr marL="0" indent="0">
              <a:buNone/>
            </a:pPr>
            <a:r>
              <a:rPr lang="en-US" altLang="zh-CN" sz="1800" dirty="0"/>
              <a:t>I graduated in September 2009 with a master's degree (MSc) in Computer Science and Engineering from the </a:t>
            </a:r>
            <a:r>
              <a:rPr lang="en-US" altLang="zh-CN" sz="1800" dirty="0">
                <a:hlinkClick r:id="rId10"/>
              </a:rPr>
              <a:t>University of California, San Diego</a:t>
            </a:r>
            <a:r>
              <a:rPr lang="en-US" altLang="zh-CN" sz="1800" dirty="0"/>
              <a:t>, and in 2007 I completed a dual degree in Telecommunication Engineering and Mathematics from the </a:t>
            </a:r>
            <a:r>
              <a:rPr lang="en-US" altLang="zh-CN" sz="1800" dirty="0">
                <a:hlinkClick r:id="rId11"/>
              </a:rPr>
              <a:t>Polytechnic University of Catalonia</a:t>
            </a:r>
            <a:r>
              <a:rPr lang="en-US" altLang="zh-CN" sz="1800" dirty="0"/>
              <a:t> in Barcelona, Spain. I did my undergrad thesis at the Robotics Institute of the </a:t>
            </a:r>
            <a:r>
              <a:rPr lang="en-US" altLang="zh-CN" sz="1800" dirty="0">
                <a:hlinkClick r:id="rId12"/>
              </a:rPr>
              <a:t>Carnegie Mellon University</a:t>
            </a:r>
            <a:r>
              <a:rPr lang="en-US" altLang="zh-CN" sz="1800" dirty="0"/>
              <a:t> on Machine Learning and Computer Vision. In addition, I got to work with a fabulous group of people during three summer internships at </a:t>
            </a:r>
            <a:r>
              <a:rPr lang="en-US" altLang="zh-CN" sz="1800" dirty="0">
                <a:hlinkClick r:id="rId13"/>
              </a:rPr>
              <a:t>Microsoft Research</a:t>
            </a:r>
            <a:r>
              <a:rPr lang="en-US" altLang="zh-CN" sz="1800" dirty="0"/>
              <a:t> in Redmond, WA, and at </a:t>
            </a:r>
            <a:r>
              <a:rPr lang="en-US" altLang="zh-CN" sz="1800" dirty="0">
                <a:hlinkClick r:id="rId14"/>
              </a:rPr>
              <a:t>Google Research</a:t>
            </a:r>
            <a:r>
              <a:rPr lang="en-US" altLang="zh-CN" sz="1800" dirty="0"/>
              <a:t> in Mountain View, CA</a:t>
            </a:r>
          </a:p>
          <a:p>
            <a:pPr marL="0" indent="0">
              <a:buNone/>
            </a:pPr>
            <a:endParaRPr lang="zh-CN" altLang="en-US" sz="1800" dirty="0"/>
          </a:p>
        </p:txBody>
      </p:sp>
      <p:pic>
        <p:nvPicPr>
          <p:cNvPr id="1026" name="Picture 2" descr="2.jpg">
            <a:extLst>
              <a:ext uri="{FF2B5EF4-FFF2-40B4-BE49-F238E27FC236}">
                <a16:creationId xmlns:a16="http://schemas.microsoft.com/office/drawing/2014/main" id="{2FB91400-35F7-44B8-9110-9594CAD9059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8200" y="1489994"/>
            <a:ext cx="3212806" cy="387801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B53B04F-1B09-494B-8FFB-29A3EA36F9BC}"/>
              </a:ext>
            </a:extLst>
          </p:cNvPr>
          <p:cNvSpPr txBox="1"/>
          <p:nvPr/>
        </p:nvSpPr>
        <p:spPr>
          <a:xfrm>
            <a:off x="988828" y="5709684"/>
            <a:ext cx="2700670" cy="523220"/>
          </a:xfrm>
          <a:prstGeom prst="rect">
            <a:avLst/>
          </a:prstGeom>
          <a:noFill/>
        </p:spPr>
        <p:txBody>
          <a:bodyPr wrap="square" rtlCol="0">
            <a:spAutoFit/>
          </a:bodyPr>
          <a:lstStyle/>
          <a:p>
            <a:pPr algn="ctr"/>
            <a:r>
              <a:rPr lang="en-US" altLang="zh-CN" sz="2800" b="1" dirty="0"/>
              <a:t>Oriol </a:t>
            </a:r>
            <a:r>
              <a:rPr lang="en-US" altLang="zh-CN" sz="2800" b="1" dirty="0" err="1"/>
              <a:t>Vinyals</a:t>
            </a:r>
            <a:endParaRPr lang="zh-CN" altLang="en-US" sz="2800" dirty="0"/>
          </a:p>
        </p:txBody>
      </p:sp>
    </p:spTree>
    <p:extLst>
      <p:ext uri="{BB962C8B-B14F-4D97-AF65-F5344CB8AC3E}">
        <p14:creationId xmlns:p14="http://schemas.microsoft.com/office/powerpoint/2010/main" val="332278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257" y="687500"/>
            <a:ext cx="10515600" cy="1325563"/>
          </a:xfrm>
        </p:spPr>
        <p:txBody>
          <a:bodyPr/>
          <a:lstStyle/>
          <a:p>
            <a:r>
              <a:rPr lang="en-US" altLang="zh-CN" b="1" dirty="0"/>
              <a:t>Jeff Dean</a:t>
            </a:r>
            <a:r>
              <a:rPr lang="en-US" altLang="zh-CN" dirty="0"/>
              <a:t> </a:t>
            </a:r>
            <a:endParaRPr lang="zh-CN" altLang="en-US" dirty="0"/>
          </a:p>
        </p:txBody>
      </p:sp>
      <p:sp>
        <p:nvSpPr>
          <p:cNvPr id="5" name="内容占位符 4">
            <a:extLst>
              <a:ext uri="{FF2B5EF4-FFF2-40B4-BE49-F238E27FC236}">
                <a16:creationId xmlns:a16="http://schemas.microsoft.com/office/drawing/2014/main" id="{5453C883-0B67-4CE7-9917-3E75488EF301}"/>
              </a:ext>
            </a:extLst>
          </p:cNvPr>
          <p:cNvSpPr>
            <a:spLocks noGrp="1"/>
          </p:cNvSpPr>
          <p:nvPr>
            <p:ph idx="1"/>
          </p:nvPr>
        </p:nvSpPr>
        <p:spPr>
          <a:xfrm>
            <a:off x="5465135" y="1179497"/>
            <a:ext cx="6143847" cy="4351338"/>
          </a:xfrm>
        </p:spPr>
        <p:txBody>
          <a:bodyPr>
            <a:normAutofit/>
          </a:bodyPr>
          <a:lstStyle/>
          <a:p>
            <a:r>
              <a:rPr lang="en-US" altLang="zh-CN" dirty="0"/>
              <a:t>The lead of Google.ai.</a:t>
            </a:r>
            <a:endParaRPr lang="en-US" altLang="zh-CN" baseline="30000" dirty="0"/>
          </a:p>
          <a:p>
            <a:r>
              <a:rPr lang="zh-CN" altLang="en-US" dirty="0"/>
              <a:t>美国工程院院士</a:t>
            </a:r>
            <a:endParaRPr lang="en-US" altLang="zh-CN" dirty="0"/>
          </a:p>
          <a:p>
            <a:r>
              <a:rPr lang="zh-CN" altLang="en-US" dirty="0"/>
              <a:t>华盛顿大学博士</a:t>
            </a:r>
            <a:endParaRPr lang="en-US" altLang="zh-CN" dirty="0"/>
          </a:p>
          <a:p>
            <a:r>
              <a:rPr lang="en-US" altLang="zh-CN" dirty="0"/>
              <a:t>ACM</a:t>
            </a:r>
            <a:r>
              <a:rPr lang="zh-CN" altLang="en-US" dirty="0"/>
              <a:t>、</a:t>
            </a:r>
            <a:r>
              <a:rPr lang="en-US" altLang="zh-CN" dirty="0"/>
              <a:t>AAAS fellow</a:t>
            </a:r>
          </a:p>
          <a:p>
            <a:r>
              <a:rPr lang="en-US" altLang="zh-CN" dirty="0"/>
              <a:t>Google Brain</a:t>
            </a:r>
          </a:p>
          <a:p>
            <a:r>
              <a:rPr lang="en-US" altLang="zh-CN" dirty="0"/>
              <a:t>Google 20</a:t>
            </a:r>
            <a:r>
              <a:rPr lang="zh-CN" altLang="en-US" dirty="0"/>
              <a:t>号员工</a:t>
            </a:r>
            <a:endParaRPr lang="en-US" altLang="zh-CN" dirty="0"/>
          </a:p>
          <a:p>
            <a:endParaRPr lang="en-US" altLang="zh-CN" baseline="30000" dirty="0"/>
          </a:p>
          <a:p>
            <a:endParaRPr lang="en-US" altLang="zh-CN" baseline="30000" dirty="0"/>
          </a:p>
        </p:txBody>
      </p:sp>
      <p:pic>
        <p:nvPicPr>
          <p:cNvPr id="4" name="图片 3">
            <a:extLst>
              <a:ext uri="{FF2B5EF4-FFF2-40B4-BE49-F238E27FC236}">
                <a16:creationId xmlns:a16="http://schemas.microsoft.com/office/drawing/2014/main" id="{35647A79-D55B-4E4D-B5CE-54ED8F96C3E8}"/>
              </a:ext>
            </a:extLst>
          </p:cNvPr>
          <p:cNvPicPr>
            <a:picLocks noChangeAspect="1"/>
          </p:cNvPicPr>
          <p:nvPr/>
        </p:nvPicPr>
        <p:blipFill rotWithShape="1">
          <a:blip r:embed="rId2">
            <a:extLst>
              <a:ext uri="{28A0092B-C50C-407E-A947-70E740481C1C}">
                <a14:useLocalDpi xmlns:a14="http://schemas.microsoft.com/office/drawing/2010/main" val="0"/>
              </a:ext>
            </a:extLst>
          </a:blip>
          <a:srcRect l="24495"/>
          <a:stretch/>
        </p:blipFill>
        <p:spPr>
          <a:xfrm>
            <a:off x="742507" y="2079079"/>
            <a:ext cx="3236792" cy="2679293"/>
          </a:xfrm>
          <a:prstGeom prst="rect">
            <a:avLst/>
          </a:prstGeom>
        </p:spPr>
      </p:pic>
      <p:sp>
        <p:nvSpPr>
          <p:cNvPr id="6" name="文本框 5">
            <a:extLst>
              <a:ext uri="{FF2B5EF4-FFF2-40B4-BE49-F238E27FC236}">
                <a16:creationId xmlns:a16="http://schemas.microsoft.com/office/drawing/2014/main" id="{2DECEA66-0DAD-4342-B76A-EC8394A764F7}"/>
              </a:ext>
            </a:extLst>
          </p:cNvPr>
          <p:cNvSpPr txBox="1"/>
          <p:nvPr/>
        </p:nvSpPr>
        <p:spPr>
          <a:xfrm>
            <a:off x="5209953" y="5023004"/>
            <a:ext cx="6261904" cy="1015663"/>
          </a:xfrm>
          <a:prstGeom prst="rect">
            <a:avLst/>
          </a:prstGeom>
          <a:noFill/>
        </p:spPr>
        <p:txBody>
          <a:bodyPr wrap="square" rtlCol="0">
            <a:spAutoFit/>
          </a:bodyPr>
          <a:lstStyle/>
          <a:p>
            <a:r>
              <a:rPr lang="zh-CN" altLang="en-US" sz="2000" dirty="0"/>
              <a:t>“</a:t>
            </a:r>
            <a:r>
              <a:rPr lang="en-US" altLang="zh-CN" sz="2000" dirty="0"/>
              <a:t>Jeff Dean </a:t>
            </a:r>
            <a:r>
              <a:rPr lang="zh-CN" altLang="en-US" sz="2000" dirty="0"/>
              <a:t>提交代码前会编译和运行他的代码，只是为了检验编译器和链接器有没有问题。”</a:t>
            </a:r>
            <a:endParaRPr lang="en-US" altLang="zh-CN" sz="2000" dirty="0"/>
          </a:p>
          <a:p>
            <a:r>
              <a:rPr lang="zh-CN" altLang="en-US" sz="2000" dirty="0"/>
              <a:t>“</a:t>
            </a:r>
            <a:r>
              <a:rPr lang="en-US" altLang="zh-CN" sz="2000" dirty="0" err="1"/>
              <a:t>Jdff</a:t>
            </a:r>
            <a:r>
              <a:rPr lang="en-US" altLang="zh-CN" sz="2000" dirty="0"/>
              <a:t> Dean</a:t>
            </a:r>
            <a:r>
              <a:rPr lang="zh-CN" altLang="en-US" sz="2000" dirty="0"/>
              <a:t>”的键盘只有</a:t>
            </a:r>
            <a:r>
              <a:rPr lang="en-US" altLang="zh-CN" sz="2000" dirty="0"/>
              <a:t>0</a:t>
            </a:r>
            <a:r>
              <a:rPr lang="zh-CN" altLang="en-US" sz="2000" dirty="0"/>
              <a:t>和</a:t>
            </a:r>
            <a:r>
              <a:rPr lang="en-US" altLang="zh-CN" sz="2000" dirty="0"/>
              <a:t>1</a:t>
            </a:r>
            <a:endParaRPr lang="zh-CN" altLang="en-US" sz="2000" dirty="0"/>
          </a:p>
        </p:txBody>
      </p:sp>
    </p:spTree>
    <p:extLst>
      <p:ext uri="{BB962C8B-B14F-4D97-AF65-F5344CB8AC3E}">
        <p14:creationId xmlns:p14="http://schemas.microsoft.com/office/powerpoint/2010/main" val="95730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F6D8341-E0AE-4D52-AED6-5B3021833853}"/>
              </a:ext>
            </a:extLst>
          </p:cNvPr>
          <p:cNvSpPr txBox="1">
            <a:spLocks/>
          </p:cNvSpPr>
          <p:nvPr/>
        </p:nvSpPr>
        <p:spPr>
          <a:xfrm>
            <a:off x="2712362" y="509400"/>
            <a:ext cx="6470379" cy="1147302"/>
          </a:xfrm>
          <a:prstGeom prst="rect">
            <a:avLst/>
          </a:prstGeom>
        </p:spPr>
        <p:txBody>
          <a:bodyPr vert="horz" wrap="square" lIns="0" tIns="3302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96265" marR="5080" indent="-584200">
              <a:lnSpc>
                <a:spcPts val="4300"/>
              </a:lnSpc>
              <a:spcBef>
                <a:spcPts val="260"/>
              </a:spcBef>
            </a:pPr>
            <a:r>
              <a:rPr lang="en-US" spc="-5" dirty="0"/>
              <a:t>The conflicting constraints  </a:t>
            </a:r>
            <a:r>
              <a:rPr lang="en-US" dirty="0"/>
              <a:t>of learning and</a:t>
            </a:r>
            <a:r>
              <a:rPr lang="en-US" spc="-55" dirty="0"/>
              <a:t> </a:t>
            </a:r>
            <a:r>
              <a:rPr lang="en-US" dirty="0"/>
              <a:t>using</a:t>
            </a:r>
          </a:p>
        </p:txBody>
      </p:sp>
      <p:sp>
        <p:nvSpPr>
          <p:cNvPr id="5" name="object 3">
            <a:extLst>
              <a:ext uri="{FF2B5EF4-FFF2-40B4-BE49-F238E27FC236}">
                <a16:creationId xmlns:a16="http://schemas.microsoft.com/office/drawing/2014/main" id="{67B158E0-7524-47D8-88CC-36092F130B67}"/>
              </a:ext>
            </a:extLst>
          </p:cNvPr>
          <p:cNvSpPr txBox="1"/>
          <p:nvPr/>
        </p:nvSpPr>
        <p:spPr>
          <a:xfrm>
            <a:off x="1134336" y="1940235"/>
            <a:ext cx="9923328" cy="4077270"/>
          </a:xfrm>
          <a:prstGeom prst="rect">
            <a:avLst/>
          </a:prstGeom>
        </p:spPr>
        <p:txBody>
          <a:bodyPr vert="horz" wrap="square" lIns="0" tIns="33020" rIns="0" bIns="0" rtlCol="0">
            <a:spAutoFit/>
          </a:bodyPr>
          <a:lstStyle/>
          <a:p>
            <a:pPr marL="355600" marR="5080" indent="-342900">
              <a:lnSpc>
                <a:spcPts val="2800"/>
              </a:lnSpc>
              <a:spcBef>
                <a:spcPts val="260"/>
              </a:spcBef>
              <a:buChar char="•"/>
              <a:tabLst>
                <a:tab pos="354965" algn="l"/>
                <a:tab pos="355600" algn="l"/>
              </a:tabLst>
            </a:pPr>
            <a:r>
              <a:rPr sz="2400" spc="-5" dirty="0">
                <a:latin typeface="Arial"/>
                <a:cs typeface="Arial"/>
              </a:rPr>
              <a:t>The </a:t>
            </a:r>
            <a:r>
              <a:rPr sz="2400" dirty="0">
                <a:latin typeface="Arial"/>
                <a:cs typeface="Arial"/>
              </a:rPr>
              <a:t>easiest way </a:t>
            </a:r>
            <a:r>
              <a:rPr sz="2400" spc="-5" dirty="0">
                <a:latin typeface="Arial"/>
                <a:cs typeface="Arial"/>
              </a:rPr>
              <a:t>to extract </a:t>
            </a:r>
            <a:r>
              <a:rPr sz="2400" dirty="0">
                <a:latin typeface="Arial"/>
                <a:cs typeface="Arial"/>
              </a:rPr>
              <a:t>a lot of knowledge </a:t>
            </a:r>
            <a:r>
              <a:rPr sz="2400" spc="-5" dirty="0">
                <a:latin typeface="Arial"/>
                <a:cs typeface="Arial"/>
              </a:rPr>
              <a:t>from the  training data </a:t>
            </a:r>
            <a:r>
              <a:rPr sz="2400" dirty="0">
                <a:latin typeface="Arial"/>
                <a:cs typeface="Arial"/>
              </a:rPr>
              <a:t>is </a:t>
            </a:r>
            <a:r>
              <a:rPr sz="2400" spc="-5" dirty="0">
                <a:latin typeface="Arial"/>
                <a:cs typeface="Arial"/>
              </a:rPr>
              <a:t>to </a:t>
            </a:r>
            <a:r>
              <a:rPr sz="2400" dirty="0">
                <a:latin typeface="Arial"/>
                <a:cs typeface="Arial"/>
              </a:rPr>
              <a:t>learn many </a:t>
            </a:r>
            <a:r>
              <a:rPr sz="2400" spc="-5" dirty="0">
                <a:latin typeface="Arial"/>
                <a:cs typeface="Arial"/>
              </a:rPr>
              <a:t>different </a:t>
            </a:r>
            <a:r>
              <a:rPr sz="2400" dirty="0">
                <a:latin typeface="Arial"/>
                <a:cs typeface="Arial"/>
              </a:rPr>
              <a:t>models in</a:t>
            </a:r>
            <a:r>
              <a:rPr sz="2400" spc="-10" dirty="0">
                <a:latin typeface="Arial"/>
                <a:cs typeface="Arial"/>
              </a:rPr>
              <a:t> </a:t>
            </a:r>
            <a:r>
              <a:rPr sz="2400" dirty="0">
                <a:latin typeface="Arial"/>
                <a:cs typeface="Arial"/>
              </a:rPr>
              <a:t>parallel.</a:t>
            </a:r>
          </a:p>
          <a:p>
            <a:pPr marL="749300" marR="113664" lvl="1" indent="-279400">
              <a:lnSpc>
                <a:spcPct val="101499"/>
              </a:lnSpc>
              <a:spcBef>
                <a:spcPts val="470"/>
              </a:spcBef>
              <a:buChar char="–"/>
              <a:tabLst>
                <a:tab pos="755650" algn="l"/>
              </a:tabLst>
            </a:pPr>
            <a:r>
              <a:rPr sz="2400" spc="-5" dirty="0">
                <a:solidFill>
                  <a:srgbClr val="009900"/>
                </a:solidFill>
                <a:latin typeface="Arial"/>
                <a:cs typeface="Arial"/>
              </a:rPr>
              <a:t>We </a:t>
            </a:r>
            <a:r>
              <a:rPr sz="2400" dirty="0">
                <a:solidFill>
                  <a:srgbClr val="009900"/>
                </a:solidFill>
                <a:latin typeface="Arial"/>
                <a:cs typeface="Arial"/>
              </a:rPr>
              <a:t>want </a:t>
            </a:r>
            <a:r>
              <a:rPr sz="2400" spc="-5" dirty="0">
                <a:solidFill>
                  <a:srgbClr val="009900"/>
                </a:solidFill>
                <a:latin typeface="Arial"/>
                <a:cs typeface="Arial"/>
              </a:rPr>
              <a:t>to </a:t>
            </a:r>
            <a:r>
              <a:rPr sz="2400" dirty="0">
                <a:solidFill>
                  <a:srgbClr val="009900"/>
                </a:solidFill>
                <a:latin typeface="Arial"/>
                <a:cs typeface="Arial"/>
              </a:rPr>
              <a:t>make </a:t>
            </a:r>
            <a:r>
              <a:rPr sz="2400" spc="-5" dirty="0">
                <a:solidFill>
                  <a:srgbClr val="009900"/>
                </a:solidFill>
                <a:latin typeface="Arial"/>
                <a:cs typeface="Arial"/>
              </a:rPr>
              <a:t>the </a:t>
            </a:r>
            <a:r>
              <a:rPr sz="2400" dirty="0">
                <a:solidFill>
                  <a:srgbClr val="009900"/>
                </a:solidFill>
                <a:latin typeface="Arial"/>
                <a:cs typeface="Arial"/>
              </a:rPr>
              <a:t>models as </a:t>
            </a:r>
            <a:r>
              <a:rPr sz="2400" spc="-5" dirty="0">
                <a:solidFill>
                  <a:srgbClr val="009900"/>
                </a:solidFill>
                <a:latin typeface="Arial"/>
                <a:cs typeface="Arial"/>
              </a:rPr>
              <a:t>different </a:t>
            </a:r>
            <a:r>
              <a:rPr sz="2400" dirty="0">
                <a:solidFill>
                  <a:srgbClr val="009900"/>
                </a:solidFill>
                <a:latin typeface="Arial"/>
                <a:cs typeface="Arial"/>
              </a:rPr>
              <a:t>as possible  </a:t>
            </a:r>
            <a:r>
              <a:rPr sz="2400" spc="-5" dirty="0">
                <a:solidFill>
                  <a:srgbClr val="009900"/>
                </a:solidFill>
                <a:latin typeface="Arial"/>
                <a:cs typeface="Arial"/>
              </a:rPr>
              <a:t>to </a:t>
            </a:r>
            <a:r>
              <a:rPr sz="2400" dirty="0">
                <a:solidFill>
                  <a:srgbClr val="009900"/>
                </a:solidFill>
                <a:latin typeface="Arial"/>
                <a:cs typeface="Arial"/>
              </a:rPr>
              <a:t>minimize </a:t>
            </a:r>
            <a:r>
              <a:rPr sz="2400" spc="-5" dirty="0">
                <a:solidFill>
                  <a:srgbClr val="009900"/>
                </a:solidFill>
                <a:latin typeface="Arial"/>
                <a:cs typeface="Arial"/>
              </a:rPr>
              <a:t>the correlations between their</a:t>
            </a:r>
            <a:r>
              <a:rPr sz="2400" spc="15" dirty="0">
                <a:solidFill>
                  <a:srgbClr val="009900"/>
                </a:solidFill>
                <a:latin typeface="Arial"/>
                <a:cs typeface="Arial"/>
              </a:rPr>
              <a:t> </a:t>
            </a:r>
            <a:r>
              <a:rPr sz="2400" dirty="0">
                <a:solidFill>
                  <a:srgbClr val="009900"/>
                </a:solidFill>
                <a:latin typeface="Arial"/>
                <a:cs typeface="Arial"/>
              </a:rPr>
              <a:t>errors.</a:t>
            </a:r>
            <a:endParaRPr sz="2400" dirty="0">
              <a:latin typeface="Arial"/>
              <a:cs typeface="Arial"/>
            </a:endParaRPr>
          </a:p>
          <a:p>
            <a:pPr marL="749300" marR="136525" lvl="1" indent="-279400">
              <a:lnSpc>
                <a:spcPct val="101499"/>
              </a:lnSpc>
              <a:spcBef>
                <a:spcPts val="455"/>
              </a:spcBef>
              <a:buChar char="–"/>
              <a:tabLst>
                <a:tab pos="755650" algn="l"/>
              </a:tabLst>
            </a:pPr>
            <a:r>
              <a:rPr sz="2400" spc="-5" dirty="0">
                <a:solidFill>
                  <a:srgbClr val="009900"/>
                </a:solidFill>
                <a:latin typeface="Arial"/>
                <a:cs typeface="Arial"/>
              </a:rPr>
              <a:t>We </a:t>
            </a:r>
            <a:r>
              <a:rPr sz="2400" dirty="0">
                <a:solidFill>
                  <a:srgbClr val="009900"/>
                </a:solidFill>
                <a:latin typeface="Arial"/>
                <a:cs typeface="Arial"/>
              </a:rPr>
              <a:t>can use </a:t>
            </a:r>
            <a:r>
              <a:rPr sz="2400" spc="-5" dirty="0">
                <a:solidFill>
                  <a:srgbClr val="009900"/>
                </a:solidFill>
                <a:latin typeface="Arial"/>
                <a:cs typeface="Arial"/>
              </a:rPr>
              <a:t>different initializations </a:t>
            </a:r>
            <a:r>
              <a:rPr sz="2400" dirty="0">
                <a:solidFill>
                  <a:srgbClr val="009900"/>
                </a:solidFill>
                <a:latin typeface="Arial"/>
                <a:cs typeface="Arial"/>
              </a:rPr>
              <a:t>or </a:t>
            </a:r>
            <a:r>
              <a:rPr sz="2400" spc="-5" dirty="0">
                <a:solidFill>
                  <a:srgbClr val="009900"/>
                </a:solidFill>
                <a:latin typeface="Arial"/>
                <a:cs typeface="Arial"/>
              </a:rPr>
              <a:t>different  architectures </a:t>
            </a:r>
            <a:r>
              <a:rPr sz="2400" dirty="0">
                <a:solidFill>
                  <a:srgbClr val="009900"/>
                </a:solidFill>
                <a:latin typeface="Arial"/>
                <a:cs typeface="Arial"/>
              </a:rPr>
              <a:t>or </a:t>
            </a:r>
            <a:r>
              <a:rPr sz="2400" spc="-5" dirty="0">
                <a:solidFill>
                  <a:srgbClr val="009900"/>
                </a:solidFill>
                <a:latin typeface="Arial"/>
                <a:cs typeface="Arial"/>
              </a:rPr>
              <a:t>different subsets </a:t>
            </a:r>
            <a:r>
              <a:rPr sz="2400" dirty="0">
                <a:solidFill>
                  <a:srgbClr val="009900"/>
                </a:solidFill>
                <a:latin typeface="Arial"/>
                <a:cs typeface="Arial"/>
              </a:rPr>
              <a:t>of </a:t>
            </a:r>
            <a:r>
              <a:rPr sz="2400" spc="-5" dirty="0">
                <a:solidFill>
                  <a:srgbClr val="009900"/>
                </a:solidFill>
                <a:latin typeface="Arial"/>
                <a:cs typeface="Arial"/>
              </a:rPr>
              <a:t>the training</a:t>
            </a:r>
            <a:r>
              <a:rPr sz="2400" spc="75" dirty="0">
                <a:solidFill>
                  <a:srgbClr val="009900"/>
                </a:solidFill>
                <a:latin typeface="Arial"/>
                <a:cs typeface="Arial"/>
              </a:rPr>
              <a:t> </a:t>
            </a:r>
            <a:r>
              <a:rPr sz="2400" spc="-5" dirty="0">
                <a:solidFill>
                  <a:srgbClr val="009900"/>
                </a:solidFill>
                <a:latin typeface="Arial"/>
                <a:cs typeface="Arial"/>
              </a:rPr>
              <a:t>data.</a:t>
            </a:r>
            <a:endParaRPr sz="2400" dirty="0">
              <a:latin typeface="Arial"/>
              <a:cs typeface="Arial"/>
            </a:endParaRPr>
          </a:p>
          <a:p>
            <a:pPr marL="755650" lvl="1" indent="-285750">
              <a:lnSpc>
                <a:spcPct val="100000"/>
              </a:lnSpc>
              <a:spcBef>
                <a:spcPts val="595"/>
              </a:spcBef>
              <a:buChar char="–"/>
              <a:tabLst>
                <a:tab pos="755650" algn="l"/>
              </a:tabLst>
            </a:pPr>
            <a:r>
              <a:rPr sz="2400" spc="-5" dirty="0">
                <a:solidFill>
                  <a:srgbClr val="009900"/>
                </a:solidFill>
                <a:latin typeface="Arial"/>
                <a:cs typeface="Arial"/>
              </a:rPr>
              <a:t>It </a:t>
            </a:r>
            <a:r>
              <a:rPr sz="2400" dirty="0">
                <a:solidFill>
                  <a:srgbClr val="009900"/>
                </a:solidFill>
                <a:latin typeface="Arial"/>
                <a:cs typeface="Arial"/>
              </a:rPr>
              <a:t>is </a:t>
            </a:r>
            <a:r>
              <a:rPr sz="2400" spc="-5" dirty="0">
                <a:solidFill>
                  <a:srgbClr val="009900"/>
                </a:solidFill>
                <a:latin typeface="Arial"/>
                <a:cs typeface="Arial"/>
              </a:rPr>
              <a:t>helpful to over-fit the </a:t>
            </a:r>
            <a:r>
              <a:rPr sz="2400" dirty="0">
                <a:solidFill>
                  <a:srgbClr val="009900"/>
                </a:solidFill>
                <a:latin typeface="Arial"/>
                <a:cs typeface="Arial"/>
              </a:rPr>
              <a:t>individual</a:t>
            </a:r>
            <a:r>
              <a:rPr sz="2400" spc="5" dirty="0">
                <a:solidFill>
                  <a:srgbClr val="009900"/>
                </a:solidFill>
                <a:latin typeface="Arial"/>
                <a:cs typeface="Arial"/>
              </a:rPr>
              <a:t> </a:t>
            </a:r>
            <a:r>
              <a:rPr sz="2400" dirty="0">
                <a:solidFill>
                  <a:srgbClr val="009900"/>
                </a:solidFill>
                <a:latin typeface="Arial"/>
                <a:cs typeface="Arial"/>
              </a:rPr>
              <a:t>models.</a:t>
            </a:r>
            <a:endParaRPr sz="2400" dirty="0">
              <a:latin typeface="Arial"/>
              <a:cs typeface="Arial"/>
            </a:endParaRPr>
          </a:p>
          <a:p>
            <a:pPr marL="355600" marR="174625" indent="-342900">
              <a:lnSpc>
                <a:spcPct val="101099"/>
              </a:lnSpc>
              <a:spcBef>
                <a:spcPts val="489"/>
              </a:spcBef>
              <a:buChar char="•"/>
              <a:tabLst>
                <a:tab pos="354965" algn="l"/>
                <a:tab pos="355600" algn="l"/>
              </a:tabLst>
            </a:pPr>
            <a:r>
              <a:rPr sz="2400" dirty="0">
                <a:latin typeface="Arial"/>
                <a:cs typeface="Arial"/>
              </a:rPr>
              <a:t>A </a:t>
            </a:r>
            <a:r>
              <a:rPr sz="2400" spc="-5" dirty="0">
                <a:latin typeface="Arial"/>
                <a:cs typeface="Arial"/>
              </a:rPr>
              <a:t>test time </a:t>
            </a:r>
            <a:r>
              <a:rPr sz="2400" dirty="0">
                <a:latin typeface="Arial"/>
                <a:cs typeface="Arial"/>
              </a:rPr>
              <a:t>we average </a:t>
            </a:r>
            <a:r>
              <a:rPr sz="2400" spc="-5" dirty="0">
                <a:latin typeface="Arial"/>
                <a:cs typeface="Arial"/>
              </a:rPr>
              <a:t>the predictions </a:t>
            </a:r>
            <a:r>
              <a:rPr sz="2400" dirty="0">
                <a:latin typeface="Arial"/>
                <a:cs typeface="Arial"/>
              </a:rPr>
              <a:t>of all </a:t>
            </a:r>
            <a:r>
              <a:rPr sz="2400" spc="-5" dirty="0">
                <a:latin typeface="Arial"/>
                <a:cs typeface="Arial"/>
              </a:rPr>
              <a:t>the </a:t>
            </a:r>
            <a:r>
              <a:rPr sz="2400" dirty="0">
                <a:latin typeface="Arial"/>
                <a:cs typeface="Arial"/>
              </a:rPr>
              <a:t>models  or of a </a:t>
            </a:r>
            <a:r>
              <a:rPr sz="2400" spc="-5" dirty="0">
                <a:latin typeface="Arial"/>
                <a:cs typeface="Arial"/>
              </a:rPr>
              <a:t>selected </a:t>
            </a:r>
            <a:r>
              <a:rPr sz="2400" dirty="0">
                <a:latin typeface="Arial"/>
                <a:cs typeface="Arial"/>
              </a:rPr>
              <a:t>subset of good models </a:t>
            </a:r>
            <a:r>
              <a:rPr sz="2400" spc="-5" dirty="0">
                <a:latin typeface="Arial"/>
                <a:cs typeface="Arial"/>
              </a:rPr>
              <a:t>that </a:t>
            </a:r>
            <a:r>
              <a:rPr sz="2400" dirty="0">
                <a:latin typeface="Arial"/>
                <a:cs typeface="Arial"/>
              </a:rPr>
              <a:t>make  </a:t>
            </a:r>
            <a:r>
              <a:rPr sz="2400" spc="-5" dirty="0">
                <a:latin typeface="Arial"/>
                <a:cs typeface="Arial"/>
              </a:rPr>
              <a:t>different</a:t>
            </a:r>
            <a:r>
              <a:rPr sz="2400" spc="-10" dirty="0">
                <a:latin typeface="Arial"/>
                <a:cs typeface="Arial"/>
              </a:rPr>
              <a:t> </a:t>
            </a:r>
            <a:r>
              <a:rPr sz="2400" dirty="0">
                <a:latin typeface="Arial"/>
                <a:cs typeface="Arial"/>
              </a:rPr>
              <a:t>errors.</a:t>
            </a:r>
          </a:p>
          <a:p>
            <a:pPr marL="749300" marR="927100" lvl="1" indent="-279400">
              <a:lnSpc>
                <a:spcPts val="2820"/>
              </a:lnSpc>
              <a:spcBef>
                <a:spcPts val="740"/>
              </a:spcBef>
              <a:buChar char="–"/>
              <a:tabLst>
                <a:tab pos="755650" algn="l"/>
              </a:tabLst>
            </a:pPr>
            <a:r>
              <a:rPr sz="2400" spc="-5" dirty="0">
                <a:solidFill>
                  <a:srgbClr val="009900"/>
                </a:solidFill>
                <a:latin typeface="Arial"/>
                <a:cs typeface="Arial"/>
              </a:rPr>
              <a:t>That’s </a:t>
            </a:r>
            <a:r>
              <a:rPr sz="2400" dirty="0">
                <a:solidFill>
                  <a:srgbClr val="009900"/>
                </a:solidFill>
                <a:latin typeface="Arial"/>
                <a:cs typeface="Arial"/>
              </a:rPr>
              <a:t>how almost all ML </a:t>
            </a:r>
            <a:r>
              <a:rPr sz="2400" spc="-5" dirty="0">
                <a:solidFill>
                  <a:srgbClr val="009900"/>
                </a:solidFill>
                <a:latin typeface="Arial"/>
                <a:cs typeface="Arial"/>
              </a:rPr>
              <a:t>competitions </a:t>
            </a:r>
            <a:r>
              <a:rPr sz="2400" dirty="0">
                <a:solidFill>
                  <a:srgbClr val="009900"/>
                </a:solidFill>
                <a:latin typeface="Arial"/>
                <a:cs typeface="Arial"/>
              </a:rPr>
              <a:t>are won  </a:t>
            </a:r>
            <a:r>
              <a:rPr sz="2400" spc="-5" dirty="0">
                <a:solidFill>
                  <a:srgbClr val="009900"/>
                </a:solidFill>
                <a:latin typeface="Arial"/>
                <a:cs typeface="Arial"/>
              </a:rPr>
              <a:t>(e.g.</a:t>
            </a:r>
            <a:r>
              <a:rPr sz="2400" spc="-10" dirty="0">
                <a:solidFill>
                  <a:srgbClr val="009900"/>
                </a:solidFill>
                <a:latin typeface="Arial"/>
                <a:cs typeface="Arial"/>
              </a:rPr>
              <a:t> </a:t>
            </a:r>
            <a:r>
              <a:rPr sz="2400" spc="-5" dirty="0">
                <a:solidFill>
                  <a:srgbClr val="009900"/>
                </a:solidFill>
                <a:latin typeface="Arial"/>
                <a:cs typeface="Arial"/>
              </a:rPr>
              <a:t>Netflix)</a:t>
            </a:r>
            <a:endParaRPr sz="2400" dirty="0">
              <a:latin typeface="Arial"/>
              <a:cs typeface="Arial"/>
            </a:endParaRPr>
          </a:p>
        </p:txBody>
      </p:sp>
    </p:spTree>
    <p:extLst>
      <p:ext uri="{BB962C8B-B14F-4D97-AF65-F5344CB8AC3E}">
        <p14:creationId xmlns:p14="http://schemas.microsoft.com/office/powerpoint/2010/main" val="385020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4161" y="783217"/>
            <a:ext cx="8083675" cy="689932"/>
          </a:xfrm>
          <a:prstGeom prst="rect">
            <a:avLst/>
          </a:prstGeom>
        </p:spPr>
        <p:txBody>
          <a:bodyPr vert="horz" wrap="square" lIns="0" tIns="12700" rIns="0" bIns="0" rtlCol="0" anchor="ctr">
            <a:spAutoFit/>
          </a:bodyPr>
          <a:lstStyle/>
          <a:p>
            <a:pPr marL="12700">
              <a:lnSpc>
                <a:spcPct val="100000"/>
              </a:lnSpc>
              <a:spcBef>
                <a:spcPts val="100"/>
              </a:spcBef>
            </a:pPr>
            <a:r>
              <a:rPr spc="-5" dirty="0"/>
              <a:t>Why </a:t>
            </a:r>
            <a:r>
              <a:rPr dirty="0"/>
              <a:t>ensembles are bad at </a:t>
            </a:r>
            <a:r>
              <a:rPr spc="-5" dirty="0"/>
              <a:t>test</a:t>
            </a:r>
            <a:r>
              <a:rPr spc="-75" dirty="0"/>
              <a:t> </a:t>
            </a:r>
            <a:r>
              <a:rPr spc="-5" dirty="0"/>
              <a:t>time</a:t>
            </a:r>
          </a:p>
        </p:txBody>
      </p:sp>
      <p:sp>
        <p:nvSpPr>
          <p:cNvPr id="3" name="object 3"/>
          <p:cNvSpPr txBox="1"/>
          <p:nvPr/>
        </p:nvSpPr>
        <p:spPr>
          <a:xfrm>
            <a:off x="1272554" y="1920301"/>
            <a:ext cx="9646891" cy="3289653"/>
          </a:xfrm>
          <a:prstGeom prst="rect">
            <a:avLst/>
          </a:prstGeom>
        </p:spPr>
        <p:txBody>
          <a:bodyPr vert="horz" wrap="square" lIns="0" tIns="33020" rIns="0" bIns="0" rtlCol="0">
            <a:spAutoFit/>
          </a:bodyPr>
          <a:lstStyle/>
          <a:p>
            <a:pPr marL="355600" marR="5080" indent="-342900">
              <a:lnSpc>
                <a:spcPts val="3300"/>
              </a:lnSpc>
              <a:spcBef>
                <a:spcPts val="260"/>
              </a:spcBef>
              <a:buChar char="•"/>
              <a:tabLst>
                <a:tab pos="354965" algn="l"/>
                <a:tab pos="355600" algn="l"/>
              </a:tabLst>
            </a:pPr>
            <a:r>
              <a:rPr sz="2800" dirty="0">
                <a:latin typeface="Arial"/>
                <a:cs typeface="Arial"/>
              </a:rPr>
              <a:t>A big ensemble is highly </a:t>
            </a:r>
            <a:r>
              <a:rPr sz="2800" spc="-5" dirty="0">
                <a:latin typeface="Arial"/>
                <a:cs typeface="Arial"/>
              </a:rPr>
              <a:t>redundant. It </a:t>
            </a:r>
            <a:r>
              <a:rPr sz="2800" dirty="0">
                <a:latin typeface="Arial"/>
                <a:cs typeface="Arial"/>
              </a:rPr>
              <a:t>has</a:t>
            </a:r>
            <a:r>
              <a:rPr sz="2800" spc="-65" dirty="0">
                <a:latin typeface="Arial"/>
                <a:cs typeface="Arial"/>
              </a:rPr>
              <a:t> </a:t>
            </a:r>
            <a:r>
              <a:rPr sz="2800" dirty="0">
                <a:latin typeface="Arial"/>
                <a:cs typeface="Arial"/>
              </a:rPr>
              <a:t>very  very </a:t>
            </a:r>
            <a:r>
              <a:rPr sz="2800" spc="-5" dirty="0">
                <a:latin typeface="Arial"/>
                <a:cs typeface="Arial"/>
              </a:rPr>
              <a:t>little </a:t>
            </a:r>
            <a:r>
              <a:rPr sz="2800" dirty="0">
                <a:latin typeface="Arial"/>
                <a:cs typeface="Arial"/>
              </a:rPr>
              <a:t>knowledge </a:t>
            </a:r>
            <a:r>
              <a:rPr sz="2800" dirty="0">
                <a:solidFill>
                  <a:srgbClr val="3366FF"/>
                </a:solidFill>
                <a:latin typeface="Arial"/>
                <a:cs typeface="Arial"/>
              </a:rPr>
              <a:t>per</a:t>
            </a:r>
            <a:r>
              <a:rPr sz="2800" spc="-20" dirty="0">
                <a:solidFill>
                  <a:srgbClr val="3366FF"/>
                </a:solidFill>
                <a:latin typeface="Arial"/>
                <a:cs typeface="Arial"/>
              </a:rPr>
              <a:t> </a:t>
            </a:r>
            <a:r>
              <a:rPr sz="2800" spc="-5" dirty="0">
                <a:solidFill>
                  <a:srgbClr val="3366FF"/>
                </a:solidFill>
                <a:latin typeface="Arial"/>
                <a:cs typeface="Arial"/>
              </a:rPr>
              <a:t>parameter</a:t>
            </a:r>
            <a:r>
              <a:rPr sz="2800" spc="-5" dirty="0">
                <a:latin typeface="Arial"/>
                <a:cs typeface="Arial"/>
              </a:rPr>
              <a:t>.</a:t>
            </a:r>
            <a:endParaRPr sz="2800" dirty="0">
              <a:latin typeface="Arial"/>
              <a:cs typeface="Arial"/>
            </a:endParaRPr>
          </a:p>
          <a:p>
            <a:pPr>
              <a:spcBef>
                <a:spcPts val="30"/>
              </a:spcBef>
              <a:buFont typeface="Arial"/>
              <a:buChar char="•"/>
            </a:pPr>
            <a:endParaRPr sz="4100" dirty="0">
              <a:latin typeface="Times New Roman"/>
              <a:cs typeface="Times New Roman"/>
            </a:endParaRPr>
          </a:p>
          <a:p>
            <a:pPr marL="355600" marR="26034" indent="-342900">
              <a:lnSpc>
                <a:spcPts val="3329"/>
              </a:lnSpc>
              <a:buChar char="•"/>
              <a:tabLst>
                <a:tab pos="354965" algn="l"/>
                <a:tab pos="355600" algn="l"/>
              </a:tabLst>
            </a:pPr>
            <a:r>
              <a:rPr sz="2800" dirty="0">
                <a:latin typeface="Arial"/>
                <a:cs typeface="Arial"/>
              </a:rPr>
              <a:t>At </a:t>
            </a:r>
            <a:r>
              <a:rPr sz="2800" spc="-5" dirty="0">
                <a:latin typeface="Arial"/>
                <a:cs typeface="Arial"/>
              </a:rPr>
              <a:t>test time </a:t>
            </a:r>
            <a:r>
              <a:rPr sz="2800" dirty="0">
                <a:latin typeface="Arial"/>
                <a:cs typeface="Arial"/>
              </a:rPr>
              <a:t>we want </a:t>
            </a:r>
            <a:r>
              <a:rPr sz="2800" spc="-5" dirty="0">
                <a:latin typeface="Arial"/>
                <a:cs typeface="Arial"/>
              </a:rPr>
              <a:t>to </a:t>
            </a:r>
            <a:r>
              <a:rPr sz="2800" dirty="0">
                <a:latin typeface="Arial"/>
                <a:cs typeface="Arial"/>
              </a:rPr>
              <a:t>minimize </a:t>
            </a:r>
            <a:r>
              <a:rPr sz="2800" spc="-5" dirty="0">
                <a:latin typeface="Arial"/>
                <a:cs typeface="Arial"/>
              </a:rPr>
              <a:t>the </a:t>
            </a:r>
            <a:r>
              <a:rPr sz="2800" dirty="0">
                <a:latin typeface="Arial"/>
                <a:cs typeface="Arial"/>
              </a:rPr>
              <a:t>amount</a:t>
            </a:r>
            <a:r>
              <a:rPr sz="2800" spc="-55" dirty="0">
                <a:latin typeface="Arial"/>
                <a:cs typeface="Arial"/>
              </a:rPr>
              <a:t> </a:t>
            </a:r>
            <a:r>
              <a:rPr sz="2800" dirty="0">
                <a:latin typeface="Arial"/>
                <a:cs typeface="Arial"/>
              </a:rPr>
              <a:t>of  </a:t>
            </a:r>
            <a:r>
              <a:rPr sz="2800" spc="-5" dirty="0">
                <a:latin typeface="Arial"/>
                <a:cs typeface="Arial"/>
              </a:rPr>
              <a:t>computation </a:t>
            </a:r>
            <a:r>
              <a:rPr sz="2800" dirty="0">
                <a:latin typeface="Arial"/>
                <a:cs typeface="Arial"/>
              </a:rPr>
              <a:t>and </a:t>
            </a:r>
            <a:r>
              <a:rPr sz="2800" spc="-5" dirty="0">
                <a:latin typeface="Arial"/>
                <a:cs typeface="Arial"/>
              </a:rPr>
              <a:t>the </a:t>
            </a:r>
            <a:r>
              <a:rPr sz="2800" dirty="0">
                <a:latin typeface="Arial"/>
                <a:cs typeface="Arial"/>
              </a:rPr>
              <a:t>memory </a:t>
            </a:r>
            <a:r>
              <a:rPr sz="2800" spc="-5" dirty="0">
                <a:latin typeface="Arial"/>
                <a:cs typeface="Arial"/>
              </a:rPr>
              <a:t>footprint.</a:t>
            </a:r>
            <a:endParaRPr sz="2800" dirty="0">
              <a:latin typeface="Arial"/>
              <a:cs typeface="Arial"/>
            </a:endParaRPr>
          </a:p>
          <a:p>
            <a:pPr marL="749300" marR="139065" indent="-279400">
              <a:lnSpc>
                <a:spcPts val="3329"/>
              </a:lnSpc>
              <a:spcBef>
                <a:spcPts val="740"/>
              </a:spcBef>
            </a:pPr>
            <a:r>
              <a:rPr sz="2800" dirty="0">
                <a:solidFill>
                  <a:srgbClr val="009900"/>
                </a:solidFill>
                <a:latin typeface="Arial"/>
                <a:cs typeface="Arial"/>
              </a:rPr>
              <a:t>– </a:t>
            </a:r>
            <a:r>
              <a:rPr sz="2800" spc="-5" dirty="0">
                <a:solidFill>
                  <a:srgbClr val="009900"/>
                </a:solidFill>
                <a:latin typeface="Arial"/>
                <a:cs typeface="Arial"/>
              </a:rPr>
              <a:t>These constraints </a:t>
            </a:r>
            <a:r>
              <a:rPr sz="2800" dirty="0">
                <a:solidFill>
                  <a:srgbClr val="009900"/>
                </a:solidFill>
                <a:latin typeface="Arial"/>
                <a:cs typeface="Arial"/>
              </a:rPr>
              <a:t>are generally much</a:t>
            </a:r>
            <a:r>
              <a:rPr sz="2800" spc="-125" dirty="0">
                <a:solidFill>
                  <a:srgbClr val="009900"/>
                </a:solidFill>
                <a:latin typeface="Arial"/>
                <a:cs typeface="Arial"/>
              </a:rPr>
              <a:t> </a:t>
            </a:r>
            <a:r>
              <a:rPr sz="2800" dirty="0">
                <a:solidFill>
                  <a:srgbClr val="009900"/>
                </a:solidFill>
                <a:latin typeface="Arial"/>
                <a:cs typeface="Arial"/>
              </a:rPr>
              <a:t>more  severe at </a:t>
            </a:r>
            <a:r>
              <a:rPr sz="2800" spc="-5" dirty="0">
                <a:solidFill>
                  <a:srgbClr val="009900"/>
                </a:solidFill>
                <a:latin typeface="Arial"/>
                <a:cs typeface="Arial"/>
              </a:rPr>
              <a:t>test time than </a:t>
            </a:r>
            <a:r>
              <a:rPr sz="2800" dirty="0">
                <a:solidFill>
                  <a:srgbClr val="009900"/>
                </a:solidFill>
                <a:latin typeface="Arial"/>
                <a:cs typeface="Arial"/>
              </a:rPr>
              <a:t>during</a:t>
            </a:r>
            <a:r>
              <a:rPr sz="2800" spc="-5" dirty="0">
                <a:solidFill>
                  <a:srgbClr val="009900"/>
                </a:solidFill>
                <a:latin typeface="Arial"/>
                <a:cs typeface="Arial"/>
              </a:rPr>
              <a:t> training.</a:t>
            </a:r>
            <a:endParaRPr sz="2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0A1C35-FB3C-429D-B1E9-732F98BEC3D4}"/>
              </a:ext>
            </a:extLst>
          </p:cNvPr>
          <p:cNvSpPr>
            <a:spLocks noGrp="1"/>
          </p:cNvSpPr>
          <p:nvPr>
            <p:ph idx="1"/>
          </p:nvPr>
        </p:nvSpPr>
        <p:spPr>
          <a:xfrm>
            <a:off x="1146544" y="1485383"/>
            <a:ext cx="10515600" cy="4351338"/>
          </a:xfrm>
        </p:spPr>
        <p:txBody>
          <a:bodyPr>
            <a:normAutofit lnSpcReduction="10000"/>
          </a:bodyPr>
          <a:lstStyle/>
          <a:p>
            <a:pPr marL="0" indent="0">
              <a:buNone/>
            </a:pPr>
            <a:r>
              <a:rPr lang="en-US" altLang="zh-CN" dirty="0"/>
              <a:t>Problem:</a:t>
            </a:r>
          </a:p>
          <a:p>
            <a:pPr marL="0" indent="0">
              <a:buNone/>
            </a:pPr>
            <a:endParaRPr lang="en-US" altLang="zh-CN" dirty="0"/>
          </a:p>
          <a:p>
            <a:r>
              <a:rPr lang="en-US" altLang="zh-CN" dirty="0"/>
              <a:t>Too cumbersome to Deploy to the client</a:t>
            </a:r>
          </a:p>
          <a:p>
            <a:r>
              <a:rPr lang="en-US" altLang="zh-CN" dirty="0"/>
              <a:t>Overfitting</a:t>
            </a:r>
          </a:p>
          <a:p>
            <a:endParaRPr lang="en-US" altLang="zh-CN" dirty="0"/>
          </a:p>
          <a:p>
            <a:pPr marL="0" indent="0">
              <a:buNone/>
            </a:pPr>
            <a:r>
              <a:rPr lang="en-US" altLang="zh-CN" dirty="0"/>
              <a:t>Solution : </a:t>
            </a:r>
          </a:p>
          <a:p>
            <a:pPr marL="0" indent="0">
              <a:buNone/>
            </a:pPr>
            <a:endParaRPr lang="en-US" altLang="zh-CN" dirty="0"/>
          </a:p>
          <a:p>
            <a:r>
              <a:rPr lang="en-US" altLang="zh-CN" dirty="0"/>
              <a:t>Distilling the Knowledge in a Neural Network</a:t>
            </a:r>
            <a:br>
              <a:rPr lang="en-US" altLang="zh-CN" dirty="0"/>
            </a:br>
            <a:endParaRPr lang="en-US" altLang="zh-CN" dirty="0"/>
          </a:p>
          <a:p>
            <a:pPr marL="0" indent="0">
              <a:buNone/>
            </a:pPr>
            <a:endParaRPr lang="en-US" altLang="zh-CN" dirty="0"/>
          </a:p>
        </p:txBody>
      </p:sp>
    </p:spTree>
    <p:extLst>
      <p:ext uri="{BB962C8B-B14F-4D97-AF65-F5344CB8AC3E}">
        <p14:creationId xmlns:p14="http://schemas.microsoft.com/office/powerpoint/2010/main" val="360886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3AD7A-020F-40AB-9BD3-5C02B33E991F}"/>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001C1077-208E-4DCB-9A0D-BC97CDC40946}"/>
              </a:ext>
            </a:extLst>
          </p:cNvPr>
          <p:cNvPicPr>
            <a:picLocks noChangeAspect="1"/>
          </p:cNvPicPr>
          <p:nvPr/>
        </p:nvPicPr>
        <p:blipFill>
          <a:blip r:embed="rId3"/>
          <a:stretch>
            <a:fillRect/>
          </a:stretch>
        </p:blipFill>
        <p:spPr>
          <a:xfrm>
            <a:off x="563364" y="365125"/>
            <a:ext cx="11065272" cy="2536086"/>
          </a:xfrm>
          <a:prstGeom prst="rect">
            <a:avLst/>
          </a:prstGeom>
        </p:spPr>
      </p:pic>
      <p:sp>
        <p:nvSpPr>
          <p:cNvPr id="5" name="内容占位符 2">
            <a:extLst>
              <a:ext uri="{FF2B5EF4-FFF2-40B4-BE49-F238E27FC236}">
                <a16:creationId xmlns:a16="http://schemas.microsoft.com/office/drawing/2014/main" id="{49D204B0-3E91-41AF-BDAF-6D58B85AA663}"/>
              </a:ext>
            </a:extLst>
          </p:cNvPr>
          <p:cNvSpPr txBox="1">
            <a:spLocks/>
          </p:cNvSpPr>
          <p:nvPr/>
        </p:nvSpPr>
        <p:spPr>
          <a:xfrm>
            <a:off x="838200" y="2933833"/>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zh-CN" altLang="en-US" sz="1800" b="1" dirty="0">
                <a:latin typeface="+mn-ea"/>
              </a:rPr>
              <a:t>昆虫记 </a:t>
            </a:r>
            <a:r>
              <a:rPr lang="en-US" altLang="zh-CN" sz="1800" b="1" dirty="0">
                <a:latin typeface="+mn-ea"/>
              </a:rPr>
              <a:t>:</a:t>
            </a:r>
            <a:r>
              <a:rPr lang="zh-CN" altLang="en-US" sz="1800" b="1" dirty="0">
                <a:latin typeface="+mn-ea"/>
              </a:rPr>
              <a:t>“蝴蝶以毛毛虫的形式吃树叶积攒能量逐渐成长，最后变换成蝴蝶这一终极形态来完成繁殖。”</a:t>
            </a:r>
            <a:endParaRPr lang="en-US" altLang="zh-CN" sz="1800" b="1" dirty="0">
              <a:latin typeface="+mn-ea"/>
            </a:endParaRPr>
          </a:p>
          <a:p>
            <a:pPr>
              <a:lnSpc>
                <a:spcPct val="170000"/>
              </a:lnSpc>
            </a:pPr>
            <a:r>
              <a:rPr lang="zh-CN" altLang="en-US" sz="1800" b="1" dirty="0">
                <a:latin typeface="+mn-ea"/>
              </a:rPr>
              <a:t>虽然是同一个个体，但是在面对不同环境以及不同任务时，个体的形态却是非常不同。毛毛虫的形态是为了更方便的吃树叶，积攒能量，但是为了增大活动范围提高繁殖几率，毛毛虫要变成蝴蝶来完成这样的繁殖任务。</a:t>
            </a:r>
            <a:endParaRPr lang="en-US" altLang="zh-CN" sz="1800" b="1" dirty="0">
              <a:latin typeface="+mn-ea"/>
            </a:endParaRPr>
          </a:p>
          <a:p>
            <a:pPr>
              <a:lnSpc>
                <a:spcPct val="170000"/>
              </a:lnSpc>
            </a:pPr>
            <a:r>
              <a:rPr lang="zh-CN" altLang="en-US" sz="1800" b="1" dirty="0">
                <a:latin typeface="+mn-ea"/>
              </a:rPr>
              <a:t>蒸馏神经网络，其</a:t>
            </a:r>
            <a:r>
              <a:rPr lang="zh-CN" altLang="en-US" sz="1800" b="1" dirty="0">
                <a:solidFill>
                  <a:srgbClr val="FF0000"/>
                </a:solidFill>
                <a:latin typeface="+mn-ea"/>
              </a:rPr>
              <a:t>本质上就是要完成一个从毛毛虫到蝴蝶的转变</a:t>
            </a:r>
            <a:r>
              <a:rPr lang="zh-CN" altLang="en-US" sz="1800" b="1" dirty="0">
                <a:latin typeface="+mn-ea"/>
              </a:rPr>
              <a:t>。因为在使用神经网络时，训练时候的模型和实际应用的模型往往是相同的，就好像一直是一个毛毛虫，既做了吃树叶积累能量的事情，又去做繁殖这项任务，既臃肿又效率低下。所以使用同样形态的模型，一方面会导致模型不能针对特定性的任务来快速学习，另一方面实际应用中如果也是用训练时非常庞大的模型会造成使用开销负担过重。</a:t>
            </a:r>
            <a:endParaRPr lang="en-US" altLang="zh-CN" sz="1800" b="1" dirty="0">
              <a:latin typeface="+mn-ea"/>
            </a:endParaRPr>
          </a:p>
        </p:txBody>
      </p:sp>
    </p:spTree>
    <p:extLst>
      <p:ext uri="{BB962C8B-B14F-4D97-AF65-F5344CB8AC3E}">
        <p14:creationId xmlns:p14="http://schemas.microsoft.com/office/powerpoint/2010/main" val="119682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8783" y="5622259"/>
            <a:ext cx="906780" cy="391160"/>
          </a:xfrm>
          <a:prstGeom prst="rect">
            <a:avLst/>
          </a:prstGeom>
        </p:spPr>
        <p:txBody>
          <a:bodyPr vert="horz" wrap="square" lIns="0" tIns="12700" rIns="0" bIns="0" rtlCol="0">
            <a:spAutoFit/>
          </a:bodyPr>
          <a:lstStyle/>
          <a:p>
            <a:pPr marL="12700">
              <a:spcBef>
                <a:spcPts val="100"/>
              </a:spcBef>
            </a:pPr>
            <a:r>
              <a:rPr sz="2400" dirty="0">
                <a:solidFill>
                  <a:srgbClr val="008000"/>
                </a:solidFill>
                <a:latin typeface="Arial"/>
                <a:cs typeface="Arial"/>
              </a:rPr>
              <a:t>leaves</a:t>
            </a:r>
            <a:endParaRPr sz="2400">
              <a:latin typeface="Arial"/>
              <a:cs typeface="Arial"/>
            </a:endParaRPr>
          </a:p>
        </p:txBody>
      </p:sp>
      <p:sp>
        <p:nvSpPr>
          <p:cNvPr id="3" name="object 3"/>
          <p:cNvSpPr txBox="1"/>
          <p:nvPr/>
        </p:nvSpPr>
        <p:spPr>
          <a:xfrm>
            <a:off x="3222919" y="3900455"/>
            <a:ext cx="1347470" cy="391160"/>
          </a:xfrm>
          <a:prstGeom prst="rect">
            <a:avLst/>
          </a:prstGeom>
        </p:spPr>
        <p:txBody>
          <a:bodyPr vert="horz" wrap="square" lIns="0" tIns="12700" rIns="0" bIns="0" rtlCol="0">
            <a:spAutoFit/>
          </a:bodyPr>
          <a:lstStyle/>
          <a:p>
            <a:pPr marL="12700">
              <a:spcBef>
                <a:spcPts val="100"/>
              </a:spcBef>
            </a:pPr>
            <a:r>
              <a:rPr sz="2400" spc="-5" dirty="0">
                <a:solidFill>
                  <a:srgbClr val="008000"/>
                </a:solidFill>
                <a:latin typeface="Arial"/>
                <a:cs typeface="Arial"/>
              </a:rPr>
              <a:t>caterpillar</a:t>
            </a:r>
            <a:endParaRPr sz="2400">
              <a:latin typeface="Arial"/>
              <a:cs typeface="Arial"/>
            </a:endParaRPr>
          </a:p>
        </p:txBody>
      </p:sp>
      <p:sp>
        <p:nvSpPr>
          <p:cNvPr id="4" name="object 4"/>
          <p:cNvSpPr txBox="1"/>
          <p:nvPr/>
        </p:nvSpPr>
        <p:spPr>
          <a:xfrm>
            <a:off x="2358823" y="2165877"/>
            <a:ext cx="1109980" cy="391160"/>
          </a:xfrm>
          <a:prstGeom prst="rect">
            <a:avLst/>
          </a:prstGeom>
        </p:spPr>
        <p:txBody>
          <a:bodyPr vert="horz" wrap="square" lIns="0" tIns="12700" rIns="0" bIns="0" rtlCol="0">
            <a:spAutoFit/>
          </a:bodyPr>
          <a:lstStyle/>
          <a:p>
            <a:pPr marL="12700">
              <a:spcBef>
                <a:spcPts val="100"/>
              </a:spcBef>
            </a:pPr>
            <a:r>
              <a:rPr sz="2400" spc="-5" dirty="0">
                <a:solidFill>
                  <a:srgbClr val="008000"/>
                </a:solidFill>
                <a:latin typeface="Arial"/>
                <a:cs typeface="Arial"/>
              </a:rPr>
              <a:t>butterfly</a:t>
            </a:r>
            <a:endParaRPr sz="2400">
              <a:latin typeface="Arial"/>
              <a:cs typeface="Arial"/>
            </a:endParaRPr>
          </a:p>
        </p:txBody>
      </p:sp>
      <p:sp>
        <p:nvSpPr>
          <p:cNvPr id="8" name="object 8"/>
          <p:cNvSpPr txBox="1"/>
          <p:nvPr/>
        </p:nvSpPr>
        <p:spPr>
          <a:xfrm>
            <a:off x="7543399" y="5628646"/>
            <a:ext cx="170370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training</a:t>
            </a:r>
            <a:r>
              <a:rPr sz="2400" spc="-45" dirty="0">
                <a:latin typeface="Arial"/>
                <a:cs typeface="Arial"/>
              </a:rPr>
              <a:t> </a:t>
            </a:r>
            <a:r>
              <a:rPr sz="2400" spc="-5" dirty="0">
                <a:latin typeface="Arial"/>
                <a:cs typeface="Arial"/>
              </a:rPr>
              <a:t>data</a:t>
            </a:r>
            <a:endParaRPr sz="2400">
              <a:latin typeface="Arial"/>
              <a:cs typeface="Arial"/>
            </a:endParaRPr>
          </a:p>
        </p:txBody>
      </p:sp>
      <p:sp>
        <p:nvSpPr>
          <p:cNvPr id="9" name="object 9"/>
          <p:cNvSpPr txBox="1"/>
          <p:nvPr/>
        </p:nvSpPr>
        <p:spPr>
          <a:xfrm>
            <a:off x="8119463" y="3906842"/>
            <a:ext cx="2178050" cy="746760"/>
          </a:xfrm>
          <a:prstGeom prst="rect">
            <a:avLst/>
          </a:prstGeom>
        </p:spPr>
        <p:txBody>
          <a:bodyPr vert="horz" wrap="square" lIns="0" tIns="33019" rIns="0" bIns="0" rtlCol="0">
            <a:spAutoFit/>
          </a:bodyPr>
          <a:lstStyle/>
          <a:p>
            <a:pPr marL="12700" marR="5080">
              <a:lnSpc>
                <a:spcPts val="2800"/>
              </a:lnSpc>
              <a:spcBef>
                <a:spcPts val="259"/>
              </a:spcBef>
            </a:pPr>
            <a:r>
              <a:rPr sz="2400" dirty="0">
                <a:latin typeface="Arial"/>
                <a:cs typeface="Arial"/>
              </a:rPr>
              <a:t>big ensemble</a:t>
            </a:r>
            <a:r>
              <a:rPr sz="2400" spc="-100" dirty="0">
                <a:latin typeface="Arial"/>
                <a:cs typeface="Arial"/>
              </a:rPr>
              <a:t> </a:t>
            </a:r>
            <a:r>
              <a:rPr sz="2400" dirty="0">
                <a:latin typeface="Arial"/>
                <a:cs typeface="Arial"/>
              </a:rPr>
              <a:t>of  learned</a:t>
            </a:r>
            <a:r>
              <a:rPr sz="2400" spc="-55" dirty="0">
                <a:latin typeface="Arial"/>
                <a:cs typeface="Arial"/>
              </a:rPr>
              <a:t> </a:t>
            </a:r>
            <a:r>
              <a:rPr sz="2400" dirty="0">
                <a:latin typeface="Arial"/>
                <a:cs typeface="Arial"/>
              </a:rPr>
              <a:t>models</a:t>
            </a:r>
          </a:p>
        </p:txBody>
      </p:sp>
      <p:sp>
        <p:nvSpPr>
          <p:cNvPr id="10" name="object 10"/>
          <p:cNvSpPr txBox="1"/>
          <p:nvPr/>
        </p:nvSpPr>
        <p:spPr>
          <a:xfrm>
            <a:off x="7903440" y="2172263"/>
            <a:ext cx="2245360" cy="746760"/>
          </a:xfrm>
          <a:prstGeom prst="rect">
            <a:avLst/>
          </a:prstGeom>
        </p:spPr>
        <p:txBody>
          <a:bodyPr vert="horz" wrap="square" lIns="0" tIns="33020" rIns="0" bIns="0" rtlCol="0">
            <a:spAutoFit/>
          </a:bodyPr>
          <a:lstStyle/>
          <a:p>
            <a:pPr marL="12700" marR="5080">
              <a:lnSpc>
                <a:spcPts val="2800"/>
              </a:lnSpc>
              <a:spcBef>
                <a:spcPts val="260"/>
              </a:spcBef>
            </a:pPr>
            <a:r>
              <a:rPr sz="2400" dirty="0">
                <a:latin typeface="Arial"/>
                <a:cs typeface="Arial"/>
              </a:rPr>
              <a:t>small</a:t>
            </a:r>
            <a:r>
              <a:rPr sz="2400" spc="-55" dirty="0">
                <a:latin typeface="Arial"/>
                <a:cs typeface="Arial"/>
              </a:rPr>
              <a:t> </a:t>
            </a:r>
            <a:r>
              <a:rPr sz="2400" spc="-5" dirty="0">
                <a:latin typeface="Arial"/>
                <a:cs typeface="Arial"/>
              </a:rPr>
              <a:t>production  </a:t>
            </a:r>
            <a:r>
              <a:rPr sz="2400" dirty="0">
                <a:latin typeface="Arial"/>
                <a:cs typeface="Arial"/>
              </a:rPr>
              <a:t>model</a:t>
            </a:r>
            <a:endParaRPr sz="2400">
              <a:latin typeface="Arial"/>
              <a:cs typeface="Arial"/>
            </a:endParaRPr>
          </a:p>
        </p:txBody>
      </p:sp>
      <p:sp>
        <p:nvSpPr>
          <p:cNvPr id="11" name="object 11"/>
          <p:cNvSpPr/>
          <p:nvPr/>
        </p:nvSpPr>
        <p:spPr>
          <a:xfrm>
            <a:off x="2617123" y="4260272"/>
            <a:ext cx="1263534" cy="137160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676127" y="4465280"/>
            <a:ext cx="982980" cy="1088390"/>
          </a:xfrm>
          <a:custGeom>
            <a:avLst/>
            <a:gdLst/>
            <a:ahLst/>
            <a:cxnLst/>
            <a:rect l="l" t="t" r="r" b="b"/>
            <a:pathLst>
              <a:path w="982980" h="1088389">
                <a:moveTo>
                  <a:pt x="0" y="1087955"/>
                </a:moveTo>
                <a:lnTo>
                  <a:pt x="982719" y="0"/>
                </a:lnTo>
              </a:path>
            </a:pathLst>
          </a:custGeom>
          <a:ln w="38099">
            <a:solidFill>
              <a:srgbClr val="008F00"/>
            </a:solidFill>
          </a:ln>
        </p:spPr>
        <p:txBody>
          <a:bodyPr wrap="square" lIns="0" tIns="0" rIns="0" bIns="0" rtlCol="0"/>
          <a:lstStyle/>
          <a:p>
            <a:endParaRPr/>
          </a:p>
        </p:txBody>
      </p:sp>
      <p:sp>
        <p:nvSpPr>
          <p:cNvPr id="13" name="object 13"/>
          <p:cNvSpPr/>
          <p:nvPr/>
        </p:nvSpPr>
        <p:spPr>
          <a:xfrm>
            <a:off x="3513779" y="4437224"/>
            <a:ext cx="170411" cy="17626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729345" y="2531226"/>
            <a:ext cx="1051560" cy="1404851"/>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2949575" y="2740074"/>
            <a:ext cx="770890" cy="1121410"/>
          </a:xfrm>
          <a:custGeom>
            <a:avLst/>
            <a:gdLst/>
            <a:ahLst/>
            <a:cxnLst/>
            <a:rect l="l" t="t" r="r" b="b"/>
            <a:pathLst>
              <a:path w="770889" h="1121410">
                <a:moveTo>
                  <a:pt x="770668" y="1120972"/>
                </a:moveTo>
                <a:lnTo>
                  <a:pt x="0" y="0"/>
                </a:lnTo>
              </a:path>
            </a:pathLst>
          </a:custGeom>
          <a:ln w="38099">
            <a:solidFill>
              <a:srgbClr val="008F00"/>
            </a:solidFill>
          </a:ln>
        </p:spPr>
        <p:txBody>
          <a:bodyPr wrap="square" lIns="0" tIns="0" rIns="0" bIns="0" rtlCol="0"/>
          <a:lstStyle/>
          <a:p>
            <a:endParaRPr/>
          </a:p>
        </p:txBody>
      </p:sp>
      <p:sp>
        <p:nvSpPr>
          <p:cNvPr id="16" name="object 16"/>
          <p:cNvSpPr/>
          <p:nvPr/>
        </p:nvSpPr>
        <p:spPr>
          <a:xfrm>
            <a:off x="2928156" y="2708920"/>
            <a:ext cx="160155" cy="18211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8232372" y="4584470"/>
            <a:ext cx="976745" cy="1047403"/>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8292750" y="4789052"/>
            <a:ext cx="694690" cy="764540"/>
          </a:xfrm>
          <a:custGeom>
            <a:avLst/>
            <a:gdLst/>
            <a:ahLst/>
            <a:cxnLst/>
            <a:rect l="l" t="t" r="r" b="b"/>
            <a:pathLst>
              <a:path w="694690" h="764539">
                <a:moveTo>
                  <a:pt x="0" y="764183"/>
                </a:moveTo>
                <a:lnTo>
                  <a:pt x="694503" y="0"/>
                </a:lnTo>
              </a:path>
            </a:pathLst>
          </a:custGeom>
          <a:ln w="38099">
            <a:solidFill>
              <a:srgbClr val="000000"/>
            </a:solidFill>
          </a:ln>
        </p:spPr>
        <p:txBody>
          <a:bodyPr wrap="square" lIns="0" tIns="0" rIns="0" bIns="0" rtlCol="0"/>
          <a:lstStyle/>
          <a:p>
            <a:endParaRPr/>
          </a:p>
        </p:txBody>
      </p:sp>
      <p:sp>
        <p:nvSpPr>
          <p:cNvPr id="25" name="object 25"/>
          <p:cNvSpPr/>
          <p:nvPr/>
        </p:nvSpPr>
        <p:spPr>
          <a:xfrm>
            <a:off x="8842069" y="4761073"/>
            <a:ext cx="170613" cy="176120"/>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8381998" y="2892830"/>
            <a:ext cx="835428" cy="1043247"/>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8603020" y="3099536"/>
            <a:ext cx="554355" cy="762000"/>
          </a:xfrm>
          <a:custGeom>
            <a:avLst/>
            <a:gdLst/>
            <a:ahLst/>
            <a:cxnLst/>
            <a:rect l="l" t="t" r="r" b="b"/>
            <a:pathLst>
              <a:path w="554354" h="762000">
                <a:moveTo>
                  <a:pt x="553826" y="761511"/>
                </a:moveTo>
                <a:lnTo>
                  <a:pt x="0" y="0"/>
                </a:lnTo>
              </a:path>
            </a:pathLst>
          </a:custGeom>
          <a:ln w="38099">
            <a:solidFill>
              <a:srgbClr val="000000"/>
            </a:solidFill>
          </a:ln>
        </p:spPr>
        <p:txBody>
          <a:bodyPr wrap="square" lIns="0" tIns="0" rIns="0" bIns="0" rtlCol="0"/>
          <a:lstStyle/>
          <a:p>
            <a:endParaRPr/>
          </a:p>
        </p:txBody>
      </p:sp>
      <p:sp>
        <p:nvSpPr>
          <p:cNvPr id="28" name="object 28"/>
          <p:cNvSpPr/>
          <p:nvPr/>
        </p:nvSpPr>
        <p:spPr>
          <a:xfrm>
            <a:off x="8580783" y="3068960"/>
            <a:ext cx="162440" cy="181184"/>
          </a:xfrm>
          <a:prstGeom prst="rect">
            <a:avLst/>
          </a:prstGeom>
          <a:blipFill>
            <a:blip r:embed="rId9" cstate="print"/>
            <a:stretch>
              <a:fillRect/>
            </a:stretch>
          </a:blipFill>
        </p:spPr>
        <p:txBody>
          <a:bodyPr wrap="square" lIns="0" tIns="0" rIns="0" bIns="0" rtlCol="0"/>
          <a:lstStyle/>
          <a:p>
            <a:endParaRPr/>
          </a:p>
        </p:txBody>
      </p:sp>
      <p:sp>
        <p:nvSpPr>
          <p:cNvPr id="29" name="object 29"/>
          <p:cNvSpPr txBox="1">
            <a:spLocks noGrp="1"/>
          </p:cNvSpPr>
          <p:nvPr>
            <p:ph type="title"/>
          </p:nvPr>
        </p:nvSpPr>
        <p:spPr>
          <a:xfrm>
            <a:off x="4941947" y="501173"/>
            <a:ext cx="2790348" cy="689932"/>
          </a:xfrm>
          <a:prstGeom prst="rect">
            <a:avLst/>
          </a:prstGeom>
        </p:spPr>
        <p:txBody>
          <a:bodyPr vert="horz" wrap="square" lIns="0" tIns="12700" rIns="0" bIns="0" rtlCol="0" anchor="ctr">
            <a:spAutoFit/>
          </a:bodyPr>
          <a:lstStyle/>
          <a:p>
            <a:pPr marL="12700">
              <a:lnSpc>
                <a:spcPct val="100000"/>
              </a:lnSpc>
              <a:spcBef>
                <a:spcPts val="100"/>
              </a:spcBef>
            </a:pPr>
            <a:r>
              <a:rPr dirty="0"/>
              <a:t>An</a:t>
            </a:r>
            <a:r>
              <a:rPr spc="-95" dirty="0"/>
              <a:t> </a:t>
            </a:r>
            <a:r>
              <a:rPr dirty="0"/>
              <a:t>analogy</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1221</Words>
  <Application>Microsoft Office PowerPoint</Application>
  <PresentationFormat>宽屏</PresentationFormat>
  <Paragraphs>187</Paragraphs>
  <Slides>29</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宋体</vt:lpstr>
      <vt:lpstr>Arial</vt:lpstr>
      <vt:lpstr>Calibri</vt:lpstr>
      <vt:lpstr>Calibri Light</vt:lpstr>
      <vt:lpstr>Symbol</vt:lpstr>
      <vt:lpstr>Times New Roman</vt:lpstr>
      <vt:lpstr>Office 主题</vt:lpstr>
      <vt:lpstr>Distilling the Knowledge in a  Neural Network https://arxiv.org/abs/1503.02531 NIPS </vt:lpstr>
      <vt:lpstr>http://www.cs.toronto.edu/~hinton/</vt:lpstr>
      <vt:lpstr>http://www1.icsi.berkeley.edu/~vinyals/</vt:lpstr>
      <vt:lpstr>Jeff Dean </vt:lpstr>
      <vt:lpstr>PowerPoint 演示文稿</vt:lpstr>
      <vt:lpstr>Why ensembles are bad at test time</vt:lpstr>
      <vt:lpstr>PowerPoint 演示文稿</vt:lpstr>
      <vt:lpstr>PowerPoint 演示文稿</vt:lpstr>
      <vt:lpstr>An analogy</vt:lpstr>
      <vt:lpstr>The main idea</vt:lpstr>
      <vt:lpstr>PowerPoint 演示文稿</vt:lpstr>
      <vt:lpstr>PowerPoint 演示文稿</vt:lpstr>
      <vt:lpstr>Soft targets: A way to transfer the function</vt:lpstr>
      <vt:lpstr>An aside: Two ways to average models</vt:lpstr>
      <vt:lpstr>An example of hard and soft targets</vt:lpstr>
      <vt:lpstr>Adding in the true targets</vt:lpstr>
      <vt:lpstr>Experiment on MNIST</vt:lpstr>
      <vt:lpstr>Transfer to the small net</vt:lpstr>
      <vt:lpstr>The soft outputs (one row per training case)</vt:lpstr>
      <vt:lpstr>A very surprising result on MNIST</vt:lpstr>
      <vt:lpstr>An even more surprising result on  MNIST</vt:lpstr>
      <vt:lpstr>Conclusion so far</vt:lpstr>
      <vt:lpstr>4. Experiments on speech recognition </vt:lpstr>
      <vt:lpstr>Conclusion</vt:lpstr>
      <vt:lpstr>5.Training ensembles of specialists on very big datasets </vt:lpstr>
      <vt:lpstr>PowerPoint 演示文稿</vt:lpstr>
      <vt:lpstr>PowerPoint 演示文稿</vt:lpstr>
      <vt:lpstr>Inspection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算法题目 期刊名称，年份</dc:title>
  <dc:creator>JS007</dc:creator>
  <cp:lastModifiedBy>陈 浩然</cp:lastModifiedBy>
  <cp:revision>207</cp:revision>
  <dcterms:created xsi:type="dcterms:W3CDTF">2018-03-27T03:57:45Z</dcterms:created>
  <dcterms:modified xsi:type="dcterms:W3CDTF">2019-07-15T12:15:15Z</dcterms:modified>
</cp:coreProperties>
</file>