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43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88" r:id="rId4"/>
    <p:sldId id="279" r:id="rId5"/>
    <p:sldId id="480" r:id="rId6"/>
    <p:sldId id="481" r:id="rId7"/>
    <p:sldId id="485" r:id="rId8"/>
    <p:sldId id="482" r:id="rId9"/>
    <p:sldId id="489" r:id="rId10"/>
    <p:sldId id="281" r:id="rId11"/>
    <p:sldId id="458" r:id="rId12"/>
    <p:sldId id="483" r:id="rId13"/>
    <p:sldId id="459" r:id="rId14"/>
    <p:sldId id="275" r:id="rId15"/>
    <p:sldId id="484" r:id="rId16"/>
    <p:sldId id="486" r:id="rId17"/>
    <p:sldId id="488" r:id="rId18"/>
    <p:sldId id="487" r:id="rId19"/>
    <p:sldId id="465" r:id="rId20"/>
    <p:sldId id="490" r:id="rId21"/>
    <p:sldId id="491" r:id="rId22"/>
    <p:sldId id="467" r:id="rId23"/>
    <p:sldId id="479" r:id="rId2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8"/>
    <a:srgbClr val="FF6600"/>
    <a:srgbClr val="3E58C6"/>
    <a:srgbClr val="AEAEAE"/>
    <a:srgbClr val="EAEAEA"/>
    <a:srgbClr val="DDDDDD"/>
    <a:srgbClr val="7EA6E8"/>
    <a:srgbClr val="7D9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27" autoAdjust="0"/>
  </p:normalViewPr>
  <p:slideViewPr>
    <p:cSldViewPr snapToGrid="0">
      <p:cViewPr varScale="1">
        <p:scale>
          <a:sx n="78" d="100"/>
          <a:sy n="78" d="100"/>
        </p:scale>
        <p:origin x="4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5B211A-5454-493B-8505-6EFE39028F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0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FF4EB5D-59FF-4876-BDBB-712881DED5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07E5A-9D5B-4206-ADF2-E16036D07655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4EB5D-59FF-4876-BDBB-712881DED56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07E5A-9D5B-4206-ADF2-E16036D07655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529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2FE-0CDB-45CB-AF8A-60A5D763CC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A603C-0EA0-4928-9762-5531BDFB8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3333" y="157164"/>
            <a:ext cx="2269067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9784" y="157164"/>
            <a:ext cx="6610349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9AFE-FC50-413D-B929-D89DFAA746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797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246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783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24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58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472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0198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057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ED971-4E1B-463E-B57A-F66E58C502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8196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1505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4754905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365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72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4757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25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85154486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937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7058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326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DAF2E-4B82-452E-8557-F96E64C563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6445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38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CF8EF-42F8-4C0A-ACA8-4087B5F01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47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591A9-3A9E-4024-8AF5-53EB0BC564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E74F3-4236-4561-B073-E22A20A985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5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0" y="1042988"/>
            <a:ext cx="4419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042988"/>
            <a:ext cx="4419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7FB79-A695-4816-A930-2A0EE26B22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B2E5E-AC1C-46C1-8248-465035285F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6222D-7EA4-4A26-8197-C714367EAE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8B655-9986-4D02-AA66-35598EC3D6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2129B-5888-432C-8989-8062635136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D425B-513D-4EB6-9EED-BA6FD9F30E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0" y="0"/>
            <a:ext cx="2101851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9784" y="157163"/>
            <a:ext cx="9059333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117600" y="1447800"/>
            <a:ext cx="10009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>
              <a:solidFill>
                <a:srgbClr val="002B78"/>
              </a:solidFill>
            </a:endParaRP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0" y="1042988"/>
            <a:ext cx="90424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 userDrawn="1"/>
        </p:nvSpPr>
        <p:spPr bwMode="auto">
          <a:xfrm>
            <a:off x="8439152" y="6451600"/>
            <a:ext cx="3143249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sz="800">
                <a:solidFill>
                  <a:srgbClr val="AEAEAE"/>
                </a:solidFill>
                <a:latin typeface="Verdana" pitchFamily="34" charset="0"/>
              </a:rPr>
              <a:t>® 2008. EPAM Systems. All rights reserved.</a:t>
            </a:r>
            <a:endParaRPr lang="en-US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 userDrawn="1"/>
        </p:nvSpPr>
        <p:spPr bwMode="auto">
          <a:xfrm>
            <a:off x="389467" y="6410325"/>
            <a:ext cx="13208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33200" y="6427789"/>
            <a:ext cx="4572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5B616C1-BDB3-41C3-A19F-3A74AC7C0E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B78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  <p:sldLayoutId id="2147484450" r:id="rId18"/>
    <p:sldLayoutId id="2147484451" r:id="rId19"/>
    <p:sldLayoutId id="2147484452" r:id="rId20"/>
    <p:sldLayoutId id="2147484455" r:id="rId21"/>
    <p:sldLayoutId id="2147484456" r:id="rId22"/>
    <p:sldLayoutId id="2147484457" r:id="rId23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oneysupermarket.atlassian.net/wiki/spaces/CT/pages/6062426/Mobile+devices+-+Regist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neysupermarket.atlassian.net/wiki/spaces/CT/pages/32407614/Virtual+machines+for+cross-browser+testing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msmteam/bbe3467422cb7460e796b9acd03c8bc1" TargetMode="External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MANUAL testing </a:t>
            </a:r>
            <a:r>
              <a:rPr lang="en-US" dirty="0"/>
              <a:t>for </a:t>
            </a:r>
            <a:r>
              <a:rPr lang="en-US" dirty="0" smtClean="0"/>
              <a:t>different </a:t>
            </a:r>
            <a:r>
              <a:rPr lang="en-US" dirty="0"/>
              <a:t>devices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3548792" cy="349648"/>
          </a:xfrm>
        </p:spPr>
        <p:txBody>
          <a:bodyPr/>
          <a:lstStyle/>
          <a:p>
            <a:r>
              <a:rPr lang="en-US" dirty="0" smtClean="0"/>
              <a:t>Aliaksandr </a:t>
            </a:r>
            <a:r>
              <a:rPr lang="en-US" dirty="0" err="1" smtClean="0"/>
              <a:t>kazlouski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September 21, 2017</a:t>
            </a:r>
            <a:endParaRPr lang="en-US" dirty="0"/>
          </a:p>
        </p:txBody>
      </p:sp>
      <p:pic>
        <p:nvPicPr>
          <p:cNvPr id="10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877423" y="643610"/>
            <a:ext cx="1658003" cy="6109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219770"/>
              </p:ext>
            </p:extLst>
          </p:nvPr>
        </p:nvGraphicFramePr>
        <p:xfrm>
          <a:off x="456299" y="1180370"/>
          <a:ext cx="11208480" cy="476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89">
                  <a:extLst>
                    <a:ext uri="{9D8B030D-6E8A-4147-A177-3AD203B41FA5}">
                      <a16:colId xmlns:a16="http://schemas.microsoft.com/office/drawing/2014/main" val="3708175751"/>
                    </a:ext>
                  </a:extLst>
                </a:gridCol>
                <a:gridCol w="2665590">
                  <a:extLst>
                    <a:ext uri="{9D8B030D-6E8A-4147-A177-3AD203B41FA5}">
                      <a16:colId xmlns:a16="http://schemas.microsoft.com/office/drawing/2014/main" val="201307123"/>
                    </a:ext>
                  </a:extLst>
                </a:gridCol>
                <a:gridCol w="3622779">
                  <a:extLst>
                    <a:ext uri="{9D8B030D-6E8A-4147-A177-3AD203B41FA5}">
                      <a16:colId xmlns:a16="http://schemas.microsoft.com/office/drawing/2014/main" val="2094261771"/>
                    </a:ext>
                  </a:extLst>
                </a:gridCol>
                <a:gridCol w="3356222">
                  <a:extLst>
                    <a:ext uri="{9D8B030D-6E8A-4147-A177-3AD203B41FA5}">
                      <a16:colId xmlns:a16="http://schemas.microsoft.com/office/drawing/2014/main" val="1670267511"/>
                    </a:ext>
                  </a:extLst>
                </a:gridCol>
              </a:tblGrid>
              <a:tr h="5619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Breakpoint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Desktop browsers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Tablets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phones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507080"/>
                  </a:ext>
                </a:extLst>
              </a:tr>
              <a:tr h="630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Chrome,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Mozilla, </a:t>
                      </a:r>
                      <a:r>
                        <a:rPr lang="en-US" sz="1800" baseline="0" dirty="0" smtClean="0"/>
                        <a:t>Edge,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IE11, </a:t>
                      </a:r>
                      <a:r>
                        <a:rPr lang="en-US" sz="1800" dirty="0" smtClean="0"/>
                        <a:t>Safari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iPad Pro (landscape)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56758"/>
                  </a:ext>
                </a:extLst>
              </a:tr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iPad Pro (portrait)</a:t>
                      </a:r>
                    </a:p>
                    <a:p>
                      <a:r>
                        <a:rPr lang="en-US" sz="1800" dirty="0" smtClean="0"/>
                        <a:t>iPad mini 4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smtClean="0"/>
                        <a:t>iPad Air,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iPad 5th Gen., iPad 4 (landscape)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50388"/>
                  </a:ext>
                </a:extLst>
              </a:tr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iPad mini 4, iPad Air,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iPad 5th Gen., iPad 4 (portrait)	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Tesco </a:t>
                      </a:r>
                      <a:r>
                        <a:rPr lang="en-US" sz="1800" dirty="0" err="1" smtClean="0"/>
                        <a:t>Hudl</a:t>
                      </a:r>
                      <a:r>
                        <a:rPr lang="en-US" sz="1800" dirty="0" smtClean="0"/>
                        <a:t> 2 (landscape)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99319"/>
                  </a:ext>
                </a:extLst>
              </a:tr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iPhone 4s, iPhone 5c,	</a:t>
                      </a:r>
                    </a:p>
                    <a:p>
                      <a:r>
                        <a:rPr lang="en-US" sz="1800" dirty="0" smtClean="0"/>
                        <a:t>iPhone SE, iPhone 6, 	</a:t>
                      </a:r>
                    </a:p>
                    <a:p>
                      <a:r>
                        <a:rPr lang="en-US" sz="1800" dirty="0" smtClean="0"/>
                        <a:t>iPhone 6+, iPhone 6s+,	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iPhone 7, Samsung Galaxy S6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(both orientations)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Tesco </a:t>
                      </a:r>
                      <a:r>
                        <a:rPr lang="en-US" sz="1800" dirty="0" err="1" smtClean="0"/>
                        <a:t>Hudl</a:t>
                      </a:r>
                      <a:r>
                        <a:rPr lang="en-US" sz="1800" dirty="0" smtClean="0"/>
                        <a:t> 2 (portrait)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92100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</a:t>
            </a:r>
            <a:r>
              <a:rPr lang="en-US" dirty="0" smtClean="0"/>
              <a:t>breakpoints (developed channels)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9327" y="1143298"/>
            <a:ext cx="11404878" cy="4775588"/>
          </a:xfrm>
        </p:spPr>
        <p:txBody>
          <a:bodyPr/>
          <a:lstStyle/>
          <a:p>
            <a:pPr marL="358775" indent="-358775" eaLnBrk="1" hangingPunct="1">
              <a:buNone/>
            </a:pPr>
            <a:r>
              <a:rPr lang="en-US" b="1" dirty="0" smtClean="0"/>
              <a:t>Channels under development (Credit-Cards, Energy, Loans): 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L (large) + MD (medium): 992px and more</a:t>
            </a:r>
            <a:endParaRPr lang="en-US" sz="1800" dirty="0" smtClean="0"/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SM (small): 768px – 991px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XS (extra small): 320px – 767px</a:t>
            </a:r>
          </a:p>
          <a:p>
            <a:pPr marL="358775" indent="-358775">
              <a:buNone/>
            </a:pPr>
            <a:r>
              <a:rPr lang="en-US" sz="1800" b="1" dirty="0" smtClean="0"/>
              <a:t>Credit-Cards question set: </a:t>
            </a:r>
            <a:endParaRPr lang="en-US" sz="1800" b="1" dirty="0"/>
          </a:p>
          <a:p>
            <a:pPr marL="0" indent="0" eaLnBrk="1" hangingPunct="1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Different breakpoints (</a:t>
            </a:r>
            <a:r>
              <a:rPr lang="en-US" dirty="0"/>
              <a:t>c</a:t>
            </a:r>
            <a:r>
              <a:rPr lang="en-US" dirty="0" smtClean="0"/>
              <a:t>hannels under development)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1832653"/>
            <a:ext cx="3867690" cy="38105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19373"/>
              </p:ext>
            </p:extLst>
          </p:nvPr>
        </p:nvGraphicFramePr>
        <p:xfrm>
          <a:off x="355586" y="4078126"/>
          <a:ext cx="5545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911">
                  <a:extLst>
                    <a:ext uri="{9D8B030D-6E8A-4147-A177-3AD203B41FA5}">
                      <a16:colId xmlns:a16="http://schemas.microsoft.com/office/drawing/2014/main" val="3670420561"/>
                    </a:ext>
                  </a:extLst>
                </a:gridCol>
                <a:gridCol w="4039241">
                  <a:extLst>
                    <a:ext uri="{9D8B030D-6E8A-4147-A177-3AD203B41FA5}">
                      <a16:colId xmlns:a16="http://schemas.microsoft.com/office/drawing/2014/main" val="117323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Breakpoint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Pixels range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320px – 339px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8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340px – 419px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420px – 619px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620px – 819px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820px</a:t>
                      </a:r>
                      <a:r>
                        <a:rPr lang="en-US" sz="1800" baseline="0" dirty="0" smtClean="0"/>
                        <a:t> and more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6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2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5505" y="3834288"/>
            <a:ext cx="8844024" cy="84209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The Most common issues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55504" y="3276170"/>
            <a:ext cx="4911663" cy="356716"/>
          </a:xfrm>
        </p:spPr>
        <p:txBody>
          <a:bodyPr/>
          <a:lstStyle/>
          <a:p>
            <a:r>
              <a:rPr lang="en-US" dirty="0"/>
              <a:t>Manual testing for different devices 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27788"/>
            <a:ext cx="457200" cy="212725"/>
          </a:xfrm>
          <a:prstGeom prst="rect">
            <a:avLst/>
          </a:prstGeom>
          <a:noFill/>
        </p:spPr>
        <p:txBody>
          <a:bodyPr/>
          <a:lstStyle/>
          <a:p>
            <a:fld id="{9F719767-9B13-4E03-834F-8520FD7C6ADC}" type="slidenum">
              <a:rPr lang="ru-RU" smtClean="0"/>
              <a:pPr/>
              <a:t>12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97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</a:t>
            </a:r>
            <a:r>
              <a:rPr lang="en-US" dirty="0"/>
              <a:t>the device orientation 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8779"/>
              </p:ext>
            </p:extLst>
          </p:nvPr>
        </p:nvGraphicFramePr>
        <p:xfrm>
          <a:off x="363112" y="1146559"/>
          <a:ext cx="5568131" cy="5821680"/>
        </p:xfrm>
        <a:graphic>
          <a:graphicData uri="http://schemas.openxmlformats.org/drawingml/2006/table">
            <a:tbl>
              <a:tblPr/>
              <a:tblGrid>
                <a:gridCol w="556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891">
                <a:tc>
                  <a:txBody>
                    <a:bodyPr/>
                    <a:lstStyle/>
                    <a:p>
                      <a:pPr marL="358775" indent="-358775" eaLnBrk="1" hangingPunct="1">
                        <a:buNone/>
                      </a:pPr>
                      <a:r>
                        <a:rPr lang="en-US" sz="1700" b="1" dirty="0" smtClean="0">
                          <a:latin typeface="+mj-lt"/>
                        </a:rPr>
                        <a:t>When we</a:t>
                      </a:r>
                      <a:r>
                        <a:rPr lang="en-US" sz="1700" b="1" baseline="0" dirty="0" smtClean="0">
                          <a:latin typeface="+mj-lt"/>
                        </a:rPr>
                        <a:t> can face with that behavior:</a:t>
                      </a:r>
                    </a:p>
                    <a:p>
                      <a:pPr marL="358775" indent="-358775" eaLnBrk="1" hangingPunct="1">
                        <a:buNone/>
                      </a:pPr>
                      <a:endParaRPr lang="en-US" sz="1700" b="1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baseline="0" dirty="0" smtClean="0">
                          <a:latin typeface="+mj-lt"/>
                        </a:rPr>
                        <a:t>Another breakpoint is rendered after changing device orientation;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7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Particular cases (</a:t>
                      </a:r>
                      <a:r>
                        <a:rPr lang="en-US" sz="1700" dirty="0" smtClean="0">
                          <a:latin typeface="+mj-lt"/>
                        </a:rPr>
                        <a:t>iPhone 6+</a:t>
                      </a:r>
                      <a:r>
                        <a:rPr lang="en-US" sz="1700" baseline="0" dirty="0" smtClean="0">
                          <a:latin typeface="+mj-lt"/>
                        </a:rPr>
                        <a:t> and</a:t>
                      </a:r>
                      <a:r>
                        <a:rPr lang="en-US" sz="1700" dirty="0" smtClean="0">
                          <a:latin typeface="+mj-lt"/>
                        </a:rPr>
                        <a:t> iPhone 6s+);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Possible consequence: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and elements losing</a:t>
                      </a: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values previously  entered/selected into the fields, drop-downs, etc.);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Some elements can be appeared in the wrong place;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Some elements (buttons, icons, etc.) aren’t clickable;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Pagination is broken;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Styles are broken.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51" y="1680506"/>
            <a:ext cx="5887272" cy="3867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F5 (page refreshing)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50075"/>
              </p:ext>
            </p:extLst>
          </p:nvPr>
        </p:nvGraphicFramePr>
        <p:xfrm>
          <a:off x="363112" y="1294839"/>
          <a:ext cx="5557559" cy="5044440"/>
        </p:xfrm>
        <a:graphic>
          <a:graphicData uri="http://schemas.openxmlformats.org/drawingml/2006/table">
            <a:tbl>
              <a:tblPr/>
              <a:tblGrid>
                <a:gridCol w="555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859">
                <a:tc>
                  <a:txBody>
                    <a:bodyPr/>
                    <a:lstStyle/>
                    <a:p>
                      <a:pPr marL="358775" indent="-358775" eaLnBrk="1" hangingPunct="1">
                        <a:buNone/>
                      </a:pPr>
                      <a:r>
                        <a:rPr lang="en-US" sz="1700" b="1" dirty="0" smtClean="0">
                          <a:latin typeface="+mj-lt"/>
                        </a:rPr>
                        <a:t>When we</a:t>
                      </a:r>
                      <a:r>
                        <a:rPr lang="en-US" sz="1700" b="1" baseline="0" dirty="0" smtClean="0">
                          <a:latin typeface="+mj-lt"/>
                        </a:rPr>
                        <a:t> can face with that behavior:</a:t>
                      </a:r>
                    </a:p>
                    <a:p>
                      <a:pPr marL="358775" indent="-358775" eaLnBrk="1" hangingPunct="1">
                        <a:buNone/>
                      </a:pPr>
                      <a:endParaRPr lang="en-US" sz="1700" b="1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baseline="0" dirty="0" smtClean="0">
                          <a:latin typeface="+mj-lt"/>
                        </a:rPr>
                        <a:t>Just refresh the page .</a:t>
                      </a:r>
                      <a:endParaRPr lang="en-US" sz="170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Possible consequence: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and elements missing </a:t>
                      </a: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for example, when a form wasn’t fully filled out);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Unexpectedly data appearance in the wrong place (data can appears in the empty fields or overwrites another data);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Selected element becomes unselected;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Validation messages are appeared/disappeared.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57" y="1443680"/>
            <a:ext cx="4375329" cy="43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Different OS and browsers versions 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48689"/>
              </p:ext>
            </p:extLst>
          </p:nvPr>
        </p:nvGraphicFramePr>
        <p:xfrm>
          <a:off x="363110" y="1146558"/>
          <a:ext cx="10943321" cy="6080760"/>
        </p:xfrm>
        <a:graphic>
          <a:graphicData uri="http://schemas.openxmlformats.org/drawingml/2006/table">
            <a:tbl>
              <a:tblPr/>
              <a:tblGrid>
                <a:gridCol w="1094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750">
                <a:tc>
                  <a:txBody>
                    <a:bodyPr/>
                    <a:lstStyle/>
                    <a:p>
                      <a:pPr marL="358775" indent="-358775" eaLnBrk="1" hangingPunct="1">
                        <a:buNone/>
                      </a:pPr>
                      <a:r>
                        <a:rPr lang="en-US" sz="1700" b="1" dirty="0" smtClean="0">
                          <a:latin typeface="+mj-lt"/>
                        </a:rPr>
                        <a:t>When we</a:t>
                      </a:r>
                      <a:r>
                        <a:rPr lang="en-US" sz="1700" b="1" baseline="0" dirty="0" smtClean="0">
                          <a:latin typeface="+mj-lt"/>
                        </a:rPr>
                        <a:t> can face with that behavior:</a:t>
                      </a:r>
                    </a:p>
                    <a:p>
                      <a:pPr marL="358775" indent="-358775" eaLnBrk="1" hangingPunct="1">
                        <a:buNone/>
                      </a:pPr>
                      <a:endParaRPr lang="en-US" sz="1700" b="1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Some defects can be born by new browser version (however, opposite cases also occur</a:t>
                      </a:r>
                      <a:r>
                        <a:rPr lang="ru-RU" sz="17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7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Particular cases (IE under Win7/Win8, old/new IOS versions</a:t>
                      </a: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Possible consequence: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Missing elements;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Possibility to re-enter default values in the drop-downs;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Incorrect displaying of the text font;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Users aren’t able to enter more than 1 symbol in the currency field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(Chrome case);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Some elements aren’t clickable (Android case).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Delay in the interaction.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35" y="2570205"/>
            <a:ext cx="4182894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Safari private browsing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73158"/>
              </p:ext>
            </p:extLst>
          </p:nvPr>
        </p:nvGraphicFramePr>
        <p:xfrm>
          <a:off x="363112" y="1146558"/>
          <a:ext cx="5557559" cy="5821680"/>
        </p:xfrm>
        <a:graphic>
          <a:graphicData uri="http://schemas.openxmlformats.org/drawingml/2006/table">
            <a:tbl>
              <a:tblPr/>
              <a:tblGrid>
                <a:gridCol w="555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859">
                <a:tc>
                  <a:txBody>
                    <a:bodyPr/>
                    <a:lstStyle/>
                    <a:p>
                      <a:pPr marL="358775" indent="-358775" eaLnBrk="1" hangingPunct="1">
                        <a:buNone/>
                      </a:pPr>
                      <a:r>
                        <a:rPr lang="en-US" sz="1700" b="1" dirty="0" smtClean="0">
                          <a:latin typeface="+mj-lt"/>
                        </a:rPr>
                        <a:t>When we</a:t>
                      </a:r>
                      <a:r>
                        <a:rPr lang="en-US" sz="1700" b="1" baseline="0" dirty="0" smtClean="0">
                          <a:latin typeface="+mj-lt"/>
                        </a:rPr>
                        <a:t> can face with that behavior:</a:t>
                      </a:r>
                    </a:p>
                    <a:p>
                      <a:pPr marL="358775" indent="-358775" eaLnBrk="1" hangingPunct="1">
                        <a:buNone/>
                      </a:pPr>
                      <a:endParaRPr lang="en-US" sz="1700" b="1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Since recent time, checking of the Safari private mode is “must have” case for developers and testers;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Checking session storage (it doesn’t work in the private mode).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Possible consequence: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Missing elements (lots of cases);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Some elements have incorrect height and width;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Some elements aren’t clickable;</a:t>
                      </a: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Incorrect redirecting.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93" y="1816443"/>
            <a:ext cx="5695944" cy="37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Back-forward journey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4064"/>
              </p:ext>
            </p:extLst>
          </p:nvPr>
        </p:nvGraphicFramePr>
        <p:xfrm>
          <a:off x="363112" y="1294839"/>
          <a:ext cx="5557559" cy="5303520"/>
        </p:xfrm>
        <a:graphic>
          <a:graphicData uri="http://schemas.openxmlformats.org/drawingml/2006/table">
            <a:tbl>
              <a:tblPr/>
              <a:tblGrid>
                <a:gridCol w="555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859">
                <a:tc>
                  <a:txBody>
                    <a:bodyPr/>
                    <a:lstStyle/>
                    <a:p>
                      <a:pPr marL="358775" indent="-358775" eaLnBrk="1" hangingPunct="1">
                        <a:buNone/>
                      </a:pPr>
                      <a:r>
                        <a:rPr lang="en-US" sz="1700" b="1" dirty="0" smtClean="0">
                          <a:latin typeface="+mj-lt"/>
                        </a:rPr>
                        <a:t>When we</a:t>
                      </a:r>
                      <a:r>
                        <a:rPr lang="en-US" sz="1700" b="1" baseline="0" dirty="0" smtClean="0">
                          <a:latin typeface="+mj-lt"/>
                        </a:rPr>
                        <a:t> can face with that behavior:</a:t>
                      </a:r>
                    </a:p>
                    <a:p>
                      <a:pPr marL="358775" indent="-358775" eaLnBrk="1" hangingPunct="1">
                        <a:buNone/>
                      </a:pPr>
                      <a:endParaRPr lang="en-US" sz="1700" b="1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700" b="0" baseline="0" dirty="0" smtClean="0">
                          <a:latin typeface="+mj-lt"/>
                        </a:rPr>
                        <a:t>Just going back/forward through the pages using appropriate CTA buttons or “back”/“forward” browser buttons. </a:t>
                      </a:r>
                      <a:endParaRPr lang="en-US" sz="170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Possible consequence: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Previously entered data is disappeared or displayed incorrectly (for example, Nan);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selected for previous item (address/policy holder/vehicle) remains the same for the new one;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Incorrect redirecting (mostly cases related to the sliders on the results).</a:t>
                      </a: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71" y="2133008"/>
            <a:ext cx="58682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5505" y="3834288"/>
            <a:ext cx="8547981" cy="84209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Best practice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4891596" cy="356716"/>
          </a:xfrm>
        </p:spPr>
        <p:txBody>
          <a:bodyPr/>
          <a:lstStyle/>
          <a:p>
            <a:r>
              <a:rPr lang="en-US" dirty="0"/>
              <a:t>Manual testing for different devices 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27788"/>
            <a:ext cx="457200" cy="212725"/>
          </a:xfrm>
          <a:prstGeom prst="rect">
            <a:avLst/>
          </a:prstGeom>
          <a:noFill/>
        </p:spPr>
        <p:txBody>
          <a:bodyPr/>
          <a:lstStyle/>
          <a:p>
            <a:fld id="{9F719767-9B13-4E03-834F-8520FD7C6ADC}" type="slidenum">
              <a:rPr lang="ru-RU" smtClean="0"/>
              <a:pPr/>
              <a:t>18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30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have a common final goal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3680"/>
            <a:ext cx="11244649" cy="4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OS, browsers, devices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/>
              <a:t>Different breakpoints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The most common issues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Best practice examples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Questions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tips </a:t>
            </a:r>
            <a:r>
              <a:rPr lang="en-US" dirty="0"/>
              <a:t>from the own experience on the project </a:t>
            </a:r>
            <a:endParaRPr 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10234"/>
              </p:ext>
            </p:extLst>
          </p:nvPr>
        </p:nvGraphicFramePr>
        <p:xfrm>
          <a:off x="350756" y="1109488"/>
          <a:ext cx="11239883" cy="8001000"/>
        </p:xfrm>
        <a:graphic>
          <a:graphicData uri="http://schemas.openxmlformats.org/drawingml/2006/table">
            <a:tbl>
              <a:tblPr/>
              <a:tblGrid>
                <a:gridCol w="11239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859">
                <a:tc>
                  <a:txBody>
                    <a:bodyPr/>
                    <a:lstStyle/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Be ready for internal showcase for the BA and QA (depends on story T-shirt);</a:t>
                      </a: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Sometimes it is reasonable to share you workstation with a tester after making a large number of edits. Tester can have a look new version to not waste a time on the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devvm</a:t>
                      </a:r>
                      <a:r>
                        <a:rPr lang="en-US" sz="1800" b="0" baseline="0" dirty="0" smtClean="0">
                          <a:latin typeface="+mj-lt"/>
                        </a:rPr>
                        <a:t> deployment;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Ask BA, QA, Squad lead about unclear/disputed points (designs mismatching, gaps in the acceptance criteria, blockers, etc.) to save time in the future. Moreover, customer approve is mandatory in most of the cases;</a:t>
                      </a: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Check your story/defect not only in Chrome (sometimes have a quick look using another browsers);</a:t>
                      </a: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Specify clear affected area in the pull requests;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Have a look on the related areas; 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Share your suspicions about the weak areas in code with a tester; 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r>
                        <a:rPr lang="en-US" sz="1800" b="0" baseline="0" dirty="0" smtClean="0">
                          <a:latin typeface="+mj-lt"/>
                        </a:rPr>
                        <a:t>Use parallel development if it is needed (tester can tell you how they are going to check a story/defect); </a:t>
                      </a: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ru-RU" sz="1800" b="0" baseline="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lang="en-US" sz="1800" dirty="0" smtClean="0">
                        <a:latin typeface="+mj-lt"/>
                      </a:endParaRPr>
                    </a:p>
                    <a:p>
                      <a:pPr marL="358775" indent="-358775" eaLnBrk="1" hangingPunct="1">
                        <a:buFontTx/>
                        <a:buChar char="-"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5505" y="3834288"/>
            <a:ext cx="4297330" cy="84209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4891596" cy="381430"/>
          </a:xfrm>
        </p:spPr>
        <p:txBody>
          <a:bodyPr/>
          <a:lstStyle/>
          <a:p>
            <a:r>
              <a:rPr lang="en-US" dirty="0"/>
              <a:t>Manual testing for different devices 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27788"/>
            <a:ext cx="457200" cy="212725"/>
          </a:xfrm>
          <a:prstGeom prst="rect">
            <a:avLst/>
          </a:prstGeom>
          <a:noFill/>
        </p:spPr>
        <p:txBody>
          <a:bodyPr/>
          <a:lstStyle/>
          <a:p>
            <a:fld id="{9F719767-9B13-4E03-834F-8520FD7C6ADC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June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pic>
        <p:nvPicPr>
          <p:cNvPr id="10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94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5505" y="3834288"/>
            <a:ext cx="8117287" cy="84209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OS, Browsers, devices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4886949" cy="393787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testing for different devices 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27788"/>
            <a:ext cx="457200" cy="212725"/>
          </a:xfrm>
          <a:prstGeom prst="rect">
            <a:avLst/>
          </a:prstGeom>
          <a:noFill/>
        </p:spPr>
        <p:txBody>
          <a:bodyPr/>
          <a:lstStyle/>
          <a:p>
            <a:fld id="{9F719767-9B13-4E03-834F-8520FD7C6ADC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569044"/>
              </p:ext>
            </p:extLst>
          </p:nvPr>
        </p:nvGraphicFramePr>
        <p:xfrm>
          <a:off x="469900" y="1439863"/>
          <a:ext cx="11454371" cy="315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01">
                  <a:extLst>
                    <a:ext uri="{9D8B030D-6E8A-4147-A177-3AD203B41FA5}">
                      <a16:colId xmlns:a16="http://schemas.microsoft.com/office/drawing/2014/main" val="4082740329"/>
                    </a:ext>
                  </a:extLst>
                </a:gridCol>
                <a:gridCol w="1813146">
                  <a:extLst>
                    <a:ext uri="{9D8B030D-6E8A-4147-A177-3AD203B41FA5}">
                      <a16:colId xmlns:a16="http://schemas.microsoft.com/office/drawing/2014/main" val="4233070865"/>
                    </a:ext>
                  </a:extLst>
                </a:gridCol>
                <a:gridCol w="8461124">
                  <a:extLst>
                    <a:ext uri="{9D8B030D-6E8A-4147-A177-3AD203B41FA5}">
                      <a16:colId xmlns:a16="http://schemas.microsoft.com/office/drawing/2014/main" val="3443112862"/>
                    </a:ext>
                  </a:extLst>
                </a:gridCol>
              </a:tblGrid>
              <a:tr h="3954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Used</a:t>
                      </a:r>
                      <a:r>
                        <a:rPr lang="en-US" sz="1800" baseline="0" dirty="0" smtClean="0"/>
                        <a:t> browsers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23555"/>
                  </a:ext>
                </a:extLst>
              </a:tr>
              <a:tr h="395469">
                <a:tc rowSpan="3">
                  <a:txBody>
                    <a:bodyPr/>
                    <a:lstStyle/>
                    <a:p>
                      <a:r>
                        <a:rPr lang="en-US" sz="1800" dirty="0" smtClean="0"/>
                        <a:t>Desktop</a:t>
                      </a:r>
                      <a:r>
                        <a:rPr lang="en-US" sz="1800" baseline="0" dirty="0" smtClean="0"/>
                        <a:t> browsers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Win7, Win8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Chrome (latest version), Mozilla</a:t>
                      </a:r>
                      <a:r>
                        <a:rPr lang="en-US" sz="1800" baseline="0" dirty="0" smtClean="0"/>
                        <a:t> (latest version), IE11.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4895"/>
                  </a:ext>
                </a:extLst>
              </a:tr>
              <a:tr h="388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Win10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Chrome (latest version), Mozilla</a:t>
                      </a:r>
                      <a:r>
                        <a:rPr lang="en-US" sz="1800" baseline="0" dirty="0" smtClean="0"/>
                        <a:t> (latest version), Edge (latest version*), IE11.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694"/>
                  </a:ext>
                </a:extLst>
              </a:tr>
              <a:tr h="3954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MAC OS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Safari (latest version).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26796"/>
                  </a:ext>
                </a:extLst>
              </a:tr>
              <a:tr h="395469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Tablets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Android***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Chrome,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strike="sngStrike" baseline="0" dirty="0" smtClean="0">
                          <a:effectLst>
                            <a:outerShdw blurRad="50800" dist="50800" dir="5400000" sx="3000" sy="3000" algn="ctr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Native</a:t>
                      </a:r>
                      <a:r>
                        <a:rPr lang="en-US" sz="1800" strike="noStrike" baseline="0" dirty="0" smtClean="0">
                          <a:effectLst>
                            <a:outerShdw blurRad="50800" dist="50800" dir="5400000" sx="3000" sy="3000" algn="ctr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1800" strike="noStrike" baseline="0" dirty="0">
                        <a:effectLst>
                          <a:outerShdw blurRad="50800" dist="50800" dir="5400000" sx="3000" sy="3000" algn="ctr" rotWithShape="0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8119"/>
                  </a:ext>
                </a:extLst>
              </a:tr>
              <a:tr h="3954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iOS10, iOS11**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Safari, </a:t>
                      </a:r>
                      <a:r>
                        <a:rPr lang="en-US" sz="1800" strike="sngStrike" baseline="0" dirty="0" smtClean="0"/>
                        <a:t>Chrome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1237"/>
                  </a:ext>
                </a:extLst>
              </a:tr>
              <a:tr h="395469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Mobiles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Android***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Chrome,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strike="sngStrike" baseline="0" dirty="0" smtClean="0">
                          <a:effectLst>
                            <a:outerShdw blurRad="50800" dist="50800" dir="5400000" sx="3000" sy="3000" algn="ctr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Native</a:t>
                      </a:r>
                      <a:r>
                        <a:rPr lang="en-US" sz="1800" strike="noStrike" baseline="0" dirty="0" smtClean="0">
                          <a:effectLst>
                            <a:outerShdw blurRad="50800" dist="50800" dir="5400000" sx="3000" sy="3000" algn="ctr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1800" strike="noStrike" baseline="0" dirty="0">
                        <a:effectLst>
                          <a:outerShdw blurRad="50800" dist="50800" dir="5400000" sx="3000" sy="3000" algn="ctr" rotWithShape="0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93632"/>
                  </a:ext>
                </a:extLst>
              </a:tr>
              <a:tr h="3954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iOS10, </a:t>
                      </a:r>
                      <a:r>
                        <a:rPr lang="en-US" sz="1800" dirty="0" smtClean="0"/>
                        <a:t>iOS11**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Safari, </a:t>
                      </a:r>
                      <a:r>
                        <a:rPr lang="en-US" sz="1800" strike="sngStrike" baseline="0" dirty="0" smtClean="0"/>
                        <a:t>Chrome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239270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 are using for testing purposes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900" y="4783510"/>
            <a:ext cx="84310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- different versions can be set up under different installation packages;</a:t>
            </a:r>
          </a:p>
          <a:p>
            <a:endParaRPr lang="en-US" dirty="0" smtClean="0"/>
          </a:p>
          <a:p>
            <a:r>
              <a:rPr lang="en-US" dirty="0" smtClean="0"/>
              <a:t>** - we use two latest versions and the </a:t>
            </a:r>
            <a:r>
              <a:rPr lang="en-US" dirty="0"/>
              <a:t>newest </a:t>
            </a:r>
            <a:r>
              <a:rPr lang="en-US" dirty="0" smtClean="0"/>
              <a:t>interim </a:t>
            </a:r>
            <a:r>
              <a:rPr lang="en-US" dirty="0"/>
              <a:t>version </a:t>
            </a:r>
            <a:r>
              <a:rPr lang="en-US" dirty="0" smtClean="0"/>
              <a:t>for each of them;</a:t>
            </a:r>
          </a:p>
          <a:p>
            <a:endParaRPr lang="en-US" dirty="0" smtClean="0"/>
          </a:p>
          <a:p>
            <a:r>
              <a:rPr lang="en-US" dirty="0" smtClean="0"/>
              <a:t>*** - latest available version for particular device.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7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67226"/>
              </p:ext>
            </p:extLst>
          </p:nvPr>
        </p:nvGraphicFramePr>
        <p:xfrm>
          <a:off x="211538" y="2856991"/>
          <a:ext cx="44593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58">
                  <a:extLst>
                    <a:ext uri="{9D8B030D-6E8A-4147-A177-3AD203B41FA5}">
                      <a16:colId xmlns:a16="http://schemas.microsoft.com/office/drawing/2014/main" val="2612072531"/>
                    </a:ext>
                  </a:extLst>
                </a:gridCol>
                <a:gridCol w="2229658">
                  <a:extLst>
                    <a:ext uri="{9D8B030D-6E8A-4147-A177-3AD203B41FA5}">
                      <a16:colId xmlns:a16="http://schemas.microsoft.com/office/drawing/2014/main" val="10217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iPad mini 4	</a:t>
                      </a:r>
                    </a:p>
                    <a:p>
                      <a:r>
                        <a:rPr lang="en-US" sz="1800" dirty="0" smtClean="0"/>
                        <a:t>iPad Air</a:t>
                      </a:r>
                    </a:p>
                    <a:p>
                      <a:r>
                        <a:rPr lang="en-US" sz="1800" dirty="0" smtClean="0"/>
                        <a:t>iPad 5th Gen. </a:t>
                      </a:r>
                    </a:p>
                    <a:p>
                      <a:r>
                        <a:rPr lang="en-US" sz="1800" dirty="0" smtClean="0"/>
                        <a:t>iPad 4	</a:t>
                      </a:r>
                    </a:p>
                    <a:p>
                      <a:r>
                        <a:rPr lang="en-US" sz="1800" dirty="0" smtClean="0"/>
                        <a:t>iPad Pro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iPhone 4s**	</a:t>
                      </a:r>
                    </a:p>
                    <a:p>
                      <a:r>
                        <a:rPr lang="en-US" sz="1800" dirty="0" smtClean="0"/>
                        <a:t>iPhone 5c	</a:t>
                      </a:r>
                    </a:p>
                    <a:p>
                      <a:r>
                        <a:rPr lang="en-US" sz="1800" dirty="0" smtClean="0"/>
                        <a:t>iPhone SE	</a:t>
                      </a:r>
                    </a:p>
                    <a:p>
                      <a:r>
                        <a:rPr lang="en-US" sz="1800" dirty="0" smtClean="0"/>
                        <a:t>iPhone 6	</a:t>
                      </a:r>
                    </a:p>
                    <a:p>
                      <a:r>
                        <a:rPr lang="en-US" sz="1800" dirty="0" smtClean="0"/>
                        <a:t>iPhone 6+	</a:t>
                      </a:r>
                    </a:p>
                    <a:p>
                      <a:r>
                        <a:rPr lang="en-US" sz="1800" dirty="0" smtClean="0"/>
                        <a:t>iPhone 6s+	</a:t>
                      </a:r>
                    </a:p>
                    <a:p>
                      <a:r>
                        <a:rPr lang="en-US" sz="1800" dirty="0" smtClean="0"/>
                        <a:t>iPhone 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41099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 devices used for testing*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35800"/>
              </p:ext>
            </p:extLst>
          </p:nvPr>
        </p:nvGraphicFramePr>
        <p:xfrm>
          <a:off x="6227804" y="2856991"/>
          <a:ext cx="44484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217">
                  <a:extLst>
                    <a:ext uri="{9D8B030D-6E8A-4147-A177-3AD203B41FA5}">
                      <a16:colId xmlns:a16="http://schemas.microsoft.com/office/drawing/2014/main" val="1460633768"/>
                    </a:ext>
                  </a:extLst>
                </a:gridCol>
                <a:gridCol w="2224217">
                  <a:extLst>
                    <a:ext uri="{9D8B030D-6E8A-4147-A177-3AD203B41FA5}">
                      <a16:colId xmlns:a16="http://schemas.microsoft.com/office/drawing/2014/main" val="370492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Tesco </a:t>
                      </a:r>
                      <a:r>
                        <a:rPr lang="en-US" sz="1800" dirty="0" err="1" smtClean="0"/>
                        <a:t>Hudl</a:t>
                      </a:r>
                      <a:r>
                        <a:rPr lang="en-US" sz="1800" dirty="0" smtClean="0"/>
                        <a:t> 2**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Samsung Galaxy S6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2855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4" y="1149178"/>
            <a:ext cx="1529891" cy="1491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24" y="1149178"/>
            <a:ext cx="1529593" cy="1449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27805" y="4061191"/>
            <a:ext cx="5697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- available in Minsk;</a:t>
            </a:r>
          </a:p>
          <a:p>
            <a:endParaRPr lang="en-US" dirty="0" smtClean="0"/>
          </a:p>
          <a:p>
            <a:r>
              <a:rPr lang="en-US" dirty="0" smtClean="0"/>
              <a:t>** - used only for exploratory testing purposes.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https://moneysupermarket.atlassian.net/wiki/spaces/CT/pages/6062426/Mobile+devices+-+</a:t>
            </a:r>
            <a:r>
              <a:rPr lang="en-US" dirty="0" smtClean="0">
                <a:hlinkClick r:id="rId4"/>
              </a:rPr>
              <a:t>Registry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machines for cross-browser testing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044" y="4061191"/>
            <a:ext cx="11421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moneysupermarket.atlassian.net/wiki/spaces/CT/pages/32407614/Virtual+machines+for+cross-browser+testing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Edit the “Confluence” page selecting needed </a:t>
            </a:r>
            <a:r>
              <a:rPr lang="en-US" dirty="0"/>
              <a:t>virtual machine and leave your </a:t>
            </a:r>
            <a:r>
              <a:rPr lang="en-US" dirty="0" smtClean="0"/>
              <a:t>name and surname in the appropriate field.</a:t>
            </a:r>
          </a:p>
          <a:p>
            <a:endParaRPr lang="en-US" dirty="0"/>
          </a:p>
          <a:p>
            <a:r>
              <a:rPr lang="en-US" dirty="0" smtClean="0"/>
              <a:t>Note: you can find MAC on the place 410-18.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115621"/>
            <a:ext cx="111839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5251" y="1229796"/>
            <a:ext cx="7290079" cy="513393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How </a:t>
            </a:r>
            <a:r>
              <a:rPr lang="en-US" sz="1800" dirty="0"/>
              <a:t>to join Trello:</a:t>
            </a:r>
          </a:p>
          <a:p>
            <a:pPr marL="0" indent="0">
              <a:buNone/>
            </a:pPr>
            <a:r>
              <a:rPr lang="en-US" sz="1800" dirty="0" smtClean="0"/>
              <a:t>- Open </a:t>
            </a:r>
            <a:r>
              <a:rPr lang="en-US" sz="1800" dirty="0">
                <a:hlinkClick r:id="rId2"/>
              </a:rPr>
              <a:t>https://trello.com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and </a:t>
            </a:r>
            <a:r>
              <a:rPr lang="en-US" sz="1800" dirty="0"/>
              <a:t>create an </a:t>
            </a:r>
            <a:r>
              <a:rPr lang="en-US" sz="1800" dirty="0" smtClean="0"/>
              <a:t>account</a:t>
            </a:r>
          </a:p>
          <a:p>
            <a:pPr marL="0" indent="0">
              <a:buNone/>
            </a:pPr>
            <a:r>
              <a:rPr lang="en-US" sz="1800" dirty="0" smtClean="0"/>
              <a:t>Important </a:t>
            </a:r>
            <a:r>
              <a:rPr lang="en-US" sz="1800" dirty="0"/>
              <a:t>note: Full name = [Name Surname] (as it is specified in the UPSA/Telescope)</a:t>
            </a:r>
          </a:p>
          <a:p>
            <a:pPr marL="0" indent="0">
              <a:buNone/>
            </a:pPr>
            <a:r>
              <a:rPr lang="en-US" sz="1800" dirty="0" smtClean="0"/>
              <a:t>- Proceed </a:t>
            </a:r>
            <a:r>
              <a:rPr lang="en-US" sz="1800" dirty="0"/>
              <a:t>to the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trello.com/invite/msmteam/bbe3467422cb7460e796b9acd03c8bc1</a:t>
            </a:r>
            <a:r>
              <a:rPr lang="en-US" sz="1800" dirty="0" smtClean="0"/>
              <a:t> 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Click on </a:t>
            </a:r>
            <a:r>
              <a:rPr lang="en-US" sz="1800" dirty="0"/>
              <a:t>the “MSM Devices” board and click on the “Join Board” on the right menu panel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After those actions you can just drag devices/chargers from the "Free" column to "Your column" and move back after using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 - online </a:t>
            </a:r>
            <a:r>
              <a:rPr lang="en-US" dirty="0"/>
              <a:t>tool for tracking devices and battery chargers </a:t>
            </a:r>
            <a:r>
              <a:rPr lang="en-US" dirty="0" smtClean="0"/>
              <a:t>using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63" y="1229796"/>
            <a:ext cx="3742779" cy="28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5505" y="3834288"/>
            <a:ext cx="8301119" cy="84209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DIFFERENT BREAKPOINTS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4886949" cy="393787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testing for different devices 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27788"/>
            <a:ext cx="457200" cy="212725"/>
          </a:xfrm>
          <a:prstGeom prst="rect">
            <a:avLst/>
          </a:prstGeom>
          <a:noFill/>
        </p:spPr>
        <p:txBody>
          <a:bodyPr/>
          <a:lstStyle/>
          <a:p>
            <a:fld id="{9F719767-9B13-4E03-834F-8520FD7C6ADC}" type="slidenum">
              <a:rPr lang="ru-RU" smtClean="0"/>
              <a:pPr/>
              <a:t>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14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9964" y="1439861"/>
            <a:ext cx="11120674" cy="4511040"/>
          </a:xfrm>
        </p:spPr>
        <p:txBody>
          <a:bodyPr/>
          <a:lstStyle/>
          <a:p>
            <a:pPr marL="358775" indent="-358775" eaLnBrk="1" hangingPunct="1">
              <a:buNone/>
            </a:pPr>
            <a:r>
              <a:rPr lang="en-US" b="1" dirty="0" smtClean="0"/>
              <a:t>Developed channels (Car-insurance, Home-insurance, Mortgage, Savings, Current-Accounts): 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L (large): 1200px and more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MD (medium): 992px – 1199px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SM (small): 768px – 991px</a:t>
            </a:r>
          </a:p>
          <a:p>
            <a:pPr marL="358775" indent="-358775" eaLnBrk="1" hangingPunct="1">
              <a:buFontTx/>
              <a:buChar char="-"/>
            </a:pPr>
            <a:r>
              <a:rPr lang="en-US" sz="1800" dirty="0" smtClean="0"/>
              <a:t>XS (extra small): 320px – 767px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Different breakpoints</a:t>
            </a:r>
            <a:r>
              <a:rPr lang="ru-RU" dirty="0" smtClean="0"/>
              <a:t> (</a:t>
            </a:r>
            <a:r>
              <a:rPr lang="en-US" dirty="0" smtClean="0"/>
              <a:t>developed channels)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6" y="2150034"/>
            <a:ext cx="6162170" cy="3800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10205</TotalTime>
  <Words>1153</Words>
  <Application>Microsoft Office PowerPoint</Application>
  <PresentationFormat>Widescreen</PresentationFormat>
  <Paragraphs>251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Lucida Grande</vt:lpstr>
      <vt:lpstr>Tahoma</vt:lpstr>
      <vt:lpstr>Trebuchet MS</vt:lpstr>
      <vt:lpstr>Verdana</vt:lpstr>
      <vt:lpstr>1_EPAM official current template</vt:lpstr>
      <vt:lpstr>Cover Slides</vt:lpstr>
      <vt:lpstr>PowerPoint Presentation</vt:lpstr>
      <vt:lpstr>PowerPoint Presentation</vt:lpstr>
      <vt:lpstr>1. OS, Browsers, devices</vt:lpstr>
      <vt:lpstr>PowerPoint Presentation</vt:lpstr>
      <vt:lpstr>PowerPoint Presentation</vt:lpstr>
      <vt:lpstr>PowerPoint Presentation</vt:lpstr>
      <vt:lpstr>PowerPoint Presentation</vt:lpstr>
      <vt:lpstr>2. DIFFERENT BREAKPOINTS</vt:lpstr>
      <vt:lpstr>PowerPoint Presentation</vt:lpstr>
      <vt:lpstr>PowerPoint Presentation</vt:lpstr>
      <vt:lpstr>PowerPoint Presentation</vt:lpstr>
      <vt:lpstr>3. The Most common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Best practice examples</vt:lpstr>
      <vt:lpstr>PowerPoint Presentation</vt:lpstr>
      <vt:lpstr>PowerPoint Presentation</vt:lpstr>
      <vt:lpstr>5. Questions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Eduard Shymkus</dc:creator>
  <dc:description>EPAM official corporate template for PowerPoint presentations</dc:description>
  <cp:lastModifiedBy>Aliaksandr Kazlouski</cp:lastModifiedBy>
  <cp:revision>490</cp:revision>
  <dcterms:created xsi:type="dcterms:W3CDTF">2005-12-21T15:29:09Z</dcterms:created>
  <dcterms:modified xsi:type="dcterms:W3CDTF">2017-09-21T10:24:00Z</dcterms:modified>
</cp:coreProperties>
</file>