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9" r:id="rId3"/>
    <p:sldId id="274" r:id="rId4"/>
    <p:sldId id="260" r:id="rId5"/>
    <p:sldId id="259" r:id="rId6"/>
    <p:sldId id="275" r:id="rId7"/>
    <p:sldId id="267" r:id="rId8"/>
    <p:sldId id="276" r:id="rId9"/>
    <p:sldId id="268" r:id="rId10"/>
    <p:sldId id="273" r:id="rId11"/>
    <p:sldId id="272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ko Sejahtera" initials="TS" lastIdx="1" clrIdx="0">
    <p:extLst>
      <p:ext uri="{19B8F6BF-5375-455C-9EA6-DF929625EA0E}">
        <p15:presenceInfo xmlns:p15="http://schemas.microsoft.com/office/powerpoint/2012/main" userId="8f9027a663d618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E8"/>
    <a:srgbClr val="FFD34D"/>
    <a:srgbClr val="FFC000"/>
    <a:srgbClr val="FFF3F5"/>
    <a:srgbClr val="FFBDC8"/>
    <a:srgbClr val="FFD5DC"/>
    <a:srgbClr val="0079B4"/>
    <a:srgbClr val="D9F2FF"/>
    <a:srgbClr val="DD2C28"/>
    <a:srgbClr val="8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8" autoAdjust="0"/>
    <p:restoredTop sz="86449" autoAdjust="0"/>
  </p:normalViewPr>
  <p:slideViewPr>
    <p:cSldViewPr snapToGrid="0">
      <p:cViewPr varScale="1">
        <p:scale>
          <a:sx n="62" d="100"/>
          <a:sy n="62" d="100"/>
        </p:scale>
        <p:origin x="210" y="78"/>
      </p:cViewPr>
      <p:guideLst/>
    </p:cSldViewPr>
  </p:slideViewPr>
  <p:outlineViewPr>
    <p:cViewPr>
      <p:scale>
        <a:sx n="33" d="100"/>
        <a:sy n="33" d="100"/>
      </p:scale>
      <p:origin x="0" y="-604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671E9-E28F-4827-B403-B557ADD54877}" type="datetimeFigureOut">
              <a:rPr lang="en-ID" smtClean="0"/>
              <a:t>07/09/2022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F830A-F8FE-435F-A9B3-ACF3812124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894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meneliti</a:t>
            </a:r>
            <a:r>
              <a:rPr lang="en-US" dirty="0"/>
              <a:t> metrik2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popularitas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Channel </a:t>
            </a:r>
            <a:r>
              <a:rPr lang="en-US" dirty="0" err="1"/>
              <a:t>Politik</a:t>
            </a:r>
            <a:r>
              <a:rPr lang="en-US" dirty="0"/>
              <a:t> di </a:t>
            </a:r>
            <a:r>
              <a:rPr lang="en-US" dirty="0" err="1"/>
              <a:t>Youtube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2022 dan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F830A-F8FE-435F-A9B3-ACF381212403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606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032-3949-4C11-8D90-965FE5F35304}" type="datetimeFigureOut">
              <a:rPr lang="en-ID" smtClean="0"/>
              <a:t>07/09/2022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60DE-E933-419F-B7AD-D53FA108AE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368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032-3949-4C11-8D90-965FE5F35304}" type="datetimeFigureOut">
              <a:rPr lang="en-ID" smtClean="0"/>
              <a:t>07/09/2022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60DE-E933-419F-B7AD-D53FA108AE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205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032-3949-4C11-8D90-965FE5F35304}" type="datetimeFigureOut">
              <a:rPr lang="en-ID" smtClean="0"/>
              <a:t>07/09/2022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60DE-E933-419F-B7AD-D53FA108AE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37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032-3949-4C11-8D90-965FE5F35304}" type="datetimeFigureOut">
              <a:rPr lang="en-ID" smtClean="0"/>
              <a:t>07/09/2022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60DE-E933-419F-B7AD-D53FA108AE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182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032-3949-4C11-8D90-965FE5F35304}" type="datetimeFigureOut">
              <a:rPr lang="en-ID" smtClean="0"/>
              <a:t>07/09/2022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60DE-E933-419F-B7AD-D53FA108AE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589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032-3949-4C11-8D90-965FE5F35304}" type="datetimeFigureOut">
              <a:rPr lang="en-ID" smtClean="0"/>
              <a:t>07/09/2022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60DE-E933-419F-B7AD-D53FA108AE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817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032-3949-4C11-8D90-965FE5F35304}" type="datetimeFigureOut">
              <a:rPr lang="en-ID" smtClean="0"/>
              <a:t>07/09/2022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60DE-E933-419F-B7AD-D53FA108AE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212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032-3949-4C11-8D90-965FE5F35304}" type="datetimeFigureOut">
              <a:rPr lang="en-ID" smtClean="0"/>
              <a:t>07/09/2022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60DE-E933-419F-B7AD-D53FA108AE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807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032-3949-4C11-8D90-965FE5F35304}" type="datetimeFigureOut">
              <a:rPr lang="en-ID" smtClean="0"/>
              <a:t>07/09/2022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60DE-E933-419F-B7AD-D53FA108AE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699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032-3949-4C11-8D90-965FE5F35304}" type="datetimeFigureOut">
              <a:rPr lang="en-ID" smtClean="0"/>
              <a:t>07/09/2022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60DE-E933-419F-B7AD-D53FA108AE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610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032-3949-4C11-8D90-965FE5F35304}" type="datetimeFigureOut">
              <a:rPr lang="en-ID" smtClean="0"/>
              <a:t>07/09/2022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60DE-E933-419F-B7AD-D53FA108AE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797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42032-3949-4C11-8D90-965FE5F35304}" type="datetimeFigureOut">
              <a:rPr lang="en-ID" smtClean="0"/>
              <a:t>07/09/2022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560DE-E933-419F-B7AD-D53FA108AE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114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jpeg"/><Relationship Id="rId7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svg"/><Relationship Id="rId5" Type="http://schemas.openxmlformats.org/officeDocument/2006/relationships/image" Target="../media/image9.sv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5.png"/><Relationship Id="rId2" Type="http://schemas.openxmlformats.org/officeDocument/2006/relationships/hyperlink" Target="https://www.kaggle.com/datasets/surajjha101/top-youtube-channels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jpeg"/><Relationship Id="rId7" Type="http://schemas.openxmlformats.org/officeDocument/2006/relationships/image" Target="../media/image38.sv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10" Type="http://schemas.openxmlformats.org/officeDocument/2006/relationships/image" Target="../media/image4.png"/><Relationship Id="rId4" Type="http://schemas.openxmlformats.org/officeDocument/2006/relationships/image" Target="../media/image35.jpe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ECD038-C0F4-00AC-85C2-505464867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8085" y="5486272"/>
            <a:ext cx="6421736" cy="1010270"/>
          </a:xfrm>
        </p:spPr>
        <p:txBody>
          <a:bodyPr>
            <a:normAutofit/>
          </a:bodyPr>
          <a:lstStyle/>
          <a:p>
            <a:r>
              <a:rPr lang="en-US" sz="4800" b="1" dirty="0"/>
              <a:t>Wenny Chandra Sari</a:t>
            </a:r>
            <a:endParaRPr lang="en-ID" sz="4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4ED953-FFA2-6FB9-1A6D-B0A4BA2E5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86" y="1525672"/>
            <a:ext cx="3267364" cy="3267364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938DDACB-B2A8-C465-0029-76CD745B1D07}"/>
              </a:ext>
            </a:extLst>
          </p:cNvPr>
          <p:cNvSpPr txBox="1">
            <a:spLocks/>
          </p:cNvSpPr>
          <p:nvPr/>
        </p:nvSpPr>
        <p:spPr>
          <a:xfrm>
            <a:off x="6036643" y="1247595"/>
            <a:ext cx="3864620" cy="55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MENJARING</a:t>
            </a:r>
            <a:endParaRPr lang="en-ID" sz="3000" b="1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512E04A-D0F0-E044-7C4F-810912F3BF43}"/>
              </a:ext>
            </a:extLst>
          </p:cNvPr>
          <p:cNvSpPr txBox="1">
            <a:spLocks/>
          </p:cNvSpPr>
          <p:nvPr/>
        </p:nvSpPr>
        <p:spPr>
          <a:xfrm>
            <a:off x="6096000" y="1958405"/>
            <a:ext cx="5669171" cy="116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POPULARITAS</a:t>
            </a:r>
            <a:endParaRPr lang="en-ID" sz="36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23B50B-D048-C9A7-AA7A-74FB08CF875D}"/>
              </a:ext>
            </a:extLst>
          </p:cNvPr>
          <p:cNvSpPr txBox="1">
            <a:spLocks/>
          </p:cNvSpPr>
          <p:nvPr/>
        </p:nvSpPr>
        <p:spPr>
          <a:xfrm>
            <a:off x="5817045" y="2815396"/>
            <a:ext cx="1060493" cy="1026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b="1" dirty="0"/>
              <a:t>Di</a:t>
            </a:r>
            <a:endParaRPr lang="en-ID" sz="8000" b="1" dirty="0"/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3785B51D-EC9A-F2A2-335E-C4B40CB87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9458" y="251992"/>
            <a:ext cx="914400" cy="9144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7EED06E-9A2C-0E3F-4C76-BC935168F67B}"/>
              </a:ext>
            </a:extLst>
          </p:cNvPr>
          <p:cNvSpPr txBox="1">
            <a:spLocks/>
          </p:cNvSpPr>
          <p:nvPr/>
        </p:nvSpPr>
        <p:spPr>
          <a:xfrm>
            <a:off x="5295319" y="3745968"/>
            <a:ext cx="2483007" cy="55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b="1" dirty="0"/>
              <a:t>MELALUI</a:t>
            </a:r>
            <a:endParaRPr lang="en-ID" sz="3400" b="1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811A1E-4CD8-9EA2-32C3-DEF3459F2E97}"/>
              </a:ext>
            </a:extLst>
          </p:cNvPr>
          <p:cNvSpPr txBox="1">
            <a:spLocks/>
          </p:cNvSpPr>
          <p:nvPr/>
        </p:nvSpPr>
        <p:spPr>
          <a:xfrm>
            <a:off x="6979146" y="4225136"/>
            <a:ext cx="2483007" cy="55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b="1" dirty="0"/>
              <a:t>CHANNEL</a:t>
            </a:r>
            <a:endParaRPr lang="en-ID" sz="34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CCB6646-9787-E719-2E58-6E2D50938380}"/>
              </a:ext>
            </a:extLst>
          </p:cNvPr>
          <p:cNvSpPr txBox="1">
            <a:spLocks/>
          </p:cNvSpPr>
          <p:nvPr/>
        </p:nvSpPr>
        <p:spPr>
          <a:xfrm>
            <a:off x="8758989" y="4397164"/>
            <a:ext cx="2752335" cy="706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/>
              <a:t>POLITIK</a:t>
            </a:r>
            <a:endParaRPr lang="en-ID" sz="4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35877F-63BE-1F7C-509A-3C522A41C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52" y="2563216"/>
            <a:ext cx="4752209" cy="21591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F1C6E4-CB00-578E-59BD-F1FF8D6076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56" y="342720"/>
            <a:ext cx="12954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7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7A58D2F-7312-2935-63B8-F4A624638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176651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318886">
                  <a:extLst>
                    <a:ext uri="{9D8B030D-6E8A-4147-A177-3AD203B41FA5}">
                      <a16:colId xmlns:a16="http://schemas.microsoft.com/office/drawing/2014/main" val="2410938252"/>
                    </a:ext>
                  </a:extLst>
                </a:gridCol>
                <a:gridCol w="8196714">
                  <a:extLst>
                    <a:ext uri="{9D8B030D-6E8A-4147-A177-3AD203B41FA5}">
                      <a16:colId xmlns:a16="http://schemas.microsoft.com/office/drawing/2014/main" val="60212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Kategori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Rekomendasi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 </a:t>
                      </a:r>
                      <a:r>
                        <a:rPr lang="en-US" dirty="0" err="1"/>
                        <a:t>lagu</a:t>
                      </a:r>
                      <a:r>
                        <a:rPr lang="en-US" dirty="0"/>
                        <a:t> trend, Playlist </a:t>
                      </a:r>
                      <a:r>
                        <a:rPr lang="en-US" dirty="0" err="1"/>
                        <a:t>lagu</a:t>
                      </a:r>
                      <a:r>
                        <a:rPr lang="en-US" dirty="0"/>
                        <a:t> Bapak Iskandar </a:t>
                      </a:r>
                      <a:r>
                        <a:rPr lang="en-US" dirty="0" err="1"/>
                        <a:t>saat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sedang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bekerja</a:t>
                      </a:r>
                      <a:r>
                        <a:rPr lang="en-US" dirty="0"/>
                        <a:t>, Cover </a:t>
                      </a:r>
                      <a:r>
                        <a:rPr lang="en-US" dirty="0" err="1"/>
                        <a:t>lagu</a:t>
                      </a:r>
                      <a:r>
                        <a:rPr lang="en-US" dirty="0"/>
                        <a:t> Indonesia Raya, Cover </a:t>
                      </a:r>
                      <a:r>
                        <a:rPr lang="en-US" dirty="0" err="1"/>
                        <a:t>lagu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daerah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dll</a:t>
                      </a:r>
                      <a:r>
                        <a:rPr lang="en-US" dirty="0"/>
                        <a:t>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6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Entertainment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 film trend, review film </a:t>
                      </a:r>
                      <a:r>
                        <a:rPr lang="en-US" dirty="0" err="1"/>
                        <a:t>kesukaan</a:t>
                      </a:r>
                      <a:r>
                        <a:rPr lang="en-US" dirty="0"/>
                        <a:t> Bapak Iskandar, review film </a:t>
                      </a:r>
                      <a:r>
                        <a:rPr lang="en-US" dirty="0" err="1"/>
                        <a:t>politik</a:t>
                      </a:r>
                      <a:r>
                        <a:rPr lang="en-US" dirty="0"/>
                        <a:t> trend.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95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People &amp; Blog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 </a:t>
                      </a:r>
                      <a:r>
                        <a:rPr lang="en-US" dirty="0" err="1"/>
                        <a:t>bersama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kerja</a:t>
                      </a:r>
                      <a:r>
                        <a:rPr lang="en-US" dirty="0"/>
                        <a:t>, video </a:t>
                      </a:r>
                      <a:r>
                        <a:rPr lang="en-US" dirty="0" err="1"/>
                        <a:t>saat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sedang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bekerja</a:t>
                      </a:r>
                      <a:r>
                        <a:rPr lang="en-US" dirty="0"/>
                        <a:t> di </a:t>
                      </a:r>
                      <a:r>
                        <a:rPr lang="en-US" dirty="0" err="1"/>
                        <a:t>kantor</a:t>
                      </a:r>
                      <a:r>
                        <a:rPr lang="en-US" dirty="0"/>
                        <a:t>, video </a:t>
                      </a:r>
                      <a:r>
                        <a:rPr lang="en-US" dirty="0" err="1"/>
                        <a:t>keseharian</a:t>
                      </a:r>
                      <a:r>
                        <a:rPr lang="en-US" dirty="0"/>
                        <a:t> Bersama </a:t>
                      </a:r>
                      <a:r>
                        <a:rPr lang="en-US" dirty="0" err="1"/>
                        <a:t>keluarga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hewan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peliharaan</a:t>
                      </a:r>
                      <a:r>
                        <a:rPr lang="en-US" dirty="0"/>
                        <a:t>, video </a:t>
                      </a:r>
                      <a:r>
                        <a:rPr lang="en-US" dirty="0" err="1"/>
                        <a:t>dinas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politik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dll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25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Gaming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Daftar game </a:t>
                      </a:r>
                      <a:r>
                        <a:rPr lang="en-US" dirty="0" err="1"/>
                        <a:t>kesukaan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politikus</a:t>
                      </a:r>
                      <a:r>
                        <a:rPr lang="en-US" dirty="0"/>
                        <a:t>, Video Bapak Iskandar </a:t>
                      </a:r>
                      <a:r>
                        <a:rPr lang="en-US" dirty="0" err="1"/>
                        <a:t>sedang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bermain</a:t>
                      </a:r>
                      <a:r>
                        <a:rPr lang="en-US" dirty="0"/>
                        <a:t> game, </a:t>
                      </a:r>
                      <a:r>
                        <a:rPr lang="en-US" dirty="0" err="1"/>
                        <a:t>dll</a:t>
                      </a:r>
                      <a:r>
                        <a:rPr lang="en-US" dirty="0"/>
                        <a:t>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5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Education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 </a:t>
                      </a:r>
                      <a:r>
                        <a:rPr lang="en-US" dirty="0" err="1"/>
                        <a:t>pembelajaran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politik</a:t>
                      </a:r>
                      <a:r>
                        <a:rPr lang="en-US" dirty="0"/>
                        <a:t>, Video </a:t>
                      </a:r>
                      <a:r>
                        <a:rPr lang="en-US" dirty="0" err="1"/>
                        <a:t>pembelajaran</a:t>
                      </a:r>
                      <a:r>
                        <a:rPr lang="en-US" dirty="0"/>
                        <a:t> lain-lain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9865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B021EEA-BB36-CE10-AFAC-DA067B7AEE85}"/>
              </a:ext>
            </a:extLst>
          </p:cNvPr>
          <p:cNvSpPr/>
          <p:nvPr/>
        </p:nvSpPr>
        <p:spPr>
          <a:xfrm>
            <a:off x="0" y="0"/>
            <a:ext cx="12192000" cy="1567543"/>
          </a:xfrm>
          <a:prstGeom prst="rect">
            <a:avLst/>
          </a:prstGeom>
          <a:solidFill>
            <a:srgbClr val="FFD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ACB2B9-A03C-8740-0115-2939C76BFC15}"/>
              </a:ext>
            </a:extLst>
          </p:cNvPr>
          <p:cNvSpPr txBox="1">
            <a:spLocks/>
          </p:cNvSpPr>
          <p:nvPr/>
        </p:nvSpPr>
        <p:spPr>
          <a:xfrm>
            <a:off x="838200" y="2419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REKOMENDASI VIDEO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7308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B90E24-FC91-BD3D-B3FF-B37483503CE6}"/>
              </a:ext>
            </a:extLst>
          </p:cNvPr>
          <p:cNvSpPr txBox="1">
            <a:spLocks/>
          </p:cNvSpPr>
          <p:nvPr/>
        </p:nvSpPr>
        <p:spPr>
          <a:xfrm>
            <a:off x="0" y="2565683"/>
            <a:ext cx="12192000" cy="114095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Dashboard: </a:t>
            </a:r>
            <a:r>
              <a:rPr lang="en-ID" sz="2400" dirty="0">
                <a:solidFill>
                  <a:schemeClr val="bg1"/>
                </a:solidFill>
              </a:rPr>
              <a:t>https://datastudio.google.com/u/0/reporting/0a7cca00-416e-4004-b092-11be0b8bbada/page/EAa1C/edit</a:t>
            </a:r>
            <a:endParaRPr lang="en-ID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81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448ABD-F4E5-F2D2-D612-A7BD937ADF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B072-2BB1-05A0-CA81-F77F292F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914" y="2477460"/>
            <a:ext cx="6016171" cy="1325563"/>
          </a:xfrm>
        </p:spPr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0755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58FE03-2038-9ACE-C34A-2520ED30BB99}"/>
              </a:ext>
            </a:extLst>
          </p:cNvPr>
          <p:cNvSpPr txBox="1">
            <a:spLocks/>
          </p:cNvSpPr>
          <p:nvPr/>
        </p:nvSpPr>
        <p:spPr>
          <a:xfrm>
            <a:off x="838200" y="123576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Popularitas</a:t>
            </a:r>
            <a:r>
              <a:rPr lang="en-US" dirty="0"/>
              <a:t>?</a:t>
            </a:r>
            <a:endParaRPr lang="en-ID" dirty="0"/>
          </a:p>
        </p:txBody>
      </p:sp>
      <p:pic>
        <p:nvPicPr>
          <p:cNvPr id="7" name="Picture 4" descr="stock illustration. Illustration of people, group, orange - 35242364">
            <a:extLst>
              <a:ext uri="{FF2B5EF4-FFF2-40B4-BE49-F238E27FC236}">
                <a16:creationId xmlns:a16="http://schemas.microsoft.com/office/drawing/2014/main" id="{291390D1-D100-8B5F-AC9C-5C8001FC00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232" y="1564713"/>
            <a:ext cx="1602996" cy="120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B7B47-86DA-9C3A-C122-61FBF48A39D0}"/>
              </a:ext>
            </a:extLst>
          </p:cNvPr>
          <p:cNvSpPr txBox="1"/>
          <p:nvPr/>
        </p:nvSpPr>
        <p:spPr>
          <a:xfrm>
            <a:off x="8920218" y="2882534"/>
            <a:ext cx="144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SUBSCRIBERS</a:t>
            </a:r>
            <a:endParaRPr lang="en-ID" dirty="0"/>
          </a:p>
        </p:txBody>
      </p:sp>
      <p:pic>
        <p:nvPicPr>
          <p:cNvPr id="2050" name="Picture 2" descr="Magnifying Glass With Eye Ball Royalty Free SVG, Cliparts, Vectors, And  Stock Illustration. Image 12493478.">
            <a:extLst>
              <a:ext uri="{FF2B5EF4-FFF2-40B4-BE49-F238E27FC236}">
                <a16:creationId xmlns:a16="http://schemas.microsoft.com/office/drawing/2014/main" id="{E60C8059-6250-27F5-6247-0B4AC195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43" y="1564713"/>
            <a:ext cx="950541" cy="12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CA27A0-0D5E-B2E6-D65E-64DB05A89EB4}"/>
              </a:ext>
            </a:extLst>
          </p:cNvPr>
          <p:cNvSpPr txBox="1"/>
          <p:nvPr/>
        </p:nvSpPr>
        <p:spPr>
          <a:xfrm>
            <a:off x="5414384" y="2758191"/>
            <a:ext cx="142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VIEWS</a:t>
            </a:r>
            <a:endParaRPr lang="en-ID" dirty="0"/>
          </a:p>
        </p:txBody>
      </p:sp>
      <p:pic>
        <p:nvPicPr>
          <p:cNvPr id="11" name="Graphic 10" descr="Add">
            <a:extLst>
              <a:ext uri="{FF2B5EF4-FFF2-40B4-BE49-F238E27FC236}">
                <a16:creationId xmlns:a16="http://schemas.microsoft.com/office/drawing/2014/main" id="{043E934E-222F-6EAF-55E8-018B1E2BD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9557" y="1623462"/>
            <a:ext cx="914400" cy="914400"/>
          </a:xfrm>
          <a:prstGeom prst="rect">
            <a:avLst/>
          </a:prstGeom>
        </p:spPr>
      </p:pic>
      <p:pic>
        <p:nvPicPr>
          <p:cNvPr id="2052" name="Picture 4" descr="Equals Latar belakang PNG gambar | PNG Play">
            <a:extLst>
              <a:ext uri="{FF2B5EF4-FFF2-40B4-BE49-F238E27FC236}">
                <a16:creationId xmlns:a16="http://schemas.microsoft.com/office/drawing/2014/main" id="{8DFC0009-4358-0DD9-5C3A-872D49215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862" y="1745798"/>
            <a:ext cx="1586567" cy="158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DA02CA-A0A1-BCA5-7BC3-090695B43F92}"/>
              </a:ext>
            </a:extLst>
          </p:cNvPr>
          <p:cNvSpPr txBox="1"/>
          <p:nvPr/>
        </p:nvSpPr>
        <p:spPr>
          <a:xfrm>
            <a:off x="668676" y="1958587"/>
            <a:ext cx="250256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POPULARITAS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53B33D-C213-1CBC-4525-59BB096D53E8}"/>
              </a:ext>
            </a:extLst>
          </p:cNvPr>
          <p:cNvSpPr/>
          <p:nvPr/>
        </p:nvSpPr>
        <p:spPr>
          <a:xfrm>
            <a:off x="5244151" y="1253695"/>
            <a:ext cx="1765983" cy="23539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763A55-15F9-4D0D-EA20-DB26614BA222}"/>
              </a:ext>
            </a:extLst>
          </p:cNvPr>
          <p:cNvGrpSpPr/>
          <p:nvPr/>
        </p:nvGrpSpPr>
        <p:grpSpPr>
          <a:xfrm>
            <a:off x="549259" y="4684225"/>
            <a:ext cx="3888902" cy="2480373"/>
            <a:chOff x="549259" y="4684225"/>
            <a:chExt cx="3888902" cy="248037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AE79DE2-DA04-0137-FF99-F7B9135B4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59" y="4684225"/>
              <a:ext cx="2502568" cy="174811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16CCDD3-7C99-1645-43F6-0BD958AA3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4836" y="5700087"/>
              <a:ext cx="3223325" cy="1464511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5A91A23-A600-295F-9ED2-EF2C93D1AF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7446" y="3863039"/>
            <a:ext cx="2502568" cy="2569303"/>
          </a:xfrm>
          <a:prstGeom prst="rect">
            <a:avLst/>
          </a:prstGeom>
        </p:spPr>
      </p:pic>
      <p:pic>
        <p:nvPicPr>
          <p:cNvPr id="21" name="Graphic 20" descr="Arrow Slight curve">
            <a:extLst>
              <a:ext uri="{FF2B5EF4-FFF2-40B4-BE49-F238E27FC236}">
                <a16:creationId xmlns:a16="http://schemas.microsoft.com/office/drawing/2014/main" id="{3EAD481D-14AF-3202-2386-4B0E7EAF20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262956">
            <a:off x="5636699" y="3925910"/>
            <a:ext cx="2329037" cy="23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0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A5FA-D12A-DF7E-8182-BDF4D91C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039"/>
            <a:ext cx="10515600" cy="450216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Tentang</a:t>
            </a:r>
            <a:r>
              <a:rPr lang="en-US" sz="2800" dirty="0"/>
              <a:t>: 989 YOUTUBER TOP VIEWS DI YOUTUBE</a:t>
            </a:r>
          </a:p>
          <a:p>
            <a:pPr marL="0" indent="0">
              <a:buNone/>
            </a:pPr>
            <a:r>
              <a:rPr lang="en-US" dirty="0" err="1"/>
              <a:t>Ditulis</a:t>
            </a:r>
            <a:r>
              <a:rPr lang="en-US" dirty="0"/>
              <a:t>   : </a:t>
            </a:r>
            <a:r>
              <a:rPr lang="en-US" sz="2800" dirty="0"/>
              <a:t>Suraj Jha</a:t>
            </a:r>
          </a:p>
          <a:p>
            <a:pPr marL="0" indent="0">
              <a:buNone/>
            </a:pPr>
            <a:r>
              <a:rPr lang="en-US" sz="2800" dirty="0" err="1"/>
              <a:t>Sumber</a:t>
            </a:r>
            <a:r>
              <a:rPr lang="en-US" sz="2800" dirty="0"/>
              <a:t>: </a:t>
            </a:r>
            <a:r>
              <a:rPr lang="en-ID" sz="2800" b="0" i="0" u="none" strike="noStrike" dirty="0">
                <a:effectLst/>
                <a:latin typeface="-apple-system"/>
                <a:hlinkClick r:id="rId2"/>
              </a:rPr>
              <a:t>https://www.kaggle.com/datasets/surajjha101/top-youtube-channels-data</a:t>
            </a:r>
            <a:endParaRPr lang="en-ID" dirty="0"/>
          </a:p>
        </p:txBody>
      </p:sp>
      <p:graphicFrame>
        <p:nvGraphicFramePr>
          <p:cNvPr id="5" name="Table 23">
            <a:extLst>
              <a:ext uri="{FF2B5EF4-FFF2-40B4-BE49-F238E27FC236}">
                <a16:creationId xmlns:a16="http://schemas.microsoft.com/office/drawing/2014/main" id="{3993F5F2-D35A-950D-A618-FF1364465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96848"/>
              </p:ext>
            </p:extLst>
          </p:nvPr>
        </p:nvGraphicFramePr>
        <p:xfrm>
          <a:off x="3752037" y="3585123"/>
          <a:ext cx="2654787" cy="261647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822779">
                  <a:extLst>
                    <a:ext uri="{9D8B030D-6E8A-4147-A177-3AD203B41FA5}">
                      <a16:colId xmlns:a16="http://schemas.microsoft.com/office/drawing/2014/main" val="410972547"/>
                    </a:ext>
                  </a:extLst>
                </a:gridCol>
                <a:gridCol w="1832008">
                  <a:extLst>
                    <a:ext uri="{9D8B030D-6E8A-4147-A177-3AD203B41FA5}">
                      <a16:colId xmlns:a16="http://schemas.microsoft.com/office/drawing/2014/main" val="936488765"/>
                    </a:ext>
                  </a:extLst>
                </a:gridCol>
              </a:tblGrid>
              <a:tr h="540244"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989 YOUTUBER TOP VIEWS DI YOUTUBE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42369"/>
                  </a:ext>
                </a:extLst>
              </a:tr>
              <a:tr h="540244"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Suraj Jha</a:t>
                      </a:r>
                      <a:endParaRPr lang="en-ID" sz="1400" dirty="0"/>
                    </a:p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21871"/>
                  </a:ext>
                </a:extLst>
              </a:tr>
              <a:tr h="386645">
                <a:tc>
                  <a:txBody>
                    <a:bodyPr/>
                    <a:lstStyle/>
                    <a:p>
                      <a:r>
                        <a:rPr lang="en-US" sz="1400" dirty="0" err="1"/>
                        <a:t>Rentang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2021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653990"/>
                  </a:ext>
                </a:extLst>
              </a:tr>
              <a:tr h="762697"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989 baris</a:t>
                      </a:r>
                    </a:p>
                    <a:p>
                      <a:r>
                        <a:rPr lang="en-US" sz="1400" dirty="0"/>
                        <a:t>6 </a:t>
                      </a:r>
                      <a:r>
                        <a:rPr lang="en-US" sz="1400" dirty="0" err="1"/>
                        <a:t>kolom</a:t>
                      </a:r>
                      <a:endParaRPr lang="en-ID" sz="1400" dirty="0"/>
                    </a:p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664414"/>
                  </a:ext>
                </a:extLst>
              </a:tr>
              <a:tr h="386645"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 youtuber </a:t>
                      </a:r>
                      <a:r>
                        <a:rPr lang="en-US" sz="1400" dirty="0" err="1"/>
                        <a:t>teratas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43980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08DE3DC4-1147-711F-F04B-2BEB964C8157}"/>
              </a:ext>
            </a:extLst>
          </p:cNvPr>
          <p:cNvGrpSpPr/>
          <p:nvPr/>
        </p:nvGrpSpPr>
        <p:grpSpPr>
          <a:xfrm>
            <a:off x="3970896" y="4149022"/>
            <a:ext cx="501141" cy="2052576"/>
            <a:chOff x="9059926" y="2370136"/>
            <a:chExt cx="668652" cy="25798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B2FC43-313F-A2FB-D785-5F153A39B51C}"/>
                </a:ext>
              </a:extLst>
            </p:cNvPr>
            <p:cNvGrpSpPr/>
            <p:nvPr/>
          </p:nvGrpSpPr>
          <p:grpSpPr>
            <a:xfrm>
              <a:off x="9059927" y="2370136"/>
              <a:ext cx="668651" cy="559138"/>
              <a:chOff x="9034545" y="2328887"/>
              <a:chExt cx="668651" cy="668651"/>
            </a:xfrm>
          </p:grpSpPr>
          <p:pic>
            <p:nvPicPr>
              <p:cNvPr id="10" name="Graphic 9" descr="Clipboard">
                <a:extLst>
                  <a:ext uri="{FF2B5EF4-FFF2-40B4-BE49-F238E27FC236}">
                    <a16:creationId xmlns:a16="http://schemas.microsoft.com/office/drawing/2014/main" id="{34DD2B11-66FC-E0DE-BDAF-775641722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034545" y="2328887"/>
                <a:ext cx="668651" cy="668651"/>
              </a:xfrm>
              <a:prstGeom prst="rect">
                <a:avLst/>
              </a:prstGeom>
            </p:spPr>
          </p:pic>
          <p:pic>
            <p:nvPicPr>
              <p:cNvPr id="11" name="Graphic 10" descr="Pencil">
                <a:extLst>
                  <a:ext uri="{FF2B5EF4-FFF2-40B4-BE49-F238E27FC236}">
                    <a16:creationId xmlns:a16="http://schemas.microsoft.com/office/drawing/2014/main" id="{1319470A-9A91-AAB2-1357-98A15AD7F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184545" y="2478887"/>
                <a:ext cx="518651" cy="518651"/>
              </a:xfrm>
              <a:prstGeom prst="rect">
                <a:avLst/>
              </a:prstGeom>
            </p:spPr>
          </p:pic>
        </p:grpSp>
        <p:pic>
          <p:nvPicPr>
            <p:cNvPr id="8" name="Graphic 7" descr="Table">
              <a:extLst>
                <a:ext uri="{FF2B5EF4-FFF2-40B4-BE49-F238E27FC236}">
                  <a16:creationId xmlns:a16="http://schemas.microsoft.com/office/drawing/2014/main" id="{5812DFD6-C3EE-E4A5-8BF6-650E2CDA1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59926" y="3495444"/>
              <a:ext cx="668651" cy="668651"/>
            </a:xfrm>
            <a:prstGeom prst="rect">
              <a:avLst/>
            </a:prstGeom>
          </p:spPr>
        </p:pic>
        <p:pic>
          <p:nvPicPr>
            <p:cNvPr id="9" name="Graphic 8" descr="Bullseye">
              <a:extLst>
                <a:ext uri="{FF2B5EF4-FFF2-40B4-BE49-F238E27FC236}">
                  <a16:creationId xmlns:a16="http://schemas.microsoft.com/office/drawing/2014/main" id="{40528F85-85D6-6EDB-3E98-B6D29E4D3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059926" y="4281332"/>
              <a:ext cx="668651" cy="668651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A09B681-C922-B9B4-4993-1D251C81BE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9236" y="3585123"/>
            <a:ext cx="2518340" cy="1850446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75FFA50-B4BC-090B-83F1-80007747821C}"/>
              </a:ext>
            </a:extLst>
          </p:cNvPr>
          <p:cNvSpPr txBox="1">
            <a:spLocks/>
          </p:cNvSpPr>
          <p:nvPr/>
        </p:nvSpPr>
        <p:spPr>
          <a:xfrm>
            <a:off x="838200" y="147169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</a:t>
            </a:r>
            <a:endParaRPr lang="en-ID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FCC4BD-21BD-BF24-025F-833C898DF1AD}"/>
              </a:ext>
            </a:extLst>
          </p:cNvPr>
          <p:cNvGrpSpPr/>
          <p:nvPr/>
        </p:nvGrpSpPr>
        <p:grpSpPr>
          <a:xfrm>
            <a:off x="597440" y="5188106"/>
            <a:ext cx="2877335" cy="1494992"/>
            <a:chOff x="549259" y="4684225"/>
            <a:chExt cx="3888902" cy="248037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0230D39-31E7-FC82-E69E-D9169201F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59" y="4684225"/>
              <a:ext cx="2502568" cy="174811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392A3E8-D02E-F876-4AC7-DD1C39531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4836" y="5700087"/>
              <a:ext cx="3223325" cy="1464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55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7516-8F59-42FC-50E0-74E7AA9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140958"/>
          </a:xfrm>
          <a:solidFill>
            <a:srgbClr val="C00000"/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FOKUS 10 HIGHEST VIEWED CHANNELS..</a:t>
            </a:r>
            <a:endParaRPr lang="en-ID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9D743-03C8-1574-B704-17BB7F9C3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14370" r="65781" b="1419"/>
          <a:stretch/>
        </p:blipFill>
        <p:spPr>
          <a:xfrm>
            <a:off x="1069167" y="2474219"/>
            <a:ext cx="4051473" cy="1030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23074-0EE5-637B-31B6-A279FD1C56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071" b="-1738"/>
          <a:stretch/>
        </p:blipFill>
        <p:spPr>
          <a:xfrm>
            <a:off x="1266490" y="3425371"/>
            <a:ext cx="2833070" cy="995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10330A-7C11-C890-200F-375CDBB757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396" b="10665"/>
          <a:stretch/>
        </p:blipFill>
        <p:spPr>
          <a:xfrm>
            <a:off x="1266490" y="1634928"/>
            <a:ext cx="3246121" cy="1012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6FB2EA-04E5-7352-734C-2550638E2B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492" b="4878"/>
          <a:stretch/>
        </p:blipFill>
        <p:spPr>
          <a:xfrm>
            <a:off x="1197909" y="4471656"/>
            <a:ext cx="2901651" cy="9471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A30159-D8FF-DAD7-649E-0B80D8F8AA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3484" b="1506"/>
          <a:stretch/>
        </p:blipFill>
        <p:spPr>
          <a:xfrm>
            <a:off x="1197909" y="5506893"/>
            <a:ext cx="3139441" cy="9329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6E676E-076D-AD79-A35B-3725878E9DF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6920" b="935"/>
          <a:stretch/>
        </p:blipFill>
        <p:spPr>
          <a:xfrm>
            <a:off x="6233158" y="1576362"/>
            <a:ext cx="3886201" cy="10300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07D33A-D43D-7E1D-FA65-567A238A875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1296" b="4591"/>
          <a:stretch/>
        </p:blipFill>
        <p:spPr>
          <a:xfrm>
            <a:off x="6233158" y="2520821"/>
            <a:ext cx="3246121" cy="9670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8B9F52-53D7-5CEF-9C76-5BEB66C2162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68464"/>
          <a:stretch/>
        </p:blipFill>
        <p:spPr>
          <a:xfrm>
            <a:off x="6149337" y="3476151"/>
            <a:ext cx="3671247" cy="9955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DD7933-1B4F-2AC4-BDFD-E0B3FC89E7A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73484" b="9182"/>
          <a:stretch/>
        </p:blipFill>
        <p:spPr>
          <a:xfrm>
            <a:off x="6149337" y="4602346"/>
            <a:ext cx="3139441" cy="9471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5199CA7-04DF-1AD9-AA7A-A26C28C42D0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6646" r="73484" b="585"/>
          <a:stretch/>
        </p:blipFill>
        <p:spPr>
          <a:xfrm>
            <a:off x="6233158" y="5687487"/>
            <a:ext cx="2971801" cy="9826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4E0F8-EA2A-596F-F69B-2E532ADABF35}"/>
              </a:ext>
            </a:extLst>
          </p:cNvPr>
          <p:cNvSpPr txBox="1"/>
          <p:nvPr/>
        </p:nvSpPr>
        <p:spPr>
          <a:xfrm>
            <a:off x="670926" y="1850090"/>
            <a:ext cx="4972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</a:t>
            </a:r>
          </a:p>
          <a:p>
            <a:endParaRPr lang="en-US" sz="3200" dirty="0"/>
          </a:p>
          <a:p>
            <a:r>
              <a:rPr lang="en-US" sz="3200" dirty="0"/>
              <a:t>2.</a:t>
            </a:r>
          </a:p>
          <a:p>
            <a:endParaRPr lang="en-US" sz="3200" dirty="0"/>
          </a:p>
          <a:p>
            <a:r>
              <a:rPr lang="en-US" sz="3200" dirty="0"/>
              <a:t>3.</a:t>
            </a:r>
          </a:p>
          <a:p>
            <a:endParaRPr lang="en-US" sz="3200" dirty="0"/>
          </a:p>
          <a:p>
            <a:r>
              <a:rPr lang="en-US" sz="3200" dirty="0"/>
              <a:t>4.</a:t>
            </a:r>
          </a:p>
          <a:p>
            <a:endParaRPr lang="en-US" sz="3200" dirty="0"/>
          </a:p>
          <a:p>
            <a:r>
              <a:rPr lang="en-US" sz="3200" dirty="0"/>
              <a:t>5.</a:t>
            </a:r>
            <a:endParaRPr lang="en-ID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7FB65-26B6-01C8-C237-415A34B61F31}"/>
              </a:ext>
            </a:extLst>
          </p:cNvPr>
          <p:cNvSpPr txBox="1"/>
          <p:nvPr/>
        </p:nvSpPr>
        <p:spPr>
          <a:xfrm>
            <a:off x="5443695" y="1734356"/>
            <a:ext cx="7056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</a:t>
            </a:r>
          </a:p>
          <a:p>
            <a:endParaRPr lang="en-US" sz="3200" dirty="0"/>
          </a:p>
          <a:p>
            <a:r>
              <a:rPr lang="en-US" sz="3200" dirty="0"/>
              <a:t>7.</a:t>
            </a:r>
          </a:p>
          <a:p>
            <a:endParaRPr lang="en-US" sz="3200" dirty="0"/>
          </a:p>
          <a:p>
            <a:r>
              <a:rPr lang="en-US" sz="3200" dirty="0"/>
              <a:t>8.</a:t>
            </a:r>
          </a:p>
          <a:p>
            <a:endParaRPr lang="en-US" sz="3200" dirty="0"/>
          </a:p>
          <a:p>
            <a:r>
              <a:rPr lang="en-US" sz="3200" dirty="0"/>
              <a:t>9.</a:t>
            </a:r>
          </a:p>
          <a:p>
            <a:endParaRPr lang="en-US" sz="3200" dirty="0"/>
          </a:p>
          <a:p>
            <a:r>
              <a:rPr lang="en-US" sz="3200" dirty="0"/>
              <a:t>10.</a:t>
            </a:r>
            <a:endParaRPr lang="en-ID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32103E-46CE-2F60-54C0-1095446DF54B}"/>
              </a:ext>
            </a:extLst>
          </p:cNvPr>
          <p:cNvGrpSpPr/>
          <p:nvPr/>
        </p:nvGrpSpPr>
        <p:grpSpPr>
          <a:xfrm rot="20493464">
            <a:off x="10394968" y="511652"/>
            <a:ext cx="1557758" cy="899988"/>
            <a:chOff x="549259" y="4684225"/>
            <a:chExt cx="3888902" cy="24803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637F6F-098D-52E2-FA86-872750473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59" y="4684225"/>
              <a:ext cx="2502568" cy="174811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52F4C81-C099-72E8-8911-F3158C9E1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4836" y="5700087"/>
              <a:ext cx="3223325" cy="1464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50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0932738-20DC-6338-F077-62BAF9BCEB88}"/>
              </a:ext>
            </a:extLst>
          </p:cNvPr>
          <p:cNvGrpSpPr/>
          <p:nvPr/>
        </p:nvGrpSpPr>
        <p:grpSpPr>
          <a:xfrm>
            <a:off x="1871627" y="2891464"/>
            <a:ext cx="1752601" cy="1365914"/>
            <a:chOff x="2064133" y="3499362"/>
            <a:chExt cx="1752601" cy="1365914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4C21F109-7884-C59D-2B55-90218085E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133" y="3499362"/>
              <a:ext cx="1295401" cy="908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5E5C7F58-BA04-ED68-9B4F-A571C15DF7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6533" y="3651762"/>
              <a:ext cx="1295401" cy="908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E524C640-ACB5-F078-0F1E-B1D6DF3F48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933" y="3804162"/>
              <a:ext cx="1295401" cy="908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63D68844-C387-14E9-EB59-276322EB0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1333" y="3956562"/>
              <a:ext cx="1295401" cy="908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B04C627-5F94-5C7D-2983-6F993F7A7A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128" y="3956562"/>
              <a:ext cx="1295401" cy="908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Weeks In A Year - Weeks In A Year">
            <a:extLst>
              <a:ext uri="{FF2B5EF4-FFF2-40B4-BE49-F238E27FC236}">
                <a16:creationId xmlns:a16="http://schemas.microsoft.com/office/drawing/2014/main" id="{43350ACA-211B-CA5D-CFB3-86796713C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7" r="21985"/>
          <a:stretch/>
        </p:blipFill>
        <p:spPr bwMode="auto">
          <a:xfrm>
            <a:off x="8578736" y="2581778"/>
            <a:ext cx="1842411" cy="155258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E2EE15A-4B3C-914E-4404-5EE2BAC08C98}"/>
              </a:ext>
            </a:extLst>
          </p:cNvPr>
          <p:cNvGrpSpPr/>
          <p:nvPr/>
        </p:nvGrpSpPr>
        <p:grpSpPr>
          <a:xfrm>
            <a:off x="5218723" y="1918125"/>
            <a:ext cx="1889910" cy="1592346"/>
            <a:chOff x="4756109" y="1946567"/>
            <a:chExt cx="1889910" cy="1592346"/>
          </a:xfrm>
        </p:grpSpPr>
        <p:pic>
          <p:nvPicPr>
            <p:cNvPr id="1038" name="Picture 14" descr="Music Images | Free Vectors, Stock Photos &amp; PSD">
              <a:extLst>
                <a:ext uri="{FF2B5EF4-FFF2-40B4-BE49-F238E27FC236}">
                  <a16:creationId xmlns:a16="http://schemas.microsoft.com/office/drawing/2014/main" id="{FFECD293-FF10-ECC2-B54D-CFBE1E52A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109" y="2193260"/>
              <a:ext cx="1009849" cy="578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29792D39-41A5-C673-89F1-160B653708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5710" y="2342818"/>
              <a:ext cx="886592" cy="886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Graphic 8" descr="Books">
              <a:extLst>
                <a:ext uri="{FF2B5EF4-FFF2-40B4-BE49-F238E27FC236}">
                  <a16:creationId xmlns:a16="http://schemas.microsoft.com/office/drawing/2014/main" id="{3E9A674A-0A2A-369E-9B9C-78A8FAC08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03805" y="2919906"/>
              <a:ext cx="619007" cy="619007"/>
            </a:xfrm>
            <a:prstGeom prst="rect">
              <a:avLst/>
            </a:prstGeom>
          </p:spPr>
        </p:pic>
        <p:pic>
          <p:nvPicPr>
            <p:cNvPr id="1042" name="Picture 18" descr="Premium PSD | 3d render of popcorn with cinema time">
              <a:extLst>
                <a:ext uri="{FF2B5EF4-FFF2-40B4-BE49-F238E27FC236}">
                  <a16:creationId xmlns:a16="http://schemas.microsoft.com/office/drawing/2014/main" id="{ACE46102-5AF3-97B3-76E7-6BA428C180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02" t="1" r="14680" b="-46"/>
            <a:stretch/>
          </p:blipFill>
          <p:spPr bwMode="auto">
            <a:xfrm>
              <a:off x="5858584" y="1946567"/>
              <a:ext cx="787435" cy="730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479EF43-9E02-E029-948B-41BC538F103A}"/>
              </a:ext>
            </a:extLst>
          </p:cNvPr>
          <p:cNvSpPr txBox="1"/>
          <p:nvPr/>
        </p:nvSpPr>
        <p:spPr>
          <a:xfrm>
            <a:off x="1871627" y="491553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 VIDEO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ABCC4-DEC1-E46A-5FB8-6A304BB91F4A}"/>
              </a:ext>
            </a:extLst>
          </p:cNvPr>
          <p:cNvSpPr txBox="1"/>
          <p:nvPr/>
        </p:nvSpPr>
        <p:spPr>
          <a:xfrm>
            <a:off x="5252435" y="4108566"/>
            <a:ext cx="182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CATEGORY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3602CA-ADC4-5A7F-7E9A-03AD7C8E4FE9}"/>
              </a:ext>
            </a:extLst>
          </p:cNvPr>
          <p:cNvSpPr txBox="1"/>
          <p:nvPr/>
        </p:nvSpPr>
        <p:spPr>
          <a:xfrm>
            <a:off x="8578736" y="4903669"/>
            <a:ext cx="172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YEARS</a:t>
            </a:r>
            <a:endParaRPr lang="en-ID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84E0DD-731A-E510-4C9F-72F64373B862}"/>
              </a:ext>
            </a:extLst>
          </p:cNvPr>
          <p:cNvSpPr txBox="1">
            <a:spLocks/>
          </p:cNvSpPr>
          <p:nvPr/>
        </p:nvSpPr>
        <p:spPr>
          <a:xfrm>
            <a:off x="3250504" y="1629111"/>
            <a:ext cx="6341147" cy="578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C716A4-9242-9B07-8A80-9C1113E76728}"/>
              </a:ext>
            </a:extLst>
          </p:cNvPr>
          <p:cNvSpPr txBox="1">
            <a:spLocks/>
          </p:cNvSpPr>
          <p:nvPr/>
        </p:nvSpPr>
        <p:spPr>
          <a:xfrm>
            <a:off x="0" y="3"/>
            <a:ext cx="12192000" cy="114095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</a:rPr>
              <a:t>3 PARAMETER YANG DITELITI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3200" dirty="0" err="1">
                <a:solidFill>
                  <a:schemeClr val="bg1"/>
                </a:solidFill>
              </a:rPr>
              <a:t>Metode</a:t>
            </a:r>
            <a:r>
              <a:rPr lang="en-US" sz="3200" dirty="0">
                <a:solidFill>
                  <a:schemeClr val="bg1"/>
                </a:solidFill>
              </a:rPr>
              <a:t>: Chi Square</a:t>
            </a:r>
            <a:endParaRPr lang="en-ID" sz="4000" b="1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D6E11E-716C-F0F7-300D-452EE648578B}"/>
              </a:ext>
            </a:extLst>
          </p:cNvPr>
          <p:cNvGrpSpPr/>
          <p:nvPr/>
        </p:nvGrpSpPr>
        <p:grpSpPr>
          <a:xfrm rot="20493464">
            <a:off x="10394968" y="511652"/>
            <a:ext cx="1557758" cy="899988"/>
            <a:chOff x="549259" y="4684225"/>
            <a:chExt cx="3888902" cy="248037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3C2AFEF-BF96-EF91-41B0-CD2F69EC3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59" y="4684225"/>
              <a:ext cx="2502568" cy="174811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D1AF07-FC64-192A-ACCE-57E5939C0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4836" y="5700087"/>
              <a:ext cx="3223325" cy="1464511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ACECCF95-FE12-01E7-9F95-87D16BE6FAAE}"/>
              </a:ext>
            </a:extLst>
          </p:cNvPr>
          <p:cNvSpPr txBox="1">
            <a:spLocks/>
          </p:cNvSpPr>
          <p:nvPr/>
        </p:nvSpPr>
        <p:spPr>
          <a:xfrm>
            <a:off x="0" y="5705123"/>
            <a:ext cx="12192000" cy="114095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Dashboard: </a:t>
            </a:r>
            <a:r>
              <a:rPr lang="en-ID" sz="2400" dirty="0">
                <a:solidFill>
                  <a:schemeClr val="bg1"/>
                </a:solidFill>
              </a:rPr>
              <a:t>https://datastudio.google.com/u/0/reporting/0a7cca00-416e-4004-b092-11be0b8bbada/page/EAa1C/edit</a:t>
            </a:r>
            <a:endParaRPr lang="en-ID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9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F58D-8EE4-D41E-AF19-C6640B8B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en-US" dirty="0"/>
              <a:t>HASIL PENYELIDIKAN</a:t>
            </a:r>
            <a:endParaRPr lang="en-ID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4AA8B8-10AB-1699-7A30-30F54BDE367A}"/>
              </a:ext>
            </a:extLst>
          </p:cNvPr>
          <p:cNvGrpSpPr/>
          <p:nvPr/>
        </p:nvGrpSpPr>
        <p:grpSpPr>
          <a:xfrm>
            <a:off x="783757" y="1106906"/>
            <a:ext cx="5057775" cy="2576561"/>
            <a:chOff x="783757" y="1106906"/>
            <a:chExt cx="5057775" cy="257656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55C9DDC-18AF-4097-6637-7DA38959C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757" y="1106906"/>
              <a:ext cx="5048250" cy="226709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D6533A-45F9-522E-9345-BD5C6B7593C1}"/>
                </a:ext>
              </a:extLst>
            </p:cNvPr>
            <p:cNvSpPr txBox="1"/>
            <p:nvPr/>
          </p:nvSpPr>
          <p:spPr>
            <a:xfrm>
              <a:off x="793282" y="3098692"/>
              <a:ext cx="5048250" cy="584775"/>
            </a:xfrm>
            <a:prstGeom prst="rect">
              <a:avLst/>
            </a:prstGeom>
            <a:solidFill>
              <a:srgbClr val="FFD34D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5 </a:t>
              </a:r>
              <a:r>
                <a:rPr lang="en-US" sz="1600" b="1" dirty="0" err="1"/>
                <a:t>Kategori</a:t>
              </a:r>
              <a:r>
                <a:rPr lang="en-US" sz="1600" b="1" dirty="0"/>
                <a:t> </a:t>
              </a:r>
              <a:r>
                <a:rPr lang="en-US" sz="1600" b="1" dirty="0" err="1"/>
                <a:t>dengan</a:t>
              </a:r>
              <a:r>
                <a:rPr lang="en-US" sz="1600" b="1" dirty="0"/>
                <a:t> View </a:t>
              </a:r>
              <a:r>
                <a:rPr lang="en-US" sz="1600" b="1" dirty="0" err="1"/>
                <a:t>terbanyak</a:t>
              </a:r>
              <a:r>
                <a:rPr lang="en-US" sz="1600" b="1" dirty="0"/>
                <a:t>: </a:t>
              </a:r>
              <a:r>
                <a:rPr lang="en-US" sz="1600" dirty="0"/>
                <a:t>Show, Music,</a:t>
              </a:r>
            </a:p>
            <a:p>
              <a:r>
                <a:rPr lang="en-US" sz="1600" dirty="0"/>
                <a:t>People &amp; Blog, Education, dan Entertainment.</a:t>
              </a:r>
              <a:endParaRPr lang="en-ID" sz="16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3DE879-A6C0-09F0-EFF7-27761EC2DB44}"/>
              </a:ext>
            </a:extLst>
          </p:cNvPr>
          <p:cNvGrpSpPr/>
          <p:nvPr/>
        </p:nvGrpSpPr>
        <p:grpSpPr>
          <a:xfrm>
            <a:off x="6161271" y="1106906"/>
            <a:ext cx="5067300" cy="2576561"/>
            <a:chOff x="6161271" y="1106906"/>
            <a:chExt cx="5067300" cy="257656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D58D92-6F18-CCCA-278D-C27DE3D7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1271" y="1106906"/>
              <a:ext cx="5067300" cy="200977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71D0AC-D54B-5464-0170-96223D5E5C5D}"/>
                </a:ext>
              </a:extLst>
            </p:cNvPr>
            <p:cNvSpPr txBox="1"/>
            <p:nvPr/>
          </p:nvSpPr>
          <p:spPr>
            <a:xfrm>
              <a:off x="6161271" y="2944803"/>
              <a:ext cx="5067299" cy="738664"/>
            </a:xfrm>
            <a:prstGeom prst="rect">
              <a:avLst/>
            </a:prstGeom>
            <a:solidFill>
              <a:srgbClr val="FFD34D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Terdapat</a:t>
              </a:r>
              <a:r>
                <a:rPr lang="en-US" sz="1400" b="1" dirty="0"/>
                <a:t> </a:t>
              </a:r>
              <a:r>
                <a:rPr lang="en-US" sz="1400" b="1" dirty="0" err="1"/>
                <a:t>hubungan</a:t>
              </a:r>
              <a:r>
                <a:rPr lang="en-US" sz="1400" b="1" dirty="0"/>
                <a:t> </a:t>
              </a:r>
              <a:r>
                <a:rPr lang="en-US" sz="1400" b="1" dirty="0" err="1"/>
                <a:t>antara</a:t>
              </a:r>
              <a:r>
                <a:rPr lang="en-US" sz="1400" b="1" dirty="0"/>
                <a:t> views dan video upload. </a:t>
              </a:r>
              <a:r>
                <a:rPr lang="en-US" sz="1400" dirty="0" err="1"/>
                <a:t>Secara</a:t>
              </a:r>
              <a:r>
                <a:rPr lang="en-US" sz="1400" dirty="0"/>
                <a:t> </a:t>
              </a:r>
              <a:r>
                <a:rPr lang="en-US" sz="1400" dirty="0" err="1"/>
                <a:t>keseluruhan</a:t>
              </a:r>
              <a:r>
                <a:rPr lang="en-US" sz="1400" dirty="0"/>
                <a:t> </a:t>
              </a:r>
              <a:r>
                <a:rPr lang="en-US" sz="1400" dirty="0" err="1"/>
                <a:t>semakin</a:t>
              </a:r>
              <a:r>
                <a:rPr lang="en-US" sz="1400" dirty="0"/>
                <a:t> </a:t>
              </a:r>
              <a:r>
                <a:rPr lang="en-US" sz="1400" dirty="0" err="1"/>
                <a:t>meningkat</a:t>
              </a:r>
              <a:r>
                <a:rPr lang="en-US" sz="1400" dirty="0"/>
                <a:t> </a:t>
              </a:r>
              <a:r>
                <a:rPr lang="en-US" sz="1400" dirty="0" err="1"/>
                <a:t>jumlah</a:t>
              </a:r>
              <a:r>
                <a:rPr lang="en-US" sz="1400" dirty="0"/>
                <a:t> video upload, </a:t>
              </a:r>
              <a:r>
                <a:rPr lang="en-US" sz="1400" dirty="0" err="1"/>
                <a:t>semakin</a:t>
              </a:r>
              <a:r>
                <a:rPr lang="en-US" sz="1400" dirty="0"/>
                <a:t> </a:t>
              </a:r>
              <a:r>
                <a:rPr lang="en-US" sz="1400" dirty="0" err="1"/>
                <a:t>tinggi</a:t>
              </a:r>
              <a:r>
                <a:rPr lang="en-US" sz="1400" dirty="0"/>
                <a:t> </a:t>
              </a:r>
              <a:r>
                <a:rPr lang="en-US" sz="1400" dirty="0" err="1"/>
                <a:t>jumlah</a:t>
              </a:r>
              <a:r>
                <a:rPr lang="en-US" sz="1400" dirty="0"/>
                <a:t> views.</a:t>
              </a:r>
              <a:endParaRPr lang="en-ID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2165E9-2AB0-0C76-F61B-F0E0ECCB346F}"/>
              </a:ext>
            </a:extLst>
          </p:cNvPr>
          <p:cNvGrpSpPr/>
          <p:nvPr/>
        </p:nvGrpSpPr>
        <p:grpSpPr>
          <a:xfrm>
            <a:off x="6170794" y="3871447"/>
            <a:ext cx="5067302" cy="2575500"/>
            <a:chOff x="6170794" y="3871447"/>
            <a:chExt cx="5067302" cy="25755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423D430-4AEA-7F6B-B7D0-7D1DCA417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0796" y="3871447"/>
              <a:ext cx="5067300" cy="199072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FD3E5C-E29F-0388-D9EC-69C33FBADDCA}"/>
                </a:ext>
              </a:extLst>
            </p:cNvPr>
            <p:cNvSpPr txBox="1"/>
            <p:nvPr/>
          </p:nvSpPr>
          <p:spPr>
            <a:xfrm>
              <a:off x="6170794" y="5862172"/>
              <a:ext cx="5067299" cy="584775"/>
            </a:xfrm>
            <a:prstGeom prst="rect">
              <a:avLst/>
            </a:prstGeom>
            <a:solidFill>
              <a:srgbClr val="FFD34D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Target: </a:t>
              </a:r>
              <a:r>
                <a:rPr lang="en-US" sz="1600" dirty="0" err="1"/>
                <a:t>Semakin</a:t>
              </a:r>
              <a:r>
                <a:rPr lang="en-US" sz="1600" dirty="0"/>
                <a:t> </a:t>
              </a:r>
              <a:r>
                <a:rPr lang="en-US" sz="1600" dirty="0" err="1"/>
                <a:t>meningkatnya</a:t>
              </a:r>
              <a:r>
                <a:rPr lang="en-US" sz="1600" dirty="0"/>
                <a:t> Views, </a:t>
              </a:r>
              <a:r>
                <a:rPr lang="en-US" sz="1600" dirty="0" err="1"/>
                <a:t>semakin</a:t>
              </a:r>
              <a:r>
                <a:rPr lang="en-US" sz="1600" dirty="0"/>
                <a:t> </a:t>
              </a:r>
              <a:r>
                <a:rPr lang="en-US" sz="1600" dirty="0" err="1"/>
                <a:t>meningkatnya</a:t>
              </a:r>
              <a:r>
                <a:rPr lang="en-US" sz="1600" dirty="0"/>
                <a:t> Subscribers. Kita </a:t>
              </a:r>
              <a:r>
                <a:rPr lang="en-US" sz="1600" dirty="0" err="1"/>
                <a:t>ingin</a:t>
              </a:r>
              <a:r>
                <a:rPr lang="en-US" sz="1600" dirty="0"/>
                <a:t> </a:t>
              </a:r>
              <a:r>
                <a:rPr lang="en-US" sz="1600" dirty="0" err="1"/>
                <a:t>mencapai</a:t>
              </a:r>
              <a:r>
                <a:rPr lang="en-US" sz="1600" dirty="0"/>
                <a:t> target </a:t>
              </a:r>
              <a:r>
                <a:rPr lang="en-US" sz="1600" dirty="0" err="1"/>
                <a:t>ini</a:t>
              </a:r>
              <a:r>
                <a:rPr lang="en-US" sz="1600" dirty="0"/>
                <a:t>.</a:t>
              </a:r>
              <a:endParaRPr lang="en-ID" sz="16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A79A31-FB7C-417F-F3D5-54AB11BB1652}"/>
              </a:ext>
            </a:extLst>
          </p:cNvPr>
          <p:cNvGrpSpPr/>
          <p:nvPr/>
        </p:nvGrpSpPr>
        <p:grpSpPr>
          <a:xfrm>
            <a:off x="783757" y="3871447"/>
            <a:ext cx="5076824" cy="2573796"/>
            <a:chOff x="783757" y="3871447"/>
            <a:chExt cx="5076824" cy="257379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3443B72-491E-C4FD-3F34-8C12EFCC5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3757" y="3871447"/>
              <a:ext cx="5057775" cy="19716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A16576-DB1E-DF10-5E19-9EA7781072B8}"/>
                </a:ext>
              </a:extLst>
            </p:cNvPr>
            <p:cNvSpPr txBox="1"/>
            <p:nvPr/>
          </p:nvSpPr>
          <p:spPr>
            <a:xfrm>
              <a:off x="793282" y="5706579"/>
              <a:ext cx="5067299" cy="738664"/>
            </a:xfrm>
            <a:prstGeom prst="rect">
              <a:avLst/>
            </a:prstGeom>
            <a:solidFill>
              <a:srgbClr val="FFD34D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Terdapat</a:t>
              </a:r>
              <a:r>
                <a:rPr lang="en-US" sz="1400" b="1" dirty="0"/>
                <a:t> </a:t>
              </a:r>
              <a:r>
                <a:rPr lang="en-US" sz="1400" b="1" dirty="0" err="1"/>
                <a:t>sedikit</a:t>
              </a:r>
              <a:r>
                <a:rPr lang="en-US" sz="1400" b="1" dirty="0"/>
                <a:t> </a:t>
              </a:r>
              <a:r>
                <a:rPr lang="en-US" sz="1400" b="1" dirty="0" err="1"/>
                <a:t>hubungan</a:t>
              </a:r>
              <a:r>
                <a:rPr lang="en-US" sz="1400" b="1" dirty="0"/>
                <a:t> </a:t>
              </a:r>
              <a:r>
                <a:rPr lang="en-US" sz="1400" b="1" dirty="0" err="1"/>
                <a:t>antara</a:t>
              </a:r>
              <a:r>
                <a:rPr lang="en-US" sz="1400" b="1" dirty="0"/>
                <a:t> views dan channel years. </a:t>
              </a:r>
              <a:r>
                <a:rPr lang="en-US" sz="1400" dirty="0" err="1"/>
                <a:t>Secara</a:t>
              </a:r>
              <a:r>
                <a:rPr lang="en-US" sz="1400" dirty="0"/>
                <a:t> garis </a:t>
              </a:r>
              <a:r>
                <a:rPr lang="en-US" sz="1400" dirty="0" err="1"/>
                <a:t>besar</a:t>
              </a:r>
              <a:r>
                <a:rPr lang="en-US" sz="1400" dirty="0"/>
                <a:t> </a:t>
              </a:r>
              <a:r>
                <a:rPr lang="en-US" sz="1400" dirty="0" err="1"/>
                <a:t>semakin</a:t>
              </a:r>
              <a:r>
                <a:rPr lang="en-US" sz="1400" dirty="0"/>
                <a:t> </a:t>
              </a:r>
              <a:r>
                <a:rPr lang="en-US" sz="1400" dirty="0" err="1"/>
                <a:t>meningkat</a:t>
              </a:r>
              <a:r>
                <a:rPr lang="en-US" sz="1400" dirty="0"/>
                <a:t> lama </a:t>
              </a:r>
              <a:r>
                <a:rPr lang="en-US" sz="1400" dirty="0" err="1"/>
                <a:t>umur</a:t>
              </a:r>
              <a:r>
                <a:rPr lang="en-US" sz="1400" dirty="0"/>
                <a:t> channel, </a:t>
              </a:r>
              <a:r>
                <a:rPr lang="en-US" sz="1400" dirty="0" err="1"/>
                <a:t>semakin</a:t>
              </a:r>
              <a:r>
                <a:rPr lang="en-US" sz="1400" dirty="0"/>
                <a:t> </a:t>
              </a:r>
              <a:r>
                <a:rPr lang="en-US" sz="1400" dirty="0" err="1"/>
                <a:t>tinggi</a:t>
              </a:r>
              <a:r>
                <a:rPr lang="en-US" sz="1400" dirty="0"/>
                <a:t> </a:t>
              </a:r>
              <a:r>
                <a:rPr lang="en-US" sz="1400" dirty="0" err="1"/>
                <a:t>jumlah</a:t>
              </a:r>
              <a:r>
                <a:rPr lang="en-US" sz="1400" dirty="0"/>
                <a:t> views.</a:t>
              </a:r>
              <a:endParaRPr lang="en-ID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034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9E72-01FE-D38F-756E-8F875AE0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9199"/>
          </a:xfrm>
          <a:solidFill>
            <a:srgbClr val="FFD34D"/>
          </a:solidFill>
          <a:ln>
            <a:noFill/>
          </a:ln>
        </p:spPr>
        <p:txBody>
          <a:bodyPr/>
          <a:lstStyle/>
          <a:p>
            <a:r>
              <a:rPr lang="en-US" dirty="0"/>
              <a:t>	PENGUJIAN: CHI SQUARE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99C2-A430-3863-3F75-B11C81377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1900"/>
            <a:ext cx="8128000" cy="24050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Hasil: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2D940A-E95C-7712-714E-5E1DDCF78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650617"/>
              </p:ext>
            </p:extLst>
          </p:nvPr>
        </p:nvGraphicFramePr>
        <p:xfrm>
          <a:off x="927100" y="1386839"/>
          <a:ext cx="8128000" cy="166496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90972">
                  <a:extLst>
                    <a:ext uri="{9D8B030D-6E8A-4147-A177-3AD203B41FA5}">
                      <a16:colId xmlns:a16="http://schemas.microsoft.com/office/drawing/2014/main" val="3855514735"/>
                    </a:ext>
                  </a:extLst>
                </a:gridCol>
                <a:gridCol w="2373028">
                  <a:extLst>
                    <a:ext uri="{9D8B030D-6E8A-4147-A177-3AD203B41FA5}">
                      <a16:colId xmlns:a16="http://schemas.microsoft.com/office/drawing/2014/main" val="1570336847"/>
                    </a:ext>
                  </a:extLst>
                </a:gridCol>
                <a:gridCol w="1698458">
                  <a:extLst>
                    <a:ext uri="{9D8B030D-6E8A-4147-A177-3AD203B41FA5}">
                      <a16:colId xmlns:a16="http://schemas.microsoft.com/office/drawing/2014/main" val="1414238865"/>
                    </a:ext>
                  </a:extLst>
                </a:gridCol>
                <a:gridCol w="2365542">
                  <a:extLst>
                    <a:ext uri="{9D8B030D-6E8A-4147-A177-3AD203B41FA5}">
                      <a16:colId xmlns:a16="http://schemas.microsoft.com/office/drawing/2014/main" val="773097346"/>
                    </a:ext>
                  </a:extLst>
                </a:gridCol>
              </a:tblGrid>
              <a:tr h="841237">
                <a:tc>
                  <a:txBody>
                    <a:bodyPr/>
                    <a:lstStyle/>
                    <a:p>
                      <a:r>
                        <a:rPr lang="en-US" dirty="0"/>
                        <a:t>Video Category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 = 0.000</a:t>
                      </a:r>
                    </a:p>
                    <a:p>
                      <a:r>
                        <a:rPr lang="en-US" b="1" dirty="0"/>
                        <a:t>Probably dependent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Subscribers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 = 0.000</a:t>
                      </a:r>
                    </a:p>
                    <a:p>
                      <a:r>
                        <a:rPr lang="en-US" b="1" dirty="0"/>
                        <a:t>Probably dependent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788894"/>
                  </a:ext>
                </a:extLst>
              </a:tr>
              <a:tr h="823731">
                <a:tc>
                  <a:txBody>
                    <a:bodyPr/>
                    <a:lstStyle/>
                    <a:p>
                      <a:r>
                        <a:rPr lang="en-US" b="1" dirty="0"/>
                        <a:t>Channel Years</a:t>
                      </a:r>
                      <a:endParaRPr lang="en-ID" b="1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= 0.182</a:t>
                      </a:r>
                    </a:p>
                    <a:p>
                      <a:r>
                        <a:rPr lang="en-ID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Probably independent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Upload Video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= 0.000</a:t>
                      </a:r>
                    </a:p>
                    <a:p>
                      <a:r>
                        <a:rPr lang="en-ID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Probably dependent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5987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AD0E2E-2E66-3D8D-08B5-03BB7EE11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827051"/>
              </p:ext>
            </p:extLst>
          </p:nvPr>
        </p:nvGraphicFramePr>
        <p:xfrm>
          <a:off x="838200" y="4204335"/>
          <a:ext cx="8128000" cy="21996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09564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6378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Hubungan</a:t>
                      </a:r>
                      <a:r>
                        <a:rPr lang="en-US" dirty="0"/>
                        <a:t> Total Views</a:t>
                      </a:r>
                    </a:p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28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Video Category</a:t>
                      </a:r>
                      <a:endParaRPr lang="en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8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/>
                        <a:t>Channel Years</a:t>
                      </a:r>
                      <a:endParaRPr lang="en-ID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Kurang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49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Upload Video</a:t>
                      </a:r>
                      <a:endParaRPr lang="en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48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Subscribers</a:t>
                      </a:r>
                      <a:endParaRPr lang="en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372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07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861E19-6CE7-0585-EB24-A684B5F2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9199"/>
          </a:xfrm>
          <a:solidFill>
            <a:srgbClr val="FFD34D"/>
          </a:solidFill>
          <a:ln>
            <a:noFill/>
          </a:ln>
        </p:spPr>
        <p:txBody>
          <a:bodyPr/>
          <a:lstStyle/>
          <a:p>
            <a:r>
              <a:rPr lang="en-US" dirty="0"/>
              <a:t>	KESIMPULAN</a:t>
            </a:r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B01C43B-47E6-67EB-8A30-8D8A53AFD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102635"/>
              </p:ext>
            </p:extLst>
          </p:nvPr>
        </p:nvGraphicFramePr>
        <p:xfrm>
          <a:off x="487680" y="1567815"/>
          <a:ext cx="8128000" cy="21996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09564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6378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Hubungan</a:t>
                      </a:r>
                      <a:r>
                        <a:rPr lang="en-US" dirty="0"/>
                        <a:t> Total Views</a:t>
                      </a:r>
                    </a:p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28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Video Category</a:t>
                      </a:r>
                      <a:endParaRPr lang="en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8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/>
                        <a:t>Channel Years</a:t>
                      </a:r>
                      <a:endParaRPr lang="en-ID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Kurang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49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Upload Video</a:t>
                      </a:r>
                      <a:endParaRPr lang="en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48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Subscribers</a:t>
                      </a:r>
                      <a:endParaRPr lang="en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37271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A36E2E5-07D0-BA7B-D971-D3B5842B76AF}"/>
              </a:ext>
            </a:extLst>
          </p:cNvPr>
          <p:cNvSpPr txBox="1">
            <a:spLocks/>
          </p:cNvSpPr>
          <p:nvPr/>
        </p:nvSpPr>
        <p:spPr>
          <a:xfrm>
            <a:off x="0" y="3947160"/>
            <a:ext cx="12192000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View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saling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bergantung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subscriber channel. Oleh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karena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itu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peningkatan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views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meningkatkan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subscriber dan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peningkatan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subscriber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mempertahankan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views. Oleh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karena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itu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penting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meningkatkan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views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mempertimbangkan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kategori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video dan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jumlah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video.</a:t>
            </a:r>
            <a:endParaRPr lang="en-US" sz="2400" dirty="0"/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93348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448ABD-F4E5-F2D2-D612-A7BD937ADF39}"/>
              </a:ext>
            </a:extLst>
          </p:cNvPr>
          <p:cNvSpPr/>
          <p:nvPr/>
        </p:nvSpPr>
        <p:spPr>
          <a:xfrm>
            <a:off x="0" y="0"/>
            <a:ext cx="12192000" cy="1567543"/>
          </a:xfrm>
          <a:prstGeom prst="rect">
            <a:avLst/>
          </a:prstGeom>
          <a:solidFill>
            <a:srgbClr val="FFD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B072-2BB1-05A0-CA81-F77F292F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980"/>
            <a:ext cx="10515600" cy="1325563"/>
          </a:xfrm>
        </p:spPr>
        <p:txBody>
          <a:bodyPr/>
          <a:lstStyle/>
          <a:p>
            <a:r>
              <a:rPr lang="en-US" dirty="0"/>
              <a:t>REKOMENDASI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19992-0792-52DB-FC8A-FA48706A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724"/>
            <a:ext cx="10515600" cy="2708275"/>
          </a:xfrm>
        </p:spPr>
        <p:txBody>
          <a:bodyPr>
            <a:normAutofit/>
          </a:bodyPr>
          <a:lstStyle/>
          <a:p>
            <a:pPr algn="l">
              <a:buAutoNum type="arabicPeriod"/>
            </a:pP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Konsisten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menambah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jumlah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video.</a:t>
            </a:r>
          </a:p>
          <a:p>
            <a:pPr algn="l">
              <a:buAutoNum type="arabicPeriod"/>
            </a:pPr>
            <a:endParaRPr lang="en-ID" sz="1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buAutoNum type="arabicPeriod"/>
            </a:pP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Mengobinasikan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kategori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video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antara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politik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selingan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kategori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Music, Entertainment, People &amp; Blog (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kehidupan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sehari-hari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), Gaming, dan Education.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Jeli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melihat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kategori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trend.</a:t>
            </a:r>
          </a:p>
          <a:p>
            <a:pPr algn="l">
              <a:buAutoNum type="arabicPeriod"/>
            </a:pPr>
            <a:endParaRPr lang="en-ID" sz="18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algn="l">
              <a:buAutoNum type="arabicPeriod"/>
            </a:pP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Meningkatkan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subscriber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meningkatkan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view per video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sembari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memperhatikan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kategori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video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tetap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konsisten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mengupload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video.</a:t>
            </a:r>
          </a:p>
        </p:txBody>
      </p:sp>
    </p:spTree>
    <p:extLst>
      <p:ext uri="{BB962C8B-B14F-4D97-AF65-F5344CB8AC3E}">
        <p14:creationId xmlns:p14="http://schemas.microsoft.com/office/powerpoint/2010/main" val="297304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2044</TotalTime>
  <Words>510</Words>
  <Application>Microsoft Office PowerPoint</Application>
  <PresentationFormat>Widescreen</PresentationFormat>
  <Paragraphs>112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FOKUS 10 HIGHEST VIEWED CHANNELS..</vt:lpstr>
      <vt:lpstr>PowerPoint Presentation</vt:lpstr>
      <vt:lpstr>HASIL PENYELIDIKAN</vt:lpstr>
      <vt:lpstr> PENGUJIAN: CHI SQUARE</vt:lpstr>
      <vt:lpstr> KESIMPULAN</vt:lpstr>
      <vt:lpstr>REKOMENDASI</vt:lpstr>
      <vt:lpstr>PowerPoint Presentation</vt:lpstr>
      <vt:lpstr>PowerPoint Presentation</vt:lpstr>
      <vt:lpstr>Apakah ada Pertanyaan?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Toko Sejahtera</dc:creator>
  <cp:lastModifiedBy>Toko Sejahtera</cp:lastModifiedBy>
  <cp:revision>5</cp:revision>
  <dcterms:created xsi:type="dcterms:W3CDTF">2022-09-01T23:40:16Z</dcterms:created>
  <dcterms:modified xsi:type="dcterms:W3CDTF">2022-09-08T07:42:22Z</dcterms:modified>
</cp:coreProperties>
</file>