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3ff0e6e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b3ff0e6e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3ff0e6ea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3ff0e6ea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3ff0e6ea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3ff0e6ea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b3ff0e6ea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b3ff0e6ea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3ff0e6e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b3ff0e6e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b3ff0e6ea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b3ff0e6ea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3ff0e6ea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3ff0e6ea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a1f4cc2198_0_2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a1f4cc2198_0_2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3ff0e6ea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3ff0e6ea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3ff0e6ea3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b3ff0e6ea3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1f4cc21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1f4cc21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3ff0e6ea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b3ff0e6ea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3ff0e6ea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b3ff0e6ea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3ff0e6ea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b3ff0e6ea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3ff0e6ea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b3ff0e6ea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3ff0e6ea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b3ff0e6ea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3ff0e6ea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3ff0e6ea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b3ff0e6ea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b3ff0e6ea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1f4cc2198_0_2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1f4cc2198_0_2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1f4cc2198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1f4cc2198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1f4cc2198_0_1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1f4cc2198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1f4cc2198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1f4cc2198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1f4cc2198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1f4cc2198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3ff0e6e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b3ff0e6e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3ff0e6ea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3ff0e6ea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3ff0e6ea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3ff0e6ea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7725" y="422550"/>
            <a:ext cx="9061402" cy="47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type="ctrTitle"/>
          </p:nvPr>
        </p:nvSpPr>
        <p:spPr>
          <a:xfrm>
            <a:off x="1429850" y="1710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Telco Churn Customer Prediction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266325" y="4229600"/>
            <a:ext cx="3573300" cy="4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Wenny Chandra Sari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Feature: Subscribe for Online Security or Not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153" name="Google Shape;153;p22"/>
          <p:cNvSpPr txBox="1"/>
          <p:nvPr/>
        </p:nvSpPr>
        <p:spPr>
          <a:xfrm>
            <a:off x="4140300" y="3222100"/>
            <a:ext cx="21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shows more customers who are not registered online backup.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of the churn customers do not use Online Backup.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2505475" y="277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/>
              <a:t>Feature: Subscribe for Online Back Up or Not</a:t>
            </a:r>
            <a:endParaRPr sz="2300"/>
          </a:p>
        </p:txBody>
      </p:sp>
      <p:sp>
        <p:nvSpPr>
          <p:cNvPr id="155" name="Google Shape;155;p22"/>
          <p:cNvSpPr txBox="1"/>
          <p:nvPr/>
        </p:nvSpPr>
        <p:spPr>
          <a:xfrm>
            <a:off x="4334875" y="1085100"/>
            <a:ext cx="21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Data shows more customers who are not registered with Online Security.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Customers churned the most from those who do not use Online Security.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85100"/>
            <a:ext cx="1676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475" y="3222100"/>
            <a:ext cx="1483501" cy="14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Feature: Subscribe for Device Protection or Not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64" name="Google Shape;164;p23"/>
          <p:cNvSpPr txBox="1"/>
          <p:nvPr/>
        </p:nvSpPr>
        <p:spPr>
          <a:xfrm>
            <a:off x="4260300" y="3210825"/>
            <a:ext cx="217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shows more customers who are not registered with Tech Support.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Customers churn the most from those who don't use Tech Support.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2505475" y="277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Feature: Subscribe for Tech Support or Not</a:t>
            </a:r>
            <a:endParaRPr sz="2300"/>
          </a:p>
        </p:txBody>
      </p:sp>
      <p:sp>
        <p:nvSpPr>
          <p:cNvPr id="166" name="Google Shape;166;p23"/>
          <p:cNvSpPr txBox="1"/>
          <p:nvPr/>
        </p:nvSpPr>
        <p:spPr>
          <a:xfrm>
            <a:off x="4345800" y="1063300"/>
            <a:ext cx="21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shows that more customers do not use Device Protection.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of the churn customers do not use Device Protection.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63300"/>
            <a:ext cx="16859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250" y="3210813"/>
            <a:ext cx="1656325" cy="1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Feature: Subscribe for Streaming TV or Not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75" name="Google Shape;175;p24"/>
          <p:cNvSpPr txBox="1"/>
          <p:nvPr/>
        </p:nvSpPr>
        <p:spPr>
          <a:xfrm>
            <a:off x="4123275" y="3242025"/>
            <a:ext cx="217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shows a comparison between customers who use Streaming Movie and those who don't.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2505475" y="277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lang="en" sz="2200"/>
              <a:t>Feature: Subscribe for Streaming Movie or Not</a:t>
            </a:r>
            <a:endParaRPr sz="2200"/>
          </a:p>
        </p:txBody>
      </p:sp>
      <p:sp>
        <p:nvSpPr>
          <p:cNvPr id="177" name="Google Shape;177;p24"/>
          <p:cNvSpPr txBox="1"/>
          <p:nvPr/>
        </p:nvSpPr>
        <p:spPr>
          <a:xfrm>
            <a:off x="4269450" y="1109025"/>
            <a:ext cx="217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shows that the comparison between customers who use Streaming TV and do not use it is relatively small and there are more who do not use it.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70550"/>
            <a:ext cx="16668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475" y="3190775"/>
            <a:ext cx="1506584" cy="14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Feature: Prefer Paperless Billing or Not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86" name="Google Shape;186;p25"/>
          <p:cNvSpPr txBox="1"/>
          <p:nvPr/>
        </p:nvSpPr>
        <p:spPr>
          <a:xfrm>
            <a:off x="4702100" y="3317075"/>
            <a:ext cx="217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shows that more customers are using electronic checks.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Most 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churn 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customer is for those who use electronic checks.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2505475" y="277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Feature: </a:t>
            </a:r>
            <a:r>
              <a:rPr lang="en" sz="2300"/>
              <a:t>Preferred</a:t>
            </a:r>
            <a:r>
              <a:rPr lang="en" sz="2300"/>
              <a:t> Payment Method</a:t>
            </a:r>
            <a:endParaRPr sz="2300"/>
          </a:p>
        </p:txBody>
      </p:sp>
      <p:sp>
        <p:nvSpPr>
          <p:cNvPr id="188" name="Google Shape;188;p25"/>
          <p:cNvSpPr txBox="1"/>
          <p:nvPr/>
        </p:nvSpPr>
        <p:spPr>
          <a:xfrm>
            <a:off x="4287550" y="1089600"/>
            <a:ext cx="21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shows more customers prefer Paperless Billing.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89600"/>
            <a:ext cx="170497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650" y="3317063"/>
            <a:ext cx="2088350" cy="182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Feature: Bind by a Contract or Not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97" name="Google Shape;197;p26"/>
          <p:cNvSpPr txBox="1"/>
          <p:nvPr/>
        </p:nvSpPr>
        <p:spPr>
          <a:xfrm>
            <a:off x="4324000" y="1186025"/>
            <a:ext cx="283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data shows more customers are bound by monthly contracts.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most customer churn is on the monthly contract.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850" y="1211350"/>
            <a:ext cx="1657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Feature: Tenure, Monthly Charges, Total Charges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205" name="Google Shape;205;p27"/>
          <p:cNvSpPr txBox="1"/>
          <p:nvPr/>
        </p:nvSpPr>
        <p:spPr>
          <a:xfrm>
            <a:off x="393500" y="3193250"/>
            <a:ext cx="26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Range of Tenures are between 0 month to 72 months (6 years ). The m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edian is 29.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1211350"/>
            <a:ext cx="8909376" cy="19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3497453" y="3193250"/>
            <a:ext cx="26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Range of Monthly Charges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are between 18.25 to 118.75 dollars. The median is 89.85.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459563" y="3193250"/>
            <a:ext cx="217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range of T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otal Charges are between 18.80 to 8684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.80 dollars. The m</a:t>
            </a: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edian is 1397.475 dollars.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2400250" y="4995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Based on Collinearity all numeric features have considerate collinearities with our target (Churn)</a:t>
            </a:r>
            <a:endParaRPr sz="1500"/>
          </a:p>
        </p:txBody>
      </p:sp>
      <p:sp>
        <p:nvSpPr>
          <p:cNvPr id="215" name="Google Shape;215;p28"/>
          <p:cNvSpPr txBox="1"/>
          <p:nvPr/>
        </p:nvSpPr>
        <p:spPr>
          <a:xfrm>
            <a:off x="4702100" y="3317075"/>
            <a:ext cx="217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8"/>
          <p:cNvSpPr txBox="1"/>
          <p:nvPr>
            <p:ph type="title"/>
          </p:nvPr>
        </p:nvSpPr>
        <p:spPr>
          <a:xfrm>
            <a:off x="2400250" y="2369525"/>
            <a:ext cx="6366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370"/>
              <a:t>Based on Chi Contigency:</a:t>
            </a:r>
            <a:r>
              <a:rPr lang="en" sz="1070"/>
              <a:t> </a:t>
            </a:r>
            <a:r>
              <a:rPr b="0" lang="en" sz="970"/>
              <a:t>SeniorCitizen, Partner, Multiplelines, InternetService, OnlineSecurity, OnlineBackup, DeviceProctection, TechSupport, StreamingTV, StreamingMovies, Contract, PaperlessBilling, and PaymentMethod are </a:t>
            </a:r>
            <a:r>
              <a:rPr b="0" lang="en" sz="970"/>
              <a:t>dependent</a:t>
            </a:r>
            <a:r>
              <a:rPr b="0" lang="en" sz="970"/>
              <a:t> with our target.</a:t>
            </a:r>
            <a:endParaRPr b="0" sz="970"/>
          </a:p>
        </p:txBody>
      </p:sp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650" y="1102072"/>
            <a:ext cx="3560125" cy="121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8"/>
          <p:cNvGrpSpPr/>
          <p:nvPr/>
        </p:nvGrpSpPr>
        <p:grpSpPr>
          <a:xfrm>
            <a:off x="2483650" y="3169525"/>
            <a:ext cx="5201275" cy="1448325"/>
            <a:chOff x="481750" y="2455500"/>
            <a:chExt cx="5201275" cy="1448325"/>
          </a:xfrm>
        </p:grpSpPr>
        <p:pic>
          <p:nvPicPr>
            <p:cNvPr id="220" name="Google Shape;22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575" y="2455500"/>
              <a:ext cx="1593100" cy="818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68375" y="2455500"/>
              <a:ext cx="1832125" cy="144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1750" y="3246300"/>
              <a:ext cx="1610750" cy="559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850900" y="2455500"/>
              <a:ext cx="1832125" cy="11555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33"/>
              <a:t>We select all the feature and the model will drop irrelevant feature by itself using dropout technique.</a:t>
            </a:r>
            <a:endParaRPr sz="4133"/>
          </a:p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2400250" y="728175"/>
            <a:ext cx="267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Model-1: Sequential Model</a:t>
            </a:r>
            <a:endParaRPr sz="1500"/>
          </a:p>
        </p:txBody>
      </p:sp>
      <p:sp>
        <p:nvSpPr>
          <p:cNvPr id="241" name="Google Shape;241;p31"/>
          <p:cNvSpPr txBox="1"/>
          <p:nvPr/>
        </p:nvSpPr>
        <p:spPr>
          <a:xfrm>
            <a:off x="5699525" y="2756075"/>
            <a:ext cx="319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Model-4: 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Tunned Functional Model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2432975" y="1041725"/>
            <a:ext cx="2001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Datasize: 5379 rows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Input layer: 45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Hidden layer 1: 4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Output: 1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Batch: 64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Epoch: 10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Optimizer: -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Loss = binary_crossentropy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metrics = accuracy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699525" y="7080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Model-2: 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Tunned Sequential Model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5754375" y="1014450"/>
            <a:ext cx="3267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Input layer: 45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Hidden layer 1: 4 neuron, batch_normalization, af= relu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Hidden layer 2: 2 neuron, batch_normalization, af= relu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Output: 1 neuron, batch_normalization, af= sigmoid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Batch: 64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Epoch: 10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Optimizer: adam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Loss = binary_crossentropy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metrics = accuracy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2432975" y="2767025"/>
            <a:ext cx="267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Model-3: Functional Model</a:t>
            </a:r>
            <a:endParaRPr sz="1500"/>
          </a:p>
        </p:txBody>
      </p:sp>
      <p:sp>
        <p:nvSpPr>
          <p:cNvPr id="247" name="Google Shape;247;p31"/>
          <p:cNvSpPr txBox="1"/>
          <p:nvPr/>
        </p:nvSpPr>
        <p:spPr>
          <a:xfrm>
            <a:off x="2432975" y="3038200"/>
            <a:ext cx="2001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Input layer: 45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Hidden layer 1: 4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Output: 1 neuron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Batch: 64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Epoch: 10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Optimizer: -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Loss = binary_crossentropy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metrics = accuracy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5754375" y="29689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Input layer: 45 neuron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Hidden layer 1: 4 neuron, af= relu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Hidden layer 2: 2 neuron, af= relu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Output: 1 neuron, af= sigmoid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Batch: 64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Epoch: 10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Optimizer: adam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Loss = binary_crossentropy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metrics = accuracy</a:t>
            </a:r>
            <a:endParaRPr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2400250" y="431250"/>
            <a:ext cx="314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We had created 4 models which are: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Objective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Datasets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Exploratory Data Analysis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b="1" lang="en" sz="1700"/>
              <a:t>Feature Selection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b="1" lang="en" sz="1700"/>
              <a:t>Model and Evaluation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Demo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●"/>
            </a:pPr>
            <a:r>
              <a:rPr b="1" lang="en" sz="1700"/>
              <a:t>Prediction Evaluation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1" lang="en" sz="1700"/>
              <a:t>Conclusion</a:t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4363850" y="616725"/>
            <a:ext cx="2127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Evaluation</a:t>
            </a:r>
            <a:endParaRPr sz="2600"/>
          </a:p>
        </p:txBody>
      </p:sp>
      <p:sp>
        <p:nvSpPr>
          <p:cNvPr id="255" name="Google Shape;255;p3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75" y="1460050"/>
            <a:ext cx="3238500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925" y="1394925"/>
            <a:ext cx="31718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/>
          <p:nvPr/>
        </p:nvSpPr>
        <p:spPr>
          <a:xfrm>
            <a:off x="5159950" y="1276700"/>
            <a:ext cx="3414600" cy="280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5912650" y="1936675"/>
            <a:ext cx="7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5869025" y="1931225"/>
            <a:ext cx="823500" cy="15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5841425" y="3174500"/>
            <a:ext cx="823500" cy="15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2132750" y="4259800"/>
            <a:ext cx="647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“Based on evaluation we see that baseline functional model and tuned functional model have the most great class 1 precision.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We focus on the class 1 precision or the 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ability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 to correctly a predict churn customer.”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4363850" y="616725"/>
            <a:ext cx="21270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Evaluation</a:t>
            </a:r>
            <a:endParaRPr sz="2600"/>
          </a:p>
        </p:txBody>
      </p:sp>
      <p:sp>
        <p:nvSpPr>
          <p:cNvPr id="268" name="Google Shape;268;p3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525" y="1516675"/>
            <a:ext cx="2127000" cy="26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8550" y="1526800"/>
            <a:ext cx="2000106" cy="26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2438200" y="1173050"/>
            <a:ext cx="25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Functional Model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719988" y="1173050"/>
            <a:ext cx="27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Tunned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Functional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3"/>
          <p:cNvSpPr/>
          <p:nvPr/>
        </p:nvSpPr>
        <p:spPr>
          <a:xfrm>
            <a:off x="7112625" y="687650"/>
            <a:ext cx="409200" cy="48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1123700" y="4305475"/>
            <a:ext cx="761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Based on the accuracy and loss from the model, we see that the accuracy and loss of Tunned Functional Model are smoother. Because of that we will use The Tunned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latin typeface="Lato"/>
                <a:ea typeface="Lato"/>
                <a:cs typeface="Lato"/>
                <a:sym typeface="Lato"/>
              </a:rPr>
              <a:t>Functional Model.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2574575" y="2002400"/>
            <a:ext cx="5858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Model Conclusion:</a:t>
            </a:r>
            <a:endParaRPr sz="3400"/>
          </a:p>
        </p:txBody>
      </p:sp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2547300" y="2651225"/>
            <a:ext cx="51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We will use the Tuned Functional Model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2"/>
              <a:t>https://huggingface.co/spaces/Wenny/Telco-Customer-Churn</a:t>
            </a:r>
            <a:endParaRPr sz="1822"/>
          </a:p>
        </p:txBody>
      </p:sp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Evaluation</a:t>
            </a:r>
            <a:endParaRPr/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2438200" y="616725"/>
            <a:ext cx="59943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I had done some Inferencing with 10 new data</a:t>
            </a:r>
            <a:endParaRPr sz="2600"/>
          </a:p>
        </p:txBody>
      </p:sp>
      <p:sp>
        <p:nvSpPr>
          <p:cNvPr id="299" name="Google Shape;299;p3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200" y="1689150"/>
            <a:ext cx="21812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 txBox="1"/>
          <p:nvPr/>
        </p:nvSpPr>
        <p:spPr>
          <a:xfrm>
            <a:off x="5421750" y="1689150"/>
            <a:ext cx="31416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2"/>
                </a:solidFill>
                <a:highlight>
                  <a:srgbClr val="FFFFFE"/>
                </a:highlight>
                <a:latin typeface="Lato"/>
                <a:ea typeface="Lato"/>
                <a:cs typeface="Lato"/>
                <a:sym typeface="Lato"/>
              </a:rPr>
              <a:t>The classification results were quite good, of the 7 people who originally did not churn, we managed to classify 7 as not churn. Of the 3 people who originally churn, we managed to classify 1 person as churn. This is related to the model recall which is higher than the precision.</a:t>
            </a:r>
            <a:endParaRPr sz="1050">
              <a:solidFill>
                <a:schemeClr val="dk2"/>
              </a:solidFill>
              <a:highlight>
                <a:srgbClr val="FFFFFE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7" name="Google Shape;307;p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</a:t>
            </a:r>
            <a:r>
              <a:rPr b="1" lang="en"/>
              <a:t>ake a </a:t>
            </a:r>
            <a:r>
              <a:rPr b="1" lang="en" sz="1700"/>
              <a:t>Telco-Churn-Customer-Prediction Model </a:t>
            </a:r>
            <a:r>
              <a:rPr b="1" lang="en"/>
              <a:t>that Telco can provide promotions to retain the suspected-churn-customer.</a:t>
            </a:r>
            <a:endParaRPr b="1"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410100" y="1595776"/>
            <a:ext cx="63216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/>
              <a:t>Dataset contains information about 19 features that support the Telco-Churn-Customer-Prediction Model.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2400250" y="4294725"/>
            <a:ext cx="632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https://www.kaggle.com/datasets/tejashvi14/medical-insurance-premium-prediction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Target: Churn that </a:t>
            </a:r>
            <a:r>
              <a:rPr lang="en" sz="2300">
                <a:solidFill>
                  <a:schemeClr val="dk1"/>
                </a:solidFill>
              </a:rPr>
              <a:t>Moderately Imbalance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4578175" y="3318375"/>
            <a:ext cx="217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There are no significant differences between churn and non-churn female and male customers.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850" y="1131250"/>
            <a:ext cx="2529600" cy="16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type="title"/>
          </p:nvPr>
        </p:nvSpPr>
        <p:spPr>
          <a:xfrm>
            <a:off x="2505475" y="27131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</a:t>
            </a:r>
            <a:r>
              <a:rPr lang="en" sz="2300"/>
              <a:t>: Gender</a:t>
            </a:r>
            <a:endParaRPr sz="2300"/>
          </a:p>
        </p:txBody>
      </p:sp>
      <p:sp>
        <p:nvSpPr>
          <p:cNvPr id="112" name="Google Shape;112;p18"/>
          <p:cNvSpPr txBox="1"/>
          <p:nvPr/>
        </p:nvSpPr>
        <p:spPr>
          <a:xfrm>
            <a:off x="5278525" y="1425375"/>
            <a:ext cx="21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No Churn: 5174 or 26.5%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Churn: 1869 or 73.5%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8850" y="3193400"/>
            <a:ext cx="18288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sz="2300"/>
              <a:t>Feature: Senior Citizen or Not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120" name="Google Shape;120;p19"/>
          <p:cNvSpPr txBox="1"/>
          <p:nvPr/>
        </p:nvSpPr>
        <p:spPr>
          <a:xfrm>
            <a:off x="4265750" y="3150250"/>
            <a:ext cx="217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 graph shows more non-partnered than partnered customers.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Churn customers are more on non partnered customers.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On contrary non-churn customer are more on partnered customers.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505475" y="26829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Feature: Have a Partner or Not</a:t>
            </a:r>
            <a:endParaRPr sz="2300"/>
          </a:p>
        </p:txBody>
      </p:sp>
      <p:sp>
        <p:nvSpPr>
          <p:cNvPr id="122" name="Google Shape;122;p19"/>
          <p:cNvSpPr txBox="1"/>
          <p:nvPr/>
        </p:nvSpPr>
        <p:spPr>
          <a:xfrm>
            <a:off x="4345825" y="1098100"/>
            <a:ext cx="217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 graph shows more young customers than senior customers.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Churn customers are more young customers.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74175"/>
            <a:ext cx="16668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5475" y="3150250"/>
            <a:ext cx="1574500" cy="15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Feature: Have Dependents or Not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131" name="Google Shape;131;p20"/>
          <p:cNvSpPr txBox="1"/>
          <p:nvPr/>
        </p:nvSpPr>
        <p:spPr>
          <a:xfrm>
            <a:off x="4276650" y="3291100"/>
            <a:ext cx="21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 graph shows that more customers subscribe Phone Service.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2505475" y="277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Feature: Subscribe Phone Service or Not</a:t>
            </a:r>
            <a:endParaRPr sz="2300"/>
          </a:p>
        </p:txBody>
      </p:sp>
      <p:sp>
        <p:nvSpPr>
          <p:cNvPr id="133" name="Google Shape;133;p20"/>
          <p:cNvSpPr txBox="1"/>
          <p:nvPr/>
        </p:nvSpPr>
        <p:spPr>
          <a:xfrm>
            <a:off x="4345825" y="1169000"/>
            <a:ext cx="21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 graph shows more customers have dependents.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92675"/>
            <a:ext cx="16668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325" y="3185250"/>
            <a:ext cx="1564689" cy="15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00"/>
              <a:t>Feature:</a:t>
            </a:r>
            <a:r>
              <a:rPr lang="en" sz="1800"/>
              <a:t> Subscribe Multiple Line PhoneService or Not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21"/>
          <p:cNvSpPr txBox="1"/>
          <p:nvPr/>
        </p:nvSpPr>
        <p:spPr>
          <a:xfrm>
            <a:off x="4362850" y="3181250"/>
            <a:ext cx="217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 graph shows that more customers are using Fiber Optic Internet Service.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Churn customer mostly use Fiber Optic Internet Service and non churn customers mostly use DSL.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2505475" y="2778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3043"/>
              <a:buNone/>
            </a:pPr>
            <a:r>
              <a:rPr lang="en" sz="2300"/>
              <a:t>Feature: Subscribe for Internet Service or Not</a:t>
            </a:r>
            <a:endParaRPr sz="2300"/>
          </a:p>
        </p:txBody>
      </p:sp>
      <p:sp>
        <p:nvSpPr>
          <p:cNvPr id="144" name="Google Shape;144;p21"/>
          <p:cNvSpPr txBox="1"/>
          <p:nvPr/>
        </p:nvSpPr>
        <p:spPr>
          <a:xfrm>
            <a:off x="4572000" y="1074200"/>
            <a:ext cx="2176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The graph shows more customers who do not use Multiple Line Service.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Churn customers mostly use phone services (both singleline and multiple lines).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Most non churn customers only use singleline.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75" y="1074200"/>
            <a:ext cx="18573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050" y="3181250"/>
            <a:ext cx="1524827" cy="15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