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3" r:id="rId3"/>
  </p:sldMasterIdLst>
  <p:notesMasterIdLst>
    <p:notesMasterId r:id="rId15"/>
  </p:notesMasterIdLst>
  <p:sldIdLst>
    <p:sldId id="256" r:id="rId4"/>
    <p:sldId id="284" r:id="rId5"/>
    <p:sldId id="285" r:id="rId6"/>
    <p:sldId id="257" r:id="rId7"/>
    <p:sldId id="282" r:id="rId8"/>
    <p:sldId id="281" r:id="rId9"/>
    <p:sldId id="283" r:id="rId10"/>
    <p:sldId id="286" r:id="rId11"/>
    <p:sldId id="288" r:id="rId12"/>
    <p:sldId id="287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A45E060-E8B2-47FC-A6EF-4AC5AEFA1833}">
          <p14:sldIdLst>
            <p14:sldId id="256"/>
            <p14:sldId id="284"/>
            <p14:sldId id="285"/>
            <p14:sldId id="257"/>
            <p14:sldId id="282"/>
            <p14:sldId id="281"/>
            <p14:sldId id="283"/>
            <p14:sldId id="286"/>
            <p14:sldId id="288"/>
            <p14:sldId id="287"/>
            <p14:sldId id="272"/>
          </p14:sldIdLst>
        </p14:section>
        <p14:section name="未命名的章節" id="{85E5C83E-3DBE-4265-97F6-1556848B6746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2E96"/>
    <a:srgbClr val="29B1DE"/>
    <a:srgbClr val="FF7A32"/>
    <a:srgbClr val="91B4C3"/>
    <a:srgbClr val="249C32"/>
    <a:srgbClr val="C09200"/>
    <a:srgbClr val="FF3300"/>
    <a:srgbClr val="005024"/>
    <a:srgbClr val="D19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淺色樣式 2 - 輔色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佈景主題樣式 2 - 輔色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15" autoAdjust="0"/>
    <p:restoredTop sz="96229" autoAdjust="0"/>
  </p:normalViewPr>
  <p:slideViewPr>
    <p:cSldViewPr snapToGrid="0">
      <p:cViewPr varScale="1">
        <p:scale>
          <a:sx n="84" d="100"/>
          <a:sy n="84" d="100"/>
        </p:scale>
        <p:origin x="398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D5249-D815-4588-BCEE-6603870A05F5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311A0F-645E-4F09-A813-2B445DDDBE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746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75230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2022/6/7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5459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48274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515819" y="6697213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8289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B9642-1EBE-45E7-B5AE-0172AB928B26}" type="datetimeFigureOut">
              <a:rPr lang="zh-CN" altLang="en-US" smtClean="0"/>
              <a:t>2022/6/7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79A4A-B0CA-4AA8-9E06-3641428E21F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>
                <a:lumMod val="5000"/>
                <a:lumOff val="95000"/>
              </a:schemeClr>
            </a:gs>
            <a:gs pos="100000">
              <a:srgbClr val="FF9963"/>
            </a:gs>
            <a:gs pos="2000">
              <a:srgbClr val="FDDFD3"/>
            </a:gs>
            <a:gs pos="81000">
              <a:srgbClr val="FEB8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2022/6/7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72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3000">
              <a:schemeClr val="accent1">
                <a:lumMod val="5000"/>
                <a:lumOff val="95000"/>
              </a:schemeClr>
            </a:gs>
            <a:gs pos="100000">
              <a:srgbClr val="FF9963"/>
            </a:gs>
            <a:gs pos="2000">
              <a:srgbClr val="FDDFD3"/>
            </a:gs>
            <a:gs pos="81000">
              <a:srgbClr val="FEB8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EACB9642-1EBE-45E7-B5AE-0172AB928B26}" type="datetimeFigureOut">
              <a:rPr lang="zh-CN" altLang="en-US" smtClean="0"/>
              <a:pPr/>
              <a:t>2022/6/7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包图简圆体" panose="02010601030101010101" pitchFamily="2" charset="-122"/>
                <a:ea typeface="包图简圆体" panose="02010601030101010101" pitchFamily="2" charset="-122"/>
              </a:defRPr>
            </a:lvl1pPr>
          </a:lstStyle>
          <a:p>
            <a:fld id="{47A79A4A-B0CA-4AA8-9E06-3641428E21F1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包图简圆体" panose="02010601030101010101" pitchFamily="2" charset="-122"/>
          <a:ea typeface="包图简圆体" panose="02010601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93000">
              <a:schemeClr val="accent1">
                <a:lumMod val="5000"/>
                <a:lumOff val="95000"/>
              </a:schemeClr>
            </a:gs>
            <a:gs pos="100000">
              <a:srgbClr val="FF9963"/>
            </a:gs>
            <a:gs pos="2000">
              <a:srgbClr val="FDDFD3"/>
            </a:gs>
            <a:gs pos="81000">
              <a:srgbClr val="FEB89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2724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/>
          <p:cNvSpPr/>
          <p:nvPr/>
        </p:nvSpPr>
        <p:spPr>
          <a:xfrm>
            <a:off x="766015" y="-193749"/>
            <a:ext cx="2127364" cy="2127364"/>
          </a:xfrm>
          <a:prstGeom prst="ellipse">
            <a:avLst/>
          </a:prstGeom>
          <a:solidFill>
            <a:srgbClr val="267FAB">
              <a:alpha val="48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9667241" y="1044272"/>
            <a:ext cx="1147267" cy="1147266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11520739" y="4093269"/>
            <a:ext cx="2179251" cy="2179250"/>
          </a:xfrm>
          <a:prstGeom prst="ellipse">
            <a:avLst/>
          </a:prstGeom>
          <a:solidFill>
            <a:srgbClr val="2E4A4E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33625" y="6052907"/>
            <a:ext cx="3272307" cy="3272306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930787" y="1688805"/>
            <a:ext cx="330428" cy="330428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9791295" y="3955471"/>
            <a:ext cx="546215" cy="546214"/>
          </a:xfrm>
          <a:prstGeom prst="ellipse">
            <a:avLst/>
          </a:prstGeom>
          <a:solidFill>
            <a:sysClr val="window" lastClr="FFFFFF">
              <a:lumMod val="7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-1853205" y="5658751"/>
            <a:ext cx="394156" cy="394156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7178694" y="5256364"/>
            <a:ext cx="258503" cy="25850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椭圆 13"/>
          <p:cNvSpPr/>
          <p:nvPr/>
        </p:nvSpPr>
        <p:spPr>
          <a:xfrm flipH="1">
            <a:off x="1375484" y="3194222"/>
            <a:ext cx="228245" cy="228245"/>
          </a:xfrm>
          <a:prstGeom prst="ellipse">
            <a:avLst/>
          </a:prstGeom>
          <a:solidFill>
            <a:srgbClr val="C5A086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椭圆 14"/>
          <p:cNvSpPr/>
          <p:nvPr/>
        </p:nvSpPr>
        <p:spPr>
          <a:xfrm flipH="1">
            <a:off x="872924" y="2444838"/>
            <a:ext cx="93232" cy="93232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 flipH="1">
            <a:off x="128475" y="2681248"/>
            <a:ext cx="93232" cy="93232"/>
          </a:xfrm>
          <a:prstGeom prst="ellipse">
            <a:avLst/>
          </a:prstGeom>
          <a:solidFill>
            <a:srgbClr val="D9D5CA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 flipH="1">
            <a:off x="6950450" y="1104859"/>
            <a:ext cx="228245" cy="228245"/>
          </a:xfrm>
          <a:prstGeom prst="ellipse">
            <a:avLst/>
          </a:prstGeom>
          <a:solidFill>
            <a:srgbClr val="BA764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 flipV="1">
            <a:off x="8035132" y="1206812"/>
            <a:ext cx="664295" cy="773419"/>
            <a:chOff x="280875" y="2330441"/>
            <a:chExt cx="664294" cy="773419"/>
          </a:xfrm>
          <a:solidFill>
            <a:srgbClr val="D9D5CA"/>
          </a:solidFill>
        </p:grpSpPr>
        <p:sp>
          <p:nvSpPr>
            <p:cNvPr id="19" name="椭圆 18"/>
            <p:cNvSpPr/>
            <p:nvPr/>
          </p:nvSpPr>
          <p:spPr>
            <a:xfrm flipH="1">
              <a:off x="851937" y="2330441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 flipH="1">
              <a:off x="280875" y="3010628"/>
              <a:ext cx="93232" cy="93232"/>
            </a:xfrm>
            <a:prstGeom prst="ellipse">
              <a:avLst/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9" name="2"/>
          <p:cNvSpPr/>
          <p:nvPr/>
        </p:nvSpPr>
        <p:spPr>
          <a:xfrm>
            <a:off x="8870301" y="2584154"/>
            <a:ext cx="92396" cy="1015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7000" b="1">
                <a:solidFill>
                  <a:srgbClr val="FFFFFF"/>
                </a:solidFill>
                <a:latin typeface="Montserrat Semi"/>
                <a:ea typeface="Montserrat Semi"/>
                <a:cs typeface="Montserrat Semi"/>
                <a:sym typeface="Montserrat Semi"/>
              </a:defRPr>
            </a:lvl1pPr>
          </a:lstStyle>
          <a:p>
            <a:pPr algn="r"/>
            <a:endParaRPr lang="en-US" sz="6000" kern="0" spc="700" dirty="0">
              <a:solidFill>
                <a:schemeClr val="tx1"/>
              </a:solidFill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57491" y="5706948"/>
            <a:ext cx="3272307" cy="3272306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10966893" y="3131936"/>
            <a:ext cx="2569540" cy="256954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00311" y="-359356"/>
            <a:ext cx="2378589" cy="2378589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19645" y="3622061"/>
            <a:ext cx="76154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800" kern="0" spc="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報告人</a:t>
            </a:r>
            <a:r>
              <a:rPr lang="en-US" altLang="zh-TW" sz="4800" kern="0" spc="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</a:t>
            </a:r>
            <a:r>
              <a:rPr lang="zh-TW" altLang="en-US" sz="4800" kern="0" spc="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賴威宇</a:t>
            </a:r>
            <a:endParaRPr lang="zh-CN" altLang="en-US" sz="4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9976485" y="997585"/>
            <a:ext cx="838200" cy="838200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9523EC0-83E8-4582-BA9A-BE5720EDB937}"/>
              </a:ext>
            </a:extLst>
          </p:cNvPr>
          <p:cNvSpPr txBox="1"/>
          <p:nvPr/>
        </p:nvSpPr>
        <p:spPr>
          <a:xfrm>
            <a:off x="588817" y="2348874"/>
            <a:ext cx="1026901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6600" b="1" dirty="0">
                <a:solidFill>
                  <a:srgbClr val="91B4C3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音樂播放器兼猜歌名遊戲</a:t>
            </a:r>
          </a:p>
        </p:txBody>
      </p:sp>
      <p:sp>
        <p:nvSpPr>
          <p:cNvPr id="24" name="文本框 1">
            <a:extLst>
              <a:ext uri="{FF2B5EF4-FFF2-40B4-BE49-F238E27FC236}">
                <a16:creationId xmlns:a16="http://schemas.microsoft.com/office/drawing/2014/main" id="{5DCF398E-50AE-9D8D-CFAB-AF01FADFDDC7}"/>
              </a:ext>
            </a:extLst>
          </p:cNvPr>
          <p:cNvSpPr txBox="1"/>
          <p:nvPr/>
        </p:nvSpPr>
        <p:spPr>
          <a:xfrm>
            <a:off x="6960328" y="6318172"/>
            <a:ext cx="52336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kern="0" spc="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報告日期</a:t>
            </a:r>
            <a:r>
              <a:rPr lang="en-US" altLang="zh-TW" sz="2800" kern="0" spc="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:2022/06/08</a:t>
            </a:r>
            <a:endParaRPr lang="zh-CN" altLang="en-US" sz="2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E1D597-0E2E-7CA7-7EB6-AD524DA85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8938" y="539751"/>
            <a:ext cx="2634123" cy="1325563"/>
          </a:xfrm>
        </p:spPr>
        <p:txBody>
          <a:bodyPr/>
          <a:lstStyle/>
          <a:p>
            <a:r>
              <a:rPr lang="zh-TW" altLang="en-US" dirty="0"/>
              <a:t>操作影片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5D5976C-9D9F-3E9A-12B0-BC7111B24D2A}"/>
              </a:ext>
            </a:extLst>
          </p:cNvPr>
          <p:cNvSpPr txBox="1"/>
          <p:nvPr/>
        </p:nvSpPr>
        <p:spPr>
          <a:xfrm>
            <a:off x="4716631" y="3429000"/>
            <a:ext cx="27587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抱歉，我不會內嵌影片</a:t>
            </a:r>
          </a:p>
        </p:txBody>
      </p:sp>
    </p:spTree>
    <p:extLst>
      <p:ext uri="{BB962C8B-B14F-4D97-AF65-F5344CB8AC3E}">
        <p14:creationId xmlns:p14="http://schemas.microsoft.com/office/powerpoint/2010/main" val="408364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F9B1A3-F2F0-4DDB-A748-06AF513A4421}"/>
              </a:ext>
            </a:extLst>
          </p:cNvPr>
          <p:cNvSpPr/>
          <p:nvPr/>
        </p:nvSpPr>
        <p:spPr>
          <a:xfrm>
            <a:off x="648807" y="2531906"/>
            <a:ext cx="10894385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THANKS FOR YOUR LISTENING!</a:t>
            </a:r>
            <a:endParaRPr lang="zh-TW" altLang="en-US" sz="66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椭圆 1"/>
          <p:cNvSpPr/>
          <p:nvPr/>
        </p:nvSpPr>
        <p:spPr>
          <a:xfrm>
            <a:off x="-145017" y="-167719"/>
            <a:ext cx="2362200" cy="2362200"/>
          </a:xfrm>
          <a:prstGeom prst="ellipse">
            <a:avLst/>
          </a:prstGeom>
          <a:solidFill>
            <a:srgbClr val="8BB6CB">
              <a:alpha val="9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椭圆 8"/>
          <p:cNvSpPr/>
          <p:nvPr/>
        </p:nvSpPr>
        <p:spPr>
          <a:xfrm>
            <a:off x="1816499" y="-167660"/>
            <a:ext cx="1266288" cy="1266288"/>
          </a:xfrm>
          <a:prstGeom prst="ellipse">
            <a:avLst/>
          </a:prstGeom>
          <a:solidFill>
            <a:srgbClr val="2E4A4E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6" name="椭圆 18"/>
          <p:cNvSpPr/>
          <p:nvPr/>
        </p:nvSpPr>
        <p:spPr>
          <a:xfrm>
            <a:off x="-25001" y="2057321"/>
            <a:ext cx="603887" cy="603886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7" name="椭圆 4"/>
          <p:cNvSpPr/>
          <p:nvPr/>
        </p:nvSpPr>
        <p:spPr>
          <a:xfrm>
            <a:off x="-279238" y="248208"/>
            <a:ext cx="2370455" cy="2370455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1"/>
          <p:cNvSpPr/>
          <p:nvPr/>
        </p:nvSpPr>
        <p:spPr>
          <a:xfrm>
            <a:off x="7536919" y="5194889"/>
            <a:ext cx="2362200" cy="2362200"/>
          </a:xfrm>
          <a:prstGeom prst="ellipse">
            <a:avLst/>
          </a:prstGeom>
          <a:solidFill>
            <a:srgbClr val="8BB6CB">
              <a:alpha val="9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10158549" y="2830432"/>
            <a:ext cx="2686399" cy="2686399"/>
          </a:xfrm>
          <a:prstGeom prst="ellipse">
            <a:avLst/>
          </a:prstGeom>
          <a:solidFill>
            <a:srgbClr val="2E4A4E">
              <a:alpha val="55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椭圆 18"/>
          <p:cNvSpPr/>
          <p:nvPr/>
        </p:nvSpPr>
        <p:spPr>
          <a:xfrm>
            <a:off x="10301162" y="5051500"/>
            <a:ext cx="1134345" cy="1134344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1" name="椭圆 4"/>
          <p:cNvSpPr/>
          <p:nvPr/>
        </p:nvSpPr>
        <p:spPr>
          <a:xfrm>
            <a:off x="9249663" y="3909271"/>
            <a:ext cx="3418802" cy="3418802"/>
          </a:xfrm>
          <a:prstGeom prst="ellipse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6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8"/>
          <p:cNvSpPr/>
          <p:nvPr/>
        </p:nvSpPr>
        <p:spPr>
          <a:xfrm>
            <a:off x="8947719" y="5014786"/>
            <a:ext cx="603887" cy="603886"/>
          </a:xfrm>
          <a:prstGeom prst="ellipse">
            <a:avLst/>
          </a:prstGeom>
          <a:solidFill>
            <a:srgbClr val="2E4A4E">
              <a:alpha val="87000"/>
            </a:srgbClr>
          </a:solidFill>
          <a:ln>
            <a:noFill/>
          </a:ln>
        </p:spPr>
        <p:style>
          <a:lnRef idx="2">
            <a:srgbClr val="5B9BD5">
              <a:shade val="50000"/>
            </a:srgbClr>
          </a:lnRef>
          <a:fillRef idx="1">
            <a:srgbClr val="5B9BD5"/>
          </a:fillRef>
          <a:effectRef idx="0">
            <a:srgbClr val="5B9BD5"/>
          </a:effectRef>
          <a:fontRef idx="minor">
            <a:sysClr val="window" lastClr="FFFFFF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4821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486C0E-3087-C8C2-2308-48DF9B959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動機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05F886-0D12-FB64-811A-9378D5ED1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/>
              <a:t>曾經手機有猜歌名遊戲，特色是抓自己手機的音樂來猜，由於後來換手機後一直找不到類似的遊戲，而網路上搜尋到大部分的猜歌遊戲都不能用自己的歌單，我覺得不好玩</a:t>
            </a:r>
            <a:r>
              <a:rPr lang="en-US" altLang="zh-TW" dirty="0"/>
              <a:t>(</a:t>
            </a:r>
            <a:r>
              <a:rPr lang="zh-TW" altLang="en-US" dirty="0"/>
              <a:t>因為沒聽過也猜不到</a:t>
            </a:r>
            <a:r>
              <a:rPr lang="en-US" altLang="zh-TW" dirty="0"/>
              <a:t>)</a:t>
            </a:r>
            <a:r>
              <a:rPr lang="zh-TW" altLang="en-US" dirty="0"/>
              <a:t>，於是決定自己創造一個。</a:t>
            </a:r>
          </a:p>
        </p:txBody>
      </p:sp>
    </p:spTree>
    <p:extLst>
      <p:ext uri="{BB962C8B-B14F-4D97-AF65-F5344CB8AC3E}">
        <p14:creationId xmlns:p14="http://schemas.microsoft.com/office/powerpoint/2010/main" val="3713680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23F83D-0B00-F9D4-6985-3C23F3D0E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應用知識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E6E272-B881-8C31-99CC-E0283AEC7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html</a:t>
            </a:r>
          </a:p>
          <a:p>
            <a:r>
              <a:rPr lang="en-US" altLang="zh-TW" dirty="0"/>
              <a:t>CSS</a:t>
            </a:r>
          </a:p>
          <a:p>
            <a:r>
              <a:rPr lang="en-US" altLang="zh-TW" dirty="0"/>
              <a:t>JavaScript</a:t>
            </a:r>
          </a:p>
          <a:p>
            <a:r>
              <a:rPr lang="en-US" altLang="zh-TW" dirty="0"/>
              <a:t>node.js</a:t>
            </a:r>
            <a:r>
              <a:rPr lang="zh-TW" altLang="en-US" dirty="0"/>
              <a:t> </a:t>
            </a:r>
            <a:r>
              <a:rPr lang="en-US" altLang="zh-TW" dirty="0"/>
              <a:t>(express</a:t>
            </a:r>
            <a:r>
              <a:rPr lang="zh-TW" altLang="en-US" dirty="0"/>
              <a:t>、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localtunnel</a:t>
            </a:r>
            <a:r>
              <a:rPr lang="en-US" altLang="zh-TW" dirty="0"/>
              <a:t>)</a:t>
            </a:r>
          </a:p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fontawesome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6A3A189-30F8-A192-0407-11B9047F3A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80" y="3722673"/>
            <a:ext cx="3928414" cy="2402880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A3D558C4-3AEE-BFC9-3CD2-BA5A29912B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4341" y="591135"/>
            <a:ext cx="4336693" cy="2544193"/>
          </a:xfrm>
          <a:prstGeom prst="rect">
            <a:avLst/>
          </a:prstGeom>
        </p:spPr>
      </p:pic>
      <p:sp>
        <p:nvSpPr>
          <p:cNvPr id="8" name="十字形 7">
            <a:extLst>
              <a:ext uri="{FF2B5EF4-FFF2-40B4-BE49-F238E27FC236}">
                <a16:creationId xmlns:a16="http://schemas.microsoft.com/office/drawing/2014/main" id="{585320D3-BA3F-FC5A-80AC-49C369E7C543}"/>
              </a:ext>
            </a:extLst>
          </p:cNvPr>
          <p:cNvSpPr/>
          <p:nvPr/>
        </p:nvSpPr>
        <p:spPr>
          <a:xfrm>
            <a:off x="7048869" y="2921197"/>
            <a:ext cx="1074199" cy="1156632"/>
          </a:xfrm>
          <a:prstGeom prst="plus">
            <a:avLst>
              <a:gd name="adj" fmla="val 37851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4570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0209" y="360000"/>
            <a:ext cx="7251582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cs typeface="+mn-ea"/>
                <a:sym typeface="+mn-lt"/>
              </a:rPr>
              <a:t>網頁架構</a:t>
            </a:r>
            <a:r>
              <a:rPr lang="en-US" altLang="zh-TW" sz="6600" dirty="0">
                <a:cs typeface="+mn-ea"/>
                <a:sym typeface="+mn-lt"/>
              </a:rPr>
              <a:t>01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7A741-3261-BC88-248D-0CB2C8E2364F}"/>
              </a:ext>
            </a:extLst>
          </p:cNvPr>
          <p:cNvSpPr/>
          <p:nvPr/>
        </p:nvSpPr>
        <p:spPr>
          <a:xfrm>
            <a:off x="1454728" y="1714500"/>
            <a:ext cx="9133609" cy="4561609"/>
          </a:xfrm>
          <a:prstGeom prst="rect">
            <a:avLst/>
          </a:prstGeom>
          <a:gradFill>
            <a:gsLst>
              <a:gs pos="0">
                <a:srgbClr val="29B1DE"/>
              </a:gs>
              <a:gs pos="100000">
                <a:srgbClr val="302E9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FBE36-ACF3-321B-DC01-4F60164608CC}"/>
              </a:ext>
            </a:extLst>
          </p:cNvPr>
          <p:cNvSpPr/>
          <p:nvPr/>
        </p:nvSpPr>
        <p:spPr>
          <a:xfrm>
            <a:off x="1454728" y="1714500"/>
            <a:ext cx="9133609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4418E-7415-EFF9-CDF0-15B56C2AD87F}"/>
              </a:ext>
            </a:extLst>
          </p:cNvPr>
          <p:cNvSpPr/>
          <p:nvPr/>
        </p:nvSpPr>
        <p:spPr>
          <a:xfrm>
            <a:off x="1454728" y="2213264"/>
            <a:ext cx="3314700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撥放器模式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85BDF-863A-3219-85FB-799CFB438768}"/>
              </a:ext>
            </a:extLst>
          </p:cNvPr>
          <p:cNvSpPr/>
          <p:nvPr/>
        </p:nvSpPr>
        <p:spPr>
          <a:xfrm>
            <a:off x="4769427" y="2213264"/>
            <a:ext cx="3314700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猜歌模式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91C145-9FA2-B1B1-0105-BA1341622945}"/>
              </a:ext>
            </a:extLst>
          </p:cNvPr>
          <p:cNvSpPr/>
          <p:nvPr/>
        </p:nvSpPr>
        <p:spPr>
          <a:xfrm>
            <a:off x="1459924" y="2712028"/>
            <a:ext cx="6629398" cy="314844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B502FA-1E7A-767D-D09B-FB41C2697A49}"/>
              </a:ext>
            </a:extLst>
          </p:cNvPr>
          <p:cNvSpPr/>
          <p:nvPr/>
        </p:nvSpPr>
        <p:spPr>
          <a:xfrm>
            <a:off x="1454729" y="5860473"/>
            <a:ext cx="9133608" cy="4156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置底條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BD055-237E-9AA6-1491-B3A37F0ADBBE}"/>
              </a:ext>
            </a:extLst>
          </p:cNvPr>
          <p:cNvSpPr/>
          <p:nvPr/>
        </p:nvSpPr>
        <p:spPr>
          <a:xfrm>
            <a:off x="8084127" y="2213264"/>
            <a:ext cx="2493820" cy="4987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我的歌單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36B89B-44C5-B79B-CB5C-DF876AA74A67}"/>
              </a:ext>
            </a:extLst>
          </p:cNvPr>
          <p:cNvSpPr/>
          <p:nvPr/>
        </p:nvSpPr>
        <p:spPr>
          <a:xfrm>
            <a:off x="1454727" y="4023854"/>
            <a:ext cx="6629398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進度條</a:t>
            </a:r>
            <a:r>
              <a:rPr lang="en-US" altLang="zh-TW" dirty="0"/>
              <a:t>(</a:t>
            </a:r>
            <a:r>
              <a:rPr lang="zh-TW" altLang="en-US" dirty="0"/>
              <a:t>可控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B399A188-174E-182A-08E3-145900BF8457}"/>
              </a:ext>
            </a:extLst>
          </p:cNvPr>
          <p:cNvSpPr/>
          <p:nvPr/>
        </p:nvSpPr>
        <p:spPr>
          <a:xfrm>
            <a:off x="1905088" y="4905375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隨機單曲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B94335B2-29C0-9BA2-F291-DB0DEF049FE6}"/>
              </a:ext>
            </a:extLst>
          </p:cNvPr>
          <p:cNvSpPr/>
          <p:nvPr/>
        </p:nvSpPr>
        <p:spPr>
          <a:xfrm>
            <a:off x="3480493" y="4905375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單曲循環</a:t>
            </a:r>
            <a:r>
              <a:rPr lang="en-US" altLang="zh-TW" sz="1600" dirty="0"/>
              <a:t>(on/off)</a:t>
            </a:r>
            <a:endParaRPr lang="zh-TW" altLang="en-US" sz="1600" dirty="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6598D13E-ADF8-FFCA-557F-C1BEBDF1A54F}"/>
              </a:ext>
            </a:extLst>
          </p:cNvPr>
          <p:cNvSpPr/>
          <p:nvPr/>
        </p:nvSpPr>
        <p:spPr>
          <a:xfrm>
            <a:off x="5055898" y="4905374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順序播放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25002520-9F7A-0BEA-4BF8-5845EA5C9795}"/>
              </a:ext>
            </a:extLst>
          </p:cNvPr>
          <p:cNvSpPr/>
          <p:nvPr/>
        </p:nvSpPr>
        <p:spPr>
          <a:xfrm>
            <a:off x="6631303" y="4905374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連續隨機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B01F2CAB-8757-B5FD-6104-2539958EAD58}"/>
              </a:ext>
            </a:extLst>
          </p:cNvPr>
          <p:cNvSpPr/>
          <p:nvPr/>
        </p:nvSpPr>
        <p:spPr>
          <a:xfrm>
            <a:off x="1465119" y="3198459"/>
            <a:ext cx="6629398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歌名顯示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9EB770C-57E5-24ED-6B77-4B2297E174F9}"/>
              </a:ext>
            </a:extLst>
          </p:cNvPr>
          <p:cNvSpPr/>
          <p:nvPr/>
        </p:nvSpPr>
        <p:spPr>
          <a:xfrm>
            <a:off x="9134767" y="3631246"/>
            <a:ext cx="387341" cy="4987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選歌表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0209" y="360000"/>
            <a:ext cx="7251582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cs typeface="+mn-ea"/>
                <a:sym typeface="+mn-lt"/>
              </a:rPr>
              <a:t>網頁架構</a:t>
            </a:r>
            <a:r>
              <a:rPr lang="en-US" altLang="zh-TW" sz="6600" dirty="0">
                <a:cs typeface="+mn-ea"/>
                <a:sym typeface="+mn-lt"/>
              </a:rPr>
              <a:t>02-1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7A741-3261-BC88-248D-0CB2C8E2364F}"/>
              </a:ext>
            </a:extLst>
          </p:cNvPr>
          <p:cNvSpPr/>
          <p:nvPr/>
        </p:nvSpPr>
        <p:spPr>
          <a:xfrm>
            <a:off x="1454728" y="1714500"/>
            <a:ext cx="9133609" cy="4561609"/>
          </a:xfrm>
          <a:prstGeom prst="rect">
            <a:avLst/>
          </a:prstGeom>
          <a:gradFill>
            <a:gsLst>
              <a:gs pos="0">
                <a:srgbClr val="29B1DE"/>
              </a:gs>
              <a:gs pos="100000">
                <a:srgbClr val="302E9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FBE36-ACF3-321B-DC01-4F60164608CC}"/>
              </a:ext>
            </a:extLst>
          </p:cNvPr>
          <p:cNvSpPr/>
          <p:nvPr/>
        </p:nvSpPr>
        <p:spPr>
          <a:xfrm>
            <a:off x="1454728" y="1714500"/>
            <a:ext cx="9133609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4418E-7415-EFF9-CDF0-15B56C2AD87F}"/>
              </a:ext>
            </a:extLst>
          </p:cNvPr>
          <p:cNvSpPr/>
          <p:nvPr/>
        </p:nvSpPr>
        <p:spPr>
          <a:xfrm>
            <a:off x="1454728" y="2213264"/>
            <a:ext cx="3314700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撥放器模式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85BDF-863A-3219-85FB-799CFB438768}"/>
              </a:ext>
            </a:extLst>
          </p:cNvPr>
          <p:cNvSpPr/>
          <p:nvPr/>
        </p:nvSpPr>
        <p:spPr>
          <a:xfrm>
            <a:off x="4769427" y="2213264"/>
            <a:ext cx="3314700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猜歌模式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91C145-9FA2-B1B1-0105-BA1341622945}"/>
              </a:ext>
            </a:extLst>
          </p:cNvPr>
          <p:cNvSpPr/>
          <p:nvPr/>
        </p:nvSpPr>
        <p:spPr>
          <a:xfrm>
            <a:off x="1459924" y="2712028"/>
            <a:ext cx="6629398" cy="314844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B502FA-1E7A-767D-D09B-FB41C2697A49}"/>
              </a:ext>
            </a:extLst>
          </p:cNvPr>
          <p:cNvSpPr/>
          <p:nvPr/>
        </p:nvSpPr>
        <p:spPr>
          <a:xfrm>
            <a:off x="1454729" y="5860473"/>
            <a:ext cx="9133608" cy="4156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置底條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BD055-237E-9AA6-1491-B3A37F0ADBBE}"/>
              </a:ext>
            </a:extLst>
          </p:cNvPr>
          <p:cNvSpPr/>
          <p:nvPr/>
        </p:nvSpPr>
        <p:spPr>
          <a:xfrm>
            <a:off x="8084127" y="2213264"/>
            <a:ext cx="2493820" cy="4987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記分板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936B89B-44C5-B79B-CB5C-DF876AA74A67}"/>
              </a:ext>
            </a:extLst>
          </p:cNvPr>
          <p:cNvSpPr/>
          <p:nvPr/>
        </p:nvSpPr>
        <p:spPr>
          <a:xfrm>
            <a:off x="1454727" y="2958531"/>
            <a:ext cx="6629398" cy="118744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規則說明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B30747F-92C0-BFAC-8720-7D15A7D1ABFB}"/>
              </a:ext>
            </a:extLst>
          </p:cNvPr>
          <p:cNvSpPr/>
          <p:nvPr/>
        </p:nvSpPr>
        <p:spPr>
          <a:xfrm>
            <a:off x="1905088" y="4905375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簡單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51BA583-ABED-DCA5-EDDC-25D1CC18957D}"/>
              </a:ext>
            </a:extLst>
          </p:cNvPr>
          <p:cNvSpPr/>
          <p:nvPr/>
        </p:nvSpPr>
        <p:spPr>
          <a:xfrm>
            <a:off x="3480493" y="4905375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中等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D48A56AE-B6E7-88ED-251B-8FB45BAFBC0D}"/>
              </a:ext>
            </a:extLst>
          </p:cNvPr>
          <p:cNvSpPr/>
          <p:nvPr/>
        </p:nvSpPr>
        <p:spPr>
          <a:xfrm>
            <a:off x="5055898" y="4905374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困難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9521015E-088C-1BBD-C87A-0D01A9624BB3}"/>
              </a:ext>
            </a:extLst>
          </p:cNvPr>
          <p:cNvSpPr/>
          <p:nvPr/>
        </p:nvSpPr>
        <p:spPr>
          <a:xfrm>
            <a:off x="6631303" y="4905374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開始</a:t>
            </a:r>
          </a:p>
        </p:txBody>
      </p:sp>
    </p:spTree>
    <p:extLst>
      <p:ext uri="{BB962C8B-B14F-4D97-AF65-F5344CB8AC3E}">
        <p14:creationId xmlns:p14="http://schemas.microsoft.com/office/powerpoint/2010/main" val="155299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0209" y="360000"/>
            <a:ext cx="7251582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cs typeface="+mn-ea"/>
                <a:sym typeface="+mn-lt"/>
              </a:rPr>
              <a:t>網頁架構</a:t>
            </a:r>
            <a:r>
              <a:rPr lang="en-US" altLang="zh-TW" sz="6600" dirty="0">
                <a:cs typeface="+mn-ea"/>
                <a:sym typeface="+mn-lt"/>
              </a:rPr>
              <a:t>02-2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7A741-3261-BC88-248D-0CB2C8E2364F}"/>
              </a:ext>
            </a:extLst>
          </p:cNvPr>
          <p:cNvSpPr/>
          <p:nvPr/>
        </p:nvSpPr>
        <p:spPr>
          <a:xfrm>
            <a:off x="1454728" y="1714500"/>
            <a:ext cx="9133609" cy="4561609"/>
          </a:xfrm>
          <a:prstGeom prst="rect">
            <a:avLst/>
          </a:prstGeom>
          <a:gradFill>
            <a:gsLst>
              <a:gs pos="0">
                <a:srgbClr val="29B1DE"/>
              </a:gs>
              <a:gs pos="100000">
                <a:srgbClr val="302E9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FBE36-ACF3-321B-DC01-4F60164608CC}"/>
              </a:ext>
            </a:extLst>
          </p:cNvPr>
          <p:cNvSpPr/>
          <p:nvPr/>
        </p:nvSpPr>
        <p:spPr>
          <a:xfrm>
            <a:off x="1454728" y="1714500"/>
            <a:ext cx="9133609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4418E-7415-EFF9-CDF0-15B56C2AD87F}"/>
              </a:ext>
            </a:extLst>
          </p:cNvPr>
          <p:cNvSpPr/>
          <p:nvPr/>
        </p:nvSpPr>
        <p:spPr>
          <a:xfrm>
            <a:off x="1454728" y="2213264"/>
            <a:ext cx="3314700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撥放器模式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85BDF-863A-3219-85FB-799CFB438768}"/>
              </a:ext>
            </a:extLst>
          </p:cNvPr>
          <p:cNvSpPr/>
          <p:nvPr/>
        </p:nvSpPr>
        <p:spPr>
          <a:xfrm>
            <a:off x="4769427" y="2213264"/>
            <a:ext cx="3314700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猜歌模式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91C145-9FA2-B1B1-0105-BA1341622945}"/>
              </a:ext>
            </a:extLst>
          </p:cNvPr>
          <p:cNvSpPr/>
          <p:nvPr/>
        </p:nvSpPr>
        <p:spPr>
          <a:xfrm>
            <a:off x="1459924" y="2712028"/>
            <a:ext cx="6629398" cy="314844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B502FA-1E7A-767D-D09B-FB41C2697A49}"/>
              </a:ext>
            </a:extLst>
          </p:cNvPr>
          <p:cNvSpPr/>
          <p:nvPr/>
        </p:nvSpPr>
        <p:spPr>
          <a:xfrm>
            <a:off x="1454729" y="5860473"/>
            <a:ext cx="9133608" cy="4156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置底條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BD055-237E-9AA6-1491-B3A37F0ADBBE}"/>
              </a:ext>
            </a:extLst>
          </p:cNvPr>
          <p:cNvSpPr/>
          <p:nvPr/>
        </p:nvSpPr>
        <p:spPr>
          <a:xfrm>
            <a:off x="8084127" y="2213264"/>
            <a:ext cx="2493820" cy="4987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記分板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A1DFDE-DD06-9BC2-BE7B-139FD500D5E1}"/>
              </a:ext>
            </a:extLst>
          </p:cNvPr>
          <p:cNvSpPr/>
          <p:nvPr/>
        </p:nvSpPr>
        <p:spPr>
          <a:xfrm>
            <a:off x="1454727" y="3340274"/>
            <a:ext cx="6629398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進度條</a:t>
            </a:r>
            <a:r>
              <a:rPr lang="en-US" altLang="zh-TW" dirty="0"/>
              <a:t>(</a:t>
            </a:r>
            <a:r>
              <a:rPr lang="zh-TW" altLang="en-US" dirty="0"/>
              <a:t>不可控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CC39466-27E5-3C0D-EC17-DC7B2713C5AD}"/>
              </a:ext>
            </a:extLst>
          </p:cNvPr>
          <p:cNvSpPr/>
          <p:nvPr/>
        </p:nvSpPr>
        <p:spPr>
          <a:xfrm>
            <a:off x="2281560" y="3976443"/>
            <a:ext cx="5104662" cy="33139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選項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A53FE1E-B24F-E07B-0F62-D7B1D046DB63}"/>
              </a:ext>
            </a:extLst>
          </p:cNvPr>
          <p:cNvSpPr/>
          <p:nvPr/>
        </p:nvSpPr>
        <p:spPr>
          <a:xfrm>
            <a:off x="2281560" y="4454079"/>
            <a:ext cx="5104662" cy="33139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選項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40EA990-1178-D8F7-B2FB-35781C1D4FC2}"/>
              </a:ext>
            </a:extLst>
          </p:cNvPr>
          <p:cNvSpPr/>
          <p:nvPr/>
        </p:nvSpPr>
        <p:spPr>
          <a:xfrm>
            <a:off x="2287478" y="4924628"/>
            <a:ext cx="5104662" cy="33139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選項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2B08FE8-7BF2-84E3-E67E-5B9CC9352404}"/>
              </a:ext>
            </a:extLst>
          </p:cNvPr>
          <p:cNvSpPr/>
          <p:nvPr/>
        </p:nvSpPr>
        <p:spPr>
          <a:xfrm>
            <a:off x="2281560" y="5373567"/>
            <a:ext cx="5104662" cy="331391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選項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54D9E3C-049F-1D3C-64C5-967A8250F3B8}"/>
              </a:ext>
            </a:extLst>
          </p:cNvPr>
          <p:cNvSpPr/>
          <p:nvPr/>
        </p:nvSpPr>
        <p:spPr>
          <a:xfrm>
            <a:off x="1454727" y="2782238"/>
            <a:ext cx="6629398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題目、剩餘時間</a:t>
            </a:r>
          </a:p>
        </p:txBody>
      </p:sp>
    </p:spTree>
    <p:extLst>
      <p:ext uri="{BB962C8B-B14F-4D97-AF65-F5344CB8AC3E}">
        <p14:creationId xmlns:p14="http://schemas.microsoft.com/office/powerpoint/2010/main" val="305636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2470209" y="360000"/>
            <a:ext cx="7251582" cy="11079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TW" altLang="en-US" sz="6600" dirty="0">
                <a:cs typeface="+mn-ea"/>
                <a:sym typeface="+mn-lt"/>
              </a:rPr>
              <a:t>網頁架構</a:t>
            </a:r>
            <a:r>
              <a:rPr lang="en-US" altLang="zh-TW" sz="6600" dirty="0">
                <a:cs typeface="+mn-ea"/>
                <a:sym typeface="+mn-lt"/>
              </a:rPr>
              <a:t>02-3</a:t>
            </a:r>
            <a:endParaRPr lang="zh-CN" altLang="en-US" sz="6600" dirty="0">
              <a:cs typeface="+mn-ea"/>
              <a:sym typeface="+mn-lt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C7A741-3261-BC88-248D-0CB2C8E2364F}"/>
              </a:ext>
            </a:extLst>
          </p:cNvPr>
          <p:cNvSpPr/>
          <p:nvPr/>
        </p:nvSpPr>
        <p:spPr>
          <a:xfrm>
            <a:off x="1454728" y="1714500"/>
            <a:ext cx="9133609" cy="4561609"/>
          </a:xfrm>
          <a:prstGeom prst="rect">
            <a:avLst/>
          </a:prstGeom>
          <a:gradFill>
            <a:gsLst>
              <a:gs pos="0">
                <a:srgbClr val="29B1DE"/>
              </a:gs>
              <a:gs pos="100000">
                <a:srgbClr val="302E9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19AFBE36-ACF3-321B-DC01-4F60164608CC}"/>
              </a:ext>
            </a:extLst>
          </p:cNvPr>
          <p:cNvSpPr/>
          <p:nvPr/>
        </p:nvSpPr>
        <p:spPr>
          <a:xfrm>
            <a:off x="1454728" y="1714500"/>
            <a:ext cx="9133609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標題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094418E-7415-EFF9-CDF0-15B56C2AD87F}"/>
              </a:ext>
            </a:extLst>
          </p:cNvPr>
          <p:cNvSpPr/>
          <p:nvPr/>
        </p:nvSpPr>
        <p:spPr>
          <a:xfrm>
            <a:off x="1454728" y="2213264"/>
            <a:ext cx="3314700" cy="498764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撥放器模式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E485BDF-863A-3219-85FB-799CFB438768}"/>
              </a:ext>
            </a:extLst>
          </p:cNvPr>
          <p:cNvSpPr/>
          <p:nvPr/>
        </p:nvSpPr>
        <p:spPr>
          <a:xfrm>
            <a:off x="4769427" y="2213264"/>
            <a:ext cx="3314700" cy="498764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nav</a:t>
            </a:r>
            <a:r>
              <a:rPr lang="zh-TW" altLang="en-US" dirty="0"/>
              <a:t>猜歌模式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291C145-9FA2-B1B1-0105-BA1341622945}"/>
              </a:ext>
            </a:extLst>
          </p:cNvPr>
          <p:cNvSpPr/>
          <p:nvPr/>
        </p:nvSpPr>
        <p:spPr>
          <a:xfrm>
            <a:off x="1459924" y="2712028"/>
            <a:ext cx="6629398" cy="3148445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6B502FA-1E7A-767D-D09B-FB41C2697A49}"/>
              </a:ext>
            </a:extLst>
          </p:cNvPr>
          <p:cNvSpPr/>
          <p:nvPr/>
        </p:nvSpPr>
        <p:spPr>
          <a:xfrm>
            <a:off x="1454729" y="5860473"/>
            <a:ext cx="9133608" cy="415636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置底條</a:t>
            </a:r>
            <a:r>
              <a:rPr lang="en-US" altLang="zh-TW" dirty="0"/>
              <a:t>(</a:t>
            </a:r>
            <a:r>
              <a:rPr lang="zh-TW" altLang="en-US" dirty="0"/>
              <a:t>預設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F3BD055-237E-9AA6-1491-B3A37F0ADBBE}"/>
              </a:ext>
            </a:extLst>
          </p:cNvPr>
          <p:cNvSpPr/>
          <p:nvPr/>
        </p:nvSpPr>
        <p:spPr>
          <a:xfrm>
            <a:off x="8084127" y="2213264"/>
            <a:ext cx="2493820" cy="498764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記分板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AA1DFDE-DD06-9BC2-BE7B-139FD500D5E1}"/>
              </a:ext>
            </a:extLst>
          </p:cNvPr>
          <p:cNvSpPr/>
          <p:nvPr/>
        </p:nvSpPr>
        <p:spPr>
          <a:xfrm>
            <a:off x="1454727" y="2958532"/>
            <a:ext cx="6629398" cy="1657909"/>
          </a:xfrm>
          <a:prstGeom prst="rect">
            <a:avLst/>
          </a:prstGeom>
          <a:solidFill>
            <a:schemeClr val="accent1"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成績結算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128FAA11-7BDF-E0C9-1BEA-CB541374A9FD}"/>
              </a:ext>
            </a:extLst>
          </p:cNvPr>
          <p:cNvSpPr/>
          <p:nvPr/>
        </p:nvSpPr>
        <p:spPr>
          <a:xfrm>
            <a:off x="2544283" y="4878742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重來</a:t>
            </a:r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3DB1D964-77C0-48D4-E196-BFED8FB450BF}"/>
              </a:ext>
            </a:extLst>
          </p:cNvPr>
          <p:cNvSpPr/>
          <p:nvPr/>
        </p:nvSpPr>
        <p:spPr>
          <a:xfrm>
            <a:off x="4119688" y="4878742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改難度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70928AF7-E95A-5B48-1E3E-A70903380ED7}"/>
              </a:ext>
            </a:extLst>
          </p:cNvPr>
          <p:cNvSpPr/>
          <p:nvPr/>
        </p:nvSpPr>
        <p:spPr>
          <a:xfrm>
            <a:off x="5695093" y="4878741"/>
            <a:ext cx="1130241" cy="6572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600" dirty="0"/>
              <a:t>回撥放器模式</a:t>
            </a:r>
          </a:p>
        </p:txBody>
      </p:sp>
    </p:spTree>
    <p:extLst>
      <p:ext uri="{BB962C8B-B14F-4D97-AF65-F5344CB8AC3E}">
        <p14:creationId xmlns:p14="http://schemas.microsoft.com/office/powerpoint/2010/main" val="3277308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A8AA4-C0AF-6EDC-FE3F-447F04AD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為了讀取檔案使用</a:t>
            </a:r>
            <a:r>
              <a:rPr lang="en-US" altLang="zh-TW" dirty="0"/>
              <a:t>node.js</a:t>
            </a:r>
            <a:endParaRPr lang="zh-TW" alt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3D3544D-E932-6E70-3582-3D9F64D8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09217" cy="4351338"/>
          </a:xfrm>
        </p:spPr>
        <p:txBody>
          <a:bodyPr/>
          <a:lstStyle/>
          <a:p>
            <a:r>
              <a:rPr lang="zh-TW" altLang="en-US" dirty="0"/>
              <a:t>把歌單存成</a:t>
            </a:r>
            <a:r>
              <a:rPr lang="en-US" altLang="zh-TW" dirty="0"/>
              <a:t>txt</a:t>
            </a:r>
            <a:r>
              <a:rPr lang="zh-TW" altLang="en-US" dirty="0"/>
              <a:t>，自己餵路徑給</a:t>
            </a:r>
            <a:r>
              <a:rPr lang="en-US" altLang="zh-TW" dirty="0"/>
              <a:t>JavaScript</a:t>
            </a:r>
            <a:r>
              <a:rPr lang="zh-TW" altLang="en-US" dirty="0"/>
              <a:t>讓他循路徑跟歌名讀檔</a:t>
            </a:r>
            <a:endParaRPr lang="en-US" altLang="zh-TW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509FD44-7696-C7AF-152C-3125AD22D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6666" y="2471924"/>
            <a:ext cx="6227106" cy="350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38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89FC5188-C393-59E8-5BEE-034999BE7696}"/>
              </a:ext>
            </a:extLst>
          </p:cNvPr>
          <p:cNvSpPr/>
          <p:nvPr/>
        </p:nvSpPr>
        <p:spPr>
          <a:xfrm>
            <a:off x="5408068" y="5760936"/>
            <a:ext cx="1730297" cy="1030863"/>
          </a:xfrm>
          <a:prstGeom prst="rect">
            <a:avLst/>
          </a:prstGeom>
          <a:gradFill>
            <a:gsLst>
              <a:gs pos="0">
                <a:srgbClr val="29B1DE"/>
              </a:gs>
              <a:gs pos="100000">
                <a:srgbClr val="302E9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7A67C75-A1CC-B66B-F691-2C53EC92DC2F}"/>
              </a:ext>
            </a:extLst>
          </p:cNvPr>
          <p:cNvSpPr/>
          <p:nvPr/>
        </p:nvSpPr>
        <p:spPr>
          <a:xfrm>
            <a:off x="798992" y="1345847"/>
            <a:ext cx="2416373" cy="802547"/>
          </a:xfrm>
          <a:prstGeom prst="rect">
            <a:avLst/>
          </a:prstGeom>
          <a:gradFill>
            <a:gsLst>
              <a:gs pos="0">
                <a:srgbClr val="29B1DE"/>
              </a:gs>
              <a:gs pos="100000">
                <a:srgbClr val="302E96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73A8AA4-C0AF-6EDC-FE3F-447F04AD4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製作順序</a:t>
            </a:r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B3D3544D-E932-6E70-3582-3D9F64D8D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88271"/>
            <a:ext cx="10809217" cy="51611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dirty="0">
                <a:solidFill>
                  <a:schemeClr val="bg1"/>
                </a:solidFill>
              </a:rPr>
              <a:t>網站靜態架構                </a:t>
            </a:r>
            <a:r>
              <a:rPr lang="zh-TW" altLang="en-US" dirty="0"/>
              <a:t>切換模式</a:t>
            </a:r>
            <a:r>
              <a:rPr lang="en-US" altLang="zh-TW" dirty="0"/>
              <a:t>(</a:t>
            </a:r>
            <a:r>
              <a:rPr lang="zh-TW" altLang="en-US" dirty="0"/>
              <a:t>播放器、猜歌</a:t>
            </a:r>
            <a:r>
              <a:rPr lang="en-US" altLang="zh-TW" dirty="0"/>
              <a:t>)</a:t>
            </a:r>
            <a:r>
              <a:rPr lang="zh-TW" altLang="en-US" dirty="0"/>
              <a:t>             歌單讀取  </a:t>
            </a: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猜歌模式讀條              播放器模式按鈕             播放器圖示</a:t>
            </a:r>
            <a:r>
              <a:rPr lang="en-US" altLang="zh-TW" dirty="0"/>
              <a:t>(Canvas)</a:t>
            </a:r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製造題庫、選項                記分板、答對題數              猜歌模式按鈕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外部連結網站</a:t>
            </a:r>
            <a:r>
              <a:rPr lang="zh-TW" altLang="en-US" dirty="0"/>
              <a:t>                                                              響應式介面</a:t>
            </a:r>
            <a:r>
              <a:rPr lang="en-US" altLang="zh-TW" dirty="0"/>
              <a:t>?</a:t>
            </a: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5A6F5578-0E08-82A7-B3A7-5B80896310EF}"/>
              </a:ext>
            </a:extLst>
          </p:cNvPr>
          <p:cNvSpPr/>
          <p:nvPr/>
        </p:nvSpPr>
        <p:spPr>
          <a:xfrm>
            <a:off x="3346881" y="1498554"/>
            <a:ext cx="1127464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箭號: 向右 5">
            <a:extLst>
              <a:ext uri="{FF2B5EF4-FFF2-40B4-BE49-F238E27FC236}">
                <a16:creationId xmlns:a16="http://schemas.microsoft.com/office/drawing/2014/main" id="{3E792DC0-10BC-E835-5B0E-C8CFAD332DCC}"/>
              </a:ext>
            </a:extLst>
          </p:cNvPr>
          <p:cNvSpPr/>
          <p:nvPr/>
        </p:nvSpPr>
        <p:spPr>
          <a:xfrm>
            <a:off x="8594329" y="1498554"/>
            <a:ext cx="1127464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箭號: 向下 3">
            <a:extLst>
              <a:ext uri="{FF2B5EF4-FFF2-40B4-BE49-F238E27FC236}">
                <a16:creationId xmlns:a16="http://schemas.microsoft.com/office/drawing/2014/main" id="{832C6228-FD10-008C-F61B-E12F8059A90C}"/>
              </a:ext>
            </a:extLst>
          </p:cNvPr>
          <p:cNvSpPr/>
          <p:nvPr/>
        </p:nvSpPr>
        <p:spPr>
          <a:xfrm>
            <a:off x="10182695" y="2148394"/>
            <a:ext cx="736846" cy="674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箭號: 向右 8">
            <a:extLst>
              <a:ext uri="{FF2B5EF4-FFF2-40B4-BE49-F238E27FC236}">
                <a16:creationId xmlns:a16="http://schemas.microsoft.com/office/drawing/2014/main" id="{9B82B482-79F7-23F6-1A0C-15D957879589}"/>
              </a:ext>
            </a:extLst>
          </p:cNvPr>
          <p:cNvSpPr/>
          <p:nvPr/>
        </p:nvSpPr>
        <p:spPr>
          <a:xfrm rot="10800000">
            <a:off x="7120635" y="2990005"/>
            <a:ext cx="1127464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6B0EF244-8B42-1DDD-0286-16701B1CDACC}"/>
              </a:ext>
            </a:extLst>
          </p:cNvPr>
          <p:cNvSpPr/>
          <p:nvPr/>
        </p:nvSpPr>
        <p:spPr>
          <a:xfrm rot="10800000">
            <a:off x="3282519" y="2990004"/>
            <a:ext cx="1127464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箭號: 向下 10">
            <a:extLst>
              <a:ext uri="{FF2B5EF4-FFF2-40B4-BE49-F238E27FC236}">
                <a16:creationId xmlns:a16="http://schemas.microsoft.com/office/drawing/2014/main" id="{372122F9-E27C-FEAC-B1BA-BDAD895DB63A}"/>
              </a:ext>
            </a:extLst>
          </p:cNvPr>
          <p:cNvSpPr/>
          <p:nvPr/>
        </p:nvSpPr>
        <p:spPr>
          <a:xfrm>
            <a:off x="1606865" y="3588799"/>
            <a:ext cx="736846" cy="75238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F3F3DE13-C669-C406-A55C-6D686A8AFF90}"/>
              </a:ext>
            </a:extLst>
          </p:cNvPr>
          <p:cNvSpPr/>
          <p:nvPr/>
        </p:nvSpPr>
        <p:spPr>
          <a:xfrm>
            <a:off x="3693111" y="4550003"/>
            <a:ext cx="1127464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F752E696-D539-5FD0-40BB-06DE78813ED0}"/>
              </a:ext>
            </a:extLst>
          </p:cNvPr>
          <p:cNvSpPr/>
          <p:nvPr/>
        </p:nvSpPr>
        <p:spPr>
          <a:xfrm>
            <a:off x="8079424" y="4542206"/>
            <a:ext cx="1127464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箭號: 向下 13">
            <a:extLst>
              <a:ext uri="{FF2B5EF4-FFF2-40B4-BE49-F238E27FC236}">
                <a16:creationId xmlns:a16="http://schemas.microsoft.com/office/drawing/2014/main" id="{C9611FBB-D8D7-44CB-66F3-71BE09C1A0DE}"/>
              </a:ext>
            </a:extLst>
          </p:cNvPr>
          <p:cNvSpPr/>
          <p:nvPr/>
        </p:nvSpPr>
        <p:spPr>
          <a:xfrm>
            <a:off x="10182695" y="5095780"/>
            <a:ext cx="736846" cy="674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6DC27F90-85EC-817B-53BD-9C176AF3EDA7}"/>
              </a:ext>
            </a:extLst>
          </p:cNvPr>
          <p:cNvSpPr/>
          <p:nvPr/>
        </p:nvSpPr>
        <p:spPr>
          <a:xfrm rot="10800000">
            <a:off x="7519386" y="6059908"/>
            <a:ext cx="1856177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B2EBE9B-075B-7AA3-524D-51F14154E62A}"/>
              </a:ext>
            </a:extLst>
          </p:cNvPr>
          <p:cNvSpPr txBox="1"/>
          <p:nvPr/>
        </p:nvSpPr>
        <p:spPr>
          <a:xfrm>
            <a:off x="5550021" y="5918154"/>
            <a:ext cx="16068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4000" dirty="0">
                <a:solidFill>
                  <a:schemeClr val="bg1"/>
                </a:solidFill>
              </a:rPr>
              <a:t>完成</a:t>
            </a:r>
            <a:r>
              <a:rPr lang="en-US" altLang="zh-TW" sz="4000" dirty="0">
                <a:solidFill>
                  <a:schemeClr val="bg1"/>
                </a:solidFill>
              </a:rPr>
              <a:t>!!</a:t>
            </a:r>
            <a:endParaRPr lang="zh-TW" altLang="en-US" sz="4000" dirty="0">
              <a:solidFill>
                <a:schemeClr val="bg1"/>
              </a:solidFill>
            </a:endParaRPr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9A8B2E9F-6F37-0EB5-C9CB-0CB01639459C}"/>
              </a:ext>
            </a:extLst>
          </p:cNvPr>
          <p:cNvSpPr/>
          <p:nvPr/>
        </p:nvSpPr>
        <p:spPr>
          <a:xfrm rot="10800000">
            <a:off x="3295923" y="6056096"/>
            <a:ext cx="1856177" cy="436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17405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BD374A"/>
      </a:accent1>
      <a:accent2>
        <a:srgbClr val="6A868F"/>
      </a:accent2>
      <a:accent3>
        <a:srgbClr val="31778E"/>
      </a:accent3>
      <a:accent4>
        <a:srgbClr val="D6C88B"/>
      </a:accent4>
      <a:accent5>
        <a:srgbClr val="D66E49"/>
      </a:accent5>
      <a:accent6>
        <a:srgbClr val="649EB2"/>
      </a:accent6>
      <a:hlink>
        <a:srgbClr val="BD374A"/>
      </a:hlink>
      <a:folHlink>
        <a:srgbClr val="BFBFBF"/>
      </a:folHlink>
    </a:clrScheme>
    <a:fontScheme name="zwds4msg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BD374A"/>
    </a:accent1>
    <a:accent2>
      <a:srgbClr val="6A868F"/>
    </a:accent2>
    <a:accent3>
      <a:srgbClr val="31778E"/>
    </a:accent3>
    <a:accent4>
      <a:srgbClr val="D6C88B"/>
    </a:accent4>
    <a:accent5>
      <a:srgbClr val="D66E49"/>
    </a:accent5>
    <a:accent6>
      <a:srgbClr val="649EB2"/>
    </a:accent6>
    <a:hlink>
      <a:srgbClr val="BD374A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寬螢幕</PresentationFormat>
  <Paragraphs>74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微软雅黑</vt:lpstr>
      <vt:lpstr>包图简圆体</vt:lpstr>
      <vt:lpstr>Arial</vt:lpstr>
      <vt:lpstr>Calibri</vt:lpstr>
      <vt:lpstr>第一PPT，www.1ppt.com​</vt:lpstr>
      <vt:lpstr>1_Office 主题​​</vt:lpstr>
      <vt:lpstr>自定义设计方案</vt:lpstr>
      <vt:lpstr>PowerPoint 簡報</vt:lpstr>
      <vt:lpstr>動機</vt:lpstr>
      <vt:lpstr>應用知識</vt:lpstr>
      <vt:lpstr>PowerPoint 簡報</vt:lpstr>
      <vt:lpstr>PowerPoint 簡報</vt:lpstr>
      <vt:lpstr>PowerPoint 簡報</vt:lpstr>
      <vt:lpstr>PowerPoint 簡報</vt:lpstr>
      <vt:lpstr>為了讀取檔案使用node.js</vt:lpstr>
      <vt:lpstr>製作順序</vt:lpstr>
      <vt:lpstr>操作影片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lastModifiedBy>Wenny_workspace</cp:lastModifiedBy>
  <cp:revision>91</cp:revision>
  <dcterms:created xsi:type="dcterms:W3CDTF">2019-12-25T01:46:00Z</dcterms:created>
  <dcterms:modified xsi:type="dcterms:W3CDTF">2022-06-07T03:26:59Z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2052-11.1.0.9305</vt:lpwstr>
  </property>
</Properties>
</file>