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78" r:id="rId5"/>
    <p:sldId id="269" r:id="rId6"/>
    <p:sldId id="270" r:id="rId7"/>
    <p:sldId id="271" r:id="rId8"/>
    <p:sldId id="277" r:id="rId9"/>
    <p:sldId id="272" r:id="rId10"/>
    <p:sldId id="279" r:id="rId11"/>
    <p:sldId id="274" r:id="rId12"/>
    <p:sldId id="276" r:id="rId13"/>
    <p:sldId id="263" r:id="rId14"/>
    <p:sldId id="262" r:id="rId15"/>
    <p:sldId id="261" r:id="rId16"/>
    <p:sldId id="273" r:id="rId17"/>
    <p:sldId id="280" r:id="rId18"/>
    <p:sldId id="266" r:id="rId19"/>
    <p:sldId id="26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NQIN XIONG" initials="WX" lastIdx="1" clrIdx="0">
    <p:extLst>
      <p:ext uri="{19B8F6BF-5375-455C-9EA6-DF929625EA0E}">
        <p15:presenceInfo xmlns:p15="http://schemas.microsoft.com/office/powerpoint/2012/main" userId="WENQIN XIONG" providerId="None"/>
      </p:ext>
    </p:extLst>
  </p:cmAuthor>
  <p:cmAuthor id="2" name="Microsoft Office User" initials="Office" lastIdx="2" clrIdx="1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665" autoAdjust="0"/>
    <p:restoredTop sz="94660"/>
  </p:normalViewPr>
  <p:slideViewPr>
    <p:cSldViewPr snapToGrid="0">
      <p:cViewPr varScale="1">
        <p:scale>
          <a:sx n="95" d="100"/>
          <a:sy n="95" d="100"/>
        </p:scale>
        <p:origin x="216" y="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3-13T16:44:12.661" idx="2">
    <p:pos x="10" y="10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3-13T16:44:12.661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37BAC-A44B-4CC6-9E46-1DD6DAEF8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161" y="1264052"/>
            <a:ext cx="11151407" cy="1841302"/>
          </a:xfrm>
        </p:spPr>
        <p:txBody>
          <a:bodyPr>
            <a:normAutofit fontScale="90000"/>
          </a:bodyPr>
          <a:lstStyle/>
          <a:p>
            <a:r>
              <a:rPr lang="en-US" altLang="zh-CN" sz="4000" b="1" dirty="0"/>
              <a:t>Group 6---</a:t>
            </a:r>
            <a:r>
              <a:rPr lang="en-US" altLang="zh-CN" sz="4000" b="1" dirty="0" err="1"/>
              <a:t>WeDnesday</a:t>
            </a:r>
            <a:br>
              <a:rPr lang="en-US" altLang="zh-CN" sz="4000" b="1" dirty="0"/>
            </a:br>
            <a:br>
              <a:rPr lang="en-US" altLang="zh-CN" sz="4000" b="1" dirty="0"/>
            </a:br>
            <a:r>
              <a:rPr lang="en-US" altLang="zh-CN" sz="4000" b="1" dirty="0"/>
              <a:t>Presentation2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23324D-90CD-4B5E-B033-78C3C70A2F00}"/>
              </a:ext>
            </a:extLst>
          </p:cNvPr>
          <p:cNvSpPr/>
          <p:nvPr/>
        </p:nvSpPr>
        <p:spPr>
          <a:xfrm>
            <a:off x="3173514" y="3878512"/>
            <a:ext cx="11128039" cy="1314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6000" dirty="0">
                <a:solidFill>
                  <a:schemeClr val="bg1"/>
                </a:solidFill>
              </a:rPr>
              <a:t>Yelp Data Analysis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8543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691D59-8F51-4DD8-AD41-D568D29B08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4AEF18-0627-48F3-9B3D-F7E8F050B1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AEE08A-C572-438F-9753-B0D527A515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93146F-62ED-4C59-844C-0935D0FB503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F3D65BA-1C65-40FB-92EF-83951BDC1D7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F52CCA-FCDD-49A0-BFFC-3BD41F1B827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79F049C-452C-422B-81AE-562450390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6" y="887240"/>
            <a:ext cx="7870098" cy="49975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2D0BAC-D2B4-B84F-A110-DE1F9DB47A58}"/>
              </a:ext>
            </a:extLst>
          </p:cNvPr>
          <p:cNvSpPr txBox="1"/>
          <p:nvPr/>
        </p:nvSpPr>
        <p:spPr>
          <a:xfrm>
            <a:off x="8296275" y="1419225"/>
            <a:ext cx="3081576" cy="2085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zh-CN" sz="3600" cap="all">
                <a:solidFill>
                  <a:srgbClr val="FFFFFF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 </a:t>
            </a:r>
            <a:r>
              <a:rPr lang="en-US" altLang="zh-CN" sz="3600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LDA</a:t>
            </a:r>
          </a:p>
        </p:txBody>
      </p:sp>
    </p:spTree>
    <p:extLst>
      <p:ext uri="{BB962C8B-B14F-4D97-AF65-F5344CB8AC3E}">
        <p14:creationId xmlns:p14="http://schemas.microsoft.com/office/powerpoint/2010/main" val="30246752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0A9A727-8E20-46C4-9F2C-9A5F162DAF51}"/>
              </a:ext>
            </a:extLst>
          </p:cNvPr>
          <p:cNvSpPr txBox="1"/>
          <p:nvPr/>
        </p:nvSpPr>
        <p:spPr>
          <a:xfrm>
            <a:off x="705745" y="856203"/>
            <a:ext cx="9000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Feature Value from LDA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EF90D0-FE24-47D5-B088-E838D83A2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893" y="2072217"/>
            <a:ext cx="7286538" cy="31944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CC73FF0-A35D-4045-AC30-8D02C33CD156}"/>
                  </a:ext>
                </a:extLst>
              </p:cNvPr>
              <p:cNvSpPr txBox="1"/>
              <p:nvPr/>
            </p:nvSpPr>
            <p:spPr>
              <a:xfrm>
                <a:off x="1051021" y="5725937"/>
                <a:ext cx="8310282" cy="879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𝑏𝑒𝑡𝑎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𝑓𝑟𝑒𝑞𝑢𝑒𝑛𝑐𝑦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𝑆𝑐𝑜𝑟𝑒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CC73FF0-A35D-4045-AC30-8D02C33CD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21" y="5725937"/>
                <a:ext cx="8310282" cy="879856"/>
              </a:xfrm>
              <a:prstGeom prst="rect">
                <a:avLst/>
              </a:prstGeom>
              <a:blipFill>
                <a:blip r:embed="rId3"/>
                <a:stretch>
                  <a:fillRect t="-95714" b="-14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405570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0A9A727-8E20-46C4-9F2C-9A5F162DAF51}"/>
              </a:ext>
            </a:extLst>
          </p:cNvPr>
          <p:cNvSpPr txBox="1"/>
          <p:nvPr/>
        </p:nvSpPr>
        <p:spPr>
          <a:xfrm>
            <a:off x="705745" y="856203"/>
            <a:ext cx="9000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sym typeface="Wingdings" panose="05000000000000000000" pitchFamily="2" charset="2"/>
              </a:rPr>
              <a:t> Machine Learning Models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9728AC7-31C1-435C-A5FC-D78F19AF4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962674"/>
              </p:ext>
            </p:extLst>
          </p:nvPr>
        </p:nvGraphicFramePr>
        <p:xfrm>
          <a:off x="2533814" y="2472294"/>
          <a:ext cx="6805706" cy="3583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805706">
                  <a:extLst>
                    <a:ext uri="{9D8B030D-6E8A-4147-A177-3AD203B41FA5}">
                      <a16:colId xmlns:a16="http://schemas.microsoft.com/office/drawing/2014/main" val="1572457052"/>
                    </a:ext>
                  </a:extLst>
                </a:gridCol>
              </a:tblGrid>
              <a:tr h="8959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Tried Machine Learning Models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934808"/>
                  </a:ext>
                </a:extLst>
              </a:tr>
              <a:tr h="8959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Xgboost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549562"/>
                  </a:ext>
                </a:extLst>
              </a:tr>
              <a:tr h="8959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Random Forest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43304"/>
                  </a:ext>
                </a:extLst>
              </a:tr>
              <a:tr h="8959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Ranger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920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219241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522961-A8C4-4A25-9F86-635B6DC59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532" y="2258873"/>
            <a:ext cx="7947065" cy="536005"/>
          </a:xfrm>
        </p:spPr>
        <p:txBody>
          <a:bodyPr/>
          <a:lstStyle/>
          <a:p>
            <a:r>
              <a:rPr lang="en-US" altLang="zh-CN" sz="2800" dirty="0"/>
              <a:t>Select word variables by p values and coefficients</a:t>
            </a:r>
            <a:endParaRPr lang="zh-CN" alt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A9A727-8E20-46C4-9F2C-9A5F162DAF51}"/>
              </a:ext>
            </a:extLst>
          </p:cNvPr>
          <p:cNvSpPr txBox="1"/>
          <p:nvPr/>
        </p:nvSpPr>
        <p:spPr>
          <a:xfrm>
            <a:off x="705743" y="850708"/>
            <a:ext cx="7112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sym typeface="Wingdings" panose="05000000000000000000" pitchFamily="2" charset="2"/>
              </a:rPr>
              <a:t> </a:t>
            </a:r>
            <a:r>
              <a:rPr lang="en-US" altLang="zh-CN" sz="3200" dirty="0">
                <a:solidFill>
                  <a:schemeClr val="bg1"/>
                </a:solidFill>
              </a:rPr>
              <a:t>Model --- Linear Regression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18D84D-8D3C-4D34-A995-E5308F75A4B6}"/>
              </a:ext>
            </a:extLst>
          </p:cNvPr>
          <p:cNvSpPr txBox="1"/>
          <p:nvPr/>
        </p:nvSpPr>
        <p:spPr>
          <a:xfrm>
            <a:off x="1370839" y="4467338"/>
            <a:ext cx="607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AZ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A55E4F-BA79-4B68-A958-0D731E29E6B8}"/>
              </a:ext>
            </a:extLst>
          </p:cNvPr>
          <p:cNvSpPr txBox="1"/>
          <p:nvPr/>
        </p:nvSpPr>
        <p:spPr>
          <a:xfrm>
            <a:off x="1049412" y="3891346"/>
            <a:ext cx="607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NV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B0B6868F-F63E-6141-A122-7BE58F28DA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9705" y="2970405"/>
            <a:ext cx="8616612" cy="3445143"/>
          </a:xfrm>
        </p:spPr>
      </p:pic>
    </p:spTree>
    <p:extLst>
      <p:ext uri="{BB962C8B-B14F-4D97-AF65-F5344CB8AC3E}">
        <p14:creationId xmlns:p14="http://schemas.microsoft.com/office/powerpoint/2010/main" val="28731038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0A9A727-8E20-46C4-9F2C-9A5F162DAF51}"/>
              </a:ext>
            </a:extLst>
          </p:cNvPr>
          <p:cNvSpPr txBox="1"/>
          <p:nvPr/>
        </p:nvSpPr>
        <p:spPr>
          <a:xfrm>
            <a:off x="705745" y="855605"/>
            <a:ext cx="7112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sym typeface="Wingdings" panose="05000000000000000000" pitchFamily="2" charset="2"/>
              </a:rPr>
              <a:t> </a:t>
            </a:r>
            <a:r>
              <a:rPr lang="en-US" altLang="zh-CN" sz="3200" dirty="0">
                <a:solidFill>
                  <a:schemeClr val="bg1"/>
                </a:solidFill>
              </a:rPr>
              <a:t>Model --- Linear Regression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31F10BAD-7531-4FF7-B8D3-EC64DF7B6DA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81865" y="2560715"/>
            <a:ext cx="6498705" cy="4135054"/>
          </a:xfrm>
        </p:spPr>
      </p:pic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15DB67E9-3DED-4E50-9C39-57D3CCE619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403412" y="2007341"/>
            <a:ext cx="5087073" cy="553373"/>
          </a:xfrm>
        </p:spPr>
        <p:txBody>
          <a:bodyPr/>
          <a:lstStyle/>
          <a:p>
            <a:r>
              <a:rPr lang="en-US" altLang="zh-CN" dirty="0"/>
              <a:t>     Feature of length by ratings</a:t>
            </a:r>
            <a:endParaRPr lang="zh-CN" alt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1C1B876F-0F13-4546-8529-758F24F35D5B}"/>
              </a:ext>
            </a:extLst>
          </p:cNvPr>
          <p:cNvSpPr txBox="1">
            <a:spLocks/>
          </p:cNvSpPr>
          <p:nvPr/>
        </p:nvSpPr>
        <p:spPr>
          <a:xfrm>
            <a:off x="7083809" y="3647166"/>
            <a:ext cx="3874243" cy="14410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/>
              <a:t>Length of reviews </a:t>
            </a:r>
          </a:p>
          <a:p>
            <a:r>
              <a:rPr lang="en-US" altLang="zh-CN" sz="3200" dirty="0"/>
              <a:t>Statistical Significant !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96960305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0A9A727-8E20-46C4-9F2C-9A5F162DAF51}"/>
              </a:ext>
            </a:extLst>
          </p:cNvPr>
          <p:cNvSpPr txBox="1"/>
          <p:nvPr/>
        </p:nvSpPr>
        <p:spPr>
          <a:xfrm>
            <a:off x="705745" y="856203"/>
            <a:ext cx="9000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sym typeface="Wingdings" panose="05000000000000000000" pitchFamily="2" charset="2"/>
              </a:rPr>
              <a:t> </a:t>
            </a:r>
            <a:r>
              <a:rPr lang="en-US" altLang="zh-CN" sz="3200" dirty="0">
                <a:solidFill>
                  <a:schemeClr val="bg1"/>
                </a:solidFill>
              </a:rPr>
              <a:t>Model --- Multinomial Logistic Regression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9D12DC34-1BC1-6046-95ED-F86255476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5745" y="2177405"/>
            <a:ext cx="10775064" cy="849535"/>
          </a:xfrm>
        </p:spPr>
        <p:txBody>
          <a:bodyPr>
            <a:noAutofit/>
          </a:bodyPr>
          <a:lstStyle/>
          <a:p>
            <a:r>
              <a:rPr lang="en-US" sz="3200" dirty="0"/>
              <a:t>Model = </a:t>
            </a:r>
            <a:r>
              <a:rPr lang="en-US" sz="3200" dirty="0" err="1"/>
              <a:t>multinom</a:t>
            </a:r>
            <a:r>
              <a:rPr lang="en-US" sz="3200" dirty="0"/>
              <a:t> ( Stars ~  Word variables + Length)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88B8EA8-8C90-5E43-B096-D4A97DF9C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44" y="3284178"/>
            <a:ext cx="10976529" cy="189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460618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0A9A727-8E20-46C4-9F2C-9A5F162DAF51}"/>
              </a:ext>
            </a:extLst>
          </p:cNvPr>
          <p:cNvSpPr txBox="1"/>
          <p:nvPr/>
        </p:nvSpPr>
        <p:spPr>
          <a:xfrm>
            <a:off x="705745" y="856203"/>
            <a:ext cx="9000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sym typeface="Wingdings" panose="05000000000000000000" pitchFamily="2" charset="2"/>
              </a:rPr>
              <a:t> </a:t>
            </a:r>
            <a:r>
              <a:rPr lang="en-US" altLang="zh-CN" sz="3200" dirty="0">
                <a:solidFill>
                  <a:schemeClr val="bg1"/>
                </a:solidFill>
              </a:rPr>
              <a:t>Model --- Multinomial Logistic Regression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9D12DC34-1BC1-6046-95ED-F86255476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206" y="2424607"/>
            <a:ext cx="7589412" cy="3460000"/>
          </a:xfrm>
        </p:spPr>
        <p:txBody>
          <a:bodyPr>
            <a:noAutofit/>
          </a:bodyPr>
          <a:lstStyle/>
          <a:p>
            <a:r>
              <a:rPr lang="en-US" sz="3200" dirty="0"/>
              <a:t>Type of Predictions </a:t>
            </a:r>
          </a:p>
          <a:p>
            <a:endParaRPr lang="en-US" sz="3200" dirty="0"/>
          </a:p>
          <a:p>
            <a:r>
              <a:rPr lang="en-US" sz="3200" dirty="0"/>
              <a:t> Class : 1 2 3 4 5</a:t>
            </a:r>
          </a:p>
          <a:p>
            <a:endParaRPr lang="en-US" sz="3200" dirty="0"/>
          </a:p>
          <a:p>
            <a:r>
              <a:rPr lang="en-US" sz="3200" dirty="0"/>
              <a:t> </a:t>
            </a:r>
            <a:r>
              <a:rPr lang="en-US" sz="3200" dirty="0" err="1"/>
              <a:t>Probs</a:t>
            </a:r>
            <a:r>
              <a:rPr lang="en-US" sz="3200" dirty="0"/>
              <a:t> : probabilities --- weighted average</a:t>
            </a:r>
          </a:p>
        </p:txBody>
      </p:sp>
    </p:spTree>
    <p:extLst>
      <p:ext uri="{BB962C8B-B14F-4D97-AF65-F5344CB8AC3E}">
        <p14:creationId xmlns:p14="http://schemas.microsoft.com/office/powerpoint/2010/main" val="3114157775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D37524E6-40CA-4A1C-8D4C-3EDCBBD2C894}"/>
              </a:ext>
            </a:extLst>
          </p:cNvPr>
          <p:cNvSpPr txBox="1"/>
          <p:nvPr/>
        </p:nvSpPr>
        <p:spPr>
          <a:xfrm>
            <a:off x="693470" y="5449579"/>
            <a:ext cx="7536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 Model </a:t>
            </a:r>
            <a:r>
              <a:rPr lang="en-US" altLang="zh-CN" sz="3600" dirty="0" err="1">
                <a:solidFill>
                  <a:schemeClr val="bg1"/>
                </a:solidFill>
              </a:rPr>
              <a:t>Comparision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32BF15C-423D-4CB5-BB06-64BBDEC15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023212"/>
              </p:ext>
            </p:extLst>
          </p:nvPr>
        </p:nvGraphicFramePr>
        <p:xfrm>
          <a:off x="558053" y="1156446"/>
          <a:ext cx="8202707" cy="5103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6875">
                  <a:extLst>
                    <a:ext uri="{9D8B030D-6E8A-4147-A177-3AD203B41FA5}">
                      <a16:colId xmlns:a16="http://schemas.microsoft.com/office/drawing/2014/main" val="1119754229"/>
                    </a:ext>
                  </a:extLst>
                </a:gridCol>
                <a:gridCol w="3863319">
                  <a:extLst>
                    <a:ext uri="{9D8B030D-6E8A-4147-A177-3AD203B41FA5}">
                      <a16:colId xmlns:a16="http://schemas.microsoft.com/office/drawing/2014/main" val="781999846"/>
                    </a:ext>
                  </a:extLst>
                </a:gridCol>
                <a:gridCol w="1592513">
                  <a:extLst>
                    <a:ext uri="{9D8B030D-6E8A-4147-A177-3AD203B41FA5}">
                      <a16:colId xmlns:a16="http://schemas.microsoft.com/office/drawing/2014/main" val="1925598334"/>
                    </a:ext>
                  </a:extLst>
                </a:gridCol>
              </a:tblGrid>
              <a:tr h="967018">
                <a:tc>
                  <a:txBody>
                    <a:bodyPr/>
                    <a:lstStyle/>
                    <a:p>
                      <a:r>
                        <a:rPr lang="en-US" altLang="zh-CN" dirty="0"/>
                        <a:t>Model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Variables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RMSE based on cleaned train data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197195"/>
                  </a:ext>
                </a:extLst>
              </a:tr>
              <a:tr h="61736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Multinomial Logistic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Words Sparse Matrix + Length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0.678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240253"/>
                  </a:ext>
                </a:extLst>
              </a:tr>
              <a:tr h="38680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LDA features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</a:t>
                      </a:r>
                      <a:r>
                        <a:rPr lang="en-US" altLang="zh-Hans" dirty="0"/>
                        <a:t>4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552686"/>
                  </a:ext>
                </a:extLst>
              </a:tr>
              <a:tr h="42431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Xgboost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Words Sparse Matrix + Length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0.725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535381"/>
                  </a:ext>
                </a:extLst>
              </a:tr>
              <a:tr h="38680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LDA features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0.766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016049"/>
                  </a:ext>
                </a:extLst>
              </a:tr>
              <a:tr h="38680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Random Forest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Words Sparse Matrix + Length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0.831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385776"/>
                  </a:ext>
                </a:extLst>
              </a:tr>
              <a:tr h="38680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LDA features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0.890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719545"/>
                  </a:ext>
                </a:extLst>
              </a:tr>
              <a:tr h="38680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Ranger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Words Sparse Matrix + Length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</a:t>
                      </a:r>
                      <a:r>
                        <a:rPr lang="en-US" altLang="zh-Hans" dirty="0"/>
                        <a:t>793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655646"/>
                  </a:ext>
                </a:extLst>
              </a:tr>
              <a:tr h="38680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LDA features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</a:t>
                      </a:r>
                      <a:r>
                        <a:rPr lang="en-US" altLang="zh-Hans" dirty="0"/>
                        <a:t>943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520617"/>
                  </a:ext>
                </a:extLst>
              </a:tr>
              <a:tr h="38680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Linear Regression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Words Sparse Matrix + Length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0.8</a:t>
                      </a:r>
                      <a:r>
                        <a:rPr lang="en-US" altLang="zh-Hans"/>
                        <a:t>46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23010"/>
                  </a:ext>
                </a:extLst>
              </a:tr>
              <a:tr h="386807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LDA  features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</a:t>
                      </a:r>
                      <a:r>
                        <a:rPr lang="en-US" altLang="zh-Hans" dirty="0"/>
                        <a:t>965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84163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E328B83-2350-43F5-8B73-FAE62F18C9EE}"/>
              </a:ext>
            </a:extLst>
          </p:cNvPr>
          <p:cNvSpPr txBox="1"/>
          <p:nvPr/>
        </p:nvSpPr>
        <p:spPr>
          <a:xfrm>
            <a:off x="9043146" y="1297640"/>
            <a:ext cx="2723029" cy="2141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600" dirty="0">
                <a:solidFill>
                  <a:schemeClr val="bg1"/>
                </a:solidFill>
              </a:rPr>
              <a:t>Model Comparison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952506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D37524E6-40CA-4A1C-8D4C-3EDCBBD2C894}"/>
              </a:ext>
            </a:extLst>
          </p:cNvPr>
          <p:cNvSpPr txBox="1"/>
          <p:nvPr/>
        </p:nvSpPr>
        <p:spPr>
          <a:xfrm>
            <a:off x="693470" y="5449579"/>
            <a:ext cx="7536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sym typeface="Wingdings" panose="05000000000000000000" pitchFamily="2" charset="2"/>
              </a:rPr>
              <a:t></a:t>
            </a:r>
            <a:r>
              <a:rPr lang="en-US" altLang="zh-CN" sz="3600" dirty="0">
                <a:solidFill>
                  <a:schemeClr val="bg1"/>
                </a:solidFill>
              </a:rPr>
              <a:t> Strengths and Weaknesses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6DC4A7-DC2B-4FE4-A32F-A6CC89DAD95C}"/>
              </a:ext>
            </a:extLst>
          </p:cNvPr>
          <p:cNvSpPr txBox="1"/>
          <p:nvPr/>
        </p:nvSpPr>
        <p:spPr>
          <a:xfrm flipH="1">
            <a:off x="103533" y="1540567"/>
            <a:ext cx="1187991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>
              <a:solidFill>
                <a:schemeClr val="accent3">
                  <a:lumMod val="50000"/>
                </a:schemeClr>
              </a:solidFill>
              <a:latin typeface="Gill Sans MT" panose="020B0502020104020203"/>
              <a:ea typeface="华文中宋" panose="02010600040101010101" pitchFamily="2" charset="-122"/>
            </a:endParaRPr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en-US" altLang="zh-CN" sz="3600" dirty="0">
                <a:solidFill>
                  <a:schemeClr val="accent3">
                    <a:lumMod val="50000"/>
                  </a:schemeClr>
                </a:solidFill>
                <a:latin typeface="Gill Sans MT" panose="020B0502020104020203"/>
                <a:ea typeface="华文中宋" panose="02010600040101010101" pitchFamily="2" charset="-122"/>
              </a:rPr>
              <a:t>Strengths :  Dictionary; Easy to interpret;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600" dirty="0">
              <a:solidFill>
                <a:schemeClr val="accent3">
                  <a:lumMod val="50000"/>
                </a:schemeClr>
              </a:solidFill>
              <a:latin typeface="Gill Sans MT" panose="020B0502020104020203"/>
              <a:ea typeface="华文中宋" panose="02010600040101010101" pitchFamily="2" charset="-122"/>
            </a:endParaRPr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en-US" altLang="zh-CN" sz="3600" dirty="0">
                <a:solidFill>
                  <a:schemeClr val="accent3">
                    <a:lumMod val="50000"/>
                  </a:schemeClr>
                </a:solidFill>
                <a:latin typeface="Gill Sans MT" panose="020B0502020104020203"/>
                <a:ea typeface="华文中宋" panose="02010600040101010101" pitchFamily="2" charset="-122"/>
              </a:rPr>
              <a:t>Weaknesses : Information wasted; MSE not low enough</a:t>
            </a:r>
          </a:p>
        </p:txBody>
      </p:sp>
    </p:spTree>
    <p:extLst>
      <p:ext uri="{BB962C8B-B14F-4D97-AF65-F5344CB8AC3E}">
        <p14:creationId xmlns:p14="http://schemas.microsoft.com/office/powerpoint/2010/main" val="3020876328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6F7711C-6FB4-4CA1-B255-639E63F7C268}"/>
              </a:ext>
            </a:extLst>
          </p:cNvPr>
          <p:cNvSpPr txBox="1"/>
          <p:nvPr/>
        </p:nvSpPr>
        <p:spPr>
          <a:xfrm>
            <a:off x="9372600" y="1645920"/>
            <a:ext cx="19507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5400" dirty="0">
              <a:solidFill>
                <a:schemeClr val="bg1"/>
              </a:solidFill>
            </a:endParaRPr>
          </a:p>
          <a:p>
            <a:endParaRPr lang="en-US" altLang="zh-CN" sz="5400" dirty="0">
              <a:solidFill>
                <a:schemeClr val="bg1"/>
              </a:solidFill>
            </a:endParaRPr>
          </a:p>
          <a:p>
            <a:r>
              <a:rPr lang="en-US" altLang="zh-CN" sz="5400" dirty="0">
                <a:solidFill>
                  <a:schemeClr val="bg1"/>
                </a:solidFill>
              </a:rPr>
              <a:t>Q&amp;A</a:t>
            </a:r>
          </a:p>
          <a:p>
            <a:endParaRPr lang="en-US" altLang="zh-CN" sz="5400" dirty="0">
              <a:solidFill>
                <a:schemeClr val="bg1"/>
              </a:solidFill>
            </a:endParaRPr>
          </a:p>
          <a:p>
            <a:endParaRPr lang="en-US" altLang="zh-CN" sz="5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3D8CB2-54B8-4FE3-9671-C3A61DF12E67}"/>
              </a:ext>
            </a:extLst>
          </p:cNvPr>
          <p:cNvSpPr txBox="1"/>
          <p:nvPr/>
        </p:nvSpPr>
        <p:spPr>
          <a:xfrm>
            <a:off x="601980" y="2933821"/>
            <a:ext cx="8214360" cy="15619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9600" dirty="0">
                <a:solidFill>
                  <a:schemeClr val="accent3">
                    <a:lumMod val="75000"/>
                  </a:schemeClr>
                </a:solidFill>
              </a:rPr>
              <a:t>THANK YOU!</a:t>
            </a:r>
            <a:endParaRPr lang="zh-CN" altLang="en-US" sz="96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5890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8441C-8C41-4200-9F56-1608D11A4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32" y="508433"/>
            <a:ext cx="11029616" cy="988332"/>
          </a:xfrm>
        </p:spPr>
        <p:txBody>
          <a:bodyPr/>
          <a:lstStyle/>
          <a:p>
            <a:r>
              <a:rPr lang="en-US" altLang="zh-CN" dirty="0"/>
              <a:t>structure</a:t>
            </a:r>
            <a:endParaRPr lang="zh-CN" alt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0ADE003-2600-4F05-8E34-7B991C2EA78C}"/>
              </a:ext>
            </a:extLst>
          </p:cNvPr>
          <p:cNvSpPr/>
          <p:nvPr/>
        </p:nvSpPr>
        <p:spPr>
          <a:xfrm>
            <a:off x="454132" y="2025181"/>
            <a:ext cx="3729248" cy="11066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 </a:t>
            </a:r>
            <a:r>
              <a:rPr lang="en-US" altLang="zh-CN" sz="2800" dirty="0">
                <a:solidFill>
                  <a:schemeClr val="accent3">
                    <a:lumMod val="75000"/>
                  </a:schemeClr>
                </a:solidFill>
              </a:rPr>
              <a:t>Word to Vector</a:t>
            </a:r>
            <a:endParaRPr lang="zh-CN" altLang="en-US" sz="28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992013-D5B1-4C9F-9B00-E56BECE8690E}"/>
              </a:ext>
            </a:extLst>
          </p:cNvPr>
          <p:cNvSpPr/>
          <p:nvPr/>
        </p:nvSpPr>
        <p:spPr>
          <a:xfrm>
            <a:off x="2271989" y="3161316"/>
            <a:ext cx="5294008" cy="116570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 Dictionary Creating and LDA</a:t>
            </a:r>
            <a:endParaRPr lang="zh-CN" altLang="en-US" sz="28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28B0112-1F0A-47FC-8F12-F305D98D9A51}"/>
              </a:ext>
            </a:extLst>
          </p:cNvPr>
          <p:cNvSpPr/>
          <p:nvPr/>
        </p:nvSpPr>
        <p:spPr>
          <a:xfrm>
            <a:off x="4778478" y="4289569"/>
            <a:ext cx="4719484" cy="11735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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altLang="zh-CN" sz="2800" dirty="0">
                <a:solidFill>
                  <a:schemeClr val="accent3">
                    <a:lumMod val="75000"/>
                  </a:schemeClr>
                </a:solidFill>
              </a:rPr>
              <a:t>Model fitting and Prediction</a:t>
            </a:r>
            <a:endParaRPr lang="zh-CN" altLang="en-US" sz="28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F60D0C-D72B-4F54-AF9E-43AD0F9E9E1D}"/>
              </a:ext>
            </a:extLst>
          </p:cNvPr>
          <p:cNvSpPr/>
          <p:nvPr/>
        </p:nvSpPr>
        <p:spPr>
          <a:xfrm>
            <a:off x="7344697" y="5448333"/>
            <a:ext cx="4847303" cy="11281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 </a:t>
            </a:r>
            <a:r>
              <a:rPr lang="en-US" altLang="zh-CN" sz="2800" dirty="0">
                <a:solidFill>
                  <a:schemeClr val="accent3">
                    <a:lumMod val="75000"/>
                  </a:schemeClr>
                </a:solidFill>
              </a:rPr>
              <a:t>Strengths and Weaknesses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54420405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D96FB-BED7-4E34-80DB-9CC4E07F6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7" y="2134431"/>
            <a:ext cx="5087075" cy="536005"/>
          </a:xfrm>
        </p:spPr>
        <p:txBody>
          <a:bodyPr/>
          <a:lstStyle/>
          <a:p>
            <a:r>
              <a:rPr lang="en-US" altLang="zh-CN" sz="2800" dirty="0"/>
              <a:t>Vocabulary</a:t>
            </a:r>
            <a:endParaRPr lang="zh-CN" altLang="en-US" sz="28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AE50A1A-597D-D346-BE90-4D2D09DF6A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87217" y="2899569"/>
            <a:ext cx="4123747" cy="315508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22F4BA-4D3F-406D-8807-CEEDC83923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03819" y="2134431"/>
            <a:ext cx="5087073" cy="553373"/>
          </a:xfrm>
        </p:spPr>
        <p:txBody>
          <a:bodyPr/>
          <a:lstStyle/>
          <a:p>
            <a:r>
              <a:rPr lang="en-US" altLang="zh-CN" sz="2800" dirty="0"/>
              <a:t>Sparse Matrix</a:t>
            </a:r>
            <a:endParaRPr lang="zh-CN" altLang="en-US" sz="2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B07AAF-8440-4591-8DFE-65606B7E44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50092" y="2879629"/>
            <a:ext cx="5393100" cy="2934999"/>
          </a:xfrm>
        </p:spPr>
        <p:txBody>
          <a:bodyPr>
            <a:normAutofit/>
          </a:bodyPr>
          <a:lstStyle/>
          <a:p>
            <a:pPr marL="324000" lvl="1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324000" lvl="1" indent="0">
              <a:buNone/>
            </a:pP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82352D-330A-4EA6-8671-5D373379366A}"/>
              </a:ext>
            </a:extLst>
          </p:cNvPr>
          <p:cNvSpPr txBox="1"/>
          <p:nvPr/>
        </p:nvSpPr>
        <p:spPr>
          <a:xfrm>
            <a:off x="560629" y="868792"/>
            <a:ext cx="10827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sym typeface="Wingdings" panose="05000000000000000000" pitchFamily="2" charset="2"/>
              </a:rPr>
              <a:t></a:t>
            </a:r>
            <a:r>
              <a:rPr lang="en-US" altLang="zh-CN" sz="3200" dirty="0">
                <a:solidFill>
                  <a:schemeClr val="bg1"/>
                </a:solidFill>
              </a:rPr>
              <a:t> Word to Vector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9" name="图片 8" descr="sparse-matri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653" y="3080084"/>
            <a:ext cx="6526517" cy="289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802880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8D6D86-F9FC-1C40-BF9B-A139AF7253BD}"/>
              </a:ext>
            </a:extLst>
          </p:cNvPr>
          <p:cNvSpPr txBox="1"/>
          <p:nvPr/>
        </p:nvSpPr>
        <p:spPr>
          <a:xfrm>
            <a:off x="437362" y="767898"/>
            <a:ext cx="9414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 </a:t>
            </a:r>
            <a:r>
              <a:rPr lang="en-US" altLang="zh-CN" sz="3200" dirty="0">
                <a:solidFill>
                  <a:schemeClr val="accent3">
                    <a:lumMod val="75000"/>
                  </a:schemeClr>
                </a:solidFill>
              </a:rPr>
              <a:t>Dictionary Creating --- Base</a:t>
            </a:r>
            <a:endParaRPr lang="zh-CN" altLang="en-US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5" name="图片 4" descr="g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243" y="2531516"/>
            <a:ext cx="98869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949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8D6D86-F9FC-1C40-BF9B-A139AF7253BD}"/>
              </a:ext>
            </a:extLst>
          </p:cNvPr>
          <p:cNvSpPr txBox="1"/>
          <p:nvPr/>
        </p:nvSpPr>
        <p:spPr>
          <a:xfrm>
            <a:off x="437362" y="767898"/>
            <a:ext cx="9414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 </a:t>
            </a:r>
            <a:r>
              <a:rPr lang="en-US" altLang="zh-CN" sz="3200" dirty="0">
                <a:solidFill>
                  <a:schemeClr val="accent3">
                    <a:lumMod val="75000"/>
                  </a:schemeClr>
                </a:solidFill>
              </a:rPr>
              <a:t>Dictionary Creating --- Base</a:t>
            </a:r>
            <a:endParaRPr lang="zh-CN" altLang="en-US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0BF7D6-2488-D143-ADC0-D10B93A78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954" y="1542402"/>
            <a:ext cx="8211970" cy="531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949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71F29A-B16C-4948-AA94-1F6A4790B44D}"/>
              </a:ext>
            </a:extLst>
          </p:cNvPr>
          <p:cNvSpPr txBox="1"/>
          <p:nvPr/>
        </p:nvSpPr>
        <p:spPr>
          <a:xfrm>
            <a:off x="289877" y="885885"/>
            <a:ext cx="9414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 </a:t>
            </a:r>
            <a:r>
              <a:rPr lang="en-US" altLang="zh-CN" sz="3200" dirty="0">
                <a:solidFill>
                  <a:schemeClr val="accent3">
                    <a:lumMod val="75000"/>
                  </a:schemeClr>
                </a:solidFill>
              </a:rPr>
              <a:t>Dictionary Creating --- Adding</a:t>
            </a:r>
            <a:endParaRPr lang="zh-CN" altLang="en-US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DB7D15-770C-8F41-85E1-EC71D2909D58}"/>
              </a:ext>
            </a:extLst>
          </p:cNvPr>
          <p:cNvSpPr txBox="1"/>
          <p:nvPr/>
        </p:nvSpPr>
        <p:spPr>
          <a:xfrm>
            <a:off x="476489" y="1864495"/>
            <a:ext cx="94145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(1) Find nearest words in the base dictionary</a:t>
            </a:r>
          </a:p>
          <a:p>
            <a:r>
              <a:rPr lang="en-US" altLang="zh-CN" sz="3200" dirty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(2) Calculate sentiment points using weighted average </a:t>
            </a:r>
          </a:p>
        </p:txBody>
      </p:sp>
      <p:pic>
        <p:nvPicPr>
          <p:cNvPr id="7" name="图片 6" descr="gs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736" y="3124006"/>
            <a:ext cx="850582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0467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F53818-D357-B143-9B20-2E8694AE04F2}"/>
              </a:ext>
            </a:extLst>
          </p:cNvPr>
          <p:cNvSpPr txBox="1"/>
          <p:nvPr/>
        </p:nvSpPr>
        <p:spPr>
          <a:xfrm>
            <a:off x="348870" y="959343"/>
            <a:ext cx="9414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 </a:t>
            </a:r>
            <a:r>
              <a:rPr lang="en-US" altLang="zh-CN" sz="3200" dirty="0">
                <a:solidFill>
                  <a:schemeClr val="accent3">
                    <a:lumMod val="75000"/>
                  </a:schemeClr>
                </a:solidFill>
              </a:rPr>
              <a:t>Dictionary Created</a:t>
            </a:r>
            <a:endParaRPr lang="zh-CN" altLang="en-US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30490F-40DD-6444-A798-095E650506BC}"/>
              </a:ext>
            </a:extLst>
          </p:cNvPr>
          <p:cNvSpPr txBox="1"/>
          <p:nvPr/>
        </p:nvSpPr>
        <p:spPr>
          <a:xfrm>
            <a:off x="496354" y="1756152"/>
            <a:ext cx="9414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3">
                    <a:lumMod val="75000"/>
                  </a:schemeClr>
                </a:solidFill>
              </a:rPr>
              <a:t>Interesting positive words :</a:t>
            </a:r>
            <a:endParaRPr lang="zh-CN" alt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7DE25D-0286-7546-8D48-1468B10ED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92842" y="3014627"/>
            <a:ext cx="12697986" cy="258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978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F53818-D357-B143-9B20-2E8694AE04F2}"/>
              </a:ext>
            </a:extLst>
          </p:cNvPr>
          <p:cNvSpPr txBox="1"/>
          <p:nvPr/>
        </p:nvSpPr>
        <p:spPr>
          <a:xfrm>
            <a:off x="348870" y="959343"/>
            <a:ext cx="9414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 </a:t>
            </a:r>
            <a:r>
              <a:rPr lang="en-US" altLang="zh-CN" sz="3200" dirty="0">
                <a:solidFill>
                  <a:schemeClr val="accent3">
                    <a:lumMod val="75000"/>
                  </a:schemeClr>
                </a:solidFill>
              </a:rPr>
              <a:t>Dictionary Created</a:t>
            </a:r>
            <a:endParaRPr lang="zh-CN" altLang="en-US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30490F-40DD-6444-A798-095E650506BC}"/>
              </a:ext>
            </a:extLst>
          </p:cNvPr>
          <p:cNvSpPr txBox="1"/>
          <p:nvPr/>
        </p:nvSpPr>
        <p:spPr>
          <a:xfrm>
            <a:off x="496354" y="1756152"/>
            <a:ext cx="9414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3">
                    <a:lumMod val="75000"/>
                  </a:schemeClr>
                </a:solidFill>
              </a:rPr>
              <a:t>Interesting negative words :</a:t>
            </a:r>
            <a:endParaRPr lang="zh-CN" alt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547DB8-1534-B841-B8DB-FC6304DC7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75526" y="2491406"/>
            <a:ext cx="12758321" cy="414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3950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691D59-8F51-4DD8-AD41-D568D29B08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4AEF18-0627-48F3-9B3D-F7E8F050B1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AEE08A-C572-438F-9753-B0D527A515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93146F-62ED-4C59-844C-0935D0FB503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F3D65BA-1C65-40FB-92EF-83951BDC1D7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F52CCA-FCDD-49A0-BFFC-3BD41F1B827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 descr="A close up of a map&#10;&#10;Description generated with high confidence">
            <a:extLst>
              <a:ext uri="{FF2B5EF4-FFF2-40B4-BE49-F238E27FC236}">
                <a16:creationId xmlns:a16="http://schemas.microsoft.com/office/drawing/2014/main" id="{0ED33366-1678-4AC0-BFA1-D5936AE8A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226536"/>
            <a:ext cx="7428514" cy="46613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2D0BAC-D2B4-B84F-A110-DE1F9DB47A58}"/>
              </a:ext>
            </a:extLst>
          </p:cNvPr>
          <p:cNvSpPr txBox="1"/>
          <p:nvPr/>
        </p:nvSpPr>
        <p:spPr>
          <a:xfrm>
            <a:off x="8296275" y="1419225"/>
            <a:ext cx="3081576" cy="2085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zh-CN" sz="3600" cap="all">
                <a:solidFill>
                  <a:srgbClr val="FFFFFF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 </a:t>
            </a:r>
            <a:r>
              <a:rPr lang="en-US" altLang="zh-CN" sz="3600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LDA</a:t>
            </a:r>
          </a:p>
        </p:txBody>
      </p:sp>
    </p:spTree>
    <p:extLst>
      <p:ext uri="{BB962C8B-B14F-4D97-AF65-F5344CB8AC3E}">
        <p14:creationId xmlns:p14="http://schemas.microsoft.com/office/powerpoint/2010/main" val="30246752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945</TotalTime>
  <Words>271</Words>
  <Application>Microsoft Macintosh PowerPoint</Application>
  <PresentationFormat>Widescreen</PresentationFormat>
  <Paragraphs>86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华文中宋</vt:lpstr>
      <vt:lpstr>Arial</vt:lpstr>
      <vt:lpstr>Cambria Math</vt:lpstr>
      <vt:lpstr>Gill Sans MT</vt:lpstr>
      <vt:lpstr>Wingdings</vt:lpstr>
      <vt:lpstr>Wingdings 2</vt:lpstr>
      <vt:lpstr>Dividend</vt:lpstr>
      <vt:lpstr>Group 6---WeDnesday  Presentation2 </vt:lpstr>
      <vt:lpstr>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Yelp data analysis plan and preprocessing</dc:title>
  <dc:creator>WENQIN XIONG</dc:creator>
  <cp:lastModifiedBy>JIANXIONG WANG</cp:lastModifiedBy>
  <cp:revision>137</cp:revision>
  <dcterms:created xsi:type="dcterms:W3CDTF">2018-03-06T02:22:21Z</dcterms:created>
  <dcterms:modified xsi:type="dcterms:W3CDTF">2018-03-14T04:16:39Z</dcterms:modified>
</cp:coreProperties>
</file>