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8" r:id="rId5"/>
    <p:sldId id="269" r:id="rId6"/>
    <p:sldId id="270" r:id="rId7"/>
    <p:sldId id="271" r:id="rId8"/>
    <p:sldId id="277" r:id="rId9"/>
    <p:sldId id="272" r:id="rId10"/>
    <p:sldId id="279" r:id="rId11"/>
    <p:sldId id="274" r:id="rId12"/>
    <p:sldId id="276" r:id="rId13"/>
    <p:sldId id="263" r:id="rId14"/>
    <p:sldId id="262" r:id="rId15"/>
    <p:sldId id="261" r:id="rId16"/>
    <p:sldId id="273" r:id="rId17"/>
    <p:sldId id="28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QIN XIONG" initials="WX" lastIdx="1" clrIdx="0">
    <p:extLst>
      <p:ext uri="{19B8F6BF-5375-455C-9EA6-DF929625EA0E}">
        <p15:presenceInfo xmlns:p15="http://schemas.microsoft.com/office/powerpoint/2012/main" userId="WENQIN XIONG" providerId="None"/>
      </p:ext>
    </p:extLst>
  </p:cmAuthor>
  <p:cmAuthor id="2" name="Microsoft Office User" initials="Office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7BAC-A44B-4CC6-9E46-1DD6DAEF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61" y="1264052"/>
            <a:ext cx="11151407" cy="184130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Group 6---</a:t>
            </a:r>
            <a:r>
              <a:rPr lang="en-US" altLang="zh-CN" sz="4000" b="1" dirty="0" err="1"/>
              <a:t>WeDnesday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4000" b="1" dirty="0"/>
              <a:t>Presentation2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3324D-90CD-4B5E-B033-78C3C70A2F00}"/>
              </a:ext>
            </a:extLst>
          </p:cNvPr>
          <p:cNvSpPr/>
          <p:nvPr/>
        </p:nvSpPr>
        <p:spPr>
          <a:xfrm>
            <a:off x="3173514" y="3878512"/>
            <a:ext cx="11128039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>
                <a:solidFill>
                  <a:schemeClr val="bg1"/>
                </a:solidFill>
              </a:rPr>
              <a:t>Yelp Data Analysis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9F049C-452C-422B-81AE-5624503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" y="887240"/>
            <a:ext cx="7870098" cy="4997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Feature Value from LDA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F90D0-FE24-47D5-B088-E838D83A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93" y="2072217"/>
            <a:ext cx="7286538" cy="3194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/>
              <p:nvPr/>
            </p:nvSpPr>
            <p:spPr>
              <a:xfrm>
                <a:off x="1051021" y="5725937"/>
                <a:ext cx="8310282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1" y="5725937"/>
                <a:ext cx="8310282" cy="879856"/>
              </a:xfrm>
              <a:prstGeom prst="rect">
                <a:avLst/>
              </a:prstGeom>
              <a:blipFill>
                <a:blip r:embed="rId3"/>
                <a:stretch>
                  <a:fillRect t="-95714" b="-14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0557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Machine Learning Models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28AC7-31C1-435C-A5FC-D78F19AF4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62674"/>
              </p:ext>
            </p:extLst>
          </p:nvPr>
        </p:nvGraphicFramePr>
        <p:xfrm>
          <a:off x="2533814" y="2472294"/>
          <a:ext cx="6805706" cy="3583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5706">
                  <a:extLst>
                    <a:ext uri="{9D8B030D-6E8A-4147-A177-3AD203B41FA5}">
                      <a16:colId xmlns:a16="http://schemas.microsoft.com/office/drawing/2014/main" val="1572457052"/>
                    </a:ext>
                  </a:extLst>
                </a:gridCol>
              </a:tblGrid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Tried Machine Learning Models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34808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49562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3304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1924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2961-A8C4-4A25-9F86-635B6DC5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32" y="2258873"/>
            <a:ext cx="7947065" cy="536005"/>
          </a:xfrm>
        </p:spPr>
        <p:txBody>
          <a:bodyPr/>
          <a:lstStyle/>
          <a:p>
            <a:r>
              <a:rPr lang="en-US" altLang="zh-CN" sz="2800" dirty="0"/>
              <a:t>Select word variables by p values and coefficients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3" y="850708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D84D-8D3C-4D34-A995-E5308F75A4B6}"/>
              </a:ext>
            </a:extLst>
          </p:cNvPr>
          <p:cNvSpPr txBox="1"/>
          <p:nvPr/>
        </p:nvSpPr>
        <p:spPr>
          <a:xfrm>
            <a:off x="1370839" y="4467338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5E4F-BA79-4B68-A958-0D731E29E6B8}"/>
              </a:ext>
            </a:extLst>
          </p:cNvPr>
          <p:cNvSpPr txBox="1"/>
          <p:nvPr/>
        </p:nvSpPr>
        <p:spPr>
          <a:xfrm>
            <a:off x="1049412" y="3891346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NV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0B6868F-F63E-6141-A122-7BE58F28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705" y="2970405"/>
            <a:ext cx="8616612" cy="3445143"/>
          </a:xfrm>
        </p:spPr>
      </p:pic>
    </p:spTree>
    <p:extLst>
      <p:ext uri="{BB962C8B-B14F-4D97-AF65-F5344CB8AC3E}">
        <p14:creationId xmlns:p14="http://schemas.microsoft.com/office/powerpoint/2010/main" val="287310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5605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1F10BAD-7531-4FF7-B8D3-EC64DF7B6D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1865" y="2560715"/>
            <a:ext cx="6498705" cy="4135054"/>
          </a:xfr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5DB67E9-3DED-4E50-9C39-57D3CCE61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03412" y="2007341"/>
            <a:ext cx="5087073" cy="553373"/>
          </a:xfrm>
        </p:spPr>
        <p:txBody>
          <a:bodyPr/>
          <a:lstStyle/>
          <a:p>
            <a:r>
              <a:rPr lang="en-US" altLang="zh-CN" dirty="0"/>
              <a:t>     Feature of length by ratings</a:t>
            </a:r>
            <a:endParaRPr lang="zh-CN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C1B876F-0F13-4546-8529-758F24F35D5B}"/>
              </a:ext>
            </a:extLst>
          </p:cNvPr>
          <p:cNvSpPr txBox="1">
            <a:spLocks/>
          </p:cNvSpPr>
          <p:nvPr/>
        </p:nvSpPr>
        <p:spPr>
          <a:xfrm>
            <a:off x="7083809" y="3647166"/>
            <a:ext cx="3874243" cy="1441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Length of reviews </a:t>
            </a:r>
          </a:p>
          <a:p>
            <a:r>
              <a:rPr lang="en-US" altLang="zh-CN" sz="3200" dirty="0"/>
              <a:t>Statistical Significant 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696030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45" y="2177405"/>
            <a:ext cx="10775064" cy="849535"/>
          </a:xfrm>
        </p:spPr>
        <p:txBody>
          <a:bodyPr>
            <a:noAutofit/>
          </a:bodyPr>
          <a:lstStyle/>
          <a:p>
            <a:r>
              <a:rPr lang="en-US" sz="3200" dirty="0"/>
              <a:t>Model = </a:t>
            </a:r>
            <a:r>
              <a:rPr lang="en-US" sz="3200" dirty="0" err="1"/>
              <a:t>multinom</a:t>
            </a:r>
            <a:r>
              <a:rPr lang="en-US" sz="3200" dirty="0"/>
              <a:t> ( Stars ~  Word variables + Length)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8B8EA8-8C90-5E43-B096-D4A97DF9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4" y="3284178"/>
            <a:ext cx="10976529" cy="18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061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06" y="2424607"/>
            <a:ext cx="7589412" cy="3460000"/>
          </a:xfrm>
        </p:spPr>
        <p:txBody>
          <a:bodyPr>
            <a:noAutofit/>
          </a:bodyPr>
          <a:lstStyle/>
          <a:p>
            <a:r>
              <a:rPr lang="en-US" sz="3200" dirty="0"/>
              <a:t>Type of Predictions </a:t>
            </a:r>
          </a:p>
          <a:p>
            <a:endParaRPr lang="en-US" sz="3200" dirty="0"/>
          </a:p>
          <a:p>
            <a:r>
              <a:rPr lang="en-US" sz="3200" dirty="0"/>
              <a:t> Class : 1 2 3 4 5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Probs</a:t>
            </a:r>
            <a:r>
              <a:rPr lang="en-US" sz="3200" dirty="0"/>
              <a:t> : probabilities ---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311415777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 Model </a:t>
            </a:r>
            <a:r>
              <a:rPr lang="en-US" altLang="zh-CN" sz="3600" dirty="0" err="1">
                <a:solidFill>
                  <a:schemeClr val="bg1"/>
                </a:solidFill>
              </a:rPr>
              <a:t>Comparision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2BF15C-423D-4CB5-BB06-64BBDEC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1547"/>
              </p:ext>
            </p:extLst>
          </p:nvPr>
        </p:nvGraphicFramePr>
        <p:xfrm>
          <a:off x="558053" y="1156446"/>
          <a:ext cx="8202707" cy="510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5">
                  <a:extLst>
                    <a:ext uri="{9D8B030D-6E8A-4147-A177-3AD203B41FA5}">
                      <a16:colId xmlns:a16="http://schemas.microsoft.com/office/drawing/2014/main" val="1119754229"/>
                    </a:ext>
                  </a:extLst>
                </a:gridCol>
                <a:gridCol w="3863319">
                  <a:extLst>
                    <a:ext uri="{9D8B030D-6E8A-4147-A177-3AD203B41FA5}">
                      <a16:colId xmlns:a16="http://schemas.microsoft.com/office/drawing/2014/main" val="781999846"/>
                    </a:ext>
                  </a:extLst>
                </a:gridCol>
                <a:gridCol w="1592513">
                  <a:extLst>
                    <a:ext uri="{9D8B030D-6E8A-4147-A177-3AD203B41FA5}">
                      <a16:colId xmlns:a16="http://schemas.microsoft.com/office/drawing/2014/main" val="1925598334"/>
                    </a:ext>
                  </a:extLst>
                </a:gridCol>
              </a:tblGrid>
              <a:tr h="967018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 based on cleaned train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97195"/>
                  </a:ext>
                </a:extLst>
              </a:tr>
              <a:tr h="6173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Multinomial Logistic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Words Sparse Matrix + Length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40253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2686"/>
                  </a:ext>
                </a:extLst>
              </a:tr>
              <a:tr h="4243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35381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6049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8577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9545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564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20617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3010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416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328B83-2350-43F5-8B73-FAE62F18C9EE}"/>
              </a:ext>
            </a:extLst>
          </p:cNvPr>
          <p:cNvSpPr txBox="1"/>
          <p:nvPr/>
        </p:nvSpPr>
        <p:spPr>
          <a:xfrm>
            <a:off x="9043146" y="1297640"/>
            <a:ext cx="2723029" cy="21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Model Comparison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5250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sym typeface="Wingdings" panose="05000000000000000000" pitchFamily="2" charset="2"/>
              </a:rPr>
              <a:t></a:t>
            </a:r>
            <a:r>
              <a:rPr lang="en-US" altLang="zh-CN" sz="3600" dirty="0">
                <a:solidFill>
                  <a:schemeClr val="bg1"/>
                </a:solidFill>
              </a:rPr>
              <a:t> Strengths and Weaknesses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DC4A7-DC2B-4FE4-A32F-A6CC89DAD95C}"/>
              </a:ext>
            </a:extLst>
          </p:cNvPr>
          <p:cNvSpPr txBox="1"/>
          <p:nvPr/>
        </p:nvSpPr>
        <p:spPr>
          <a:xfrm flipH="1">
            <a:off x="103533" y="1540567"/>
            <a:ext cx="1187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Strengths :  Dictionary; Easy to interpret;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Weaknesses : Information wasted; MSE not low enough</a:t>
            </a:r>
          </a:p>
        </p:txBody>
      </p:sp>
    </p:spTree>
    <p:extLst>
      <p:ext uri="{BB962C8B-B14F-4D97-AF65-F5344CB8AC3E}">
        <p14:creationId xmlns:p14="http://schemas.microsoft.com/office/powerpoint/2010/main" val="302087632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7711C-6FB4-4CA1-B255-639E63F7C268}"/>
              </a:ext>
            </a:extLst>
          </p:cNvPr>
          <p:cNvSpPr txBox="1"/>
          <p:nvPr/>
        </p:nvSpPr>
        <p:spPr>
          <a:xfrm>
            <a:off x="9372600" y="1645920"/>
            <a:ext cx="195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5400" dirty="0">
                <a:solidFill>
                  <a:schemeClr val="bg1"/>
                </a:solidFill>
              </a:rPr>
              <a:t>Q&amp;A</a:t>
            </a: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D8CB2-54B8-4FE3-9671-C3A61DF12E67}"/>
              </a:ext>
            </a:extLst>
          </p:cNvPr>
          <p:cNvSpPr txBox="1"/>
          <p:nvPr/>
        </p:nvSpPr>
        <p:spPr>
          <a:xfrm>
            <a:off x="601980" y="2933821"/>
            <a:ext cx="8214360" cy="15619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accent3">
                    <a:lumMod val="75000"/>
                  </a:schemeClr>
                </a:solidFill>
              </a:rPr>
              <a:t>THANK YOU!</a:t>
            </a:r>
            <a:endParaRPr lang="zh-CN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89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41C-8C41-4200-9F56-1608D11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2" y="508433"/>
            <a:ext cx="11029616" cy="988332"/>
          </a:xfrm>
        </p:spPr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ADE003-2600-4F05-8E34-7B991C2EA78C}"/>
              </a:ext>
            </a:extLst>
          </p:cNvPr>
          <p:cNvSpPr/>
          <p:nvPr/>
        </p:nvSpPr>
        <p:spPr>
          <a:xfrm>
            <a:off x="454132" y="2025181"/>
            <a:ext cx="3729248" cy="11066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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Word to Vector</a:t>
            </a:r>
            <a:endParaRPr lang="zh-CN" alt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92013-D5B1-4C9F-9B00-E56BECE8690E}"/>
              </a:ext>
            </a:extLst>
          </p:cNvPr>
          <p:cNvSpPr/>
          <p:nvPr/>
        </p:nvSpPr>
        <p:spPr>
          <a:xfrm>
            <a:off x="2271989" y="3161316"/>
            <a:ext cx="5294008" cy="1165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Dictionary Creating and LDA</a:t>
            </a:r>
            <a:endParaRPr lang="zh-CN" alt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B0112-1F0A-47FC-8F12-F305D98D9A51}"/>
              </a:ext>
            </a:extLst>
          </p:cNvPr>
          <p:cNvSpPr/>
          <p:nvPr/>
        </p:nvSpPr>
        <p:spPr>
          <a:xfrm>
            <a:off x="4778478" y="4289569"/>
            <a:ext cx="4719484" cy="117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Model fitting and Prediction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60D0C-D72B-4F54-AF9E-43AD0F9E9E1D}"/>
              </a:ext>
            </a:extLst>
          </p:cNvPr>
          <p:cNvSpPr/>
          <p:nvPr/>
        </p:nvSpPr>
        <p:spPr>
          <a:xfrm>
            <a:off x="7344697" y="5448333"/>
            <a:ext cx="4847303" cy="11281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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Strengths and Weaknesses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42040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96FB-BED7-4E34-80DB-9CC4E07F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2134431"/>
            <a:ext cx="5087075" cy="536005"/>
          </a:xfrm>
        </p:spPr>
        <p:txBody>
          <a:bodyPr/>
          <a:lstStyle/>
          <a:p>
            <a:r>
              <a:rPr lang="en-US" altLang="zh-CN" sz="2800" dirty="0"/>
              <a:t>Vocabulary</a:t>
            </a:r>
            <a:endParaRPr lang="zh-CN" alt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E50A1A-597D-D346-BE90-4D2D09DF6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7" y="2899569"/>
            <a:ext cx="4123747" cy="3155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F4BA-4D3F-406D-8807-CEEDC839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3819" y="2134431"/>
            <a:ext cx="5087073" cy="553373"/>
          </a:xfrm>
        </p:spPr>
        <p:txBody>
          <a:bodyPr/>
          <a:lstStyle/>
          <a:p>
            <a:r>
              <a:rPr lang="en-US" altLang="zh-CN" sz="2800" dirty="0"/>
              <a:t>Sparse Matrix</a:t>
            </a:r>
            <a:endParaRPr lang="zh-CN" alt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07AAF-8440-4591-8DFE-65606B7E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0092" y="2879629"/>
            <a:ext cx="5393100" cy="2934999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2352D-330A-4EA6-8671-5D373379366A}"/>
              </a:ext>
            </a:extLst>
          </p:cNvPr>
          <p:cNvSpPr txBox="1"/>
          <p:nvPr/>
        </p:nvSpPr>
        <p:spPr>
          <a:xfrm>
            <a:off x="560629" y="868792"/>
            <a:ext cx="1082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altLang="zh-CN" sz="3200" dirty="0">
                <a:solidFill>
                  <a:schemeClr val="bg1"/>
                </a:solidFill>
              </a:rPr>
              <a:t> Word to Vector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 descr="sparse-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53" y="3080084"/>
            <a:ext cx="6526517" cy="28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288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图片 4" descr="g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3" y="2531516"/>
            <a:ext cx="9886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BF7D6-2488-D143-ADC0-D10B93A7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4" y="1542402"/>
            <a:ext cx="8211970" cy="5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1F29A-B16C-4948-AA94-1F6A4790B44D}"/>
              </a:ext>
            </a:extLst>
          </p:cNvPr>
          <p:cNvSpPr txBox="1"/>
          <p:nvPr/>
        </p:nvSpPr>
        <p:spPr>
          <a:xfrm>
            <a:off x="289877" y="885885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Adding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B7D15-770C-8F41-85E1-EC71D2909D58}"/>
              </a:ext>
            </a:extLst>
          </p:cNvPr>
          <p:cNvSpPr txBox="1"/>
          <p:nvPr/>
        </p:nvSpPr>
        <p:spPr>
          <a:xfrm>
            <a:off x="476489" y="1864495"/>
            <a:ext cx="9414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(1) Find nearest words in the base dictionary</a:t>
            </a: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(2) Calculate sentiment points using weighted average </a:t>
            </a:r>
          </a:p>
        </p:txBody>
      </p:sp>
      <p:pic>
        <p:nvPicPr>
          <p:cNvPr id="7" name="图片 6" descr="g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6" y="3124006"/>
            <a:ext cx="8505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positive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E25D-0286-7546-8D48-1468B10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842" y="3014627"/>
            <a:ext cx="12697986" cy="25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negative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7DB8-1534-B841-B8DB-FC6304DC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5526" y="2491406"/>
            <a:ext cx="12758321" cy="41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ED33366-1678-4AC0-BFA1-D5936AE8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26536"/>
            <a:ext cx="7428514" cy="4661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942</TotalTime>
  <Words>271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华文中宋</vt:lpstr>
      <vt:lpstr>Arial</vt:lpstr>
      <vt:lpstr>Cambria Math</vt:lpstr>
      <vt:lpstr>Gill Sans MT</vt:lpstr>
      <vt:lpstr>Wingdings</vt:lpstr>
      <vt:lpstr>Wingdings 2</vt:lpstr>
      <vt:lpstr>Dividend</vt:lpstr>
      <vt:lpstr>Group 6---WeDnesday  Presentation2 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plan and preprocessing</dc:title>
  <dc:creator>WENQIN XIONG</dc:creator>
  <cp:lastModifiedBy>JIANXIONG WANG</cp:lastModifiedBy>
  <cp:revision>136</cp:revision>
  <dcterms:created xsi:type="dcterms:W3CDTF">2018-03-06T02:22:21Z</dcterms:created>
  <dcterms:modified xsi:type="dcterms:W3CDTF">2018-03-14T04:08:43Z</dcterms:modified>
</cp:coreProperties>
</file>