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7" r:id="rId4"/>
    <p:sldId id="259" r:id="rId5"/>
    <p:sldId id="258" r:id="rId6"/>
    <p:sldId id="260" r:id="rId7"/>
    <p:sldId id="261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24D"/>
    <a:srgbClr val="E5B350"/>
    <a:srgbClr val="77A7D7"/>
    <a:srgbClr val="F97777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76" autoAdjust="0"/>
    <p:restoredTop sz="94660"/>
  </p:normalViewPr>
  <p:slideViewPr>
    <p:cSldViewPr snapToGrid="0">
      <p:cViewPr varScale="1">
        <p:scale>
          <a:sx n="44" d="100"/>
          <a:sy n="44" d="100"/>
        </p:scale>
        <p:origin x="6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00D5E-0A1B-4C43-BFBC-FDAA3DFE004F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D52BC-5EB9-4AA1-A7D7-20E071AE39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68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Hello every one, my name is Wenqing Yan. My thesis topic is: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D52BC-5EB9-4AA1-A7D7-20E071AE394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829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D52BC-5EB9-4AA1-A7D7-20E071AE394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137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 One typical technology for IoT is  Wireless sensor networks, (WSNs).</a:t>
            </a:r>
          </a:p>
          <a:p>
            <a:r>
              <a:rPr lang="en-US" altLang="zh-CN" dirty="0"/>
              <a:t>It is a network connects intelligent sensors to sense and monitor the surrounding information.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E6C508-2FA4-44C7-9BC1-C212017A51B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673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E6C508-2FA4-44C7-9BC1-C212017A51B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9883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E6C508-2FA4-44C7-9BC1-C212017A51B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9979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E6C508-2FA4-44C7-9BC1-C212017A51B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9954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96190-A0E0-4E9B-B352-276E846AC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841B1F-7043-45EC-ABD1-36340A919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671E59-AE44-4A02-A44F-06EF9BE3C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344E-76C2-4E0A-865D-98CF4420170F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3D5693-6611-4ECC-AD41-6AFEB436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2D1D4C-AA81-41AA-8E18-A9747D1C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B2DB-1CB8-4179-93F6-87D6F75D8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34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C19B1-7488-45E0-943D-E996D5DD3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4AF9A3-D9E4-4958-8E81-752467771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34B770-20B8-4DA7-87C5-FE5373F6D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344E-76C2-4E0A-865D-98CF4420170F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9194E2-B923-41E1-974D-F95019C89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CFB614-8E39-4FAE-831A-FFE3F835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B2DB-1CB8-4179-93F6-87D6F75D8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70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85935A-4A99-4342-97A6-D6280B4C1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9E717E-5B89-4B8A-9B40-333F23144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E3896F-018D-4250-BC65-A2A2AFF7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344E-76C2-4E0A-865D-98CF4420170F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9242FE-F674-4A70-9122-2210C857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577D6A-997F-4989-9BFB-8B7F1B9C1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B2DB-1CB8-4179-93F6-87D6F75D8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77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611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670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927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959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461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5472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987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680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9F35E-CAEF-4D2C-B5C4-5C324DEB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44E1E6-FE60-4F05-9144-82171EC62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33EE3-7B07-4015-A2B3-197CA306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344E-76C2-4E0A-865D-98CF4420170F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AA629E-D45D-4DB0-A614-0225300AC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78D69E-1185-4B3F-860A-8420C56C8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B2DB-1CB8-4179-93F6-87D6F75D8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6517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9225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790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21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40B78-14C5-4D25-96DF-02FB1873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EA187D-1E67-4D0C-A41E-61351618E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BB1E1D-7377-4271-9C87-0C10F6FE9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344E-76C2-4E0A-865D-98CF4420170F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0169AB-0027-4315-822A-281BF0CF2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5FED2-C880-445C-B8B4-2F77C197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B2DB-1CB8-4179-93F6-87D6F75D8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29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8393B-6E26-4C80-9788-B5A4FFD7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97ECC3-C585-4989-BDC6-9BD43670B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E5E2D3-6802-4608-90A9-E865F46CB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511707-AA92-4203-8537-C0AF8151B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344E-76C2-4E0A-865D-98CF4420170F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4AAB26-9A4E-4E8B-82D9-0E2CD785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EF00E5-DBD8-4BC5-9E04-B6E8F03A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B2DB-1CB8-4179-93F6-87D6F75D8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138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0FA33-2BB8-4549-A05D-BCD2F3452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34152E-CFFE-4342-AEC8-E559F14D9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2BCBA5-0728-458B-B648-83C4044E4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3B1939-FF00-4379-BCF6-5978B50FB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2A8247-7F45-45C7-BF26-29F6EC8D9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EDB5A4-1BE0-4100-87DB-CB81132B0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344E-76C2-4E0A-865D-98CF4420170F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EB2F69-4588-4066-A5E1-1A98E8111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9FE1F3-AABC-4054-B9A8-2FA4D9C4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B2DB-1CB8-4179-93F6-87D6F75D8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59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9F120-8E2C-4F69-93AE-27E6A8BD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D1A4BA-212F-4133-8D2A-150D35518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344E-76C2-4E0A-865D-98CF4420170F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4EB0B9-5754-482E-BC69-BC0C3415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F26EBD-B4D0-486B-91FB-7EA1E054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B2DB-1CB8-4179-93F6-87D6F75D8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49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FB5C6C-47B2-493C-8AB6-FDA3B8B3B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344E-76C2-4E0A-865D-98CF4420170F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456571-BE14-466E-9C60-AC20906CD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942469-163A-4389-BAD0-04E06130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B2DB-1CB8-4179-93F6-87D6F75D8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44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F0908-D7BD-4A54-829F-843435132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5F827-910B-4DF1-A0A3-D53EB7449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B76150-8343-412F-BB89-53EA70F61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7CF4D2-46CF-4F3C-97D2-7856D6888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344E-76C2-4E0A-865D-98CF4420170F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4E4D32-5E16-433A-B8BE-BAAC2DD7A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2250B3-1FB7-46CC-BE54-A9B5F62A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B2DB-1CB8-4179-93F6-87D6F75D8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60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2DE15-ED70-4064-AFCA-BDFE635C2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E6B391-5E70-4DC5-A282-07CC57121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953B3E-883A-4E3F-A52D-01F149881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7F7B02-FC22-40EE-B2E6-18DB5DFFB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344E-76C2-4E0A-865D-98CF4420170F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CAF313-A8E8-4644-8A34-61F53C40A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3A587F-F819-44FB-8628-DCA24A3B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B2DB-1CB8-4179-93F6-87D6F75D8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45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86BE16-E7E1-4EEE-B575-3FA3328A8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63A787-2E9D-4781-867F-B13423038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3F808-0056-4C98-813B-8B4A28F33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4344E-76C2-4E0A-865D-98CF4420170F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28BB2A-B48A-486D-BFF6-6CBC46017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149A11-F967-4C72-8C3D-3DDCEEFD0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0B2DB-1CB8-4179-93F6-87D6F75D8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53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6FE9E-9020-4955-AFB6-56A3F3FD4E5F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D541D-5D3E-45EF-B19A-3862AA2649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15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video" Target="https://www.youtube.com/embed/W1aMmCZ25fw" TargetMode="Externa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0490" y="4890124"/>
            <a:ext cx="6339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4800" dirty="0">
                <a:solidFill>
                  <a:srgbClr val="17324D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Introduction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17324D"/>
              </a:solidFill>
              <a:effectLst/>
              <a:uLnTx/>
              <a:uFillTx/>
              <a:latin typeface="Aharoni" panose="02010803020104030203" pitchFamily="2" charset="-79"/>
              <a:ea typeface="华文细黑" panose="0201060004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5683" y="5645370"/>
            <a:ext cx="510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7324D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ML in Wireless Sensor Networks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0490" y="349226"/>
            <a:ext cx="107722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5400" dirty="0">
                <a:solidFill>
                  <a:schemeClr val="bg1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Machine Learning </a:t>
            </a:r>
          </a:p>
          <a:p>
            <a:pPr lvl="0">
              <a:defRPr/>
            </a:pPr>
            <a:r>
              <a:rPr lang="en-US" altLang="zh-CN" sz="5400" dirty="0">
                <a:solidFill>
                  <a:schemeClr val="bg1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for </a:t>
            </a:r>
          </a:p>
          <a:p>
            <a:pPr lvl="0">
              <a:defRPr/>
            </a:pPr>
            <a:r>
              <a:rPr lang="en-US" altLang="zh-CN" sz="5400" dirty="0">
                <a:solidFill>
                  <a:schemeClr val="bg1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Enabling Active Measurements</a:t>
            </a:r>
          </a:p>
          <a:p>
            <a:pPr lvl="0">
              <a:defRPr/>
            </a:pPr>
            <a:r>
              <a:rPr lang="en-US" altLang="zh-CN" sz="5400" dirty="0">
                <a:solidFill>
                  <a:schemeClr val="bg1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in</a:t>
            </a:r>
          </a:p>
          <a:p>
            <a:pPr lvl="0">
              <a:defRPr/>
            </a:pPr>
            <a:r>
              <a:rPr lang="en-US" altLang="zh-CN" sz="5400" dirty="0">
                <a:solidFill>
                  <a:schemeClr val="bg1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IoT Environments</a:t>
            </a:r>
          </a:p>
        </p:txBody>
      </p:sp>
      <p:cxnSp>
        <p:nvCxnSpPr>
          <p:cNvPr id="11" name="直接连接符 10"/>
          <p:cNvCxnSpPr>
            <a:cxnSpLocks/>
          </p:cNvCxnSpPr>
          <p:nvPr/>
        </p:nvCxnSpPr>
        <p:spPr>
          <a:xfrm>
            <a:off x="247650" y="5587160"/>
            <a:ext cx="5157651" cy="0"/>
          </a:xfrm>
          <a:prstGeom prst="line">
            <a:avLst/>
          </a:prstGeom>
          <a:ln w="19050"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37"/>
          <p:cNvSpPr>
            <a:spLocks noChangeAspect="1" noEditPoints="1"/>
          </p:cNvSpPr>
          <p:nvPr/>
        </p:nvSpPr>
        <p:spPr bwMode="auto">
          <a:xfrm>
            <a:off x="11424625" y="6201189"/>
            <a:ext cx="267272" cy="251999"/>
          </a:xfrm>
          <a:custGeom>
            <a:avLst/>
            <a:gdLst>
              <a:gd name="T0" fmla="*/ 233 w 280"/>
              <a:gd name="T1" fmla="*/ 147 h 264"/>
              <a:gd name="T2" fmla="*/ 186 w 280"/>
              <a:gd name="T3" fmla="*/ 164 h 264"/>
              <a:gd name="T4" fmla="*/ 150 w 280"/>
              <a:gd name="T5" fmla="*/ 201 h 264"/>
              <a:gd name="T6" fmla="*/ 112 w 280"/>
              <a:gd name="T7" fmla="*/ 152 h 264"/>
              <a:gd name="T8" fmla="*/ 85 w 280"/>
              <a:gd name="T9" fmla="*/ 213 h 264"/>
              <a:gd name="T10" fmla="*/ 85 w 280"/>
              <a:gd name="T11" fmla="*/ 236 h 264"/>
              <a:gd name="T12" fmla="*/ 253 w 280"/>
              <a:gd name="T13" fmla="*/ 236 h 264"/>
              <a:gd name="T14" fmla="*/ 253 w 280"/>
              <a:gd name="T15" fmla="*/ 192 h 264"/>
              <a:gd name="T16" fmla="*/ 233 w 280"/>
              <a:gd name="T17" fmla="*/ 147 h 264"/>
              <a:gd name="T18" fmla="*/ 66 w 280"/>
              <a:gd name="T19" fmla="*/ 110 h 264"/>
              <a:gd name="T20" fmla="*/ 268 w 280"/>
              <a:gd name="T21" fmla="*/ 110 h 264"/>
              <a:gd name="T22" fmla="*/ 272 w 280"/>
              <a:gd name="T23" fmla="*/ 112 h 264"/>
              <a:gd name="T24" fmla="*/ 276 w 280"/>
              <a:gd name="T25" fmla="*/ 114 h 264"/>
              <a:gd name="T26" fmla="*/ 278 w 280"/>
              <a:gd name="T27" fmla="*/ 118 h 264"/>
              <a:gd name="T28" fmla="*/ 280 w 280"/>
              <a:gd name="T29" fmla="*/ 122 h 264"/>
              <a:gd name="T30" fmla="*/ 280 w 280"/>
              <a:gd name="T31" fmla="*/ 254 h 264"/>
              <a:gd name="T32" fmla="*/ 278 w 280"/>
              <a:gd name="T33" fmla="*/ 258 h 264"/>
              <a:gd name="T34" fmla="*/ 276 w 280"/>
              <a:gd name="T35" fmla="*/ 262 h 264"/>
              <a:gd name="T36" fmla="*/ 272 w 280"/>
              <a:gd name="T37" fmla="*/ 264 h 264"/>
              <a:gd name="T38" fmla="*/ 268 w 280"/>
              <a:gd name="T39" fmla="*/ 264 h 264"/>
              <a:gd name="T40" fmla="*/ 66 w 280"/>
              <a:gd name="T41" fmla="*/ 264 h 264"/>
              <a:gd name="T42" fmla="*/ 63 w 280"/>
              <a:gd name="T43" fmla="*/ 264 h 264"/>
              <a:gd name="T44" fmla="*/ 59 w 280"/>
              <a:gd name="T45" fmla="*/ 262 h 264"/>
              <a:gd name="T46" fmla="*/ 56 w 280"/>
              <a:gd name="T47" fmla="*/ 258 h 264"/>
              <a:gd name="T48" fmla="*/ 56 w 280"/>
              <a:gd name="T49" fmla="*/ 254 h 264"/>
              <a:gd name="T50" fmla="*/ 56 w 280"/>
              <a:gd name="T51" fmla="*/ 122 h 264"/>
              <a:gd name="T52" fmla="*/ 56 w 280"/>
              <a:gd name="T53" fmla="*/ 118 h 264"/>
              <a:gd name="T54" fmla="*/ 59 w 280"/>
              <a:gd name="T55" fmla="*/ 114 h 264"/>
              <a:gd name="T56" fmla="*/ 63 w 280"/>
              <a:gd name="T57" fmla="*/ 112 h 264"/>
              <a:gd name="T58" fmla="*/ 66 w 280"/>
              <a:gd name="T59" fmla="*/ 110 h 264"/>
              <a:gd name="T60" fmla="*/ 200 w 280"/>
              <a:gd name="T61" fmla="*/ 0 h 264"/>
              <a:gd name="T62" fmla="*/ 203 w 280"/>
              <a:gd name="T63" fmla="*/ 0 h 264"/>
              <a:gd name="T64" fmla="*/ 206 w 280"/>
              <a:gd name="T65" fmla="*/ 1 h 264"/>
              <a:gd name="T66" fmla="*/ 209 w 280"/>
              <a:gd name="T67" fmla="*/ 4 h 264"/>
              <a:gd name="T68" fmla="*/ 210 w 280"/>
              <a:gd name="T69" fmla="*/ 8 h 264"/>
              <a:gd name="T70" fmla="*/ 239 w 280"/>
              <a:gd name="T71" fmla="*/ 86 h 264"/>
              <a:gd name="T72" fmla="*/ 211 w 280"/>
              <a:gd name="T73" fmla="*/ 86 h 264"/>
              <a:gd name="T74" fmla="*/ 177 w 280"/>
              <a:gd name="T75" fmla="*/ 43 h 264"/>
              <a:gd name="T76" fmla="*/ 117 w 280"/>
              <a:gd name="T77" fmla="*/ 86 h 264"/>
              <a:gd name="T78" fmla="*/ 66 w 280"/>
              <a:gd name="T79" fmla="*/ 86 h 264"/>
              <a:gd name="T80" fmla="*/ 52 w 280"/>
              <a:gd name="T81" fmla="*/ 89 h 264"/>
              <a:gd name="T82" fmla="*/ 41 w 280"/>
              <a:gd name="T83" fmla="*/ 96 h 264"/>
              <a:gd name="T84" fmla="*/ 33 w 280"/>
              <a:gd name="T85" fmla="*/ 108 h 264"/>
              <a:gd name="T86" fmla="*/ 31 w 280"/>
              <a:gd name="T87" fmla="*/ 122 h 264"/>
              <a:gd name="T88" fmla="*/ 31 w 280"/>
              <a:gd name="T89" fmla="*/ 166 h 264"/>
              <a:gd name="T90" fmla="*/ 0 w 280"/>
              <a:gd name="T91" fmla="*/ 84 h 264"/>
              <a:gd name="T92" fmla="*/ 0 w 280"/>
              <a:gd name="T93" fmla="*/ 80 h 264"/>
              <a:gd name="T94" fmla="*/ 0 w 280"/>
              <a:gd name="T95" fmla="*/ 76 h 264"/>
              <a:gd name="T96" fmla="*/ 2 w 280"/>
              <a:gd name="T97" fmla="*/ 74 h 264"/>
              <a:gd name="T98" fmla="*/ 4 w 280"/>
              <a:gd name="T99" fmla="*/ 71 h 264"/>
              <a:gd name="T100" fmla="*/ 7 w 280"/>
              <a:gd name="T101" fmla="*/ 70 h 264"/>
              <a:gd name="T102" fmla="*/ 197 w 280"/>
              <a:gd name="T103" fmla="*/ 0 h 264"/>
              <a:gd name="T104" fmla="*/ 200 w 280"/>
              <a:gd name="T105" fmla="*/ 0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80" h="264">
                <a:moveTo>
                  <a:pt x="233" y="147"/>
                </a:moveTo>
                <a:lnTo>
                  <a:pt x="186" y="164"/>
                </a:lnTo>
                <a:lnTo>
                  <a:pt x="150" y="201"/>
                </a:lnTo>
                <a:lnTo>
                  <a:pt x="112" y="152"/>
                </a:lnTo>
                <a:lnTo>
                  <a:pt x="85" y="213"/>
                </a:lnTo>
                <a:lnTo>
                  <a:pt x="85" y="236"/>
                </a:lnTo>
                <a:lnTo>
                  <a:pt x="253" y="236"/>
                </a:lnTo>
                <a:lnTo>
                  <a:pt x="253" y="192"/>
                </a:lnTo>
                <a:lnTo>
                  <a:pt x="233" y="147"/>
                </a:lnTo>
                <a:close/>
                <a:moveTo>
                  <a:pt x="66" y="110"/>
                </a:moveTo>
                <a:lnTo>
                  <a:pt x="268" y="110"/>
                </a:lnTo>
                <a:lnTo>
                  <a:pt x="272" y="112"/>
                </a:lnTo>
                <a:lnTo>
                  <a:pt x="276" y="114"/>
                </a:lnTo>
                <a:lnTo>
                  <a:pt x="278" y="118"/>
                </a:lnTo>
                <a:lnTo>
                  <a:pt x="280" y="122"/>
                </a:lnTo>
                <a:lnTo>
                  <a:pt x="280" y="254"/>
                </a:lnTo>
                <a:lnTo>
                  <a:pt x="278" y="258"/>
                </a:lnTo>
                <a:lnTo>
                  <a:pt x="276" y="262"/>
                </a:lnTo>
                <a:lnTo>
                  <a:pt x="272" y="264"/>
                </a:lnTo>
                <a:lnTo>
                  <a:pt x="268" y="264"/>
                </a:lnTo>
                <a:lnTo>
                  <a:pt x="66" y="264"/>
                </a:lnTo>
                <a:lnTo>
                  <a:pt x="63" y="264"/>
                </a:lnTo>
                <a:lnTo>
                  <a:pt x="59" y="262"/>
                </a:lnTo>
                <a:lnTo>
                  <a:pt x="56" y="258"/>
                </a:lnTo>
                <a:lnTo>
                  <a:pt x="56" y="254"/>
                </a:lnTo>
                <a:lnTo>
                  <a:pt x="56" y="122"/>
                </a:lnTo>
                <a:lnTo>
                  <a:pt x="56" y="118"/>
                </a:lnTo>
                <a:lnTo>
                  <a:pt x="59" y="114"/>
                </a:lnTo>
                <a:lnTo>
                  <a:pt x="63" y="112"/>
                </a:lnTo>
                <a:lnTo>
                  <a:pt x="66" y="110"/>
                </a:lnTo>
                <a:close/>
                <a:moveTo>
                  <a:pt x="200" y="0"/>
                </a:moveTo>
                <a:lnTo>
                  <a:pt x="203" y="0"/>
                </a:lnTo>
                <a:lnTo>
                  <a:pt x="206" y="1"/>
                </a:lnTo>
                <a:lnTo>
                  <a:pt x="209" y="4"/>
                </a:lnTo>
                <a:lnTo>
                  <a:pt x="210" y="8"/>
                </a:lnTo>
                <a:lnTo>
                  <a:pt x="239" y="86"/>
                </a:lnTo>
                <a:lnTo>
                  <a:pt x="211" y="86"/>
                </a:lnTo>
                <a:lnTo>
                  <a:pt x="177" y="43"/>
                </a:lnTo>
                <a:lnTo>
                  <a:pt x="117" y="86"/>
                </a:lnTo>
                <a:lnTo>
                  <a:pt x="66" y="86"/>
                </a:lnTo>
                <a:lnTo>
                  <a:pt x="52" y="89"/>
                </a:lnTo>
                <a:lnTo>
                  <a:pt x="41" y="96"/>
                </a:lnTo>
                <a:lnTo>
                  <a:pt x="33" y="108"/>
                </a:lnTo>
                <a:lnTo>
                  <a:pt x="31" y="122"/>
                </a:lnTo>
                <a:lnTo>
                  <a:pt x="31" y="166"/>
                </a:lnTo>
                <a:lnTo>
                  <a:pt x="0" y="84"/>
                </a:lnTo>
                <a:lnTo>
                  <a:pt x="0" y="80"/>
                </a:lnTo>
                <a:lnTo>
                  <a:pt x="0" y="76"/>
                </a:lnTo>
                <a:lnTo>
                  <a:pt x="2" y="74"/>
                </a:lnTo>
                <a:lnTo>
                  <a:pt x="4" y="71"/>
                </a:lnTo>
                <a:lnTo>
                  <a:pt x="7" y="70"/>
                </a:lnTo>
                <a:lnTo>
                  <a:pt x="197" y="0"/>
                </a:lnTo>
                <a:lnTo>
                  <a:pt x="200" y="0"/>
                </a:lnTo>
                <a:close/>
              </a:path>
            </a:pathLst>
          </a:custGeom>
          <a:solidFill>
            <a:srgbClr val="1732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Freeform 16"/>
          <p:cNvSpPr>
            <a:spLocks noChangeAspect="1" noEditPoints="1"/>
          </p:cNvSpPr>
          <p:nvPr/>
        </p:nvSpPr>
        <p:spPr bwMode="auto">
          <a:xfrm>
            <a:off x="9721225" y="6201189"/>
            <a:ext cx="315286" cy="251999"/>
          </a:xfrm>
          <a:custGeom>
            <a:avLst/>
            <a:gdLst>
              <a:gd name="T0" fmla="*/ 153 w 274"/>
              <a:gd name="T1" fmla="*/ 85 h 219"/>
              <a:gd name="T2" fmla="*/ 175 w 274"/>
              <a:gd name="T3" fmla="*/ 107 h 219"/>
              <a:gd name="T4" fmla="*/ 175 w 274"/>
              <a:gd name="T5" fmla="*/ 140 h 219"/>
              <a:gd name="T6" fmla="*/ 153 w 274"/>
              <a:gd name="T7" fmla="*/ 162 h 219"/>
              <a:gd name="T8" fmla="*/ 121 w 274"/>
              <a:gd name="T9" fmla="*/ 162 h 219"/>
              <a:gd name="T10" fmla="*/ 100 w 274"/>
              <a:gd name="T11" fmla="*/ 140 h 219"/>
              <a:gd name="T12" fmla="*/ 100 w 274"/>
              <a:gd name="T13" fmla="*/ 107 h 219"/>
              <a:gd name="T14" fmla="*/ 121 w 274"/>
              <a:gd name="T15" fmla="*/ 85 h 219"/>
              <a:gd name="T16" fmla="*/ 237 w 274"/>
              <a:gd name="T17" fmla="*/ 69 h 219"/>
              <a:gd name="T18" fmla="*/ 231 w 274"/>
              <a:gd name="T19" fmla="*/ 71 h 219"/>
              <a:gd name="T20" fmla="*/ 228 w 274"/>
              <a:gd name="T21" fmla="*/ 78 h 219"/>
              <a:gd name="T22" fmla="*/ 231 w 274"/>
              <a:gd name="T23" fmla="*/ 85 h 219"/>
              <a:gd name="T24" fmla="*/ 237 w 274"/>
              <a:gd name="T25" fmla="*/ 88 h 219"/>
              <a:gd name="T26" fmla="*/ 244 w 274"/>
              <a:gd name="T27" fmla="*/ 85 h 219"/>
              <a:gd name="T28" fmla="*/ 247 w 274"/>
              <a:gd name="T29" fmla="*/ 78 h 219"/>
              <a:gd name="T30" fmla="*/ 244 w 274"/>
              <a:gd name="T31" fmla="*/ 71 h 219"/>
              <a:gd name="T32" fmla="*/ 237 w 274"/>
              <a:gd name="T33" fmla="*/ 69 h 219"/>
              <a:gd name="T34" fmla="*/ 115 w 274"/>
              <a:gd name="T35" fmla="*/ 59 h 219"/>
              <a:gd name="T36" fmla="*/ 82 w 274"/>
              <a:gd name="T37" fmla="*/ 83 h 219"/>
              <a:gd name="T38" fmla="*/ 68 w 274"/>
              <a:gd name="T39" fmla="*/ 124 h 219"/>
              <a:gd name="T40" fmla="*/ 82 w 274"/>
              <a:gd name="T41" fmla="*/ 164 h 219"/>
              <a:gd name="T42" fmla="*/ 115 w 274"/>
              <a:gd name="T43" fmla="*/ 189 h 219"/>
              <a:gd name="T44" fmla="*/ 158 w 274"/>
              <a:gd name="T45" fmla="*/ 189 h 219"/>
              <a:gd name="T46" fmla="*/ 193 w 274"/>
              <a:gd name="T47" fmla="*/ 164 h 219"/>
              <a:gd name="T48" fmla="*/ 205 w 274"/>
              <a:gd name="T49" fmla="*/ 124 h 219"/>
              <a:gd name="T50" fmla="*/ 193 w 274"/>
              <a:gd name="T51" fmla="*/ 83 h 219"/>
              <a:gd name="T52" fmla="*/ 158 w 274"/>
              <a:gd name="T53" fmla="*/ 59 h 219"/>
              <a:gd name="T54" fmla="*/ 91 w 274"/>
              <a:gd name="T55" fmla="*/ 0 h 219"/>
              <a:gd name="T56" fmla="*/ 188 w 274"/>
              <a:gd name="T57" fmla="*/ 0 h 219"/>
              <a:gd name="T58" fmla="*/ 193 w 274"/>
              <a:gd name="T59" fmla="*/ 5 h 219"/>
              <a:gd name="T60" fmla="*/ 203 w 274"/>
              <a:gd name="T61" fmla="*/ 33 h 219"/>
              <a:gd name="T62" fmla="*/ 208 w 274"/>
              <a:gd name="T63" fmla="*/ 38 h 219"/>
              <a:gd name="T64" fmla="*/ 214 w 274"/>
              <a:gd name="T65" fmla="*/ 41 h 219"/>
              <a:gd name="T66" fmla="*/ 261 w 274"/>
              <a:gd name="T67" fmla="*/ 45 h 219"/>
              <a:gd name="T68" fmla="*/ 274 w 274"/>
              <a:gd name="T69" fmla="*/ 69 h 219"/>
              <a:gd name="T70" fmla="*/ 270 w 274"/>
              <a:gd name="T71" fmla="*/ 207 h 219"/>
              <a:gd name="T72" fmla="*/ 247 w 274"/>
              <a:gd name="T73" fmla="*/ 219 h 219"/>
              <a:gd name="T74" fmla="*/ 13 w 274"/>
              <a:gd name="T75" fmla="*/ 217 h 219"/>
              <a:gd name="T76" fmla="*/ 0 w 274"/>
              <a:gd name="T77" fmla="*/ 193 h 219"/>
              <a:gd name="T78" fmla="*/ 3 w 274"/>
              <a:gd name="T79" fmla="*/ 55 h 219"/>
              <a:gd name="T80" fmla="*/ 27 w 274"/>
              <a:gd name="T81" fmla="*/ 41 h 219"/>
              <a:gd name="T82" fmla="*/ 64 w 274"/>
              <a:gd name="T83" fmla="*/ 41 h 219"/>
              <a:gd name="T84" fmla="*/ 69 w 274"/>
              <a:gd name="T85" fmla="*/ 36 h 219"/>
              <a:gd name="T86" fmla="*/ 79 w 274"/>
              <a:gd name="T87" fmla="*/ 8 h 219"/>
              <a:gd name="T88" fmla="*/ 84 w 274"/>
              <a:gd name="T89" fmla="*/ 3 h 219"/>
              <a:gd name="T90" fmla="*/ 91 w 274"/>
              <a:gd name="T91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74" h="219">
                <a:moveTo>
                  <a:pt x="137" y="83"/>
                </a:moveTo>
                <a:lnTo>
                  <a:pt x="153" y="85"/>
                </a:lnTo>
                <a:lnTo>
                  <a:pt x="166" y="94"/>
                </a:lnTo>
                <a:lnTo>
                  <a:pt x="175" y="107"/>
                </a:lnTo>
                <a:lnTo>
                  <a:pt x="179" y="124"/>
                </a:lnTo>
                <a:lnTo>
                  <a:pt x="175" y="140"/>
                </a:lnTo>
                <a:lnTo>
                  <a:pt x="166" y="153"/>
                </a:lnTo>
                <a:lnTo>
                  <a:pt x="153" y="162"/>
                </a:lnTo>
                <a:lnTo>
                  <a:pt x="137" y="164"/>
                </a:lnTo>
                <a:lnTo>
                  <a:pt x="121" y="162"/>
                </a:lnTo>
                <a:lnTo>
                  <a:pt x="108" y="153"/>
                </a:lnTo>
                <a:lnTo>
                  <a:pt x="100" y="140"/>
                </a:lnTo>
                <a:lnTo>
                  <a:pt x="96" y="124"/>
                </a:lnTo>
                <a:lnTo>
                  <a:pt x="100" y="107"/>
                </a:lnTo>
                <a:lnTo>
                  <a:pt x="108" y="94"/>
                </a:lnTo>
                <a:lnTo>
                  <a:pt x="121" y="85"/>
                </a:lnTo>
                <a:lnTo>
                  <a:pt x="137" y="83"/>
                </a:lnTo>
                <a:close/>
                <a:moveTo>
                  <a:pt x="237" y="69"/>
                </a:moveTo>
                <a:lnTo>
                  <a:pt x="233" y="69"/>
                </a:lnTo>
                <a:lnTo>
                  <a:pt x="231" y="71"/>
                </a:lnTo>
                <a:lnTo>
                  <a:pt x="228" y="74"/>
                </a:lnTo>
                <a:lnTo>
                  <a:pt x="228" y="78"/>
                </a:lnTo>
                <a:lnTo>
                  <a:pt x="228" y="82"/>
                </a:lnTo>
                <a:lnTo>
                  <a:pt x="231" y="85"/>
                </a:lnTo>
                <a:lnTo>
                  <a:pt x="233" y="87"/>
                </a:lnTo>
                <a:lnTo>
                  <a:pt x="237" y="88"/>
                </a:lnTo>
                <a:lnTo>
                  <a:pt x="241" y="87"/>
                </a:lnTo>
                <a:lnTo>
                  <a:pt x="244" y="85"/>
                </a:lnTo>
                <a:lnTo>
                  <a:pt x="246" y="82"/>
                </a:lnTo>
                <a:lnTo>
                  <a:pt x="247" y="78"/>
                </a:lnTo>
                <a:lnTo>
                  <a:pt x="246" y="74"/>
                </a:lnTo>
                <a:lnTo>
                  <a:pt x="244" y="71"/>
                </a:lnTo>
                <a:lnTo>
                  <a:pt x="241" y="69"/>
                </a:lnTo>
                <a:lnTo>
                  <a:pt x="237" y="69"/>
                </a:lnTo>
                <a:close/>
                <a:moveTo>
                  <a:pt x="137" y="55"/>
                </a:moveTo>
                <a:lnTo>
                  <a:pt x="115" y="59"/>
                </a:lnTo>
                <a:lnTo>
                  <a:pt x="97" y="68"/>
                </a:lnTo>
                <a:lnTo>
                  <a:pt x="82" y="83"/>
                </a:lnTo>
                <a:lnTo>
                  <a:pt x="72" y="102"/>
                </a:lnTo>
                <a:lnTo>
                  <a:pt x="68" y="124"/>
                </a:lnTo>
                <a:lnTo>
                  <a:pt x="72" y="145"/>
                </a:lnTo>
                <a:lnTo>
                  <a:pt x="82" y="164"/>
                </a:lnTo>
                <a:lnTo>
                  <a:pt x="97" y="179"/>
                </a:lnTo>
                <a:lnTo>
                  <a:pt x="115" y="189"/>
                </a:lnTo>
                <a:lnTo>
                  <a:pt x="137" y="193"/>
                </a:lnTo>
                <a:lnTo>
                  <a:pt x="158" y="189"/>
                </a:lnTo>
                <a:lnTo>
                  <a:pt x="177" y="179"/>
                </a:lnTo>
                <a:lnTo>
                  <a:pt x="193" y="164"/>
                </a:lnTo>
                <a:lnTo>
                  <a:pt x="203" y="145"/>
                </a:lnTo>
                <a:lnTo>
                  <a:pt x="205" y="124"/>
                </a:lnTo>
                <a:lnTo>
                  <a:pt x="203" y="102"/>
                </a:lnTo>
                <a:lnTo>
                  <a:pt x="193" y="83"/>
                </a:lnTo>
                <a:lnTo>
                  <a:pt x="177" y="68"/>
                </a:lnTo>
                <a:lnTo>
                  <a:pt x="158" y="59"/>
                </a:lnTo>
                <a:lnTo>
                  <a:pt x="137" y="55"/>
                </a:lnTo>
                <a:close/>
                <a:moveTo>
                  <a:pt x="91" y="0"/>
                </a:moveTo>
                <a:lnTo>
                  <a:pt x="184" y="0"/>
                </a:lnTo>
                <a:lnTo>
                  <a:pt x="188" y="0"/>
                </a:lnTo>
                <a:lnTo>
                  <a:pt x="190" y="3"/>
                </a:lnTo>
                <a:lnTo>
                  <a:pt x="193" y="5"/>
                </a:lnTo>
                <a:lnTo>
                  <a:pt x="195" y="8"/>
                </a:lnTo>
                <a:lnTo>
                  <a:pt x="203" y="33"/>
                </a:lnTo>
                <a:lnTo>
                  <a:pt x="205" y="36"/>
                </a:lnTo>
                <a:lnTo>
                  <a:pt x="208" y="38"/>
                </a:lnTo>
                <a:lnTo>
                  <a:pt x="210" y="41"/>
                </a:lnTo>
                <a:lnTo>
                  <a:pt x="214" y="41"/>
                </a:lnTo>
                <a:lnTo>
                  <a:pt x="247" y="41"/>
                </a:lnTo>
                <a:lnTo>
                  <a:pt x="261" y="45"/>
                </a:lnTo>
                <a:lnTo>
                  <a:pt x="270" y="55"/>
                </a:lnTo>
                <a:lnTo>
                  <a:pt x="274" y="69"/>
                </a:lnTo>
                <a:lnTo>
                  <a:pt x="274" y="193"/>
                </a:lnTo>
                <a:lnTo>
                  <a:pt x="270" y="207"/>
                </a:lnTo>
                <a:lnTo>
                  <a:pt x="261" y="217"/>
                </a:lnTo>
                <a:lnTo>
                  <a:pt x="247" y="219"/>
                </a:lnTo>
                <a:lnTo>
                  <a:pt x="27" y="219"/>
                </a:lnTo>
                <a:lnTo>
                  <a:pt x="13" y="217"/>
                </a:lnTo>
                <a:lnTo>
                  <a:pt x="3" y="207"/>
                </a:lnTo>
                <a:lnTo>
                  <a:pt x="0" y="193"/>
                </a:lnTo>
                <a:lnTo>
                  <a:pt x="0" y="69"/>
                </a:lnTo>
                <a:lnTo>
                  <a:pt x="3" y="55"/>
                </a:lnTo>
                <a:lnTo>
                  <a:pt x="13" y="45"/>
                </a:lnTo>
                <a:lnTo>
                  <a:pt x="27" y="41"/>
                </a:lnTo>
                <a:lnTo>
                  <a:pt x="60" y="41"/>
                </a:lnTo>
                <a:lnTo>
                  <a:pt x="64" y="41"/>
                </a:lnTo>
                <a:lnTo>
                  <a:pt x="66" y="38"/>
                </a:lnTo>
                <a:lnTo>
                  <a:pt x="69" y="36"/>
                </a:lnTo>
                <a:lnTo>
                  <a:pt x="72" y="33"/>
                </a:lnTo>
                <a:lnTo>
                  <a:pt x="79" y="8"/>
                </a:lnTo>
                <a:lnTo>
                  <a:pt x="82" y="5"/>
                </a:lnTo>
                <a:lnTo>
                  <a:pt x="84" y="3"/>
                </a:lnTo>
                <a:lnTo>
                  <a:pt x="87" y="0"/>
                </a:lnTo>
                <a:lnTo>
                  <a:pt x="91" y="0"/>
                </a:lnTo>
                <a:close/>
              </a:path>
            </a:pathLst>
          </a:custGeom>
          <a:solidFill>
            <a:srgbClr val="1732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Freeform 53"/>
          <p:cNvSpPr>
            <a:spLocks noChangeAspect="1" noEditPoints="1"/>
          </p:cNvSpPr>
          <p:nvPr/>
        </p:nvSpPr>
        <p:spPr bwMode="auto">
          <a:xfrm>
            <a:off x="10573686" y="6206101"/>
            <a:ext cx="313764" cy="251999"/>
          </a:xfrm>
          <a:custGeom>
            <a:avLst/>
            <a:gdLst>
              <a:gd name="T0" fmla="*/ 130 w 254"/>
              <a:gd name="T1" fmla="*/ 167 h 204"/>
              <a:gd name="T2" fmla="*/ 123 w 254"/>
              <a:gd name="T3" fmla="*/ 174 h 204"/>
              <a:gd name="T4" fmla="*/ 107 w 254"/>
              <a:gd name="T5" fmla="*/ 188 h 204"/>
              <a:gd name="T6" fmla="*/ 95 w 254"/>
              <a:gd name="T7" fmla="*/ 199 h 204"/>
              <a:gd name="T8" fmla="*/ 90 w 254"/>
              <a:gd name="T9" fmla="*/ 204 h 204"/>
              <a:gd name="T10" fmla="*/ 87 w 254"/>
              <a:gd name="T11" fmla="*/ 203 h 204"/>
              <a:gd name="T12" fmla="*/ 87 w 254"/>
              <a:gd name="T13" fmla="*/ 144 h 204"/>
              <a:gd name="T14" fmla="*/ 253 w 254"/>
              <a:gd name="T15" fmla="*/ 2 h 204"/>
              <a:gd name="T16" fmla="*/ 253 w 254"/>
              <a:gd name="T17" fmla="*/ 7 h 204"/>
              <a:gd name="T18" fmla="*/ 250 w 254"/>
              <a:gd name="T19" fmla="*/ 23 h 204"/>
              <a:gd name="T20" fmla="*/ 241 w 254"/>
              <a:gd name="T21" fmla="*/ 59 h 204"/>
              <a:gd name="T22" fmla="*/ 231 w 254"/>
              <a:gd name="T23" fmla="*/ 103 h 204"/>
              <a:gd name="T24" fmla="*/ 221 w 254"/>
              <a:gd name="T25" fmla="*/ 146 h 204"/>
              <a:gd name="T26" fmla="*/ 214 w 254"/>
              <a:gd name="T27" fmla="*/ 174 h 204"/>
              <a:gd name="T28" fmla="*/ 212 w 254"/>
              <a:gd name="T29" fmla="*/ 181 h 204"/>
              <a:gd name="T30" fmla="*/ 208 w 254"/>
              <a:gd name="T31" fmla="*/ 184 h 204"/>
              <a:gd name="T32" fmla="*/ 203 w 254"/>
              <a:gd name="T33" fmla="*/ 184 h 204"/>
              <a:gd name="T34" fmla="*/ 190 w 254"/>
              <a:gd name="T35" fmla="*/ 176 h 204"/>
              <a:gd name="T36" fmla="*/ 167 w 254"/>
              <a:gd name="T37" fmla="*/ 165 h 204"/>
              <a:gd name="T38" fmla="*/ 144 w 254"/>
              <a:gd name="T39" fmla="*/ 152 h 204"/>
              <a:gd name="T40" fmla="*/ 134 w 254"/>
              <a:gd name="T41" fmla="*/ 147 h 204"/>
              <a:gd name="T42" fmla="*/ 127 w 254"/>
              <a:gd name="T43" fmla="*/ 142 h 204"/>
              <a:gd name="T44" fmla="*/ 133 w 254"/>
              <a:gd name="T45" fmla="*/ 135 h 204"/>
              <a:gd name="T46" fmla="*/ 141 w 254"/>
              <a:gd name="T47" fmla="*/ 126 h 204"/>
              <a:gd name="T48" fmla="*/ 160 w 254"/>
              <a:gd name="T49" fmla="*/ 105 h 204"/>
              <a:gd name="T50" fmla="*/ 186 w 254"/>
              <a:gd name="T51" fmla="*/ 77 h 204"/>
              <a:gd name="T52" fmla="*/ 212 w 254"/>
              <a:gd name="T53" fmla="*/ 49 h 204"/>
              <a:gd name="T54" fmla="*/ 232 w 254"/>
              <a:gd name="T55" fmla="*/ 27 h 204"/>
              <a:gd name="T56" fmla="*/ 241 w 254"/>
              <a:gd name="T57" fmla="*/ 18 h 204"/>
              <a:gd name="T58" fmla="*/ 240 w 254"/>
              <a:gd name="T59" fmla="*/ 16 h 204"/>
              <a:gd name="T60" fmla="*/ 237 w 254"/>
              <a:gd name="T61" fmla="*/ 16 h 204"/>
              <a:gd name="T62" fmla="*/ 227 w 254"/>
              <a:gd name="T63" fmla="*/ 23 h 204"/>
              <a:gd name="T64" fmla="*/ 203 w 254"/>
              <a:gd name="T65" fmla="*/ 41 h 204"/>
              <a:gd name="T66" fmla="*/ 170 w 254"/>
              <a:gd name="T67" fmla="*/ 65 h 204"/>
              <a:gd name="T68" fmla="*/ 137 w 254"/>
              <a:gd name="T69" fmla="*/ 89 h 204"/>
              <a:gd name="T70" fmla="*/ 107 w 254"/>
              <a:gd name="T71" fmla="*/ 111 h 204"/>
              <a:gd name="T72" fmla="*/ 90 w 254"/>
              <a:gd name="T73" fmla="*/ 124 h 204"/>
              <a:gd name="T74" fmla="*/ 56 w 254"/>
              <a:gd name="T75" fmla="*/ 114 h 204"/>
              <a:gd name="T76" fmla="*/ 54 w 254"/>
              <a:gd name="T77" fmla="*/ 112 h 204"/>
              <a:gd name="T78" fmla="*/ 37 w 254"/>
              <a:gd name="T79" fmla="*/ 106 h 204"/>
              <a:gd name="T80" fmla="*/ 17 w 254"/>
              <a:gd name="T81" fmla="*/ 98 h 204"/>
              <a:gd name="T82" fmla="*/ 4 w 254"/>
              <a:gd name="T83" fmla="*/ 93 h 204"/>
              <a:gd name="T84" fmla="*/ 0 w 254"/>
              <a:gd name="T85" fmla="*/ 91 h 204"/>
              <a:gd name="T86" fmla="*/ 2 w 254"/>
              <a:gd name="T87" fmla="*/ 87 h 204"/>
              <a:gd name="T88" fmla="*/ 8 w 254"/>
              <a:gd name="T89" fmla="*/ 84 h 204"/>
              <a:gd name="T90" fmla="*/ 33 w 254"/>
              <a:gd name="T91" fmla="*/ 75 h 204"/>
              <a:gd name="T92" fmla="*/ 76 w 254"/>
              <a:gd name="T93" fmla="*/ 61 h 204"/>
              <a:gd name="T94" fmla="*/ 125 w 254"/>
              <a:gd name="T95" fmla="*/ 44 h 204"/>
              <a:gd name="T96" fmla="*/ 175 w 254"/>
              <a:gd name="T97" fmla="*/ 26 h 204"/>
              <a:gd name="T98" fmla="*/ 217 w 254"/>
              <a:gd name="T99" fmla="*/ 12 h 204"/>
              <a:gd name="T100" fmla="*/ 243 w 254"/>
              <a:gd name="T101" fmla="*/ 3 h 204"/>
              <a:gd name="T102" fmla="*/ 250 w 254"/>
              <a:gd name="T103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54" h="204">
                <a:moveTo>
                  <a:pt x="87" y="144"/>
                </a:moveTo>
                <a:lnTo>
                  <a:pt x="130" y="167"/>
                </a:lnTo>
                <a:lnTo>
                  <a:pt x="128" y="169"/>
                </a:lnTo>
                <a:lnTo>
                  <a:pt x="123" y="174"/>
                </a:lnTo>
                <a:lnTo>
                  <a:pt x="116" y="180"/>
                </a:lnTo>
                <a:lnTo>
                  <a:pt x="107" y="188"/>
                </a:lnTo>
                <a:lnTo>
                  <a:pt x="100" y="194"/>
                </a:lnTo>
                <a:lnTo>
                  <a:pt x="95" y="199"/>
                </a:lnTo>
                <a:lnTo>
                  <a:pt x="91" y="203"/>
                </a:lnTo>
                <a:lnTo>
                  <a:pt x="90" y="204"/>
                </a:lnTo>
                <a:lnTo>
                  <a:pt x="88" y="204"/>
                </a:lnTo>
                <a:lnTo>
                  <a:pt x="87" y="203"/>
                </a:lnTo>
                <a:lnTo>
                  <a:pt x="87" y="200"/>
                </a:lnTo>
                <a:lnTo>
                  <a:pt x="87" y="144"/>
                </a:lnTo>
                <a:close/>
                <a:moveTo>
                  <a:pt x="250" y="0"/>
                </a:moveTo>
                <a:lnTo>
                  <a:pt x="253" y="2"/>
                </a:lnTo>
                <a:lnTo>
                  <a:pt x="254" y="4"/>
                </a:lnTo>
                <a:lnTo>
                  <a:pt x="253" y="7"/>
                </a:lnTo>
                <a:lnTo>
                  <a:pt x="253" y="12"/>
                </a:lnTo>
                <a:lnTo>
                  <a:pt x="250" y="23"/>
                </a:lnTo>
                <a:lnTo>
                  <a:pt x="246" y="38"/>
                </a:lnTo>
                <a:lnTo>
                  <a:pt x="241" y="59"/>
                </a:lnTo>
                <a:lnTo>
                  <a:pt x="236" y="81"/>
                </a:lnTo>
                <a:lnTo>
                  <a:pt x="231" y="103"/>
                </a:lnTo>
                <a:lnTo>
                  <a:pt x="226" y="125"/>
                </a:lnTo>
                <a:lnTo>
                  <a:pt x="221" y="146"/>
                </a:lnTo>
                <a:lnTo>
                  <a:pt x="217" y="162"/>
                </a:lnTo>
                <a:lnTo>
                  <a:pt x="214" y="174"/>
                </a:lnTo>
                <a:lnTo>
                  <a:pt x="213" y="179"/>
                </a:lnTo>
                <a:lnTo>
                  <a:pt x="212" y="181"/>
                </a:lnTo>
                <a:lnTo>
                  <a:pt x="211" y="184"/>
                </a:lnTo>
                <a:lnTo>
                  <a:pt x="208" y="184"/>
                </a:lnTo>
                <a:lnTo>
                  <a:pt x="206" y="184"/>
                </a:lnTo>
                <a:lnTo>
                  <a:pt x="203" y="184"/>
                </a:lnTo>
                <a:lnTo>
                  <a:pt x="199" y="181"/>
                </a:lnTo>
                <a:lnTo>
                  <a:pt x="190" y="176"/>
                </a:lnTo>
                <a:lnTo>
                  <a:pt x="179" y="171"/>
                </a:lnTo>
                <a:lnTo>
                  <a:pt x="167" y="165"/>
                </a:lnTo>
                <a:lnTo>
                  <a:pt x="155" y="157"/>
                </a:lnTo>
                <a:lnTo>
                  <a:pt x="144" y="152"/>
                </a:lnTo>
                <a:lnTo>
                  <a:pt x="137" y="148"/>
                </a:lnTo>
                <a:lnTo>
                  <a:pt x="134" y="147"/>
                </a:lnTo>
                <a:lnTo>
                  <a:pt x="134" y="147"/>
                </a:lnTo>
                <a:lnTo>
                  <a:pt x="127" y="142"/>
                </a:lnTo>
                <a:lnTo>
                  <a:pt x="133" y="135"/>
                </a:lnTo>
                <a:lnTo>
                  <a:pt x="133" y="135"/>
                </a:lnTo>
                <a:lnTo>
                  <a:pt x="134" y="133"/>
                </a:lnTo>
                <a:lnTo>
                  <a:pt x="141" y="126"/>
                </a:lnTo>
                <a:lnTo>
                  <a:pt x="149" y="118"/>
                </a:lnTo>
                <a:lnTo>
                  <a:pt x="160" y="105"/>
                </a:lnTo>
                <a:lnTo>
                  <a:pt x="172" y="92"/>
                </a:lnTo>
                <a:lnTo>
                  <a:pt x="186" y="77"/>
                </a:lnTo>
                <a:lnTo>
                  <a:pt x="199" y="63"/>
                </a:lnTo>
                <a:lnTo>
                  <a:pt x="212" y="49"/>
                </a:lnTo>
                <a:lnTo>
                  <a:pt x="223" y="37"/>
                </a:lnTo>
                <a:lnTo>
                  <a:pt x="232" y="27"/>
                </a:lnTo>
                <a:lnTo>
                  <a:pt x="239" y="21"/>
                </a:lnTo>
                <a:lnTo>
                  <a:pt x="241" y="18"/>
                </a:lnTo>
                <a:lnTo>
                  <a:pt x="241" y="17"/>
                </a:lnTo>
                <a:lnTo>
                  <a:pt x="240" y="16"/>
                </a:lnTo>
                <a:lnTo>
                  <a:pt x="240" y="16"/>
                </a:lnTo>
                <a:lnTo>
                  <a:pt x="237" y="16"/>
                </a:lnTo>
                <a:lnTo>
                  <a:pt x="235" y="18"/>
                </a:lnTo>
                <a:lnTo>
                  <a:pt x="227" y="23"/>
                </a:lnTo>
                <a:lnTo>
                  <a:pt x="217" y="31"/>
                </a:lnTo>
                <a:lnTo>
                  <a:pt x="203" y="41"/>
                </a:lnTo>
                <a:lnTo>
                  <a:pt x="188" y="53"/>
                </a:lnTo>
                <a:lnTo>
                  <a:pt x="170" y="65"/>
                </a:lnTo>
                <a:lnTo>
                  <a:pt x="153" y="78"/>
                </a:lnTo>
                <a:lnTo>
                  <a:pt x="137" y="89"/>
                </a:lnTo>
                <a:lnTo>
                  <a:pt x="120" y="101"/>
                </a:lnTo>
                <a:lnTo>
                  <a:pt x="107" y="111"/>
                </a:lnTo>
                <a:lnTo>
                  <a:pt x="96" y="119"/>
                </a:lnTo>
                <a:lnTo>
                  <a:pt x="90" y="124"/>
                </a:lnTo>
                <a:lnTo>
                  <a:pt x="87" y="126"/>
                </a:lnTo>
                <a:lnTo>
                  <a:pt x="56" y="114"/>
                </a:lnTo>
                <a:lnTo>
                  <a:pt x="56" y="114"/>
                </a:lnTo>
                <a:lnTo>
                  <a:pt x="54" y="112"/>
                </a:lnTo>
                <a:lnTo>
                  <a:pt x="46" y="110"/>
                </a:lnTo>
                <a:lnTo>
                  <a:pt x="37" y="106"/>
                </a:lnTo>
                <a:lnTo>
                  <a:pt x="27" y="102"/>
                </a:lnTo>
                <a:lnTo>
                  <a:pt x="17" y="98"/>
                </a:lnTo>
                <a:lnTo>
                  <a:pt x="8" y="95"/>
                </a:lnTo>
                <a:lnTo>
                  <a:pt x="4" y="93"/>
                </a:lnTo>
                <a:lnTo>
                  <a:pt x="2" y="92"/>
                </a:lnTo>
                <a:lnTo>
                  <a:pt x="0" y="91"/>
                </a:lnTo>
                <a:lnTo>
                  <a:pt x="0" y="88"/>
                </a:lnTo>
                <a:lnTo>
                  <a:pt x="2" y="87"/>
                </a:lnTo>
                <a:lnTo>
                  <a:pt x="4" y="87"/>
                </a:lnTo>
                <a:lnTo>
                  <a:pt x="8" y="84"/>
                </a:lnTo>
                <a:lnTo>
                  <a:pt x="18" y="81"/>
                </a:lnTo>
                <a:lnTo>
                  <a:pt x="33" y="75"/>
                </a:lnTo>
                <a:lnTo>
                  <a:pt x="53" y="69"/>
                </a:lnTo>
                <a:lnTo>
                  <a:pt x="76" y="61"/>
                </a:lnTo>
                <a:lnTo>
                  <a:pt x="100" y="53"/>
                </a:lnTo>
                <a:lnTo>
                  <a:pt x="125" y="44"/>
                </a:lnTo>
                <a:lnTo>
                  <a:pt x="151" y="35"/>
                </a:lnTo>
                <a:lnTo>
                  <a:pt x="175" y="26"/>
                </a:lnTo>
                <a:lnTo>
                  <a:pt x="197" y="18"/>
                </a:lnTo>
                <a:lnTo>
                  <a:pt x="217" y="12"/>
                </a:lnTo>
                <a:lnTo>
                  <a:pt x="232" y="5"/>
                </a:lnTo>
                <a:lnTo>
                  <a:pt x="243" y="3"/>
                </a:lnTo>
                <a:lnTo>
                  <a:pt x="246" y="0"/>
                </a:lnTo>
                <a:lnTo>
                  <a:pt x="250" y="0"/>
                </a:lnTo>
                <a:close/>
              </a:path>
            </a:pathLst>
          </a:custGeom>
          <a:solidFill>
            <a:srgbClr val="1732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504385" y="5506870"/>
            <a:ext cx="384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7324D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Name: Wenqing Yan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17324D"/>
                </a:solidFill>
                <a:latin typeface="等线" panose="020F0502020204030204"/>
                <a:ea typeface="等线" panose="02010600030101010101" pitchFamily="2" charset="-122"/>
              </a:rPr>
              <a:t>Program: NSS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7324D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4862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B3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0" y="659757"/>
            <a:ext cx="11262167" cy="0"/>
          </a:xfrm>
          <a:prstGeom prst="line">
            <a:avLst/>
          </a:prstGeom>
          <a:ln w="19050"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-26117" y="42357"/>
            <a:ext cx="56580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17324D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Observability Expander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17324D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Freeform 6"/>
          <p:cNvSpPr>
            <a:spLocks noChangeAspect="1" noEditPoints="1"/>
          </p:cNvSpPr>
          <p:nvPr/>
        </p:nvSpPr>
        <p:spPr bwMode="auto">
          <a:xfrm>
            <a:off x="11012378" y="120805"/>
            <a:ext cx="314743" cy="504045"/>
          </a:xfrm>
          <a:custGeom>
            <a:avLst/>
            <a:gdLst>
              <a:gd name="T0" fmla="*/ 69 w 138"/>
              <a:gd name="T1" fmla="*/ 32 h 221"/>
              <a:gd name="T2" fmla="*/ 55 w 138"/>
              <a:gd name="T3" fmla="*/ 36 h 221"/>
              <a:gd name="T4" fmla="*/ 42 w 138"/>
              <a:gd name="T5" fmla="*/ 43 h 221"/>
              <a:gd name="T6" fmla="*/ 35 w 138"/>
              <a:gd name="T7" fmla="*/ 55 h 221"/>
              <a:gd name="T8" fmla="*/ 32 w 138"/>
              <a:gd name="T9" fmla="*/ 70 h 221"/>
              <a:gd name="T10" fmla="*/ 35 w 138"/>
              <a:gd name="T11" fmla="*/ 84 h 221"/>
              <a:gd name="T12" fmla="*/ 42 w 138"/>
              <a:gd name="T13" fmla="*/ 96 h 221"/>
              <a:gd name="T14" fmla="*/ 55 w 138"/>
              <a:gd name="T15" fmla="*/ 103 h 221"/>
              <a:gd name="T16" fmla="*/ 69 w 138"/>
              <a:gd name="T17" fmla="*/ 107 h 221"/>
              <a:gd name="T18" fmla="*/ 83 w 138"/>
              <a:gd name="T19" fmla="*/ 103 h 221"/>
              <a:gd name="T20" fmla="*/ 96 w 138"/>
              <a:gd name="T21" fmla="*/ 96 h 221"/>
              <a:gd name="T22" fmla="*/ 104 w 138"/>
              <a:gd name="T23" fmla="*/ 84 h 221"/>
              <a:gd name="T24" fmla="*/ 106 w 138"/>
              <a:gd name="T25" fmla="*/ 70 h 221"/>
              <a:gd name="T26" fmla="*/ 104 w 138"/>
              <a:gd name="T27" fmla="*/ 55 h 221"/>
              <a:gd name="T28" fmla="*/ 96 w 138"/>
              <a:gd name="T29" fmla="*/ 43 h 221"/>
              <a:gd name="T30" fmla="*/ 83 w 138"/>
              <a:gd name="T31" fmla="*/ 36 h 221"/>
              <a:gd name="T32" fmla="*/ 69 w 138"/>
              <a:gd name="T33" fmla="*/ 32 h 221"/>
              <a:gd name="T34" fmla="*/ 69 w 138"/>
              <a:gd name="T35" fmla="*/ 0 h 221"/>
              <a:gd name="T36" fmla="*/ 91 w 138"/>
              <a:gd name="T37" fmla="*/ 4 h 221"/>
              <a:gd name="T38" fmla="*/ 110 w 138"/>
              <a:gd name="T39" fmla="*/ 13 h 221"/>
              <a:gd name="T40" fmla="*/ 124 w 138"/>
              <a:gd name="T41" fmla="*/ 28 h 221"/>
              <a:gd name="T42" fmla="*/ 134 w 138"/>
              <a:gd name="T43" fmla="*/ 47 h 221"/>
              <a:gd name="T44" fmla="*/ 138 w 138"/>
              <a:gd name="T45" fmla="*/ 69 h 221"/>
              <a:gd name="T46" fmla="*/ 135 w 138"/>
              <a:gd name="T47" fmla="*/ 89 h 221"/>
              <a:gd name="T48" fmla="*/ 130 w 138"/>
              <a:gd name="T49" fmla="*/ 110 h 221"/>
              <a:gd name="T50" fmla="*/ 123 w 138"/>
              <a:gd name="T51" fmla="*/ 130 h 221"/>
              <a:gd name="T52" fmla="*/ 114 w 138"/>
              <a:gd name="T53" fmla="*/ 150 h 221"/>
              <a:gd name="T54" fmla="*/ 104 w 138"/>
              <a:gd name="T55" fmla="*/ 170 h 221"/>
              <a:gd name="T56" fmla="*/ 93 w 138"/>
              <a:gd name="T57" fmla="*/ 186 h 221"/>
              <a:gd name="T58" fmla="*/ 84 w 138"/>
              <a:gd name="T59" fmla="*/ 200 h 221"/>
              <a:gd name="T60" fmla="*/ 77 w 138"/>
              <a:gd name="T61" fmla="*/ 210 h 221"/>
              <a:gd name="T62" fmla="*/ 70 w 138"/>
              <a:gd name="T63" fmla="*/ 218 h 221"/>
              <a:gd name="T64" fmla="*/ 69 w 138"/>
              <a:gd name="T65" fmla="*/ 221 h 221"/>
              <a:gd name="T66" fmla="*/ 67 w 138"/>
              <a:gd name="T67" fmla="*/ 218 h 221"/>
              <a:gd name="T68" fmla="*/ 62 w 138"/>
              <a:gd name="T69" fmla="*/ 210 h 221"/>
              <a:gd name="T70" fmla="*/ 54 w 138"/>
              <a:gd name="T71" fmla="*/ 200 h 221"/>
              <a:gd name="T72" fmla="*/ 45 w 138"/>
              <a:gd name="T73" fmla="*/ 186 h 221"/>
              <a:gd name="T74" fmla="*/ 35 w 138"/>
              <a:gd name="T75" fmla="*/ 170 h 221"/>
              <a:gd name="T76" fmla="*/ 25 w 138"/>
              <a:gd name="T77" fmla="*/ 150 h 221"/>
              <a:gd name="T78" fmla="*/ 16 w 138"/>
              <a:gd name="T79" fmla="*/ 130 h 221"/>
              <a:gd name="T80" fmla="*/ 8 w 138"/>
              <a:gd name="T81" fmla="*/ 110 h 221"/>
              <a:gd name="T82" fmla="*/ 3 w 138"/>
              <a:gd name="T83" fmla="*/ 89 h 221"/>
              <a:gd name="T84" fmla="*/ 0 w 138"/>
              <a:gd name="T85" fmla="*/ 69 h 221"/>
              <a:gd name="T86" fmla="*/ 4 w 138"/>
              <a:gd name="T87" fmla="*/ 47 h 221"/>
              <a:gd name="T88" fmla="*/ 13 w 138"/>
              <a:gd name="T89" fmla="*/ 28 h 221"/>
              <a:gd name="T90" fmla="*/ 28 w 138"/>
              <a:gd name="T91" fmla="*/ 13 h 221"/>
              <a:gd name="T92" fmla="*/ 48 w 138"/>
              <a:gd name="T93" fmla="*/ 4 h 221"/>
              <a:gd name="T94" fmla="*/ 69 w 138"/>
              <a:gd name="T95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38" h="221">
                <a:moveTo>
                  <a:pt x="69" y="32"/>
                </a:moveTo>
                <a:lnTo>
                  <a:pt x="55" y="36"/>
                </a:lnTo>
                <a:lnTo>
                  <a:pt x="42" y="43"/>
                </a:lnTo>
                <a:lnTo>
                  <a:pt x="35" y="55"/>
                </a:lnTo>
                <a:lnTo>
                  <a:pt x="32" y="70"/>
                </a:lnTo>
                <a:lnTo>
                  <a:pt x="35" y="84"/>
                </a:lnTo>
                <a:lnTo>
                  <a:pt x="42" y="96"/>
                </a:lnTo>
                <a:lnTo>
                  <a:pt x="55" y="103"/>
                </a:lnTo>
                <a:lnTo>
                  <a:pt x="69" y="107"/>
                </a:lnTo>
                <a:lnTo>
                  <a:pt x="83" y="103"/>
                </a:lnTo>
                <a:lnTo>
                  <a:pt x="96" y="96"/>
                </a:lnTo>
                <a:lnTo>
                  <a:pt x="104" y="84"/>
                </a:lnTo>
                <a:lnTo>
                  <a:pt x="106" y="70"/>
                </a:lnTo>
                <a:lnTo>
                  <a:pt x="104" y="55"/>
                </a:lnTo>
                <a:lnTo>
                  <a:pt x="96" y="43"/>
                </a:lnTo>
                <a:lnTo>
                  <a:pt x="83" y="36"/>
                </a:lnTo>
                <a:lnTo>
                  <a:pt x="69" y="32"/>
                </a:lnTo>
                <a:close/>
                <a:moveTo>
                  <a:pt x="69" y="0"/>
                </a:moveTo>
                <a:lnTo>
                  <a:pt x="91" y="4"/>
                </a:lnTo>
                <a:lnTo>
                  <a:pt x="110" y="13"/>
                </a:lnTo>
                <a:lnTo>
                  <a:pt x="124" y="28"/>
                </a:lnTo>
                <a:lnTo>
                  <a:pt x="134" y="47"/>
                </a:lnTo>
                <a:lnTo>
                  <a:pt x="138" y="69"/>
                </a:lnTo>
                <a:lnTo>
                  <a:pt x="135" y="89"/>
                </a:lnTo>
                <a:lnTo>
                  <a:pt x="130" y="110"/>
                </a:lnTo>
                <a:lnTo>
                  <a:pt x="123" y="130"/>
                </a:lnTo>
                <a:lnTo>
                  <a:pt x="114" y="150"/>
                </a:lnTo>
                <a:lnTo>
                  <a:pt x="104" y="170"/>
                </a:lnTo>
                <a:lnTo>
                  <a:pt x="93" y="186"/>
                </a:lnTo>
                <a:lnTo>
                  <a:pt x="84" y="200"/>
                </a:lnTo>
                <a:lnTo>
                  <a:pt x="77" y="210"/>
                </a:lnTo>
                <a:lnTo>
                  <a:pt x="70" y="218"/>
                </a:lnTo>
                <a:lnTo>
                  <a:pt x="69" y="221"/>
                </a:lnTo>
                <a:lnTo>
                  <a:pt x="67" y="218"/>
                </a:lnTo>
                <a:lnTo>
                  <a:pt x="62" y="210"/>
                </a:lnTo>
                <a:lnTo>
                  <a:pt x="54" y="200"/>
                </a:lnTo>
                <a:lnTo>
                  <a:pt x="45" y="186"/>
                </a:lnTo>
                <a:lnTo>
                  <a:pt x="35" y="170"/>
                </a:lnTo>
                <a:lnTo>
                  <a:pt x="25" y="150"/>
                </a:lnTo>
                <a:lnTo>
                  <a:pt x="16" y="130"/>
                </a:lnTo>
                <a:lnTo>
                  <a:pt x="8" y="110"/>
                </a:lnTo>
                <a:lnTo>
                  <a:pt x="3" y="89"/>
                </a:lnTo>
                <a:lnTo>
                  <a:pt x="0" y="69"/>
                </a:lnTo>
                <a:lnTo>
                  <a:pt x="4" y="47"/>
                </a:lnTo>
                <a:lnTo>
                  <a:pt x="13" y="28"/>
                </a:lnTo>
                <a:lnTo>
                  <a:pt x="28" y="13"/>
                </a:lnTo>
                <a:lnTo>
                  <a:pt x="48" y="4"/>
                </a:lnTo>
                <a:lnTo>
                  <a:pt x="69" y="0"/>
                </a:lnTo>
                <a:close/>
              </a:path>
            </a:pathLst>
          </a:custGeom>
          <a:solidFill>
            <a:srgbClr val="17324D"/>
          </a:solidFill>
          <a:ln w="0">
            <a:solidFill>
              <a:srgbClr val="17324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4BFB68EF-D950-4B49-ADC3-559136965AB4}"/>
              </a:ext>
            </a:extLst>
          </p:cNvPr>
          <p:cNvSpPr/>
          <p:nvPr/>
        </p:nvSpPr>
        <p:spPr>
          <a:xfrm>
            <a:off x="5568994" y="-3218909"/>
            <a:ext cx="1004413" cy="4863977"/>
          </a:xfrm>
          <a:prstGeom prst="downArrow">
            <a:avLst/>
          </a:prstGeom>
          <a:solidFill>
            <a:srgbClr val="17324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72AF75F-51CE-460A-99BD-9F8C968E0955}"/>
              </a:ext>
            </a:extLst>
          </p:cNvPr>
          <p:cNvSpPr txBox="1"/>
          <p:nvPr/>
        </p:nvSpPr>
        <p:spPr>
          <a:xfrm>
            <a:off x="3255624" y="1722224"/>
            <a:ext cx="7506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adley Hand ITC" panose="03070402050302030203" pitchFamily="66" charset="0"/>
                <a:ea typeface="等线" panose="02010600030101010101" pitchFamily="2" charset="-122"/>
              </a:rPr>
              <a:t>ML Prediction model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Bradley Hand ITC" panose="03070402050302030203" pitchFamily="66" charset="0"/>
              <a:ea typeface="等线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A49581F-BD1B-4BD9-8A13-32A44D58F2A1}"/>
              </a:ext>
            </a:extLst>
          </p:cNvPr>
          <p:cNvSpPr txBox="1"/>
          <p:nvPr/>
        </p:nvSpPr>
        <p:spPr>
          <a:xfrm>
            <a:off x="325690" y="3140481"/>
            <a:ext cx="5139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17324D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Available Metrics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C7B62EB-83BC-4C4E-991F-128934CED190}"/>
              </a:ext>
            </a:extLst>
          </p:cNvPr>
          <p:cNvSpPr txBox="1"/>
          <p:nvPr/>
        </p:nvSpPr>
        <p:spPr>
          <a:xfrm>
            <a:off x="8085089" y="3140481"/>
            <a:ext cx="396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36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Coveted Metrics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E70E99C-A0BB-4577-8772-BF74BC139179}"/>
              </a:ext>
            </a:extLst>
          </p:cNvPr>
          <p:cNvCxnSpPr/>
          <p:nvPr/>
        </p:nvCxnSpPr>
        <p:spPr>
          <a:xfrm>
            <a:off x="4584857" y="3491844"/>
            <a:ext cx="3193774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196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6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2276475"/>
          </a:xfrm>
          <a:prstGeom prst="rect">
            <a:avLst/>
          </a:prstGeom>
          <a:solidFill>
            <a:srgbClr val="173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512314"/>
            <a:ext cx="12192000" cy="2276475"/>
          </a:xfrm>
          <a:prstGeom prst="rect">
            <a:avLst/>
          </a:prstGeom>
          <a:solidFill>
            <a:srgbClr val="D97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276476"/>
            <a:ext cx="12192000" cy="2305050"/>
          </a:xfrm>
          <a:prstGeom prst="rect">
            <a:avLst/>
          </a:prstGeom>
          <a:solidFill>
            <a:srgbClr val="E5B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10400" y="2951199"/>
            <a:ext cx="4954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17324D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Networked Society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17324D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801102" y="3533491"/>
            <a:ext cx="3163618" cy="46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7324D"/>
                </a:solidFill>
                <a:effectLst/>
                <a:uLnTx/>
                <a:uFillTx/>
                <a:latin typeface="Calibri" panose="020F0502020204030204" pitchFamily="34" charset="0"/>
                <a:ea typeface="华文细黑" panose="02010600040101010101" pitchFamily="2" charset="-122"/>
                <a:cs typeface="Aharoni" panose="02010803020104030203" pitchFamily="2" charset="-79"/>
                <a:sym typeface="Nixie One" charset="-122"/>
              </a:rPr>
              <a:t>Ericsson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7324D"/>
              </a:solidFill>
              <a:effectLst/>
              <a:uLnTx/>
              <a:uFillTx/>
              <a:latin typeface="Calibri" panose="020F0502020204030204" pitchFamily="34" charset="0"/>
              <a:ea typeface="华文细黑" panose="02010600040101010101" pitchFamily="2" charset="-122"/>
              <a:cs typeface="Aharoni" panose="02010803020104030203" pitchFamily="2" charset="-79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32318" y="299609"/>
            <a:ext cx="11734469" cy="1913363"/>
            <a:chOff x="132318" y="299609"/>
            <a:chExt cx="11734469" cy="1913363"/>
          </a:xfrm>
        </p:grpSpPr>
        <p:sp>
          <p:nvSpPr>
            <p:cNvPr id="7" name="文本框 6"/>
            <p:cNvSpPr txBox="1"/>
            <p:nvPr/>
          </p:nvSpPr>
          <p:spPr>
            <a:xfrm>
              <a:off x="455881" y="430351"/>
              <a:ext cx="49543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4000" b="1" dirty="0">
                  <a:solidFill>
                    <a:srgbClr val="E2E6C3"/>
                  </a:solidFill>
                  <a:latin typeface="Calibri" panose="020F0502020204030204" pitchFamily="34" charset="0"/>
                  <a:ea typeface="等线" panose="02010600030101010101" pitchFamily="2" charset="-122"/>
                </a:rPr>
                <a:t>IoT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E2E6C3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32318" y="1012643"/>
              <a:ext cx="687808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400" dirty="0">
                  <a:solidFill>
                    <a:schemeClr val="bg1"/>
                  </a:solidFill>
                  <a:latin typeface="Calibri" panose="020F0502020204030204" pitchFamily="34" charset="0"/>
                  <a:ea typeface="华文细黑" panose="02010600040101010101" pitchFamily="2" charset="-122"/>
                  <a:cs typeface="Aharoni" panose="02010803020104030203" pitchFamily="2" charset="-79"/>
                  <a:sym typeface="Nixie One" charset="-122"/>
                </a:rPr>
                <a:t>“</a:t>
              </a:r>
              <a:r>
                <a:rPr lang="en-US" altLang="zh-CN" sz="2400" dirty="0">
                  <a:solidFill>
                    <a:schemeClr val="bg1"/>
                  </a:solidFill>
                  <a:latin typeface="Calibri" panose="020F0502020204030204" pitchFamily="34" charset="0"/>
                  <a:ea typeface="华文细黑" panose="02010600040101010101" pitchFamily="2" charset="-122"/>
                  <a:cs typeface="Aharoni" panose="02010803020104030203" pitchFamily="2" charset="-79"/>
                  <a:sym typeface="Nixie One" charset="-122"/>
                </a:rPr>
                <a:t>Internet of Things (IoT) is New generation of globally accessible Internet system that interconnects trillions of everyday objects.”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华文细黑" panose="020106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326416" y="299609"/>
              <a:ext cx="812800" cy="812800"/>
            </a:xfrm>
            <a:prstGeom prst="roundRect">
              <a:avLst>
                <a:gd name="adj" fmla="val 7738"/>
              </a:avLst>
            </a:prstGeom>
            <a:noFill/>
            <a:ln w="76200">
              <a:solidFill>
                <a:srgbClr val="E2E6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9274709" y="299609"/>
              <a:ext cx="812800" cy="812800"/>
            </a:xfrm>
            <a:prstGeom prst="roundRect">
              <a:avLst>
                <a:gd name="adj" fmla="val 7738"/>
              </a:avLst>
            </a:prstGeom>
            <a:noFill/>
            <a:ln w="76200">
              <a:solidFill>
                <a:srgbClr val="E2E6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0223002" y="299609"/>
              <a:ext cx="812800" cy="812800"/>
            </a:xfrm>
            <a:prstGeom prst="roundRect">
              <a:avLst>
                <a:gd name="adj" fmla="val 7738"/>
              </a:avLst>
            </a:prstGeom>
            <a:noFill/>
            <a:ln w="76200">
              <a:solidFill>
                <a:srgbClr val="E2E6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326416" y="1232652"/>
              <a:ext cx="812800" cy="812800"/>
            </a:xfrm>
            <a:prstGeom prst="roundRect">
              <a:avLst>
                <a:gd name="adj" fmla="val 7738"/>
              </a:avLst>
            </a:prstGeom>
            <a:noFill/>
            <a:ln w="76200">
              <a:solidFill>
                <a:srgbClr val="E2E6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9274709" y="1227899"/>
              <a:ext cx="812800" cy="812800"/>
            </a:xfrm>
            <a:prstGeom prst="roundRect">
              <a:avLst>
                <a:gd name="adj" fmla="val 7738"/>
              </a:avLst>
            </a:prstGeom>
            <a:noFill/>
            <a:ln w="76200">
              <a:solidFill>
                <a:srgbClr val="E2E6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1053987" y="1227899"/>
              <a:ext cx="812800" cy="812800"/>
            </a:xfrm>
            <a:prstGeom prst="roundRect">
              <a:avLst>
                <a:gd name="adj" fmla="val 7738"/>
              </a:avLst>
            </a:prstGeom>
            <a:noFill/>
            <a:ln w="76200">
              <a:solidFill>
                <a:srgbClr val="E2E6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Freeform 120"/>
            <p:cNvSpPr>
              <a:spLocks/>
            </p:cNvSpPr>
            <p:nvPr/>
          </p:nvSpPr>
          <p:spPr bwMode="auto">
            <a:xfrm>
              <a:off x="11174925" y="1388661"/>
              <a:ext cx="623080" cy="491275"/>
            </a:xfrm>
            <a:custGeom>
              <a:avLst/>
              <a:gdLst>
                <a:gd name="T0" fmla="*/ 183 w 260"/>
                <a:gd name="T1" fmla="*/ 0 h 205"/>
                <a:gd name="T2" fmla="*/ 226 w 260"/>
                <a:gd name="T3" fmla="*/ 5 h 205"/>
                <a:gd name="T4" fmla="*/ 254 w 260"/>
                <a:gd name="T5" fmla="*/ 13 h 205"/>
                <a:gd name="T6" fmla="*/ 259 w 260"/>
                <a:gd name="T7" fmla="*/ 19 h 205"/>
                <a:gd name="T8" fmla="*/ 223 w 260"/>
                <a:gd name="T9" fmla="*/ 50 h 205"/>
                <a:gd name="T10" fmla="*/ 201 w 260"/>
                <a:gd name="T11" fmla="*/ 86 h 205"/>
                <a:gd name="T12" fmla="*/ 183 w 260"/>
                <a:gd name="T13" fmla="*/ 123 h 205"/>
                <a:gd name="T14" fmla="*/ 158 w 260"/>
                <a:gd name="T15" fmla="*/ 151 h 205"/>
                <a:gd name="T16" fmla="*/ 122 w 260"/>
                <a:gd name="T17" fmla="*/ 164 h 205"/>
                <a:gd name="T18" fmla="*/ 83 w 260"/>
                <a:gd name="T19" fmla="*/ 162 h 205"/>
                <a:gd name="T20" fmla="*/ 51 w 260"/>
                <a:gd name="T21" fmla="*/ 153 h 205"/>
                <a:gd name="T22" fmla="*/ 45 w 260"/>
                <a:gd name="T23" fmla="*/ 162 h 205"/>
                <a:gd name="T24" fmla="*/ 28 w 260"/>
                <a:gd name="T25" fmla="*/ 186 h 205"/>
                <a:gd name="T26" fmla="*/ 18 w 260"/>
                <a:gd name="T27" fmla="*/ 204 h 205"/>
                <a:gd name="T28" fmla="*/ 13 w 260"/>
                <a:gd name="T29" fmla="*/ 205 h 205"/>
                <a:gd name="T30" fmla="*/ 6 w 260"/>
                <a:gd name="T31" fmla="*/ 203 h 205"/>
                <a:gd name="T32" fmla="*/ 1 w 260"/>
                <a:gd name="T33" fmla="*/ 199 h 205"/>
                <a:gd name="T34" fmla="*/ 0 w 260"/>
                <a:gd name="T35" fmla="*/ 192 h 205"/>
                <a:gd name="T36" fmla="*/ 32 w 260"/>
                <a:gd name="T37" fmla="*/ 144 h 205"/>
                <a:gd name="T38" fmla="*/ 76 w 260"/>
                <a:gd name="T39" fmla="*/ 104 h 205"/>
                <a:gd name="T40" fmla="*/ 122 w 260"/>
                <a:gd name="T41" fmla="*/ 75 h 205"/>
                <a:gd name="T42" fmla="*/ 160 w 260"/>
                <a:gd name="T43" fmla="*/ 54 h 205"/>
                <a:gd name="T44" fmla="*/ 185 w 260"/>
                <a:gd name="T45" fmla="*/ 45 h 205"/>
                <a:gd name="T46" fmla="*/ 185 w 260"/>
                <a:gd name="T47" fmla="*/ 44 h 205"/>
                <a:gd name="T48" fmla="*/ 159 w 260"/>
                <a:gd name="T49" fmla="*/ 45 h 205"/>
                <a:gd name="T50" fmla="*/ 117 w 260"/>
                <a:gd name="T51" fmla="*/ 55 h 205"/>
                <a:gd name="T52" fmla="*/ 67 w 260"/>
                <a:gd name="T53" fmla="*/ 78 h 205"/>
                <a:gd name="T54" fmla="*/ 17 w 260"/>
                <a:gd name="T55" fmla="*/ 121 h 205"/>
                <a:gd name="T56" fmla="*/ 17 w 260"/>
                <a:gd name="T57" fmla="*/ 98 h 205"/>
                <a:gd name="T58" fmla="*/ 23 w 260"/>
                <a:gd name="T59" fmla="*/ 67 h 205"/>
                <a:gd name="T60" fmla="*/ 46 w 260"/>
                <a:gd name="T61" fmla="*/ 35 h 205"/>
                <a:gd name="T62" fmla="*/ 86 w 260"/>
                <a:gd name="T63" fmla="*/ 12 h 205"/>
                <a:gd name="T64" fmla="*/ 135 w 260"/>
                <a:gd name="T65" fmla="*/ 1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0" h="205">
                  <a:moveTo>
                    <a:pt x="159" y="0"/>
                  </a:moveTo>
                  <a:lnTo>
                    <a:pt x="183" y="0"/>
                  </a:lnTo>
                  <a:lnTo>
                    <a:pt x="206" y="3"/>
                  </a:lnTo>
                  <a:lnTo>
                    <a:pt x="226" y="5"/>
                  </a:lnTo>
                  <a:lnTo>
                    <a:pt x="242" y="9"/>
                  </a:lnTo>
                  <a:lnTo>
                    <a:pt x="254" y="13"/>
                  </a:lnTo>
                  <a:lnTo>
                    <a:pt x="260" y="17"/>
                  </a:lnTo>
                  <a:lnTo>
                    <a:pt x="259" y="19"/>
                  </a:lnTo>
                  <a:lnTo>
                    <a:pt x="238" y="34"/>
                  </a:lnTo>
                  <a:lnTo>
                    <a:pt x="223" y="50"/>
                  </a:lnTo>
                  <a:lnTo>
                    <a:pt x="211" y="68"/>
                  </a:lnTo>
                  <a:lnTo>
                    <a:pt x="201" y="86"/>
                  </a:lnTo>
                  <a:lnTo>
                    <a:pt x="192" y="105"/>
                  </a:lnTo>
                  <a:lnTo>
                    <a:pt x="183" y="123"/>
                  </a:lnTo>
                  <a:lnTo>
                    <a:pt x="172" y="139"/>
                  </a:lnTo>
                  <a:lnTo>
                    <a:pt x="158" y="151"/>
                  </a:lnTo>
                  <a:lnTo>
                    <a:pt x="141" y="160"/>
                  </a:lnTo>
                  <a:lnTo>
                    <a:pt x="122" y="164"/>
                  </a:lnTo>
                  <a:lnTo>
                    <a:pt x="102" y="164"/>
                  </a:lnTo>
                  <a:lnTo>
                    <a:pt x="83" y="162"/>
                  </a:lnTo>
                  <a:lnTo>
                    <a:pt x="67" y="158"/>
                  </a:lnTo>
                  <a:lnTo>
                    <a:pt x="51" y="153"/>
                  </a:lnTo>
                  <a:lnTo>
                    <a:pt x="50" y="155"/>
                  </a:lnTo>
                  <a:lnTo>
                    <a:pt x="45" y="162"/>
                  </a:lnTo>
                  <a:lnTo>
                    <a:pt x="37" y="172"/>
                  </a:lnTo>
                  <a:lnTo>
                    <a:pt x="28" y="186"/>
                  </a:lnTo>
                  <a:lnTo>
                    <a:pt x="20" y="201"/>
                  </a:lnTo>
                  <a:lnTo>
                    <a:pt x="18" y="204"/>
                  </a:lnTo>
                  <a:lnTo>
                    <a:pt x="15" y="205"/>
                  </a:lnTo>
                  <a:lnTo>
                    <a:pt x="13" y="205"/>
                  </a:lnTo>
                  <a:lnTo>
                    <a:pt x="9" y="204"/>
                  </a:lnTo>
                  <a:lnTo>
                    <a:pt x="6" y="203"/>
                  </a:lnTo>
                  <a:lnTo>
                    <a:pt x="2" y="200"/>
                  </a:lnTo>
                  <a:lnTo>
                    <a:pt x="1" y="199"/>
                  </a:lnTo>
                  <a:lnTo>
                    <a:pt x="0" y="195"/>
                  </a:lnTo>
                  <a:lnTo>
                    <a:pt x="0" y="192"/>
                  </a:lnTo>
                  <a:lnTo>
                    <a:pt x="14" y="167"/>
                  </a:lnTo>
                  <a:lnTo>
                    <a:pt x="32" y="144"/>
                  </a:lnTo>
                  <a:lnTo>
                    <a:pt x="52" y="122"/>
                  </a:lnTo>
                  <a:lnTo>
                    <a:pt x="76" y="104"/>
                  </a:lnTo>
                  <a:lnTo>
                    <a:pt x="99" y="87"/>
                  </a:lnTo>
                  <a:lnTo>
                    <a:pt x="122" y="75"/>
                  </a:lnTo>
                  <a:lnTo>
                    <a:pt x="142" y="63"/>
                  </a:lnTo>
                  <a:lnTo>
                    <a:pt x="160" y="54"/>
                  </a:lnTo>
                  <a:lnTo>
                    <a:pt x="176" y="48"/>
                  </a:lnTo>
                  <a:lnTo>
                    <a:pt x="185" y="45"/>
                  </a:lnTo>
                  <a:lnTo>
                    <a:pt x="188" y="44"/>
                  </a:lnTo>
                  <a:lnTo>
                    <a:pt x="185" y="44"/>
                  </a:lnTo>
                  <a:lnTo>
                    <a:pt x="174" y="44"/>
                  </a:lnTo>
                  <a:lnTo>
                    <a:pt x="159" y="45"/>
                  </a:lnTo>
                  <a:lnTo>
                    <a:pt x="140" y="49"/>
                  </a:lnTo>
                  <a:lnTo>
                    <a:pt x="117" y="55"/>
                  </a:lnTo>
                  <a:lnTo>
                    <a:pt x="92" y="64"/>
                  </a:lnTo>
                  <a:lnTo>
                    <a:pt x="67" y="78"/>
                  </a:lnTo>
                  <a:lnTo>
                    <a:pt x="41" y="96"/>
                  </a:lnTo>
                  <a:lnTo>
                    <a:pt x="17" y="121"/>
                  </a:lnTo>
                  <a:lnTo>
                    <a:pt x="17" y="110"/>
                  </a:lnTo>
                  <a:lnTo>
                    <a:pt x="17" y="98"/>
                  </a:lnTo>
                  <a:lnTo>
                    <a:pt x="19" y="84"/>
                  </a:lnTo>
                  <a:lnTo>
                    <a:pt x="23" y="67"/>
                  </a:lnTo>
                  <a:lnTo>
                    <a:pt x="32" y="51"/>
                  </a:lnTo>
                  <a:lnTo>
                    <a:pt x="46" y="35"/>
                  </a:lnTo>
                  <a:lnTo>
                    <a:pt x="65" y="21"/>
                  </a:lnTo>
                  <a:lnTo>
                    <a:pt x="86" y="12"/>
                  </a:lnTo>
                  <a:lnTo>
                    <a:pt x="110" y="5"/>
                  </a:lnTo>
                  <a:lnTo>
                    <a:pt x="135" y="1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2E6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Freeform 132"/>
            <p:cNvSpPr>
              <a:spLocks noChangeAspect="1" noEditPoints="1"/>
            </p:cNvSpPr>
            <p:nvPr/>
          </p:nvSpPr>
          <p:spPr bwMode="auto">
            <a:xfrm>
              <a:off x="8441761" y="400745"/>
              <a:ext cx="578480" cy="622800"/>
            </a:xfrm>
            <a:custGeom>
              <a:avLst/>
              <a:gdLst>
                <a:gd name="T0" fmla="*/ 110 w 248"/>
                <a:gd name="T1" fmla="*/ 191 h 267"/>
                <a:gd name="T2" fmla="*/ 138 w 248"/>
                <a:gd name="T3" fmla="*/ 163 h 267"/>
                <a:gd name="T4" fmla="*/ 110 w 248"/>
                <a:gd name="T5" fmla="*/ 76 h 267"/>
                <a:gd name="T6" fmla="*/ 138 w 248"/>
                <a:gd name="T7" fmla="*/ 148 h 267"/>
                <a:gd name="T8" fmla="*/ 110 w 248"/>
                <a:gd name="T9" fmla="*/ 76 h 267"/>
                <a:gd name="T10" fmla="*/ 126 w 248"/>
                <a:gd name="T11" fmla="*/ 2 h 267"/>
                <a:gd name="T12" fmla="*/ 132 w 248"/>
                <a:gd name="T13" fmla="*/ 7 h 267"/>
                <a:gd name="T14" fmla="*/ 152 w 248"/>
                <a:gd name="T15" fmla="*/ 38 h 267"/>
                <a:gd name="T16" fmla="*/ 169 w 248"/>
                <a:gd name="T17" fmla="*/ 36 h 267"/>
                <a:gd name="T18" fmla="*/ 210 w 248"/>
                <a:gd name="T19" fmla="*/ 12 h 267"/>
                <a:gd name="T20" fmla="*/ 215 w 248"/>
                <a:gd name="T21" fmla="*/ 12 h 267"/>
                <a:gd name="T22" fmla="*/ 215 w 248"/>
                <a:gd name="T23" fmla="*/ 17 h 267"/>
                <a:gd name="T24" fmla="*/ 198 w 248"/>
                <a:gd name="T25" fmla="*/ 68 h 267"/>
                <a:gd name="T26" fmla="*/ 197 w 248"/>
                <a:gd name="T27" fmla="*/ 76 h 267"/>
                <a:gd name="T28" fmla="*/ 201 w 248"/>
                <a:gd name="T29" fmla="*/ 82 h 267"/>
                <a:gd name="T30" fmla="*/ 209 w 248"/>
                <a:gd name="T31" fmla="*/ 85 h 267"/>
                <a:gd name="T32" fmla="*/ 244 w 248"/>
                <a:gd name="T33" fmla="*/ 89 h 267"/>
                <a:gd name="T34" fmla="*/ 248 w 248"/>
                <a:gd name="T35" fmla="*/ 93 h 267"/>
                <a:gd name="T36" fmla="*/ 247 w 248"/>
                <a:gd name="T37" fmla="*/ 98 h 267"/>
                <a:gd name="T38" fmla="*/ 220 w 248"/>
                <a:gd name="T39" fmla="*/ 122 h 267"/>
                <a:gd name="T40" fmla="*/ 216 w 248"/>
                <a:gd name="T41" fmla="*/ 138 h 267"/>
                <a:gd name="T42" fmla="*/ 244 w 248"/>
                <a:gd name="T43" fmla="*/ 166 h 267"/>
                <a:gd name="T44" fmla="*/ 248 w 248"/>
                <a:gd name="T45" fmla="*/ 172 h 267"/>
                <a:gd name="T46" fmla="*/ 247 w 248"/>
                <a:gd name="T47" fmla="*/ 179 h 267"/>
                <a:gd name="T48" fmla="*/ 241 w 248"/>
                <a:gd name="T49" fmla="*/ 182 h 267"/>
                <a:gd name="T50" fmla="*/ 211 w 248"/>
                <a:gd name="T51" fmla="*/ 193 h 267"/>
                <a:gd name="T52" fmla="*/ 205 w 248"/>
                <a:gd name="T53" fmla="*/ 209 h 267"/>
                <a:gd name="T54" fmla="*/ 205 w 248"/>
                <a:gd name="T55" fmla="*/ 236 h 267"/>
                <a:gd name="T56" fmla="*/ 202 w 248"/>
                <a:gd name="T57" fmla="*/ 241 h 267"/>
                <a:gd name="T58" fmla="*/ 196 w 248"/>
                <a:gd name="T59" fmla="*/ 243 h 267"/>
                <a:gd name="T60" fmla="*/ 167 w 248"/>
                <a:gd name="T61" fmla="*/ 229 h 267"/>
                <a:gd name="T62" fmla="*/ 151 w 248"/>
                <a:gd name="T63" fmla="*/ 230 h 267"/>
                <a:gd name="T64" fmla="*/ 132 w 248"/>
                <a:gd name="T65" fmla="*/ 261 h 267"/>
                <a:gd name="T66" fmla="*/ 126 w 248"/>
                <a:gd name="T67" fmla="*/ 266 h 267"/>
                <a:gd name="T68" fmla="*/ 120 w 248"/>
                <a:gd name="T69" fmla="*/ 266 h 267"/>
                <a:gd name="T70" fmla="*/ 115 w 248"/>
                <a:gd name="T71" fmla="*/ 262 h 267"/>
                <a:gd name="T72" fmla="*/ 93 w 248"/>
                <a:gd name="T73" fmla="*/ 234 h 267"/>
                <a:gd name="T74" fmla="*/ 76 w 248"/>
                <a:gd name="T75" fmla="*/ 234 h 267"/>
                <a:gd name="T76" fmla="*/ 38 w 248"/>
                <a:gd name="T77" fmla="*/ 255 h 267"/>
                <a:gd name="T78" fmla="*/ 33 w 248"/>
                <a:gd name="T79" fmla="*/ 255 h 267"/>
                <a:gd name="T80" fmla="*/ 32 w 248"/>
                <a:gd name="T81" fmla="*/ 250 h 267"/>
                <a:gd name="T82" fmla="*/ 48 w 248"/>
                <a:gd name="T83" fmla="*/ 202 h 267"/>
                <a:gd name="T84" fmla="*/ 48 w 248"/>
                <a:gd name="T85" fmla="*/ 193 h 267"/>
                <a:gd name="T86" fmla="*/ 44 w 248"/>
                <a:gd name="T87" fmla="*/ 186 h 267"/>
                <a:gd name="T88" fmla="*/ 37 w 248"/>
                <a:gd name="T89" fmla="*/ 182 h 267"/>
                <a:gd name="T90" fmla="*/ 3 w 248"/>
                <a:gd name="T91" fmla="*/ 179 h 267"/>
                <a:gd name="T92" fmla="*/ 0 w 248"/>
                <a:gd name="T93" fmla="*/ 175 h 267"/>
                <a:gd name="T94" fmla="*/ 1 w 248"/>
                <a:gd name="T95" fmla="*/ 170 h 267"/>
                <a:gd name="T96" fmla="*/ 28 w 248"/>
                <a:gd name="T97" fmla="*/ 145 h 267"/>
                <a:gd name="T98" fmla="*/ 32 w 248"/>
                <a:gd name="T99" fmla="*/ 130 h 267"/>
                <a:gd name="T100" fmla="*/ 3 w 248"/>
                <a:gd name="T101" fmla="*/ 102 h 267"/>
                <a:gd name="T102" fmla="*/ 0 w 248"/>
                <a:gd name="T103" fmla="*/ 95 h 267"/>
                <a:gd name="T104" fmla="*/ 1 w 248"/>
                <a:gd name="T105" fmla="*/ 89 h 267"/>
                <a:gd name="T106" fmla="*/ 7 w 248"/>
                <a:gd name="T107" fmla="*/ 85 h 267"/>
                <a:gd name="T108" fmla="*/ 37 w 248"/>
                <a:gd name="T109" fmla="*/ 75 h 267"/>
                <a:gd name="T110" fmla="*/ 43 w 248"/>
                <a:gd name="T111" fmla="*/ 58 h 267"/>
                <a:gd name="T112" fmla="*/ 43 w 248"/>
                <a:gd name="T113" fmla="*/ 31 h 267"/>
                <a:gd name="T114" fmla="*/ 47 w 248"/>
                <a:gd name="T115" fmla="*/ 26 h 267"/>
                <a:gd name="T116" fmla="*/ 53 w 248"/>
                <a:gd name="T117" fmla="*/ 25 h 267"/>
                <a:gd name="T118" fmla="*/ 79 w 248"/>
                <a:gd name="T119" fmla="*/ 36 h 267"/>
                <a:gd name="T120" fmla="*/ 97 w 248"/>
                <a:gd name="T121" fmla="*/ 35 h 267"/>
                <a:gd name="T122" fmla="*/ 115 w 248"/>
                <a:gd name="T123" fmla="*/ 7 h 267"/>
                <a:gd name="T124" fmla="*/ 121 w 248"/>
                <a:gd name="T125" fmla="*/ 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8" h="267">
                  <a:moveTo>
                    <a:pt x="110" y="163"/>
                  </a:moveTo>
                  <a:lnTo>
                    <a:pt x="110" y="191"/>
                  </a:lnTo>
                  <a:lnTo>
                    <a:pt x="138" y="191"/>
                  </a:lnTo>
                  <a:lnTo>
                    <a:pt x="138" y="163"/>
                  </a:lnTo>
                  <a:lnTo>
                    <a:pt x="110" y="163"/>
                  </a:lnTo>
                  <a:close/>
                  <a:moveTo>
                    <a:pt x="110" y="76"/>
                  </a:moveTo>
                  <a:lnTo>
                    <a:pt x="110" y="148"/>
                  </a:lnTo>
                  <a:lnTo>
                    <a:pt x="138" y="148"/>
                  </a:lnTo>
                  <a:lnTo>
                    <a:pt x="138" y="76"/>
                  </a:lnTo>
                  <a:lnTo>
                    <a:pt x="110" y="76"/>
                  </a:lnTo>
                  <a:close/>
                  <a:moveTo>
                    <a:pt x="124" y="0"/>
                  </a:moveTo>
                  <a:lnTo>
                    <a:pt x="126" y="2"/>
                  </a:lnTo>
                  <a:lnTo>
                    <a:pt x="130" y="3"/>
                  </a:lnTo>
                  <a:lnTo>
                    <a:pt x="132" y="7"/>
                  </a:lnTo>
                  <a:lnTo>
                    <a:pt x="146" y="31"/>
                  </a:lnTo>
                  <a:lnTo>
                    <a:pt x="152" y="38"/>
                  </a:lnTo>
                  <a:lnTo>
                    <a:pt x="160" y="39"/>
                  </a:lnTo>
                  <a:lnTo>
                    <a:pt x="169" y="36"/>
                  </a:lnTo>
                  <a:lnTo>
                    <a:pt x="206" y="13"/>
                  </a:lnTo>
                  <a:lnTo>
                    <a:pt x="210" y="12"/>
                  </a:lnTo>
                  <a:lnTo>
                    <a:pt x="212" y="12"/>
                  </a:lnTo>
                  <a:lnTo>
                    <a:pt x="215" y="12"/>
                  </a:lnTo>
                  <a:lnTo>
                    <a:pt x="215" y="15"/>
                  </a:lnTo>
                  <a:lnTo>
                    <a:pt x="215" y="17"/>
                  </a:lnTo>
                  <a:lnTo>
                    <a:pt x="215" y="21"/>
                  </a:lnTo>
                  <a:lnTo>
                    <a:pt x="198" y="68"/>
                  </a:lnTo>
                  <a:lnTo>
                    <a:pt x="197" y="72"/>
                  </a:lnTo>
                  <a:lnTo>
                    <a:pt x="197" y="76"/>
                  </a:lnTo>
                  <a:lnTo>
                    <a:pt x="198" y="80"/>
                  </a:lnTo>
                  <a:lnTo>
                    <a:pt x="201" y="82"/>
                  </a:lnTo>
                  <a:lnTo>
                    <a:pt x="205" y="84"/>
                  </a:lnTo>
                  <a:lnTo>
                    <a:pt x="209" y="85"/>
                  </a:lnTo>
                  <a:lnTo>
                    <a:pt x="241" y="89"/>
                  </a:lnTo>
                  <a:lnTo>
                    <a:pt x="244" y="89"/>
                  </a:lnTo>
                  <a:lnTo>
                    <a:pt x="247" y="90"/>
                  </a:lnTo>
                  <a:lnTo>
                    <a:pt x="248" y="93"/>
                  </a:lnTo>
                  <a:lnTo>
                    <a:pt x="248" y="95"/>
                  </a:lnTo>
                  <a:lnTo>
                    <a:pt x="247" y="98"/>
                  </a:lnTo>
                  <a:lnTo>
                    <a:pt x="244" y="102"/>
                  </a:lnTo>
                  <a:lnTo>
                    <a:pt x="220" y="122"/>
                  </a:lnTo>
                  <a:lnTo>
                    <a:pt x="216" y="130"/>
                  </a:lnTo>
                  <a:lnTo>
                    <a:pt x="216" y="138"/>
                  </a:lnTo>
                  <a:lnTo>
                    <a:pt x="220" y="145"/>
                  </a:lnTo>
                  <a:lnTo>
                    <a:pt x="244" y="166"/>
                  </a:lnTo>
                  <a:lnTo>
                    <a:pt x="247" y="170"/>
                  </a:lnTo>
                  <a:lnTo>
                    <a:pt x="248" y="172"/>
                  </a:lnTo>
                  <a:lnTo>
                    <a:pt x="248" y="176"/>
                  </a:lnTo>
                  <a:lnTo>
                    <a:pt x="247" y="179"/>
                  </a:lnTo>
                  <a:lnTo>
                    <a:pt x="244" y="180"/>
                  </a:lnTo>
                  <a:lnTo>
                    <a:pt x="241" y="182"/>
                  </a:lnTo>
                  <a:lnTo>
                    <a:pt x="220" y="188"/>
                  </a:lnTo>
                  <a:lnTo>
                    <a:pt x="211" y="193"/>
                  </a:lnTo>
                  <a:lnTo>
                    <a:pt x="206" y="200"/>
                  </a:lnTo>
                  <a:lnTo>
                    <a:pt x="205" y="209"/>
                  </a:lnTo>
                  <a:lnTo>
                    <a:pt x="205" y="231"/>
                  </a:lnTo>
                  <a:lnTo>
                    <a:pt x="205" y="236"/>
                  </a:lnTo>
                  <a:lnTo>
                    <a:pt x="203" y="239"/>
                  </a:lnTo>
                  <a:lnTo>
                    <a:pt x="202" y="241"/>
                  </a:lnTo>
                  <a:lnTo>
                    <a:pt x="198" y="243"/>
                  </a:lnTo>
                  <a:lnTo>
                    <a:pt x="196" y="243"/>
                  </a:lnTo>
                  <a:lnTo>
                    <a:pt x="191" y="241"/>
                  </a:lnTo>
                  <a:lnTo>
                    <a:pt x="167" y="229"/>
                  </a:lnTo>
                  <a:lnTo>
                    <a:pt x="159" y="227"/>
                  </a:lnTo>
                  <a:lnTo>
                    <a:pt x="151" y="230"/>
                  </a:lnTo>
                  <a:lnTo>
                    <a:pt x="144" y="236"/>
                  </a:lnTo>
                  <a:lnTo>
                    <a:pt x="132" y="261"/>
                  </a:lnTo>
                  <a:lnTo>
                    <a:pt x="129" y="264"/>
                  </a:lnTo>
                  <a:lnTo>
                    <a:pt x="126" y="266"/>
                  </a:lnTo>
                  <a:lnTo>
                    <a:pt x="124" y="267"/>
                  </a:lnTo>
                  <a:lnTo>
                    <a:pt x="120" y="266"/>
                  </a:lnTo>
                  <a:lnTo>
                    <a:pt x="117" y="264"/>
                  </a:lnTo>
                  <a:lnTo>
                    <a:pt x="115" y="262"/>
                  </a:lnTo>
                  <a:lnTo>
                    <a:pt x="101" y="240"/>
                  </a:lnTo>
                  <a:lnTo>
                    <a:pt x="93" y="234"/>
                  </a:lnTo>
                  <a:lnTo>
                    <a:pt x="85" y="232"/>
                  </a:lnTo>
                  <a:lnTo>
                    <a:pt x="76" y="234"/>
                  </a:lnTo>
                  <a:lnTo>
                    <a:pt x="42" y="254"/>
                  </a:lnTo>
                  <a:lnTo>
                    <a:pt x="38" y="255"/>
                  </a:lnTo>
                  <a:lnTo>
                    <a:pt x="35" y="257"/>
                  </a:lnTo>
                  <a:lnTo>
                    <a:pt x="33" y="255"/>
                  </a:lnTo>
                  <a:lnTo>
                    <a:pt x="33" y="253"/>
                  </a:lnTo>
                  <a:lnTo>
                    <a:pt x="32" y="250"/>
                  </a:lnTo>
                  <a:lnTo>
                    <a:pt x="33" y="247"/>
                  </a:lnTo>
                  <a:lnTo>
                    <a:pt x="48" y="202"/>
                  </a:lnTo>
                  <a:lnTo>
                    <a:pt x="48" y="197"/>
                  </a:lnTo>
                  <a:lnTo>
                    <a:pt x="48" y="193"/>
                  </a:lnTo>
                  <a:lnTo>
                    <a:pt x="47" y="189"/>
                  </a:lnTo>
                  <a:lnTo>
                    <a:pt x="44" y="186"/>
                  </a:lnTo>
                  <a:lnTo>
                    <a:pt x="41" y="184"/>
                  </a:lnTo>
                  <a:lnTo>
                    <a:pt x="37" y="182"/>
                  </a:lnTo>
                  <a:lnTo>
                    <a:pt x="7" y="180"/>
                  </a:lnTo>
                  <a:lnTo>
                    <a:pt x="3" y="179"/>
                  </a:lnTo>
                  <a:lnTo>
                    <a:pt x="1" y="177"/>
                  </a:lnTo>
                  <a:lnTo>
                    <a:pt x="0" y="175"/>
                  </a:lnTo>
                  <a:lnTo>
                    <a:pt x="0" y="172"/>
                  </a:lnTo>
                  <a:lnTo>
                    <a:pt x="1" y="170"/>
                  </a:lnTo>
                  <a:lnTo>
                    <a:pt x="3" y="166"/>
                  </a:lnTo>
                  <a:lnTo>
                    <a:pt x="28" y="145"/>
                  </a:lnTo>
                  <a:lnTo>
                    <a:pt x="32" y="138"/>
                  </a:lnTo>
                  <a:lnTo>
                    <a:pt x="32" y="130"/>
                  </a:lnTo>
                  <a:lnTo>
                    <a:pt x="28" y="122"/>
                  </a:lnTo>
                  <a:lnTo>
                    <a:pt x="3" y="102"/>
                  </a:lnTo>
                  <a:lnTo>
                    <a:pt x="1" y="98"/>
                  </a:lnTo>
                  <a:lnTo>
                    <a:pt x="0" y="95"/>
                  </a:lnTo>
                  <a:lnTo>
                    <a:pt x="0" y="91"/>
                  </a:lnTo>
                  <a:lnTo>
                    <a:pt x="1" y="89"/>
                  </a:lnTo>
                  <a:lnTo>
                    <a:pt x="3" y="88"/>
                  </a:lnTo>
                  <a:lnTo>
                    <a:pt x="7" y="85"/>
                  </a:lnTo>
                  <a:lnTo>
                    <a:pt x="29" y="80"/>
                  </a:lnTo>
                  <a:lnTo>
                    <a:pt x="37" y="75"/>
                  </a:lnTo>
                  <a:lnTo>
                    <a:pt x="42" y="67"/>
                  </a:lnTo>
                  <a:lnTo>
                    <a:pt x="43" y="58"/>
                  </a:lnTo>
                  <a:lnTo>
                    <a:pt x="43" y="36"/>
                  </a:lnTo>
                  <a:lnTo>
                    <a:pt x="43" y="31"/>
                  </a:lnTo>
                  <a:lnTo>
                    <a:pt x="44" y="29"/>
                  </a:lnTo>
                  <a:lnTo>
                    <a:pt x="47" y="26"/>
                  </a:lnTo>
                  <a:lnTo>
                    <a:pt x="50" y="25"/>
                  </a:lnTo>
                  <a:lnTo>
                    <a:pt x="53" y="25"/>
                  </a:lnTo>
                  <a:lnTo>
                    <a:pt x="57" y="26"/>
                  </a:lnTo>
                  <a:lnTo>
                    <a:pt x="79" y="36"/>
                  </a:lnTo>
                  <a:lnTo>
                    <a:pt x="88" y="38"/>
                  </a:lnTo>
                  <a:lnTo>
                    <a:pt x="97" y="35"/>
                  </a:lnTo>
                  <a:lnTo>
                    <a:pt x="103" y="29"/>
                  </a:lnTo>
                  <a:lnTo>
                    <a:pt x="115" y="7"/>
                  </a:lnTo>
                  <a:lnTo>
                    <a:pt x="117" y="3"/>
                  </a:lnTo>
                  <a:lnTo>
                    <a:pt x="121" y="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E2E6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Freeform 119"/>
            <p:cNvSpPr>
              <a:spLocks noChangeAspect="1" noEditPoints="1"/>
            </p:cNvSpPr>
            <p:nvPr/>
          </p:nvSpPr>
          <p:spPr bwMode="auto">
            <a:xfrm>
              <a:off x="9362877" y="1388661"/>
              <a:ext cx="636464" cy="493200"/>
            </a:xfrm>
            <a:custGeom>
              <a:avLst/>
              <a:gdLst>
                <a:gd name="T0" fmla="*/ 148 w 271"/>
                <a:gd name="T1" fmla="*/ 118 h 210"/>
                <a:gd name="T2" fmla="*/ 138 w 271"/>
                <a:gd name="T3" fmla="*/ 120 h 210"/>
                <a:gd name="T4" fmla="*/ 130 w 271"/>
                <a:gd name="T5" fmla="*/ 128 h 210"/>
                <a:gd name="T6" fmla="*/ 128 w 271"/>
                <a:gd name="T7" fmla="*/ 138 h 210"/>
                <a:gd name="T8" fmla="*/ 130 w 271"/>
                <a:gd name="T9" fmla="*/ 148 h 210"/>
                <a:gd name="T10" fmla="*/ 138 w 271"/>
                <a:gd name="T11" fmla="*/ 156 h 210"/>
                <a:gd name="T12" fmla="*/ 148 w 271"/>
                <a:gd name="T13" fmla="*/ 159 h 210"/>
                <a:gd name="T14" fmla="*/ 160 w 271"/>
                <a:gd name="T15" fmla="*/ 156 h 210"/>
                <a:gd name="T16" fmla="*/ 166 w 271"/>
                <a:gd name="T17" fmla="*/ 148 h 210"/>
                <a:gd name="T18" fmla="*/ 170 w 271"/>
                <a:gd name="T19" fmla="*/ 138 h 210"/>
                <a:gd name="T20" fmla="*/ 166 w 271"/>
                <a:gd name="T21" fmla="*/ 128 h 210"/>
                <a:gd name="T22" fmla="*/ 160 w 271"/>
                <a:gd name="T23" fmla="*/ 120 h 210"/>
                <a:gd name="T24" fmla="*/ 148 w 271"/>
                <a:gd name="T25" fmla="*/ 118 h 210"/>
                <a:gd name="T26" fmla="*/ 153 w 271"/>
                <a:gd name="T27" fmla="*/ 0 h 210"/>
                <a:gd name="T28" fmla="*/ 183 w 271"/>
                <a:gd name="T29" fmla="*/ 5 h 210"/>
                <a:gd name="T30" fmla="*/ 211 w 271"/>
                <a:gd name="T31" fmla="*/ 15 h 210"/>
                <a:gd name="T32" fmla="*/ 237 w 271"/>
                <a:gd name="T33" fmla="*/ 29 h 210"/>
                <a:gd name="T34" fmla="*/ 254 w 271"/>
                <a:gd name="T35" fmla="*/ 42 h 210"/>
                <a:gd name="T36" fmla="*/ 264 w 271"/>
                <a:gd name="T37" fmla="*/ 56 h 210"/>
                <a:gd name="T38" fmla="*/ 269 w 271"/>
                <a:gd name="T39" fmla="*/ 69 h 210"/>
                <a:gd name="T40" fmla="*/ 271 w 271"/>
                <a:gd name="T41" fmla="*/ 82 h 210"/>
                <a:gd name="T42" fmla="*/ 270 w 271"/>
                <a:gd name="T43" fmla="*/ 92 h 210"/>
                <a:gd name="T44" fmla="*/ 266 w 271"/>
                <a:gd name="T45" fmla="*/ 98 h 210"/>
                <a:gd name="T46" fmla="*/ 261 w 271"/>
                <a:gd name="T47" fmla="*/ 102 h 210"/>
                <a:gd name="T48" fmla="*/ 254 w 271"/>
                <a:gd name="T49" fmla="*/ 102 h 210"/>
                <a:gd name="T50" fmla="*/ 246 w 271"/>
                <a:gd name="T51" fmla="*/ 100 h 210"/>
                <a:gd name="T52" fmla="*/ 236 w 271"/>
                <a:gd name="T53" fmla="*/ 97 h 210"/>
                <a:gd name="T54" fmla="*/ 225 w 271"/>
                <a:gd name="T55" fmla="*/ 97 h 210"/>
                <a:gd name="T56" fmla="*/ 214 w 271"/>
                <a:gd name="T57" fmla="*/ 100 h 210"/>
                <a:gd name="T58" fmla="*/ 202 w 271"/>
                <a:gd name="T59" fmla="*/ 110 h 210"/>
                <a:gd name="T60" fmla="*/ 196 w 271"/>
                <a:gd name="T61" fmla="*/ 120 h 210"/>
                <a:gd name="T62" fmla="*/ 196 w 271"/>
                <a:gd name="T63" fmla="*/ 130 h 210"/>
                <a:gd name="T64" fmla="*/ 200 w 271"/>
                <a:gd name="T65" fmla="*/ 139 h 210"/>
                <a:gd name="T66" fmla="*/ 205 w 271"/>
                <a:gd name="T67" fmla="*/ 148 h 210"/>
                <a:gd name="T68" fmla="*/ 210 w 271"/>
                <a:gd name="T69" fmla="*/ 156 h 210"/>
                <a:gd name="T70" fmla="*/ 212 w 271"/>
                <a:gd name="T71" fmla="*/ 162 h 210"/>
                <a:gd name="T72" fmla="*/ 210 w 271"/>
                <a:gd name="T73" fmla="*/ 168 h 210"/>
                <a:gd name="T74" fmla="*/ 206 w 271"/>
                <a:gd name="T75" fmla="*/ 174 h 210"/>
                <a:gd name="T76" fmla="*/ 198 w 271"/>
                <a:gd name="T77" fmla="*/ 183 h 210"/>
                <a:gd name="T78" fmla="*/ 188 w 271"/>
                <a:gd name="T79" fmla="*/ 191 h 210"/>
                <a:gd name="T80" fmla="*/ 173 w 271"/>
                <a:gd name="T81" fmla="*/ 198 h 210"/>
                <a:gd name="T82" fmla="*/ 155 w 271"/>
                <a:gd name="T83" fmla="*/ 205 h 210"/>
                <a:gd name="T84" fmla="*/ 133 w 271"/>
                <a:gd name="T85" fmla="*/ 209 h 210"/>
                <a:gd name="T86" fmla="*/ 106 w 271"/>
                <a:gd name="T87" fmla="*/ 210 h 210"/>
                <a:gd name="T88" fmla="*/ 78 w 271"/>
                <a:gd name="T89" fmla="*/ 207 h 210"/>
                <a:gd name="T90" fmla="*/ 53 w 271"/>
                <a:gd name="T91" fmla="*/ 201 h 210"/>
                <a:gd name="T92" fmla="*/ 34 w 271"/>
                <a:gd name="T93" fmla="*/ 189 h 210"/>
                <a:gd name="T94" fmla="*/ 18 w 271"/>
                <a:gd name="T95" fmla="*/ 174 h 210"/>
                <a:gd name="T96" fmla="*/ 7 w 271"/>
                <a:gd name="T97" fmla="*/ 156 h 210"/>
                <a:gd name="T98" fmla="*/ 1 w 271"/>
                <a:gd name="T99" fmla="*/ 135 h 210"/>
                <a:gd name="T100" fmla="*/ 0 w 271"/>
                <a:gd name="T101" fmla="*/ 115 h 210"/>
                <a:gd name="T102" fmla="*/ 5 w 271"/>
                <a:gd name="T103" fmla="*/ 92 h 210"/>
                <a:gd name="T104" fmla="*/ 14 w 271"/>
                <a:gd name="T105" fmla="*/ 70 h 210"/>
                <a:gd name="T106" fmla="*/ 28 w 271"/>
                <a:gd name="T107" fmla="*/ 50 h 210"/>
                <a:gd name="T108" fmla="*/ 46 w 271"/>
                <a:gd name="T109" fmla="*/ 32 h 210"/>
                <a:gd name="T110" fmla="*/ 66 w 271"/>
                <a:gd name="T111" fmla="*/ 16 h 210"/>
                <a:gd name="T112" fmla="*/ 88 w 271"/>
                <a:gd name="T113" fmla="*/ 7 h 210"/>
                <a:gd name="T114" fmla="*/ 121 w 271"/>
                <a:gd name="T115" fmla="*/ 1 h 210"/>
                <a:gd name="T116" fmla="*/ 153 w 271"/>
                <a:gd name="T117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1" h="210">
                  <a:moveTo>
                    <a:pt x="148" y="118"/>
                  </a:moveTo>
                  <a:lnTo>
                    <a:pt x="138" y="120"/>
                  </a:lnTo>
                  <a:lnTo>
                    <a:pt x="130" y="128"/>
                  </a:lnTo>
                  <a:lnTo>
                    <a:pt x="128" y="138"/>
                  </a:lnTo>
                  <a:lnTo>
                    <a:pt x="130" y="148"/>
                  </a:lnTo>
                  <a:lnTo>
                    <a:pt x="138" y="156"/>
                  </a:lnTo>
                  <a:lnTo>
                    <a:pt x="148" y="159"/>
                  </a:lnTo>
                  <a:lnTo>
                    <a:pt x="160" y="156"/>
                  </a:lnTo>
                  <a:lnTo>
                    <a:pt x="166" y="148"/>
                  </a:lnTo>
                  <a:lnTo>
                    <a:pt x="170" y="138"/>
                  </a:lnTo>
                  <a:lnTo>
                    <a:pt x="166" y="128"/>
                  </a:lnTo>
                  <a:lnTo>
                    <a:pt x="160" y="120"/>
                  </a:lnTo>
                  <a:lnTo>
                    <a:pt x="148" y="118"/>
                  </a:lnTo>
                  <a:close/>
                  <a:moveTo>
                    <a:pt x="153" y="0"/>
                  </a:moveTo>
                  <a:lnTo>
                    <a:pt x="183" y="5"/>
                  </a:lnTo>
                  <a:lnTo>
                    <a:pt x="211" y="15"/>
                  </a:lnTo>
                  <a:lnTo>
                    <a:pt x="237" y="29"/>
                  </a:lnTo>
                  <a:lnTo>
                    <a:pt x="254" y="42"/>
                  </a:lnTo>
                  <a:lnTo>
                    <a:pt x="264" y="56"/>
                  </a:lnTo>
                  <a:lnTo>
                    <a:pt x="269" y="69"/>
                  </a:lnTo>
                  <a:lnTo>
                    <a:pt x="271" y="82"/>
                  </a:lnTo>
                  <a:lnTo>
                    <a:pt x="270" y="92"/>
                  </a:lnTo>
                  <a:lnTo>
                    <a:pt x="266" y="98"/>
                  </a:lnTo>
                  <a:lnTo>
                    <a:pt x="261" y="102"/>
                  </a:lnTo>
                  <a:lnTo>
                    <a:pt x="254" y="102"/>
                  </a:lnTo>
                  <a:lnTo>
                    <a:pt x="246" y="100"/>
                  </a:lnTo>
                  <a:lnTo>
                    <a:pt x="236" y="97"/>
                  </a:lnTo>
                  <a:lnTo>
                    <a:pt x="225" y="97"/>
                  </a:lnTo>
                  <a:lnTo>
                    <a:pt x="214" y="100"/>
                  </a:lnTo>
                  <a:lnTo>
                    <a:pt x="202" y="110"/>
                  </a:lnTo>
                  <a:lnTo>
                    <a:pt x="196" y="120"/>
                  </a:lnTo>
                  <a:lnTo>
                    <a:pt x="196" y="130"/>
                  </a:lnTo>
                  <a:lnTo>
                    <a:pt x="200" y="139"/>
                  </a:lnTo>
                  <a:lnTo>
                    <a:pt x="205" y="148"/>
                  </a:lnTo>
                  <a:lnTo>
                    <a:pt x="210" y="156"/>
                  </a:lnTo>
                  <a:lnTo>
                    <a:pt x="212" y="162"/>
                  </a:lnTo>
                  <a:lnTo>
                    <a:pt x="210" y="168"/>
                  </a:lnTo>
                  <a:lnTo>
                    <a:pt x="206" y="174"/>
                  </a:lnTo>
                  <a:lnTo>
                    <a:pt x="198" y="183"/>
                  </a:lnTo>
                  <a:lnTo>
                    <a:pt x="188" y="191"/>
                  </a:lnTo>
                  <a:lnTo>
                    <a:pt x="173" y="198"/>
                  </a:lnTo>
                  <a:lnTo>
                    <a:pt x="155" y="205"/>
                  </a:lnTo>
                  <a:lnTo>
                    <a:pt x="133" y="209"/>
                  </a:lnTo>
                  <a:lnTo>
                    <a:pt x="106" y="210"/>
                  </a:lnTo>
                  <a:lnTo>
                    <a:pt x="78" y="207"/>
                  </a:lnTo>
                  <a:lnTo>
                    <a:pt x="53" y="201"/>
                  </a:lnTo>
                  <a:lnTo>
                    <a:pt x="34" y="189"/>
                  </a:lnTo>
                  <a:lnTo>
                    <a:pt x="18" y="174"/>
                  </a:lnTo>
                  <a:lnTo>
                    <a:pt x="7" y="156"/>
                  </a:lnTo>
                  <a:lnTo>
                    <a:pt x="1" y="135"/>
                  </a:lnTo>
                  <a:lnTo>
                    <a:pt x="0" y="115"/>
                  </a:lnTo>
                  <a:lnTo>
                    <a:pt x="5" y="92"/>
                  </a:lnTo>
                  <a:lnTo>
                    <a:pt x="14" y="70"/>
                  </a:lnTo>
                  <a:lnTo>
                    <a:pt x="28" y="50"/>
                  </a:lnTo>
                  <a:lnTo>
                    <a:pt x="46" y="32"/>
                  </a:lnTo>
                  <a:lnTo>
                    <a:pt x="66" y="16"/>
                  </a:lnTo>
                  <a:lnTo>
                    <a:pt x="88" y="7"/>
                  </a:lnTo>
                  <a:lnTo>
                    <a:pt x="121" y="1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E2E6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72DA699-6ECB-48EC-B581-04A7E82A5BB7}"/>
              </a:ext>
            </a:extLst>
          </p:cNvPr>
          <p:cNvGrpSpPr/>
          <p:nvPr/>
        </p:nvGrpSpPr>
        <p:grpSpPr>
          <a:xfrm>
            <a:off x="1093400" y="2450111"/>
            <a:ext cx="6239275" cy="3977538"/>
            <a:chOff x="1093400" y="2450111"/>
            <a:chExt cx="6239275" cy="3977538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7BAAB57-4823-40C1-BA0A-29C3D5A31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400" y="2450111"/>
              <a:ext cx="6239275" cy="3977538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BBF71BD-CAE6-44FF-926B-4FD04A2149FD}"/>
                </a:ext>
              </a:extLst>
            </p:cNvPr>
            <p:cNvSpPr txBox="1"/>
            <p:nvPr/>
          </p:nvSpPr>
          <p:spPr>
            <a:xfrm>
              <a:off x="3738890" y="3893971"/>
              <a:ext cx="948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latin typeface="Aharoni" panose="02010803020104030203" pitchFamily="2" charset="-79"/>
                  <a:cs typeface="Aharoni" panose="02010803020104030203" pitchFamily="2" charset="-79"/>
                </a:rPr>
                <a:t>IoT</a:t>
              </a:r>
              <a:endParaRPr lang="zh-CN" altLang="en-US" sz="36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188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4C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"/>
            <a:ext cx="12192000" cy="715617"/>
          </a:xfrm>
          <a:prstGeom prst="rect">
            <a:avLst/>
          </a:prstGeom>
          <a:solidFill>
            <a:srgbClr val="E7B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5774" y="-57692"/>
            <a:ext cx="4151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984C5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WSNs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984C50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在线媒体 2">
            <a:hlinkClick r:id="" action="ppaction://media"/>
            <a:extLst>
              <a:ext uri="{FF2B5EF4-FFF2-40B4-BE49-F238E27FC236}">
                <a16:creationId xmlns:a16="http://schemas.microsoft.com/office/drawing/2014/main" id="{2CFD60B8-45A5-4316-85C6-74AFC3DE732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107096" y="715616"/>
            <a:ext cx="7792278" cy="584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0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4C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"/>
            <a:ext cx="12192000" cy="715617"/>
          </a:xfrm>
          <a:prstGeom prst="rect">
            <a:avLst/>
          </a:prstGeom>
          <a:solidFill>
            <a:srgbClr val="E7B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5774" y="-57692"/>
            <a:ext cx="4151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984C5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WSNs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984C50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6169" y="2439096"/>
            <a:ext cx="39468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radley Hand ITC" panose="03070402050302030203" pitchFamily="66" charset="0"/>
                <a:ea typeface="等线" panose="02010600030101010101" pitchFamily="2" charset="-122"/>
              </a:rPr>
              <a:t>Smart</a:t>
            </a:r>
            <a:endParaRPr kumimoji="0" lang="zh-CN" altLang="en-US" sz="8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radley Hand ITC" panose="03070402050302030203" pitchFamily="66" charset="0"/>
              <a:ea typeface="等线" panose="02010600030101010101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975FFDA-9AFF-42A5-9DCB-4E12C86C475C}"/>
              </a:ext>
            </a:extLst>
          </p:cNvPr>
          <p:cNvGrpSpPr/>
          <p:nvPr/>
        </p:nvGrpSpPr>
        <p:grpSpPr>
          <a:xfrm>
            <a:off x="3755250" y="2085153"/>
            <a:ext cx="4116541" cy="2783534"/>
            <a:chOff x="3755250" y="2085153"/>
            <a:chExt cx="4116541" cy="278353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0AD1CDC-1C53-41BB-81A6-5CB668E2105F}"/>
                </a:ext>
              </a:extLst>
            </p:cNvPr>
            <p:cNvSpPr txBox="1"/>
            <p:nvPr/>
          </p:nvSpPr>
          <p:spPr>
            <a:xfrm>
              <a:off x="3755251" y="2085153"/>
              <a:ext cx="13819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radley Hand ITC" panose="03070402050302030203" pitchFamily="66" charset="0"/>
                  <a:ea typeface="等线" panose="02010600030101010101" pitchFamily="2" charset="-122"/>
                </a:rPr>
                <a:t>City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radley Hand ITC" panose="03070402050302030203" pitchFamily="66" charset="0"/>
                <a:ea typeface="等线" panose="02010600030101010101" pitchFamily="2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AB87607-8FA3-47DC-B340-D6126DCBECE5}"/>
                </a:ext>
              </a:extLst>
            </p:cNvPr>
            <p:cNvSpPr txBox="1"/>
            <p:nvPr/>
          </p:nvSpPr>
          <p:spPr>
            <a:xfrm>
              <a:off x="3755250" y="2793039"/>
              <a:ext cx="34009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radley Hand ITC" panose="03070402050302030203" pitchFamily="66" charset="0"/>
                  <a:ea typeface="等线" panose="02010600030101010101" pitchFamily="2" charset="-122"/>
                </a:rPr>
                <a:t>Agriculture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radley Hand ITC" panose="03070402050302030203" pitchFamily="66" charset="0"/>
                <a:ea typeface="等线" panose="02010600030101010101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B1A156F-0329-4BAA-88FF-2E110939C052}"/>
                </a:ext>
              </a:extLst>
            </p:cNvPr>
            <p:cNvSpPr txBox="1"/>
            <p:nvPr/>
          </p:nvSpPr>
          <p:spPr>
            <a:xfrm>
              <a:off x="3755250" y="3476920"/>
              <a:ext cx="34009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radley Hand ITC" panose="03070402050302030203" pitchFamily="66" charset="0"/>
                  <a:ea typeface="等线" panose="02010600030101010101" pitchFamily="2" charset="-122"/>
                </a:rPr>
                <a:t>Factory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radley Hand ITC" panose="03070402050302030203" pitchFamily="66" charset="0"/>
                <a:ea typeface="等线" panose="02010600030101010101" pitchFamily="2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71042CB-11B2-4DA0-ACCD-605E114AF44D}"/>
                </a:ext>
              </a:extLst>
            </p:cNvPr>
            <p:cNvSpPr txBox="1"/>
            <p:nvPr/>
          </p:nvSpPr>
          <p:spPr>
            <a:xfrm>
              <a:off x="3755250" y="4160801"/>
              <a:ext cx="41165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radley Hand ITC" panose="03070402050302030203" pitchFamily="66" charset="0"/>
                  <a:ea typeface="等线" panose="02010600030101010101" pitchFamily="2" charset="-122"/>
                </a:rPr>
                <a:t>Parking, Traffic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radley Hand ITC" panose="03070402050302030203" pitchFamily="66" charset="0"/>
                <a:ea typeface="等线" panose="02010600030101010101" pitchFamily="2" charset="-122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D6BCE8C9-8DF4-4D21-A21B-7CD0EDC80B77}"/>
              </a:ext>
            </a:extLst>
          </p:cNvPr>
          <p:cNvSpPr txBox="1"/>
          <p:nvPr/>
        </p:nvSpPr>
        <p:spPr>
          <a:xfrm>
            <a:off x="7498990" y="1973996"/>
            <a:ext cx="1949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mic Sans MS" panose="030F0702030302020204" pitchFamily="66" charset="0"/>
                <a:ea typeface="等线" panose="02010600030101010101" pitchFamily="2" charset="-122"/>
              </a:rPr>
              <a:t>Light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mic Sans MS" panose="030F0702030302020204" pitchFamily="66" charset="0"/>
              <a:ea typeface="等线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6FC991C-184A-4E0F-9548-2130A464F464}"/>
              </a:ext>
            </a:extLst>
          </p:cNvPr>
          <p:cNvSpPr txBox="1"/>
          <p:nvPr/>
        </p:nvSpPr>
        <p:spPr>
          <a:xfrm>
            <a:off x="7498989" y="2757032"/>
            <a:ext cx="3672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等线" panose="02010600030101010101" pitchFamily="2" charset="-122"/>
              </a:rPr>
              <a:t>Temperature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702030302020204" pitchFamily="66" charset="0"/>
              <a:ea typeface="等线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3374737-4F77-4B5D-AF3B-AE3572BDAED2}"/>
              </a:ext>
            </a:extLst>
          </p:cNvPr>
          <p:cNvSpPr txBox="1"/>
          <p:nvPr/>
        </p:nvSpPr>
        <p:spPr>
          <a:xfrm>
            <a:off x="7612503" y="3466892"/>
            <a:ext cx="3672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4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Humidity</a:t>
            </a:r>
            <a:endParaRPr lang="zh-CN" altLang="en-US" sz="4000" b="1" dirty="0">
              <a:solidFill>
                <a:schemeClr val="accent1">
                  <a:lumMod val="40000"/>
                  <a:lumOff val="6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F5E2140-4F2A-4214-8C1F-13D9B1C39B21}"/>
              </a:ext>
            </a:extLst>
          </p:cNvPr>
          <p:cNvSpPr txBox="1"/>
          <p:nvPr/>
        </p:nvSpPr>
        <p:spPr>
          <a:xfrm>
            <a:off x="7612502" y="4393319"/>
            <a:ext cx="3672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4000" b="1" dirty="0">
                <a:solidFill>
                  <a:srgbClr val="99CC00"/>
                </a:solidFill>
                <a:latin typeface="Comic Sans MS" panose="030F0702030302020204" pitchFamily="66" charset="0"/>
              </a:rPr>
              <a:t>Traffic</a:t>
            </a:r>
            <a:endParaRPr lang="zh-CN" altLang="en-US" sz="4000" b="1" dirty="0">
              <a:solidFill>
                <a:srgbClr val="99CC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1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  <p:bldP spid="11" grpId="0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4C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"/>
            <a:ext cx="12192000" cy="715617"/>
          </a:xfrm>
          <a:prstGeom prst="rect">
            <a:avLst/>
          </a:prstGeom>
          <a:solidFill>
            <a:srgbClr val="E7B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5774" y="-57692"/>
            <a:ext cx="4151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984C5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WSNs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984C50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054274-4E53-420C-82C6-A04DDF618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539" y="707706"/>
            <a:ext cx="9676461" cy="615029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CBD08F4-C4FC-4D86-B89E-0D7306B0C460}"/>
              </a:ext>
            </a:extLst>
          </p:cNvPr>
          <p:cNvSpPr txBox="1"/>
          <p:nvPr/>
        </p:nvSpPr>
        <p:spPr>
          <a:xfrm rot="19856869">
            <a:off x="193085" y="2107968"/>
            <a:ext cx="29888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Technology</a:t>
            </a:r>
            <a:endParaRPr lang="zh-CN" altLang="en-US" sz="48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75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4C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"/>
            <a:ext cx="12192000" cy="715617"/>
          </a:xfrm>
          <a:prstGeom prst="rect">
            <a:avLst/>
          </a:prstGeom>
          <a:solidFill>
            <a:srgbClr val="E7B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5774" y="-57692"/>
            <a:ext cx="4151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984C5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WSNs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984C50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CB2709D-55BE-4D6E-991B-1E13087B5D0F}"/>
              </a:ext>
            </a:extLst>
          </p:cNvPr>
          <p:cNvSpPr txBox="1"/>
          <p:nvPr/>
        </p:nvSpPr>
        <p:spPr>
          <a:xfrm>
            <a:off x="1225810" y="1149044"/>
            <a:ext cx="29888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Technology</a:t>
            </a:r>
            <a:endParaRPr lang="zh-CN" altLang="en-US" sz="48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0DF856-30AE-4E47-84DE-920BF8B6E0E7}"/>
              </a:ext>
            </a:extLst>
          </p:cNvPr>
          <p:cNvSpPr txBox="1"/>
          <p:nvPr/>
        </p:nvSpPr>
        <p:spPr>
          <a:xfrm>
            <a:off x="7779010" y="1149044"/>
            <a:ext cx="38463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 Requirement</a:t>
            </a:r>
            <a:endParaRPr lang="zh-CN" altLang="en-US" sz="4800" dirty="0">
              <a:solidFill>
                <a:schemeClr val="accent4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C7CFEE-B894-4C4F-A855-E019CF70599E}"/>
              </a:ext>
            </a:extLst>
          </p:cNvPr>
          <p:cNvSpPr txBox="1"/>
          <p:nvPr/>
        </p:nvSpPr>
        <p:spPr>
          <a:xfrm>
            <a:off x="1371584" y="3205733"/>
            <a:ext cx="29888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>
                    <a:lumMod val="85000"/>
                  </a:schemeClr>
                </a:solidFill>
                <a:latin typeface="Bradley Hand ITC" panose="03070402050302030203" pitchFamily="66" charset="0"/>
                <a:cs typeface="Dubai" panose="020B0503030403030204" pitchFamily="34" charset="-78"/>
              </a:rPr>
              <a:t>Dynamic</a:t>
            </a:r>
          </a:p>
          <a:p>
            <a:r>
              <a:rPr lang="en-US" altLang="zh-CN" sz="4800" dirty="0">
                <a:solidFill>
                  <a:schemeClr val="bg1">
                    <a:lumMod val="85000"/>
                  </a:schemeClr>
                </a:solidFill>
                <a:latin typeface="Bradley Hand ITC" panose="03070402050302030203" pitchFamily="66" charset="0"/>
                <a:cs typeface="Dubai" panose="020B0503030403030204" pitchFamily="34" charset="-78"/>
              </a:rPr>
              <a:t>Unstable</a:t>
            </a:r>
            <a:endParaRPr lang="zh-CN" altLang="en-US" sz="4800" dirty="0">
              <a:solidFill>
                <a:schemeClr val="bg1">
                  <a:lumMod val="85000"/>
                </a:schemeClr>
              </a:solidFill>
              <a:latin typeface="Bradley Hand ITC" panose="03070402050302030203" pitchFamily="66" charset="0"/>
              <a:cs typeface="Dubai" panose="020B0503030403030204" pitchFamily="34" charset="-78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CE6A20-7F43-4EE6-B2E4-8D3962112A2B}"/>
              </a:ext>
            </a:extLst>
          </p:cNvPr>
          <p:cNvSpPr txBox="1"/>
          <p:nvPr/>
        </p:nvSpPr>
        <p:spPr>
          <a:xfrm>
            <a:off x="7907526" y="3205733"/>
            <a:ext cx="29888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accent4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  <a:cs typeface="Dubai" panose="020B0503030403030204" pitchFamily="34" charset="-78"/>
              </a:rPr>
              <a:t>Reliable</a:t>
            </a:r>
          </a:p>
          <a:p>
            <a:r>
              <a:rPr lang="en-US" altLang="zh-CN" sz="4800" dirty="0">
                <a:solidFill>
                  <a:schemeClr val="accent4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  <a:cs typeface="Dubai" panose="020B0503030403030204" pitchFamily="34" charset="-78"/>
              </a:rPr>
              <a:t>Stable</a:t>
            </a:r>
            <a:endParaRPr lang="zh-CN" altLang="en-US" sz="4800" dirty="0">
              <a:solidFill>
                <a:schemeClr val="accent4">
                  <a:lumMod val="40000"/>
                  <a:lumOff val="60000"/>
                </a:schemeClr>
              </a:solidFill>
              <a:latin typeface="Bradley Hand ITC" panose="03070402050302030203" pitchFamily="66" charset="0"/>
              <a:cs typeface="Dubai" panose="020B0503030403030204" pitchFamily="34" charset="-78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8492838-CCEB-41F4-A167-08A3837EE383}"/>
              </a:ext>
            </a:extLst>
          </p:cNvPr>
          <p:cNvCxnSpPr>
            <a:cxnSpLocks/>
          </p:cNvCxnSpPr>
          <p:nvPr/>
        </p:nvCxnSpPr>
        <p:spPr>
          <a:xfrm>
            <a:off x="4637750" y="4014183"/>
            <a:ext cx="2684060" cy="0"/>
          </a:xfrm>
          <a:prstGeom prst="straightConnector1">
            <a:avLst/>
          </a:prstGeom>
          <a:ln w="635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箭头: 下 10">
            <a:extLst>
              <a:ext uri="{FF2B5EF4-FFF2-40B4-BE49-F238E27FC236}">
                <a16:creationId xmlns:a16="http://schemas.microsoft.com/office/drawing/2014/main" id="{6895994F-3BD0-47EB-955D-FDC06AF2FBE0}"/>
              </a:ext>
            </a:extLst>
          </p:cNvPr>
          <p:cNvSpPr/>
          <p:nvPr/>
        </p:nvSpPr>
        <p:spPr>
          <a:xfrm>
            <a:off x="5539014" y="4001704"/>
            <a:ext cx="1004413" cy="4863977"/>
          </a:xfrm>
          <a:prstGeom prst="down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10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2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"/>
            <a:ext cx="12192000" cy="715617"/>
          </a:xfrm>
          <a:prstGeom prst="rect">
            <a:avLst/>
          </a:prstGeom>
          <a:solidFill>
            <a:srgbClr val="D97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53006" y="-57692"/>
            <a:ext cx="6255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800" b="1" dirty="0">
                <a:solidFill>
                  <a:srgbClr val="17324D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Network Management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17324D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2B9B79CD-DDFD-4656-810A-A25D15885FEA}"/>
              </a:ext>
            </a:extLst>
          </p:cNvPr>
          <p:cNvSpPr/>
          <p:nvPr/>
        </p:nvSpPr>
        <p:spPr>
          <a:xfrm>
            <a:off x="5539014" y="-3114715"/>
            <a:ext cx="1004413" cy="4863977"/>
          </a:xfrm>
          <a:prstGeom prst="down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0818696-638B-40C8-BB94-8703DB4F9330}"/>
              </a:ext>
            </a:extLst>
          </p:cNvPr>
          <p:cNvSpPr txBox="1"/>
          <p:nvPr/>
        </p:nvSpPr>
        <p:spPr>
          <a:xfrm>
            <a:off x="3074507" y="1930062"/>
            <a:ext cx="7158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3600" b="1" dirty="0">
                <a:solidFill>
                  <a:srgbClr val="D9742C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Monitor QoS</a:t>
            </a: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3600" b="1" dirty="0">
                <a:solidFill>
                  <a:srgbClr val="D9742C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Detect malfunctions + repair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D9742C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5748566-CAAB-43DA-97C8-ACE02724D064}"/>
              </a:ext>
            </a:extLst>
          </p:cNvPr>
          <p:cNvSpPr txBox="1"/>
          <p:nvPr/>
        </p:nvSpPr>
        <p:spPr>
          <a:xfrm>
            <a:off x="4094922" y="3727609"/>
            <a:ext cx="45454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8800" b="1" i="0" u="none" strike="noStrike" kern="1200" cap="none" spc="0" normalizeH="0" baseline="0" noProof="0" dirty="0">
                <a:ln>
                  <a:noFill/>
                </a:ln>
                <a:solidFill>
                  <a:srgbClr val="D9742C"/>
                </a:solidFill>
                <a:effectLst/>
                <a:uLnTx/>
                <a:uFillTx/>
                <a:latin typeface="Bradley Hand ITC" panose="03070402050302030203" pitchFamily="66" charset="0"/>
                <a:ea typeface="等线" panose="02010600030101010101" pitchFamily="2" charset="-122"/>
              </a:rPr>
              <a:t>Metrics</a:t>
            </a:r>
            <a:endParaRPr kumimoji="0" lang="zh-CN" altLang="en-US" sz="8800" b="1" i="0" u="none" strike="noStrike" kern="1200" cap="none" spc="0" normalizeH="0" baseline="0" noProof="0" dirty="0">
              <a:ln>
                <a:noFill/>
              </a:ln>
              <a:solidFill>
                <a:srgbClr val="D9742C"/>
              </a:solidFill>
              <a:effectLst/>
              <a:uLnTx/>
              <a:uFillTx/>
              <a:latin typeface="Bradley Hand ITC" panose="03070402050302030203" pitchFamily="66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76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2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"/>
            <a:ext cx="12192000" cy="715617"/>
          </a:xfrm>
          <a:prstGeom prst="rect">
            <a:avLst/>
          </a:prstGeom>
          <a:solidFill>
            <a:srgbClr val="D97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53006" y="-57692"/>
            <a:ext cx="6255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17324D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Network Management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17324D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0818696-638B-40C8-BB94-8703DB4F9330}"/>
              </a:ext>
            </a:extLst>
          </p:cNvPr>
          <p:cNvSpPr txBox="1"/>
          <p:nvPr/>
        </p:nvSpPr>
        <p:spPr>
          <a:xfrm>
            <a:off x="504540" y="1206787"/>
            <a:ext cx="5139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9742C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Available Metrics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0CF27E-84DE-490A-AE6C-C2393CE06E45}"/>
              </a:ext>
            </a:extLst>
          </p:cNvPr>
          <p:cNvSpPr txBox="1"/>
          <p:nvPr/>
        </p:nvSpPr>
        <p:spPr>
          <a:xfrm>
            <a:off x="7105073" y="1206787"/>
            <a:ext cx="396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3600" b="1" dirty="0">
                <a:solidFill>
                  <a:srgbClr val="FFC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2. Coveted Metrics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10F7D2-CACF-4E5B-986B-B1E06A746C14}"/>
              </a:ext>
            </a:extLst>
          </p:cNvPr>
          <p:cNvSpPr txBox="1"/>
          <p:nvPr/>
        </p:nvSpPr>
        <p:spPr>
          <a:xfrm>
            <a:off x="1271833" y="2828835"/>
            <a:ext cx="3822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3600" b="1" dirty="0">
                <a:solidFill>
                  <a:srgbClr val="D9742C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Raw sensing data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D9742C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D9557B-E086-4426-B0E7-94BDC353C784}"/>
              </a:ext>
            </a:extLst>
          </p:cNvPr>
          <p:cNvSpPr txBox="1"/>
          <p:nvPr/>
        </p:nvSpPr>
        <p:spPr>
          <a:xfrm>
            <a:off x="7249142" y="2828835"/>
            <a:ext cx="38226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radley Hand ITC" panose="03070402050302030203" pitchFamily="66" charset="0"/>
                <a:ea typeface="等线" panose="02010600030101010101" pitchFamily="2" charset="-122"/>
              </a:rPr>
              <a:t>Probe</a:t>
            </a:r>
            <a:r>
              <a:rPr kumimoji="0" lang="en-US" altLang="zh-CN" sz="6600" b="1" i="0" u="none" strike="noStrike" kern="1200" cap="none" spc="0" normalizeH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radley Hand ITC" panose="03070402050302030203" pitchFamily="66" charset="0"/>
                <a:ea typeface="等线" panose="02010600030101010101" pitchFamily="2" charset="-122"/>
              </a:rPr>
              <a:t> packets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radley Hand ITC" panose="03070402050302030203" pitchFamily="66" charset="0"/>
              <a:ea typeface="等线" panose="02010600030101010101" pitchFamily="2" charset="-122"/>
            </a:endParaRP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E5E7C819-3119-4172-B4CA-B0D2B1F59938}"/>
              </a:ext>
            </a:extLst>
          </p:cNvPr>
          <p:cNvSpPr/>
          <p:nvPr/>
        </p:nvSpPr>
        <p:spPr>
          <a:xfrm>
            <a:off x="5539014" y="4001704"/>
            <a:ext cx="1004413" cy="4863977"/>
          </a:xfrm>
          <a:prstGeom prst="down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77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B3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0780" y="889236"/>
            <a:ext cx="1041721" cy="1041721"/>
          </a:xfrm>
          <a:prstGeom prst="rect">
            <a:avLst/>
          </a:prstGeom>
          <a:solidFill>
            <a:srgbClr val="173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28157" y="1133762"/>
            <a:ext cx="1596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srgbClr val="17324D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WSNs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17324D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Freeform 29"/>
          <p:cNvSpPr>
            <a:spLocks noChangeAspect="1" noEditPoints="1"/>
          </p:cNvSpPr>
          <p:nvPr/>
        </p:nvSpPr>
        <p:spPr bwMode="auto">
          <a:xfrm>
            <a:off x="955132" y="1104096"/>
            <a:ext cx="678898" cy="612000"/>
          </a:xfrm>
          <a:custGeom>
            <a:avLst/>
            <a:gdLst>
              <a:gd name="T0" fmla="*/ 130 w 274"/>
              <a:gd name="T1" fmla="*/ 30 h 247"/>
              <a:gd name="T2" fmla="*/ 225 w 274"/>
              <a:gd name="T3" fmla="*/ 30 h 247"/>
              <a:gd name="T4" fmla="*/ 228 w 274"/>
              <a:gd name="T5" fmla="*/ 30 h 247"/>
              <a:gd name="T6" fmla="*/ 232 w 274"/>
              <a:gd name="T7" fmla="*/ 31 h 247"/>
              <a:gd name="T8" fmla="*/ 236 w 274"/>
              <a:gd name="T9" fmla="*/ 33 h 247"/>
              <a:gd name="T10" fmla="*/ 240 w 274"/>
              <a:gd name="T11" fmla="*/ 34 h 247"/>
              <a:gd name="T12" fmla="*/ 272 w 274"/>
              <a:gd name="T13" fmla="*/ 57 h 247"/>
              <a:gd name="T14" fmla="*/ 274 w 274"/>
              <a:gd name="T15" fmla="*/ 58 h 247"/>
              <a:gd name="T16" fmla="*/ 274 w 274"/>
              <a:gd name="T17" fmla="*/ 61 h 247"/>
              <a:gd name="T18" fmla="*/ 274 w 274"/>
              <a:gd name="T19" fmla="*/ 63 h 247"/>
              <a:gd name="T20" fmla="*/ 272 w 274"/>
              <a:gd name="T21" fmla="*/ 66 h 247"/>
              <a:gd name="T22" fmla="*/ 240 w 274"/>
              <a:gd name="T23" fmla="*/ 89 h 247"/>
              <a:gd name="T24" fmla="*/ 236 w 274"/>
              <a:gd name="T25" fmla="*/ 90 h 247"/>
              <a:gd name="T26" fmla="*/ 232 w 274"/>
              <a:gd name="T27" fmla="*/ 91 h 247"/>
              <a:gd name="T28" fmla="*/ 228 w 274"/>
              <a:gd name="T29" fmla="*/ 93 h 247"/>
              <a:gd name="T30" fmla="*/ 225 w 274"/>
              <a:gd name="T31" fmla="*/ 93 h 247"/>
              <a:gd name="T32" fmla="*/ 142 w 274"/>
              <a:gd name="T33" fmla="*/ 93 h 247"/>
              <a:gd name="T34" fmla="*/ 130 w 274"/>
              <a:gd name="T35" fmla="*/ 30 h 247"/>
              <a:gd name="T36" fmla="*/ 105 w 274"/>
              <a:gd name="T37" fmla="*/ 0 h 247"/>
              <a:gd name="T38" fmla="*/ 116 w 274"/>
              <a:gd name="T39" fmla="*/ 0 h 247"/>
              <a:gd name="T40" fmla="*/ 120 w 274"/>
              <a:gd name="T41" fmla="*/ 0 h 247"/>
              <a:gd name="T42" fmla="*/ 121 w 274"/>
              <a:gd name="T43" fmla="*/ 2 h 247"/>
              <a:gd name="T44" fmla="*/ 123 w 274"/>
              <a:gd name="T45" fmla="*/ 5 h 247"/>
              <a:gd name="T46" fmla="*/ 123 w 274"/>
              <a:gd name="T47" fmla="*/ 242 h 247"/>
              <a:gd name="T48" fmla="*/ 121 w 274"/>
              <a:gd name="T49" fmla="*/ 244 h 247"/>
              <a:gd name="T50" fmla="*/ 120 w 274"/>
              <a:gd name="T51" fmla="*/ 246 h 247"/>
              <a:gd name="T52" fmla="*/ 116 w 274"/>
              <a:gd name="T53" fmla="*/ 247 h 247"/>
              <a:gd name="T54" fmla="*/ 105 w 274"/>
              <a:gd name="T55" fmla="*/ 247 h 247"/>
              <a:gd name="T56" fmla="*/ 101 w 274"/>
              <a:gd name="T57" fmla="*/ 246 h 247"/>
              <a:gd name="T58" fmla="*/ 100 w 274"/>
              <a:gd name="T59" fmla="*/ 244 h 247"/>
              <a:gd name="T60" fmla="*/ 98 w 274"/>
              <a:gd name="T61" fmla="*/ 242 h 247"/>
              <a:gd name="T62" fmla="*/ 98 w 274"/>
              <a:gd name="T63" fmla="*/ 121 h 247"/>
              <a:gd name="T64" fmla="*/ 50 w 274"/>
              <a:gd name="T65" fmla="*/ 121 h 247"/>
              <a:gd name="T66" fmla="*/ 46 w 274"/>
              <a:gd name="T67" fmla="*/ 119 h 247"/>
              <a:gd name="T68" fmla="*/ 42 w 274"/>
              <a:gd name="T69" fmla="*/ 119 h 247"/>
              <a:gd name="T70" fmla="*/ 38 w 274"/>
              <a:gd name="T71" fmla="*/ 117 h 247"/>
              <a:gd name="T72" fmla="*/ 35 w 274"/>
              <a:gd name="T73" fmla="*/ 116 h 247"/>
              <a:gd name="T74" fmla="*/ 3 w 274"/>
              <a:gd name="T75" fmla="*/ 94 h 247"/>
              <a:gd name="T76" fmla="*/ 0 w 274"/>
              <a:gd name="T77" fmla="*/ 91 h 247"/>
              <a:gd name="T78" fmla="*/ 0 w 274"/>
              <a:gd name="T79" fmla="*/ 89 h 247"/>
              <a:gd name="T80" fmla="*/ 0 w 274"/>
              <a:gd name="T81" fmla="*/ 86 h 247"/>
              <a:gd name="T82" fmla="*/ 3 w 274"/>
              <a:gd name="T83" fmla="*/ 84 h 247"/>
              <a:gd name="T84" fmla="*/ 35 w 274"/>
              <a:gd name="T85" fmla="*/ 62 h 247"/>
              <a:gd name="T86" fmla="*/ 38 w 274"/>
              <a:gd name="T87" fmla="*/ 59 h 247"/>
              <a:gd name="T88" fmla="*/ 42 w 274"/>
              <a:gd name="T89" fmla="*/ 58 h 247"/>
              <a:gd name="T90" fmla="*/ 46 w 274"/>
              <a:gd name="T91" fmla="*/ 57 h 247"/>
              <a:gd name="T92" fmla="*/ 50 w 274"/>
              <a:gd name="T93" fmla="*/ 57 h 247"/>
              <a:gd name="T94" fmla="*/ 98 w 274"/>
              <a:gd name="T95" fmla="*/ 57 h 247"/>
              <a:gd name="T96" fmla="*/ 98 w 274"/>
              <a:gd name="T97" fmla="*/ 5 h 247"/>
              <a:gd name="T98" fmla="*/ 100 w 274"/>
              <a:gd name="T99" fmla="*/ 2 h 247"/>
              <a:gd name="T100" fmla="*/ 101 w 274"/>
              <a:gd name="T101" fmla="*/ 0 h 247"/>
              <a:gd name="T102" fmla="*/ 105 w 274"/>
              <a:gd name="T103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74" h="247">
                <a:moveTo>
                  <a:pt x="130" y="30"/>
                </a:moveTo>
                <a:lnTo>
                  <a:pt x="225" y="30"/>
                </a:lnTo>
                <a:lnTo>
                  <a:pt x="228" y="30"/>
                </a:lnTo>
                <a:lnTo>
                  <a:pt x="232" y="31"/>
                </a:lnTo>
                <a:lnTo>
                  <a:pt x="236" y="33"/>
                </a:lnTo>
                <a:lnTo>
                  <a:pt x="240" y="34"/>
                </a:lnTo>
                <a:lnTo>
                  <a:pt x="272" y="57"/>
                </a:lnTo>
                <a:lnTo>
                  <a:pt x="274" y="58"/>
                </a:lnTo>
                <a:lnTo>
                  <a:pt x="274" y="61"/>
                </a:lnTo>
                <a:lnTo>
                  <a:pt x="274" y="63"/>
                </a:lnTo>
                <a:lnTo>
                  <a:pt x="272" y="66"/>
                </a:lnTo>
                <a:lnTo>
                  <a:pt x="240" y="89"/>
                </a:lnTo>
                <a:lnTo>
                  <a:pt x="236" y="90"/>
                </a:lnTo>
                <a:lnTo>
                  <a:pt x="232" y="91"/>
                </a:lnTo>
                <a:lnTo>
                  <a:pt x="228" y="93"/>
                </a:lnTo>
                <a:lnTo>
                  <a:pt x="225" y="93"/>
                </a:lnTo>
                <a:lnTo>
                  <a:pt x="142" y="93"/>
                </a:lnTo>
                <a:lnTo>
                  <a:pt x="130" y="30"/>
                </a:lnTo>
                <a:close/>
                <a:moveTo>
                  <a:pt x="105" y="0"/>
                </a:moveTo>
                <a:lnTo>
                  <a:pt x="116" y="0"/>
                </a:lnTo>
                <a:lnTo>
                  <a:pt x="120" y="0"/>
                </a:lnTo>
                <a:lnTo>
                  <a:pt x="121" y="2"/>
                </a:lnTo>
                <a:lnTo>
                  <a:pt x="123" y="5"/>
                </a:lnTo>
                <a:lnTo>
                  <a:pt x="123" y="242"/>
                </a:lnTo>
                <a:lnTo>
                  <a:pt x="121" y="244"/>
                </a:lnTo>
                <a:lnTo>
                  <a:pt x="120" y="246"/>
                </a:lnTo>
                <a:lnTo>
                  <a:pt x="116" y="247"/>
                </a:lnTo>
                <a:lnTo>
                  <a:pt x="105" y="247"/>
                </a:lnTo>
                <a:lnTo>
                  <a:pt x="101" y="246"/>
                </a:lnTo>
                <a:lnTo>
                  <a:pt x="100" y="244"/>
                </a:lnTo>
                <a:lnTo>
                  <a:pt x="98" y="242"/>
                </a:lnTo>
                <a:lnTo>
                  <a:pt x="98" y="121"/>
                </a:lnTo>
                <a:lnTo>
                  <a:pt x="50" y="121"/>
                </a:lnTo>
                <a:lnTo>
                  <a:pt x="46" y="119"/>
                </a:lnTo>
                <a:lnTo>
                  <a:pt x="42" y="119"/>
                </a:lnTo>
                <a:lnTo>
                  <a:pt x="38" y="117"/>
                </a:lnTo>
                <a:lnTo>
                  <a:pt x="35" y="116"/>
                </a:lnTo>
                <a:lnTo>
                  <a:pt x="3" y="94"/>
                </a:lnTo>
                <a:lnTo>
                  <a:pt x="0" y="91"/>
                </a:lnTo>
                <a:lnTo>
                  <a:pt x="0" y="89"/>
                </a:lnTo>
                <a:lnTo>
                  <a:pt x="0" y="86"/>
                </a:lnTo>
                <a:lnTo>
                  <a:pt x="3" y="84"/>
                </a:lnTo>
                <a:lnTo>
                  <a:pt x="35" y="62"/>
                </a:lnTo>
                <a:lnTo>
                  <a:pt x="38" y="59"/>
                </a:lnTo>
                <a:lnTo>
                  <a:pt x="42" y="58"/>
                </a:lnTo>
                <a:lnTo>
                  <a:pt x="46" y="57"/>
                </a:lnTo>
                <a:lnTo>
                  <a:pt x="50" y="57"/>
                </a:lnTo>
                <a:lnTo>
                  <a:pt x="98" y="57"/>
                </a:lnTo>
                <a:lnTo>
                  <a:pt x="98" y="5"/>
                </a:lnTo>
                <a:lnTo>
                  <a:pt x="100" y="2"/>
                </a:lnTo>
                <a:lnTo>
                  <a:pt x="101" y="0"/>
                </a:lnTo>
                <a:lnTo>
                  <a:pt x="105" y="0"/>
                </a:lnTo>
                <a:close/>
              </a:path>
            </a:pathLst>
          </a:custGeom>
          <a:solidFill>
            <a:srgbClr val="E7B55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26772" y="889236"/>
            <a:ext cx="1041721" cy="1041721"/>
          </a:xfrm>
          <a:prstGeom prst="rect">
            <a:avLst/>
          </a:prstGeom>
          <a:solidFill>
            <a:srgbClr val="173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151838" y="1066105"/>
            <a:ext cx="1976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17324D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Probe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17324D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Freeform 53"/>
          <p:cNvSpPr>
            <a:spLocks noChangeAspect="1" noEditPoints="1"/>
          </p:cNvSpPr>
          <p:nvPr/>
        </p:nvSpPr>
        <p:spPr bwMode="auto">
          <a:xfrm>
            <a:off x="6966632" y="1104096"/>
            <a:ext cx="762000" cy="612000"/>
          </a:xfrm>
          <a:custGeom>
            <a:avLst/>
            <a:gdLst>
              <a:gd name="T0" fmla="*/ 130 w 254"/>
              <a:gd name="T1" fmla="*/ 167 h 204"/>
              <a:gd name="T2" fmla="*/ 123 w 254"/>
              <a:gd name="T3" fmla="*/ 174 h 204"/>
              <a:gd name="T4" fmla="*/ 107 w 254"/>
              <a:gd name="T5" fmla="*/ 188 h 204"/>
              <a:gd name="T6" fmla="*/ 95 w 254"/>
              <a:gd name="T7" fmla="*/ 199 h 204"/>
              <a:gd name="T8" fmla="*/ 90 w 254"/>
              <a:gd name="T9" fmla="*/ 204 h 204"/>
              <a:gd name="T10" fmla="*/ 87 w 254"/>
              <a:gd name="T11" fmla="*/ 203 h 204"/>
              <a:gd name="T12" fmla="*/ 87 w 254"/>
              <a:gd name="T13" fmla="*/ 144 h 204"/>
              <a:gd name="T14" fmla="*/ 253 w 254"/>
              <a:gd name="T15" fmla="*/ 2 h 204"/>
              <a:gd name="T16" fmla="*/ 253 w 254"/>
              <a:gd name="T17" fmla="*/ 7 h 204"/>
              <a:gd name="T18" fmla="*/ 250 w 254"/>
              <a:gd name="T19" fmla="*/ 23 h 204"/>
              <a:gd name="T20" fmla="*/ 241 w 254"/>
              <a:gd name="T21" fmla="*/ 59 h 204"/>
              <a:gd name="T22" fmla="*/ 231 w 254"/>
              <a:gd name="T23" fmla="*/ 103 h 204"/>
              <a:gd name="T24" fmla="*/ 221 w 254"/>
              <a:gd name="T25" fmla="*/ 146 h 204"/>
              <a:gd name="T26" fmla="*/ 214 w 254"/>
              <a:gd name="T27" fmla="*/ 174 h 204"/>
              <a:gd name="T28" fmla="*/ 212 w 254"/>
              <a:gd name="T29" fmla="*/ 181 h 204"/>
              <a:gd name="T30" fmla="*/ 208 w 254"/>
              <a:gd name="T31" fmla="*/ 184 h 204"/>
              <a:gd name="T32" fmla="*/ 203 w 254"/>
              <a:gd name="T33" fmla="*/ 184 h 204"/>
              <a:gd name="T34" fmla="*/ 190 w 254"/>
              <a:gd name="T35" fmla="*/ 176 h 204"/>
              <a:gd name="T36" fmla="*/ 167 w 254"/>
              <a:gd name="T37" fmla="*/ 165 h 204"/>
              <a:gd name="T38" fmla="*/ 144 w 254"/>
              <a:gd name="T39" fmla="*/ 152 h 204"/>
              <a:gd name="T40" fmla="*/ 134 w 254"/>
              <a:gd name="T41" fmla="*/ 147 h 204"/>
              <a:gd name="T42" fmla="*/ 127 w 254"/>
              <a:gd name="T43" fmla="*/ 142 h 204"/>
              <a:gd name="T44" fmla="*/ 133 w 254"/>
              <a:gd name="T45" fmla="*/ 135 h 204"/>
              <a:gd name="T46" fmla="*/ 141 w 254"/>
              <a:gd name="T47" fmla="*/ 126 h 204"/>
              <a:gd name="T48" fmla="*/ 160 w 254"/>
              <a:gd name="T49" fmla="*/ 105 h 204"/>
              <a:gd name="T50" fmla="*/ 186 w 254"/>
              <a:gd name="T51" fmla="*/ 77 h 204"/>
              <a:gd name="T52" fmla="*/ 212 w 254"/>
              <a:gd name="T53" fmla="*/ 49 h 204"/>
              <a:gd name="T54" fmla="*/ 232 w 254"/>
              <a:gd name="T55" fmla="*/ 27 h 204"/>
              <a:gd name="T56" fmla="*/ 241 w 254"/>
              <a:gd name="T57" fmla="*/ 18 h 204"/>
              <a:gd name="T58" fmla="*/ 240 w 254"/>
              <a:gd name="T59" fmla="*/ 16 h 204"/>
              <a:gd name="T60" fmla="*/ 237 w 254"/>
              <a:gd name="T61" fmla="*/ 16 h 204"/>
              <a:gd name="T62" fmla="*/ 227 w 254"/>
              <a:gd name="T63" fmla="*/ 23 h 204"/>
              <a:gd name="T64" fmla="*/ 203 w 254"/>
              <a:gd name="T65" fmla="*/ 41 h 204"/>
              <a:gd name="T66" fmla="*/ 170 w 254"/>
              <a:gd name="T67" fmla="*/ 65 h 204"/>
              <a:gd name="T68" fmla="*/ 137 w 254"/>
              <a:gd name="T69" fmla="*/ 89 h 204"/>
              <a:gd name="T70" fmla="*/ 107 w 254"/>
              <a:gd name="T71" fmla="*/ 111 h 204"/>
              <a:gd name="T72" fmla="*/ 90 w 254"/>
              <a:gd name="T73" fmla="*/ 124 h 204"/>
              <a:gd name="T74" fmla="*/ 56 w 254"/>
              <a:gd name="T75" fmla="*/ 114 h 204"/>
              <a:gd name="T76" fmla="*/ 54 w 254"/>
              <a:gd name="T77" fmla="*/ 112 h 204"/>
              <a:gd name="T78" fmla="*/ 37 w 254"/>
              <a:gd name="T79" fmla="*/ 106 h 204"/>
              <a:gd name="T80" fmla="*/ 17 w 254"/>
              <a:gd name="T81" fmla="*/ 98 h 204"/>
              <a:gd name="T82" fmla="*/ 4 w 254"/>
              <a:gd name="T83" fmla="*/ 93 h 204"/>
              <a:gd name="T84" fmla="*/ 0 w 254"/>
              <a:gd name="T85" fmla="*/ 91 h 204"/>
              <a:gd name="T86" fmla="*/ 2 w 254"/>
              <a:gd name="T87" fmla="*/ 87 h 204"/>
              <a:gd name="T88" fmla="*/ 8 w 254"/>
              <a:gd name="T89" fmla="*/ 84 h 204"/>
              <a:gd name="T90" fmla="*/ 33 w 254"/>
              <a:gd name="T91" fmla="*/ 75 h 204"/>
              <a:gd name="T92" fmla="*/ 76 w 254"/>
              <a:gd name="T93" fmla="*/ 61 h 204"/>
              <a:gd name="T94" fmla="*/ 125 w 254"/>
              <a:gd name="T95" fmla="*/ 44 h 204"/>
              <a:gd name="T96" fmla="*/ 175 w 254"/>
              <a:gd name="T97" fmla="*/ 26 h 204"/>
              <a:gd name="T98" fmla="*/ 217 w 254"/>
              <a:gd name="T99" fmla="*/ 12 h 204"/>
              <a:gd name="T100" fmla="*/ 243 w 254"/>
              <a:gd name="T101" fmla="*/ 3 h 204"/>
              <a:gd name="T102" fmla="*/ 250 w 254"/>
              <a:gd name="T103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54" h="204">
                <a:moveTo>
                  <a:pt x="87" y="144"/>
                </a:moveTo>
                <a:lnTo>
                  <a:pt x="130" y="167"/>
                </a:lnTo>
                <a:lnTo>
                  <a:pt x="128" y="169"/>
                </a:lnTo>
                <a:lnTo>
                  <a:pt x="123" y="174"/>
                </a:lnTo>
                <a:lnTo>
                  <a:pt x="116" y="180"/>
                </a:lnTo>
                <a:lnTo>
                  <a:pt x="107" y="188"/>
                </a:lnTo>
                <a:lnTo>
                  <a:pt x="100" y="194"/>
                </a:lnTo>
                <a:lnTo>
                  <a:pt x="95" y="199"/>
                </a:lnTo>
                <a:lnTo>
                  <a:pt x="91" y="203"/>
                </a:lnTo>
                <a:lnTo>
                  <a:pt x="90" y="204"/>
                </a:lnTo>
                <a:lnTo>
                  <a:pt x="88" y="204"/>
                </a:lnTo>
                <a:lnTo>
                  <a:pt x="87" y="203"/>
                </a:lnTo>
                <a:lnTo>
                  <a:pt x="87" y="200"/>
                </a:lnTo>
                <a:lnTo>
                  <a:pt x="87" y="144"/>
                </a:lnTo>
                <a:close/>
                <a:moveTo>
                  <a:pt x="250" y="0"/>
                </a:moveTo>
                <a:lnTo>
                  <a:pt x="253" y="2"/>
                </a:lnTo>
                <a:lnTo>
                  <a:pt x="254" y="4"/>
                </a:lnTo>
                <a:lnTo>
                  <a:pt x="253" y="7"/>
                </a:lnTo>
                <a:lnTo>
                  <a:pt x="253" y="12"/>
                </a:lnTo>
                <a:lnTo>
                  <a:pt x="250" y="23"/>
                </a:lnTo>
                <a:lnTo>
                  <a:pt x="246" y="38"/>
                </a:lnTo>
                <a:lnTo>
                  <a:pt x="241" y="59"/>
                </a:lnTo>
                <a:lnTo>
                  <a:pt x="236" y="81"/>
                </a:lnTo>
                <a:lnTo>
                  <a:pt x="231" y="103"/>
                </a:lnTo>
                <a:lnTo>
                  <a:pt x="226" y="125"/>
                </a:lnTo>
                <a:lnTo>
                  <a:pt x="221" y="146"/>
                </a:lnTo>
                <a:lnTo>
                  <a:pt x="217" y="162"/>
                </a:lnTo>
                <a:lnTo>
                  <a:pt x="214" y="174"/>
                </a:lnTo>
                <a:lnTo>
                  <a:pt x="213" y="179"/>
                </a:lnTo>
                <a:lnTo>
                  <a:pt x="212" y="181"/>
                </a:lnTo>
                <a:lnTo>
                  <a:pt x="211" y="184"/>
                </a:lnTo>
                <a:lnTo>
                  <a:pt x="208" y="184"/>
                </a:lnTo>
                <a:lnTo>
                  <a:pt x="206" y="184"/>
                </a:lnTo>
                <a:lnTo>
                  <a:pt x="203" y="184"/>
                </a:lnTo>
                <a:lnTo>
                  <a:pt x="199" y="181"/>
                </a:lnTo>
                <a:lnTo>
                  <a:pt x="190" y="176"/>
                </a:lnTo>
                <a:lnTo>
                  <a:pt x="179" y="171"/>
                </a:lnTo>
                <a:lnTo>
                  <a:pt x="167" y="165"/>
                </a:lnTo>
                <a:lnTo>
                  <a:pt x="155" y="157"/>
                </a:lnTo>
                <a:lnTo>
                  <a:pt x="144" y="152"/>
                </a:lnTo>
                <a:lnTo>
                  <a:pt x="137" y="148"/>
                </a:lnTo>
                <a:lnTo>
                  <a:pt x="134" y="147"/>
                </a:lnTo>
                <a:lnTo>
                  <a:pt x="134" y="147"/>
                </a:lnTo>
                <a:lnTo>
                  <a:pt x="127" y="142"/>
                </a:lnTo>
                <a:lnTo>
                  <a:pt x="133" y="135"/>
                </a:lnTo>
                <a:lnTo>
                  <a:pt x="133" y="135"/>
                </a:lnTo>
                <a:lnTo>
                  <a:pt x="134" y="133"/>
                </a:lnTo>
                <a:lnTo>
                  <a:pt x="141" y="126"/>
                </a:lnTo>
                <a:lnTo>
                  <a:pt x="149" y="118"/>
                </a:lnTo>
                <a:lnTo>
                  <a:pt x="160" y="105"/>
                </a:lnTo>
                <a:lnTo>
                  <a:pt x="172" y="92"/>
                </a:lnTo>
                <a:lnTo>
                  <a:pt x="186" y="77"/>
                </a:lnTo>
                <a:lnTo>
                  <a:pt x="199" y="63"/>
                </a:lnTo>
                <a:lnTo>
                  <a:pt x="212" y="49"/>
                </a:lnTo>
                <a:lnTo>
                  <a:pt x="223" y="37"/>
                </a:lnTo>
                <a:lnTo>
                  <a:pt x="232" y="27"/>
                </a:lnTo>
                <a:lnTo>
                  <a:pt x="239" y="21"/>
                </a:lnTo>
                <a:lnTo>
                  <a:pt x="241" y="18"/>
                </a:lnTo>
                <a:lnTo>
                  <a:pt x="241" y="17"/>
                </a:lnTo>
                <a:lnTo>
                  <a:pt x="240" y="16"/>
                </a:lnTo>
                <a:lnTo>
                  <a:pt x="240" y="16"/>
                </a:lnTo>
                <a:lnTo>
                  <a:pt x="237" y="16"/>
                </a:lnTo>
                <a:lnTo>
                  <a:pt x="235" y="18"/>
                </a:lnTo>
                <a:lnTo>
                  <a:pt x="227" y="23"/>
                </a:lnTo>
                <a:lnTo>
                  <a:pt x="217" y="31"/>
                </a:lnTo>
                <a:lnTo>
                  <a:pt x="203" y="41"/>
                </a:lnTo>
                <a:lnTo>
                  <a:pt x="188" y="53"/>
                </a:lnTo>
                <a:lnTo>
                  <a:pt x="170" y="65"/>
                </a:lnTo>
                <a:lnTo>
                  <a:pt x="153" y="78"/>
                </a:lnTo>
                <a:lnTo>
                  <a:pt x="137" y="89"/>
                </a:lnTo>
                <a:lnTo>
                  <a:pt x="120" y="101"/>
                </a:lnTo>
                <a:lnTo>
                  <a:pt x="107" y="111"/>
                </a:lnTo>
                <a:lnTo>
                  <a:pt x="96" y="119"/>
                </a:lnTo>
                <a:lnTo>
                  <a:pt x="90" y="124"/>
                </a:lnTo>
                <a:lnTo>
                  <a:pt x="87" y="126"/>
                </a:lnTo>
                <a:lnTo>
                  <a:pt x="56" y="114"/>
                </a:lnTo>
                <a:lnTo>
                  <a:pt x="56" y="114"/>
                </a:lnTo>
                <a:lnTo>
                  <a:pt x="54" y="112"/>
                </a:lnTo>
                <a:lnTo>
                  <a:pt x="46" y="110"/>
                </a:lnTo>
                <a:lnTo>
                  <a:pt x="37" y="106"/>
                </a:lnTo>
                <a:lnTo>
                  <a:pt x="27" y="102"/>
                </a:lnTo>
                <a:lnTo>
                  <a:pt x="17" y="98"/>
                </a:lnTo>
                <a:lnTo>
                  <a:pt x="8" y="95"/>
                </a:lnTo>
                <a:lnTo>
                  <a:pt x="4" y="93"/>
                </a:lnTo>
                <a:lnTo>
                  <a:pt x="2" y="92"/>
                </a:lnTo>
                <a:lnTo>
                  <a:pt x="0" y="91"/>
                </a:lnTo>
                <a:lnTo>
                  <a:pt x="0" y="88"/>
                </a:lnTo>
                <a:lnTo>
                  <a:pt x="2" y="87"/>
                </a:lnTo>
                <a:lnTo>
                  <a:pt x="4" y="87"/>
                </a:lnTo>
                <a:lnTo>
                  <a:pt x="8" y="84"/>
                </a:lnTo>
                <a:lnTo>
                  <a:pt x="18" y="81"/>
                </a:lnTo>
                <a:lnTo>
                  <a:pt x="33" y="75"/>
                </a:lnTo>
                <a:lnTo>
                  <a:pt x="53" y="69"/>
                </a:lnTo>
                <a:lnTo>
                  <a:pt x="76" y="61"/>
                </a:lnTo>
                <a:lnTo>
                  <a:pt x="100" y="53"/>
                </a:lnTo>
                <a:lnTo>
                  <a:pt x="125" y="44"/>
                </a:lnTo>
                <a:lnTo>
                  <a:pt x="151" y="35"/>
                </a:lnTo>
                <a:lnTo>
                  <a:pt x="175" y="26"/>
                </a:lnTo>
                <a:lnTo>
                  <a:pt x="197" y="18"/>
                </a:lnTo>
                <a:lnTo>
                  <a:pt x="217" y="12"/>
                </a:lnTo>
                <a:lnTo>
                  <a:pt x="232" y="5"/>
                </a:lnTo>
                <a:lnTo>
                  <a:pt x="243" y="3"/>
                </a:lnTo>
                <a:lnTo>
                  <a:pt x="246" y="0"/>
                </a:lnTo>
                <a:lnTo>
                  <a:pt x="250" y="0"/>
                </a:lnTo>
                <a:close/>
              </a:path>
            </a:pathLst>
          </a:custGeom>
          <a:solidFill>
            <a:srgbClr val="E7B55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0" y="659757"/>
            <a:ext cx="11262167" cy="0"/>
          </a:xfrm>
          <a:prstGeom prst="line">
            <a:avLst/>
          </a:prstGeom>
          <a:ln w="19050"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-26117" y="42357"/>
            <a:ext cx="56580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17324D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Observability Expander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17324D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Freeform 6"/>
          <p:cNvSpPr>
            <a:spLocks noChangeAspect="1" noEditPoints="1"/>
          </p:cNvSpPr>
          <p:nvPr/>
        </p:nvSpPr>
        <p:spPr bwMode="auto">
          <a:xfrm>
            <a:off x="11012378" y="120805"/>
            <a:ext cx="314743" cy="504045"/>
          </a:xfrm>
          <a:custGeom>
            <a:avLst/>
            <a:gdLst>
              <a:gd name="T0" fmla="*/ 69 w 138"/>
              <a:gd name="T1" fmla="*/ 32 h 221"/>
              <a:gd name="T2" fmla="*/ 55 w 138"/>
              <a:gd name="T3" fmla="*/ 36 h 221"/>
              <a:gd name="T4" fmla="*/ 42 w 138"/>
              <a:gd name="T5" fmla="*/ 43 h 221"/>
              <a:gd name="T6" fmla="*/ 35 w 138"/>
              <a:gd name="T7" fmla="*/ 55 h 221"/>
              <a:gd name="T8" fmla="*/ 32 w 138"/>
              <a:gd name="T9" fmla="*/ 70 h 221"/>
              <a:gd name="T10" fmla="*/ 35 w 138"/>
              <a:gd name="T11" fmla="*/ 84 h 221"/>
              <a:gd name="T12" fmla="*/ 42 w 138"/>
              <a:gd name="T13" fmla="*/ 96 h 221"/>
              <a:gd name="T14" fmla="*/ 55 w 138"/>
              <a:gd name="T15" fmla="*/ 103 h 221"/>
              <a:gd name="T16" fmla="*/ 69 w 138"/>
              <a:gd name="T17" fmla="*/ 107 h 221"/>
              <a:gd name="T18" fmla="*/ 83 w 138"/>
              <a:gd name="T19" fmla="*/ 103 h 221"/>
              <a:gd name="T20" fmla="*/ 96 w 138"/>
              <a:gd name="T21" fmla="*/ 96 h 221"/>
              <a:gd name="T22" fmla="*/ 104 w 138"/>
              <a:gd name="T23" fmla="*/ 84 h 221"/>
              <a:gd name="T24" fmla="*/ 106 w 138"/>
              <a:gd name="T25" fmla="*/ 70 h 221"/>
              <a:gd name="T26" fmla="*/ 104 w 138"/>
              <a:gd name="T27" fmla="*/ 55 h 221"/>
              <a:gd name="T28" fmla="*/ 96 w 138"/>
              <a:gd name="T29" fmla="*/ 43 h 221"/>
              <a:gd name="T30" fmla="*/ 83 w 138"/>
              <a:gd name="T31" fmla="*/ 36 h 221"/>
              <a:gd name="T32" fmla="*/ 69 w 138"/>
              <a:gd name="T33" fmla="*/ 32 h 221"/>
              <a:gd name="T34" fmla="*/ 69 w 138"/>
              <a:gd name="T35" fmla="*/ 0 h 221"/>
              <a:gd name="T36" fmla="*/ 91 w 138"/>
              <a:gd name="T37" fmla="*/ 4 h 221"/>
              <a:gd name="T38" fmla="*/ 110 w 138"/>
              <a:gd name="T39" fmla="*/ 13 h 221"/>
              <a:gd name="T40" fmla="*/ 124 w 138"/>
              <a:gd name="T41" fmla="*/ 28 h 221"/>
              <a:gd name="T42" fmla="*/ 134 w 138"/>
              <a:gd name="T43" fmla="*/ 47 h 221"/>
              <a:gd name="T44" fmla="*/ 138 w 138"/>
              <a:gd name="T45" fmla="*/ 69 h 221"/>
              <a:gd name="T46" fmla="*/ 135 w 138"/>
              <a:gd name="T47" fmla="*/ 89 h 221"/>
              <a:gd name="T48" fmla="*/ 130 w 138"/>
              <a:gd name="T49" fmla="*/ 110 h 221"/>
              <a:gd name="T50" fmla="*/ 123 w 138"/>
              <a:gd name="T51" fmla="*/ 130 h 221"/>
              <a:gd name="T52" fmla="*/ 114 w 138"/>
              <a:gd name="T53" fmla="*/ 150 h 221"/>
              <a:gd name="T54" fmla="*/ 104 w 138"/>
              <a:gd name="T55" fmla="*/ 170 h 221"/>
              <a:gd name="T56" fmla="*/ 93 w 138"/>
              <a:gd name="T57" fmla="*/ 186 h 221"/>
              <a:gd name="T58" fmla="*/ 84 w 138"/>
              <a:gd name="T59" fmla="*/ 200 h 221"/>
              <a:gd name="T60" fmla="*/ 77 w 138"/>
              <a:gd name="T61" fmla="*/ 210 h 221"/>
              <a:gd name="T62" fmla="*/ 70 w 138"/>
              <a:gd name="T63" fmla="*/ 218 h 221"/>
              <a:gd name="T64" fmla="*/ 69 w 138"/>
              <a:gd name="T65" fmla="*/ 221 h 221"/>
              <a:gd name="T66" fmla="*/ 67 w 138"/>
              <a:gd name="T67" fmla="*/ 218 h 221"/>
              <a:gd name="T68" fmla="*/ 62 w 138"/>
              <a:gd name="T69" fmla="*/ 210 h 221"/>
              <a:gd name="T70" fmla="*/ 54 w 138"/>
              <a:gd name="T71" fmla="*/ 200 h 221"/>
              <a:gd name="T72" fmla="*/ 45 w 138"/>
              <a:gd name="T73" fmla="*/ 186 h 221"/>
              <a:gd name="T74" fmla="*/ 35 w 138"/>
              <a:gd name="T75" fmla="*/ 170 h 221"/>
              <a:gd name="T76" fmla="*/ 25 w 138"/>
              <a:gd name="T77" fmla="*/ 150 h 221"/>
              <a:gd name="T78" fmla="*/ 16 w 138"/>
              <a:gd name="T79" fmla="*/ 130 h 221"/>
              <a:gd name="T80" fmla="*/ 8 w 138"/>
              <a:gd name="T81" fmla="*/ 110 h 221"/>
              <a:gd name="T82" fmla="*/ 3 w 138"/>
              <a:gd name="T83" fmla="*/ 89 h 221"/>
              <a:gd name="T84" fmla="*/ 0 w 138"/>
              <a:gd name="T85" fmla="*/ 69 h 221"/>
              <a:gd name="T86" fmla="*/ 4 w 138"/>
              <a:gd name="T87" fmla="*/ 47 h 221"/>
              <a:gd name="T88" fmla="*/ 13 w 138"/>
              <a:gd name="T89" fmla="*/ 28 h 221"/>
              <a:gd name="T90" fmla="*/ 28 w 138"/>
              <a:gd name="T91" fmla="*/ 13 h 221"/>
              <a:gd name="T92" fmla="*/ 48 w 138"/>
              <a:gd name="T93" fmla="*/ 4 h 221"/>
              <a:gd name="T94" fmla="*/ 69 w 138"/>
              <a:gd name="T95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38" h="221">
                <a:moveTo>
                  <a:pt x="69" y="32"/>
                </a:moveTo>
                <a:lnTo>
                  <a:pt x="55" y="36"/>
                </a:lnTo>
                <a:lnTo>
                  <a:pt x="42" y="43"/>
                </a:lnTo>
                <a:lnTo>
                  <a:pt x="35" y="55"/>
                </a:lnTo>
                <a:lnTo>
                  <a:pt x="32" y="70"/>
                </a:lnTo>
                <a:lnTo>
                  <a:pt x="35" y="84"/>
                </a:lnTo>
                <a:lnTo>
                  <a:pt x="42" y="96"/>
                </a:lnTo>
                <a:lnTo>
                  <a:pt x="55" y="103"/>
                </a:lnTo>
                <a:lnTo>
                  <a:pt x="69" y="107"/>
                </a:lnTo>
                <a:lnTo>
                  <a:pt x="83" y="103"/>
                </a:lnTo>
                <a:lnTo>
                  <a:pt x="96" y="96"/>
                </a:lnTo>
                <a:lnTo>
                  <a:pt x="104" y="84"/>
                </a:lnTo>
                <a:lnTo>
                  <a:pt x="106" y="70"/>
                </a:lnTo>
                <a:lnTo>
                  <a:pt x="104" y="55"/>
                </a:lnTo>
                <a:lnTo>
                  <a:pt x="96" y="43"/>
                </a:lnTo>
                <a:lnTo>
                  <a:pt x="83" y="36"/>
                </a:lnTo>
                <a:lnTo>
                  <a:pt x="69" y="32"/>
                </a:lnTo>
                <a:close/>
                <a:moveTo>
                  <a:pt x="69" y="0"/>
                </a:moveTo>
                <a:lnTo>
                  <a:pt x="91" y="4"/>
                </a:lnTo>
                <a:lnTo>
                  <a:pt x="110" y="13"/>
                </a:lnTo>
                <a:lnTo>
                  <a:pt x="124" y="28"/>
                </a:lnTo>
                <a:lnTo>
                  <a:pt x="134" y="47"/>
                </a:lnTo>
                <a:lnTo>
                  <a:pt x="138" y="69"/>
                </a:lnTo>
                <a:lnTo>
                  <a:pt x="135" y="89"/>
                </a:lnTo>
                <a:lnTo>
                  <a:pt x="130" y="110"/>
                </a:lnTo>
                <a:lnTo>
                  <a:pt x="123" y="130"/>
                </a:lnTo>
                <a:lnTo>
                  <a:pt x="114" y="150"/>
                </a:lnTo>
                <a:lnTo>
                  <a:pt x="104" y="170"/>
                </a:lnTo>
                <a:lnTo>
                  <a:pt x="93" y="186"/>
                </a:lnTo>
                <a:lnTo>
                  <a:pt x="84" y="200"/>
                </a:lnTo>
                <a:lnTo>
                  <a:pt x="77" y="210"/>
                </a:lnTo>
                <a:lnTo>
                  <a:pt x="70" y="218"/>
                </a:lnTo>
                <a:lnTo>
                  <a:pt x="69" y="221"/>
                </a:lnTo>
                <a:lnTo>
                  <a:pt x="67" y="218"/>
                </a:lnTo>
                <a:lnTo>
                  <a:pt x="62" y="210"/>
                </a:lnTo>
                <a:lnTo>
                  <a:pt x="54" y="200"/>
                </a:lnTo>
                <a:lnTo>
                  <a:pt x="45" y="186"/>
                </a:lnTo>
                <a:lnTo>
                  <a:pt x="35" y="170"/>
                </a:lnTo>
                <a:lnTo>
                  <a:pt x="25" y="150"/>
                </a:lnTo>
                <a:lnTo>
                  <a:pt x="16" y="130"/>
                </a:lnTo>
                <a:lnTo>
                  <a:pt x="8" y="110"/>
                </a:lnTo>
                <a:lnTo>
                  <a:pt x="3" y="89"/>
                </a:lnTo>
                <a:lnTo>
                  <a:pt x="0" y="69"/>
                </a:lnTo>
                <a:lnTo>
                  <a:pt x="4" y="47"/>
                </a:lnTo>
                <a:lnTo>
                  <a:pt x="13" y="28"/>
                </a:lnTo>
                <a:lnTo>
                  <a:pt x="28" y="13"/>
                </a:lnTo>
                <a:lnTo>
                  <a:pt x="48" y="4"/>
                </a:lnTo>
                <a:lnTo>
                  <a:pt x="69" y="0"/>
                </a:lnTo>
                <a:close/>
              </a:path>
            </a:pathLst>
          </a:custGeom>
          <a:solidFill>
            <a:srgbClr val="17324D"/>
          </a:solidFill>
          <a:ln w="0">
            <a:solidFill>
              <a:srgbClr val="17324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4BFB68EF-D950-4B49-ADC3-559136965AB4}"/>
              </a:ext>
            </a:extLst>
          </p:cNvPr>
          <p:cNvSpPr/>
          <p:nvPr/>
        </p:nvSpPr>
        <p:spPr>
          <a:xfrm>
            <a:off x="5539014" y="-3218909"/>
            <a:ext cx="1004413" cy="4863977"/>
          </a:xfrm>
          <a:prstGeom prst="down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F7DF139-1614-4055-BF26-F88B5161DFE5}"/>
              </a:ext>
            </a:extLst>
          </p:cNvPr>
          <p:cNvSpPr txBox="1"/>
          <p:nvPr/>
        </p:nvSpPr>
        <p:spPr>
          <a:xfrm>
            <a:off x="-184632" y="2680578"/>
            <a:ext cx="62258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17324D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</a:rPr>
              <a:t>Limited</a:t>
            </a:r>
            <a:r>
              <a:rPr kumimoji="0" lang="en-US" altLang="zh-CN" sz="3600" b="1" i="0" u="none" strike="noStrike" kern="1200" cap="none" spc="0" normalizeH="0" noProof="0" dirty="0">
                <a:ln>
                  <a:noFill/>
                </a:ln>
                <a:solidFill>
                  <a:srgbClr val="17324D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</a:rPr>
              <a:t> processing capability</a:t>
            </a:r>
          </a:p>
          <a:p>
            <a:pPr marR="0" lvl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3600" b="1" dirty="0">
                <a:solidFill>
                  <a:srgbClr val="17324D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memory</a:t>
            </a:r>
          </a:p>
          <a:p>
            <a:pPr marR="0" lvl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17324D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</a:rPr>
              <a:t>power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17324D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E9381E9-6D63-4C3A-B106-CA923EDA9D4D}"/>
              </a:ext>
            </a:extLst>
          </p:cNvPr>
          <p:cNvSpPr txBox="1"/>
          <p:nvPr/>
        </p:nvSpPr>
        <p:spPr>
          <a:xfrm>
            <a:off x="6713335" y="2065024"/>
            <a:ext cx="622585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</a:rPr>
              <a:t>Load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3600" b="1" i="0" u="none" strike="noStrike" kern="1200" cap="none" spc="0" normalizeH="0" noProof="0" dirty="0">
                <a:ln>
                  <a:noFill/>
                </a:ln>
                <a:solidFill>
                  <a:srgbClr val="17324D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</a:rPr>
              <a:t>processing capability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3600" b="1" dirty="0">
                <a:solidFill>
                  <a:srgbClr val="17324D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memory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17324D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</a:rPr>
              <a:t>power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17324D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72AF75F-51CE-460A-99BD-9F8C968E0955}"/>
              </a:ext>
            </a:extLst>
          </p:cNvPr>
          <p:cNvSpPr txBox="1"/>
          <p:nvPr/>
        </p:nvSpPr>
        <p:spPr>
          <a:xfrm>
            <a:off x="4115432" y="4369572"/>
            <a:ext cx="75061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radley Hand ITC" panose="03070402050302030203" pitchFamily="66" charset="0"/>
                <a:ea typeface="等线" panose="02010600030101010101" pitchFamily="2" charset="-122"/>
              </a:rPr>
              <a:t>Reducing overhead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radley Hand ITC" panose="03070402050302030203" pitchFamily="66" charset="0"/>
                <a:ea typeface="等线" panose="02010600030101010101" pitchFamily="2" charset="-122"/>
              </a:rPr>
              <a:t>+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radley Hand ITC" panose="03070402050302030203" pitchFamily="66" charset="0"/>
                <a:ea typeface="等线" panose="02010600030101010101" pitchFamily="2" charset="-122"/>
              </a:rPr>
              <a:t>energy consumption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radley Hand ITC" panose="03070402050302030203" pitchFamily="66" charset="0"/>
              <a:ea typeface="等线" panose="02010600030101010101" pitchFamily="2" charset="-122"/>
            </a:endParaRPr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4354DB04-9579-4F83-8E6A-760867F7D246}"/>
              </a:ext>
            </a:extLst>
          </p:cNvPr>
          <p:cNvSpPr/>
          <p:nvPr/>
        </p:nvSpPr>
        <p:spPr>
          <a:xfrm>
            <a:off x="5560784" y="6495502"/>
            <a:ext cx="1004413" cy="4863977"/>
          </a:xfrm>
          <a:prstGeom prst="downArrow">
            <a:avLst/>
          </a:prstGeom>
          <a:solidFill>
            <a:srgbClr val="17324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0948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174</Words>
  <Application>Microsoft Office PowerPoint</Application>
  <PresentationFormat>宽屏</PresentationFormat>
  <Paragraphs>69</Paragraphs>
  <Slides>10</Slides>
  <Notes>6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Nixie One</vt:lpstr>
      <vt:lpstr>等线</vt:lpstr>
      <vt:lpstr>等线 Light</vt:lpstr>
      <vt:lpstr>华文细黑</vt:lpstr>
      <vt:lpstr>Aharoni</vt:lpstr>
      <vt:lpstr>Arial</vt:lpstr>
      <vt:lpstr>Bradley Hand ITC</vt:lpstr>
      <vt:lpstr>Calibri</vt:lpstr>
      <vt:lpstr>Comic Sans MS</vt:lpstr>
      <vt:lpstr>Dubai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Wenqing Yan</dc:creator>
  <cp:lastModifiedBy>Wenqing Yan</cp:lastModifiedBy>
  <cp:revision>22</cp:revision>
  <dcterms:created xsi:type="dcterms:W3CDTF">2018-02-06T20:45:16Z</dcterms:created>
  <dcterms:modified xsi:type="dcterms:W3CDTF">2018-02-10T15:11:10Z</dcterms:modified>
</cp:coreProperties>
</file>