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  <p:sldMasterId id="2147483701" r:id="rId2"/>
  </p:sldMasterIdLst>
  <p:notesMasterIdLst>
    <p:notesMasterId r:id="rId16"/>
  </p:notesMasterIdLst>
  <p:handoutMasterIdLst>
    <p:handoutMasterId r:id="rId17"/>
  </p:handoutMasterIdLst>
  <p:sldIdLst>
    <p:sldId id="259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70" r:id="rId13"/>
    <p:sldId id="269" r:id="rId14"/>
    <p:sldId id="271" r:id="rId15"/>
  </p:sldIdLst>
  <p:sldSz cx="9144000" cy="6858000" type="screen4x3"/>
  <p:notesSz cx="6884988" cy="10018713"/>
  <p:embeddedFontLst>
    <p:embeddedFont>
      <p:font typeface="Cambria Math" panose="02040503050406030204" pitchFamily="18" charset="0"/>
      <p:regular r:id="rId18"/>
    </p:embeddedFont>
    <p:embeddedFont>
      <p:font typeface="Dubai" panose="020B0503030403030204" pitchFamily="34" charset="-78"/>
      <p:regular r:id="rId19"/>
    </p:embeddedFont>
    <p:embeddedFont>
      <p:font typeface="맑은 고딕" panose="020B0503020000020004" pitchFamily="34" charset="-127"/>
      <p:regular r:id="rId20"/>
      <p:bold r:id="rId21"/>
    </p:embeddedFont>
    <p:embeddedFont>
      <p:font typeface="Abadi" panose="020B060402010402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Bradley Hand ITC" panose="03070402050302030203" pitchFamily="66" charset="0"/>
      <p:regular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Microsoft YaHei UI Light" panose="020B0502040204020203" pitchFamily="34" charset="-122"/>
      <p:regular r:id="rId32"/>
    </p:embeddedFont>
    <p:embeddedFont>
      <p:font typeface="Ericsson Capital TT" panose="02010600030101010101" charset="0"/>
      <p:regular r:id="rId33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2"/>
            <p14:sldId id="260"/>
            <p14:sldId id="263"/>
            <p14:sldId id="264"/>
            <p14:sldId id="265"/>
            <p14:sldId id="266"/>
            <p14:sldId id="267"/>
            <p14:sldId id="272"/>
            <p14:sldId id="268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08A00"/>
    <a:srgbClr val="FABB00"/>
    <a:srgbClr val="89BA17"/>
    <a:srgbClr val="FFD04B"/>
    <a:srgbClr val="9FB7D3"/>
    <a:srgbClr val="6A8FBF"/>
    <a:srgbClr val="8BC5FF"/>
    <a:srgbClr val="00A9D4"/>
    <a:srgbClr val="007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19" autoAdjust="0"/>
  </p:normalViewPr>
  <p:slideViewPr>
    <p:cSldViewPr snapToGrid="0" snapToObjects="1">
      <p:cViewPr varScale="1">
        <p:scale>
          <a:sx n="77" d="100"/>
          <a:sy n="77" d="100"/>
        </p:scale>
        <p:origin x="1230" y="7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2018-01-30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2018-01-30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2018-01-30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A15-6BDD-4E85-88E9-D9A3228A2B86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72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2018-01-30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7FAA15-6BDD-4E85-88E9-D9A3228A2B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49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2018-01-30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B475A-8944-4736-A66A-C265A7367C9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2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15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32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17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34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62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21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76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58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57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73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55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93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0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Ericsson Internal  |  2018-01-30  |  Page </a:t>
            </a:r>
            <a:fld id="{63B21339-B18D-42A7-9F0D-C8E55579FBA7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7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shield+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Improved Data Verification Framework with Reputation System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44A576-0677-4E67-BF12-255355857E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4BF9C6-3B02-4B53-A157-A40C8D09097C}"/>
              </a:ext>
            </a:extLst>
          </p:cNvPr>
          <p:cNvSpPr txBox="1"/>
          <p:nvPr/>
        </p:nvSpPr>
        <p:spPr>
          <a:xfrm>
            <a:off x="7227665" y="6434367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AB0886E-83A2-474E-B234-F52C12E7AA12}"/>
              </a:ext>
            </a:extLst>
          </p:cNvPr>
          <p:cNvSpPr txBox="1">
            <a:spLocks/>
          </p:cNvSpPr>
          <p:nvPr/>
        </p:nvSpPr>
        <p:spPr>
          <a:xfrm>
            <a:off x="393701" y="239713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Ericsson Capital TT"/>
                <a:ea typeface="+mj-ea"/>
                <a:cs typeface="+mj-cs"/>
              </a:rPr>
              <a:t>Other components</a:t>
            </a: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F4FDB-F844-40FB-A5A0-96BB4CA35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FE7A1D6-4573-44EF-8D0F-73AC17428225}"/>
              </a:ext>
            </a:extLst>
          </p:cNvPr>
          <p:cNvSpPr txBox="1">
            <a:spLocks/>
          </p:cNvSpPr>
          <p:nvPr/>
        </p:nvSpPr>
        <p:spPr>
          <a:xfrm>
            <a:off x="393701" y="4534063"/>
            <a:ext cx="6075679" cy="6475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kern="0" dirty="0">
                <a:solidFill>
                  <a:srgbClr val="FABB00"/>
                </a:solidFill>
                <a:latin typeface="Comic Sans MS" panose="030F0702030302020204" pitchFamily="66" charset="0"/>
              </a:rPr>
              <a:t>Incentivizing Support</a:t>
            </a:r>
          </a:p>
          <a:p>
            <a:endParaRPr lang="en-US" kern="0" dirty="0">
              <a:solidFill>
                <a:srgbClr val="FABB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C3D72F-5667-42CD-8716-65C8863181E4}"/>
              </a:ext>
            </a:extLst>
          </p:cNvPr>
          <p:cNvGrpSpPr/>
          <p:nvPr/>
        </p:nvGrpSpPr>
        <p:grpSpPr>
          <a:xfrm>
            <a:off x="393701" y="1875641"/>
            <a:ext cx="8892539" cy="1637341"/>
            <a:chOff x="393701" y="1875641"/>
            <a:chExt cx="8892539" cy="1637341"/>
          </a:xfrm>
        </p:grpSpPr>
        <p:sp>
          <p:nvSpPr>
            <p:cNvPr id="4" name="Title 3">
              <a:extLst>
                <a:ext uri="{FF2B5EF4-FFF2-40B4-BE49-F238E27FC236}">
                  <a16:creationId xmlns:a16="http://schemas.microsoft.com/office/drawing/2014/main" id="{5EB3B761-7AC4-4218-9B60-DABD1FE8356D}"/>
                </a:ext>
              </a:extLst>
            </p:cNvPr>
            <p:cNvSpPr txBox="1">
              <a:spLocks/>
            </p:cNvSpPr>
            <p:nvPr/>
          </p:nvSpPr>
          <p:spPr>
            <a:xfrm>
              <a:off x="393701" y="2331882"/>
              <a:ext cx="6654799" cy="1085371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Ericsson Capital T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r>
                <a:rPr lang="en-US" kern="0" dirty="0">
                  <a:solidFill>
                    <a:srgbClr val="89BA17"/>
                  </a:solidFill>
                  <a:latin typeface="Comic Sans MS" panose="030F0702030302020204" pitchFamily="66" charset="0"/>
                </a:rPr>
                <a:t>Pseudonym Revocation</a:t>
              </a:r>
              <a:r>
                <a:rPr lang="en-US" sz="2000" kern="0" dirty="0">
                  <a:latin typeface="Comic Sans MS" panose="030F0702030302020204" pitchFamily="66" charset="0"/>
                </a:rPr>
                <a:t>[1]</a:t>
              </a:r>
            </a:p>
            <a:p>
              <a:endParaRPr lang="en-US" kern="0" dirty="0">
                <a:solidFill>
                  <a:srgbClr val="89BA17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68844EFC-463D-4AF6-9034-F665753E6CDD}"/>
                </a:ext>
              </a:extLst>
            </p:cNvPr>
            <p:cNvSpPr txBox="1">
              <a:spLocks/>
            </p:cNvSpPr>
            <p:nvPr/>
          </p:nvSpPr>
          <p:spPr>
            <a:xfrm>
              <a:off x="5732780" y="1875641"/>
              <a:ext cx="3411220" cy="532280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Ericsson Capital T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r>
                <a:rPr lang="en-US" sz="3200" kern="0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Total Revocation</a:t>
              </a:r>
            </a:p>
          </p:txBody>
        </p:sp>
        <p:sp>
          <p:nvSpPr>
            <p:cNvPr id="9" name="Title 3">
              <a:extLst>
                <a:ext uri="{FF2B5EF4-FFF2-40B4-BE49-F238E27FC236}">
                  <a16:creationId xmlns:a16="http://schemas.microsoft.com/office/drawing/2014/main" id="{C93A712F-29AF-45A2-A3AF-3748C5409D7A}"/>
                </a:ext>
              </a:extLst>
            </p:cNvPr>
            <p:cNvSpPr txBox="1">
              <a:spLocks/>
            </p:cNvSpPr>
            <p:nvPr/>
          </p:nvSpPr>
          <p:spPr>
            <a:xfrm>
              <a:off x="5590540" y="2980702"/>
              <a:ext cx="3695700" cy="532280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Ericsson Capital T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r>
                <a:rPr lang="en-US" sz="3200" kern="0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Partial Revocation</a:t>
              </a:r>
            </a:p>
          </p:txBody>
        </p: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B5191F51-08A9-441A-B39E-84843261A5E8}"/>
              </a:ext>
            </a:extLst>
          </p:cNvPr>
          <p:cNvSpPr txBox="1">
            <a:spLocks/>
          </p:cNvSpPr>
          <p:nvPr/>
        </p:nvSpPr>
        <p:spPr>
          <a:xfrm>
            <a:off x="180340" y="6354535"/>
            <a:ext cx="8384540" cy="53228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16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[1]. SPPEAR: Security &amp; Privacy-Preserving Architecture for Participatory-Sensing Applications.      		S. </a:t>
            </a:r>
            <a:r>
              <a:rPr lang="en-US" sz="160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Gisdakis</a:t>
            </a:r>
            <a:r>
              <a:rPr lang="en-US" sz="16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T. </a:t>
            </a:r>
            <a:r>
              <a:rPr lang="en-US" sz="160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Giannetsos</a:t>
            </a:r>
            <a:r>
              <a:rPr lang="en-US" sz="16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and P. Papadimitratos</a:t>
            </a:r>
            <a:endParaRPr lang="en-US" sz="3600" kern="0" dirty="0">
              <a:solidFill>
                <a:srgbClr val="89BA17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9E4B6A-578D-4532-BEB7-7F64F77EFA3C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3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AB0886E-83A2-474E-B234-F52C12E7AA12}"/>
              </a:ext>
            </a:extLst>
          </p:cNvPr>
          <p:cNvSpPr txBox="1">
            <a:spLocks/>
          </p:cNvSpPr>
          <p:nvPr/>
        </p:nvSpPr>
        <p:spPr>
          <a:xfrm>
            <a:off x="393701" y="515285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Ericsson Capital TT"/>
                <a:ea typeface="+mj-ea"/>
                <a:cs typeface="+mj-cs"/>
              </a:rPr>
              <a:t>Performance evaluation</a:t>
            </a: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93D957-6085-4C91-9C74-4C444785F5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8B5CBEB-849D-40BE-ACD2-822686463F88}"/>
              </a:ext>
            </a:extLst>
          </p:cNvPr>
          <p:cNvSpPr txBox="1">
            <a:spLocks/>
          </p:cNvSpPr>
          <p:nvPr/>
        </p:nvSpPr>
        <p:spPr>
          <a:xfrm>
            <a:off x="4630421" y="2042404"/>
            <a:ext cx="4437379" cy="3046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3200" kern="0" dirty="0">
                <a:solidFill>
                  <a:srgbClr val="FABB00"/>
                </a:solidFill>
                <a:latin typeface="Comic Sans MS" panose="030F0702030302020204" pitchFamily="66" charset="0"/>
              </a:rPr>
              <a:t>Cluster Algorithm Complexity</a:t>
            </a:r>
          </a:p>
          <a:p>
            <a:endParaRPr lang="en-US" sz="3200" kern="0" dirty="0">
              <a:solidFill>
                <a:srgbClr val="FABB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BF9C3D1-8EB3-4511-91C5-2A66CDB16CAB}"/>
              </a:ext>
            </a:extLst>
          </p:cNvPr>
          <p:cNvSpPr txBox="1">
            <a:spLocks/>
          </p:cNvSpPr>
          <p:nvPr/>
        </p:nvSpPr>
        <p:spPr>
          <a:xfrm>
            <a:off x="3738881" y="4640581"/>
            <a:ext cx="1404619" cy="3046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3200" kern="0" dirty="0">
                <a:solidFill>
                  <a:srgbClr val="89BA17"/>
                </a:solidFill>
                <a:latin typeface="Comic Sans MS" panose="030F0702030302020204" pitchFamily="66" charset="0"/>
              </a:rPr>
              <a:t>Load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40FCBF4-F2CC-47CB-805C-7B2C29FFB62C}"/>
              </a:ext>
            </a:extLst>
          </p:cNvPr>
          <p:cNvGrpSpPr/>
          <p:nvPr/>
        </p:nvGrpSpPr>
        <p:grpSpPr>
          <a:xfrm>
            <a:off x="309879" y="2042323"/>
            <a:ext cx="4564665" cy="1719991"/>
            <a:chOff x="309879" y="2042323"/>
            <a:chExt cx="4564665" cy="1719991"/>
          </a:xfrm>
        </p:grpSpPr>
        <p:sp>
          <p:nvSpPr>
            <p:cNvPr id="5" name="Title 3">
              <a:extLst>
                <a:ext uri="{FF2B5EF4-FFF2-40B4-BE49-F238E27FC236}">
                  <a16:creationId xmlns:a16="http://schemas.microsoft.com/office/drawing/2014/main" id="{34879F32-EF58-43A5-8C32-49B7659D8EFB}"/>
                </a:ext>
              </a:extLst>
            </p:cNvPr>
            <p:cNvSpPr txBox="1">
              <a:spLocks/>
            </p:cNvSpPr>
            <p:nvPr/>
          </p:nvSpPr>
          <p:spPr>
            <a:xfrm>
              <a:off x="309881" y="2042323"/>
              <a:ext cx="3233419" cy="831146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Ericsson Capital T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r>
                <a:rPr lang="en-US" sz="3200" kern="0" dirty="0">
                  <a:solidFill>
                    <a:srgbClr val="FABB00"/>
                  </a:solidFill>
                  <a:latin typeface="Comic Sans MS" panose="030F0702030302020204" pitchFamily="66" charset="0"/>
                </a:rPr>
                <a:t>Extra Functionalities</a:t>
              </a:r>
            </a:p>
            <a:p>
              <a:endParaRPr lang="en-US" sz="3200" kern="0" dirty="0">
                <a:solidFill>
                  <a:srgbClr val="FABB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80DF7BE-E8A0-4FE3-A851-28772696AA56}"/>
                </a:ext>
              </a:extLst>
            </p:cNvPr>
            <p:cNvGrpSpPr/>
            <p:nvPr/>
          </p:nvGrpSpPr>
          <p:grpSpPr>
            <a:xfrm>
              <a:off x="309879" y="2990060"/>
              <a:ext cx="4564665" cy="772254"/>
              <a:chOff x="309879" y="2990060"/>
              <a:chExt cx="4564665" cy="772254"/>
            </a:xfrm>
          </p:grpSpPr>
          <p:sp>
            <p:nvSpPr>
              <p:cNvPr id="9" name="Title 3">
                <a:extLst>
                  <a:ext uri="{FF2B5EF4-FFF2-40B4-BE49-F238E27FC236}">
                    <a16:creationId xmlns:a16="http://schemas.microsoft.com/office/drawing/2014/main" id="{75BF21AF-05D8-41C9-B7A6-5A902DB9EC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81" y="3457677"/>
                <a:ext cx="3233419" cy="304637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Ericsson Capital T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9pPr>
              </a:lstStyle>
              <a:p>
                <a:r>
                  <a:rPr lang="en-US" sz="2400" kern="0" dirty="0">
                    <a:solidFill>
                      <a:srgbClr val="FFD04B"/>
                    </a:solidFill>
                    <a:latin typeface="Comic Sans MS" panose="030F0702030302020204" pitchFamily="66" charset="0"/>
                  </a:rPr>
                  <a:t>Participation rate</a:t>
                </a:r>
                <a:endParaRPr lang="en-US" sz="2400" kern="0" dirty="0">
                  <a:solidFill>
                    <a:srgbClr val="FABB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CAE6B6FB-F006-49EE-A74B-1FFB40950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79" y="2990060"/>
                <a:ext cx="4564665" cy="351026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Ericsson Capital T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Ericsson Capital TT" pitchFamily="2" charset="0"/>
                  </a:defRPr>
                </a:lvl9pPr>
              </a:lstStyle>
              <a:p>
                <a:r>
                  <a:rPr lang="en-US" sz="2400" kern="0" dirty="0">
                    <a:solidFill>
                      <a:srgbClr val="FFD04B"/>
                    </a:solidFill>
                    <a:latin typeface="Comic Sans MS" panose="030F0702030302020204" pitchFamily="66" charset="0"/>
                  </a:rPr>
                  <a:t>Different adversar</a:t>
                </a:r>
                <a:r>
                  <a:rPr lang="en-US" altLang="zh-CN" sz="2400" kern="0" dirty="0">
                    <a:solidFill>
                      <a:srgbClr val="FFD04B"/>
                    </a:solidFill>
                    <a:latin typeface="Comic Sans MS" panose="030F0702030302020204" pitchFamily="66" charset="0"/>
                  </a:rPr>
                  <a:t>y</a:t>
                </a:r>
                <a:r>
                  <a:rPr lang="en-US" sz="2400" kern="0" dirty="0">
                    <a:solidFill>
                      <a:srgbClr val="FFD04B"/>
                    </a:solidFill>
                    <a:latin typeface="Comic Sans MS" panose="030F0702030302020204" pitchFamily="66" charset="0"/>
                  </a:rPr>
                  <a:t> models</a:t>
                </a:r>
              </a:p>
              <a:p>
                <a:endParaRPr lang="en-US" sz="2400" kern="0" dirty="0">
                  <a:solidFill>
                    <a:srgbClr val="FFD04B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1A2E3B-3823-425A-A175-D55E68E78A33}"/>
              </a:ext>
            </a:extLst>
          </p:cNvPr>
          <p:cNvGrpSpPr/>
          <p:nvPr/>
        </p:nvGrpSpPr>
        <p:grpSpPr>
          <a:xfrm>
            <a:off x="264447" y="2759276"/>
            <a:ext cx="8407113" cy="2994493"/>
            <a:chOff x="264447" y="2759276"/>
            <a:chExt cx="8407113" cy="2994493"/>
          </a:xfrm>
        </p:grpSpPr>
        <p:sp>
          <p:nvSpPr>
            <p:cNvPr id="11" name="Title 3">
              <a:extLst>
                <a:ext uri="{FF2B5EF4-FFF2-40B4-BE49-F238E27FC236}">
                  <a16:creationId xmlns:a16="http://schemas.microsoft.com/office/drawing/2014/main" id="{3174622D-3BF8-44F9-A426-536C917F934F}"/>
                </a:ext>
              </a:extLst>
            </p:cNvPr>
            <p:cNvSpPr txBox="1">
              <a:spLocks/>
            </p:cNvSpPr>
            <p:nvPr/>
          </p:nvSpPr>
          <p:spPr>
            <a:xfrm>
              <a:off x="5963921" y="2759276"/>
              <a:ext cx="2707639" cy="960462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Ericsson Capital T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r>
                <a:rPr lang="en-US" sz="4000" kern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Computing</a:t>
              </a:r>
              <a:r>
                <a:rPr lang="en-US" sz="4000" kern="0" dirty="0">
                  <a:solidFill>
                    <a:srgbClr val="FF0000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kern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FBBAF5C9-9891-48EE-AEDB-40B2095C7281}"/>
                </a:ext>
              </a:extLst>
            </p:cNvPr>
            <p:cNvSpPr txBox="1">
              <a:spLocks/>
            </p:cNvSpPr>
            <p:nvPr/>
          </p:nvSpPr>
          <p:spPr>
            <a:xfrm>
              <a:off x="3604546" y="5402743"/>
              <a:ext cx="2707639" cy="351026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Ericsson Capital T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r>
                <a:rPr lang="en-US" sz="4000" kern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CPU</a:t>
              </a:r>
              <a:r>
                <a:rPr lang="en-US" sz="4000" kern="0" dirty="0">
                  <a:solidFill>
                    <a:srgbClr val="FF0000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kern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Load</a:t>
              </a:r>
            </a:p>
          </p:txBody>
        </p:sp>
        <p:sp>
          <p:nvSpPr>
            <p:cNvPr id="13" name="Title 3">
              <a:extLst>
                <a:ext uri="{FF2B5EF4-FFF2-40B4-BE49-F238E27FC236}">
                  <a16:creationId xmlns:a16="http://schemas.microsoft.com/office/drawing/2014/main" id="{7C3E894C-0146-4152-AC89-B911AB2AF7A2}"/>
                </a:ext>
              </a:extLst>
            </p:cNvPr>
            <p:cNvSpPr txBox="1">
              <a:spLocks/>
            </p:cNvSpPr>
            <p:nvPr/>
          </p:nvSpPr>
          <p:spPr>
            <a:xfrm>
              <a:off x="264447" y="3842753"/>
              <a:ext cx="4879053" cy="960462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Ericsson Capital T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r>
                <a:rPr lang="en-US" sz="4000" kern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Participation Rate</a:t>
              </a:r>
              <a:endParaRPr lang="en-US" sz="4800" kern="0" dirty="0">
                <a:solidFill>
                  <a:srgbClr val="FF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4" name="Title 3">
              <a:extLst>
                <a:ext uri="{FF2B5EF4-FFF2-40B4-BE49-F238E27FC236}">
                  <a16:creationId xmlns:a16="http://schemas.microsoft.com/office/drawing/2014/main" id="{72F48E6D-46B6-494D-B5BF-56381F83A73A}"/>
                </a:ext>
              </a:extLst>
            </p:cNvPr>
            <p:cNvSpPr txBox="1">
              <a:spLocks/>
            </p:cNvSpPr>
            <p:nvPr/>
          </p:nvSpPr>
          <p:spPr>
            <a:xfrm>
              <a:off x="5963920" y="4030729"/>
              <a:ext cx="2707639" cy="960462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Ericsson Capital T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r>
                <a:rPr lang="en-US" sz="4000" kern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Accuracy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A87F3-6F4F-43AF-8A40-357B1A27C495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9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AB0886E-83A2-474E-B234-F52C12E7AA12}"/>
              </a:ext>
            </a:extLst>
          </p:cNvPr>
          <p:cNvSpPr txBox="1">
            <a:spLocks/>
          </p:cNvSpPr>
          <p:nvPr/>
        </p:nvSpPr>
        <p:spPr>
          <a:xfrm>
            <a:off x="393701" y="515285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Ericsson Capital TT"/>
                <a:ea typeface="+mj-ea"/>
                <a:cs typeface="+mj-cs"/>
              </a:rPr>
              <a:t>FUTURE</a:t>
            </a: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356D3D-3438-494A-B3D5-C0124A4BF7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152B1C-B551-4DA3-9750-82C574CE6613}"/>
              </a:ext>
            </a:extLst>
          </p:cNvPr>
          <p:cNvSpPr txBox="1"/>
          <p:nvPr/>
        </p:nvSpPr>
        <p:spPr>
          <a:xfrm>
            <a:off x="393701" y="1427967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08A00"/>
                </a:solidFill>
                <a:latin typeface="+mj-lt"/>
              </a:rPr>
              <a:t>Shield+</a:t>
            </a:r>
            <a:endParaRPr lang="zh-CN" altLang="en-US" sz="3600" dirty="0">
              <a:solidFill>
                <a:srgbClr val="F08A00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8A6B7B-311A-4EAA-8B43-CD23C6C5D4C5}"/>
              </a:ext>
            </a:extLst>
          </p:cNvPr>
          <p:cNvSpPr txBox="1"/>
          <p:nvPr/>
        </p:nvSpPr>
        <p:spPr>
          <a:xfrm>
            <a:off x="4671165" y="1427967"/>
            <a:ext cx="2956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08A00"/>
                </a:solidFill>
                <a:latin typeface="Comic Sans MS" panose="030F0702030302020204" pitchFamily="66" charset="0"/>
                <a:cs typeface="Dubai" panose="020B0503030403030204" pitchFamily="34" charset="-78"/>
              </a:rPr>
              <a:t>Framework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A3726D-7E7F-4313-BD39-E8D0E109D075}"/>
              </a:ext>
            </a:extLst>
          </p:cNvPr>
          <p:cNvSpPr txBox="1"/>
          <p:nvPr/>
        </p:nvSpPr>
        <p:spPr>
          <a:xfrm>
            <a:off x="2819711" y="2204295"/>
            <a:ext cx="240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08A00"/>
                </a:solidFill>
                <a:latin typeface="Comic Sans MS" panose="030F0702030302020204" pitchFamily="66" charset="0"/>
                <a:cs typeface="Dubai" panose="020B0503030403030204" pitchFamily="34" charset="-78"/>
              </a:rPr>
              <a:t>Joint Point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94545A-1976-4212-9F05-DA2BA5DA1E04}"/>
              </a:ext>
            </a:extLst>
          </p:cNvPr>
          <p:cNvSpPr txBox="1"/>
          <p:nvPr/>
        </p:nvSpPr>
        <p:spPr>
          <a:xfrm>
            <a:off x="5471162" y="2204295"/>
            <a:ext cx="379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08A00"/>
                </a:solidFill>
                <a:latin typeface="Comic Sans MS" panose="030F0702030302020204" pitchFamily="66" charset="0"/>
                <a:cs typeface="Dubai" panose="020B0503030403030204" pitchFamily="34" charset="-78"/>
              </a:rPr>
              <a:t>Theoretical Analysis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66269D-43DF-493E-90FB-74DFC07C6DCF}"/>
              </a:ext>
            </a:extLst>
          </p:cNvPr>
          <p:cNvSpPr txBox="1"/>
          <p:nvPr/>
        </p:nvSpPr>
        <p:spPr>
          <a:xfrm>
            <a:off x="5227323" y="2897060"/>
            <a:ext cx="21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08A00"/>
                </a:solidFill>
                <a:latin typeface="Comic Sans MS" panose="030F0702030302020204" pitchFamily="66" charset="0"/>
                <a:cs typeface="Dubai" panose="020B0503030403030204" pitchFamily="34" charset="-78"/>
              </a:rPr>
              <a:t>Feasibility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C9B17E-4353-48CB-BF4F-EA26B7A67C3A}"/>
              </a:ext>
            </a:extLst>
          </p:cNvPr>
          <p:cNvSpPr txBox="1"/>
          <p:nvPr/>
        </p:nvSpPr>
        <p:spPr>
          <a:xfrm>
            <a:off x="7299963" y="2898520"/>
            <a:ext cx="196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08A00"/>
                </a:solidFill>
                <a:latin typeface="Comic Sans MS" panose="030F0702030302020204" pitchFamily="66" charset="0"/>
                <a:cs typeface="Dubai" panose="020B0503030403030204" pitchFamily="34" charset="-78"/>
              </a:rPr>
              <a:t>Advantages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543371-37E6-4AE0-A88A-A5C345015B19}"/>
              </a:ext>
            </a:extLst>
          </p:cNvPr>
          <p:cNvSpPr txBox="1"/>
          <p:nvPr/>
        </p:nvSpPr>
        <p:spPr>
          <a:xfrm>
            <a:off x="393701" y="4498637"/>
            <a:ext cx="98030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3600" dirty="0">
                <a:solidFill>
                  <a:srgbClr val="99CCFF"/>
                </a:solidFill>
                <a:latin typeface="+mj-lt"/>
              </a:rPr>
              <a:t>Testbed setup </a:t>
            </a:r>
          </a:p>
          <a:p>
            <a:pPr>
              <a:lnSpc>
                <a:spcPts val="2000"/>
              </a:lnSpc>
            </a:pPr>
            <a:r>
              <a:rPr lang="en-US" altLang="zh-CN" sz="3600" dirty="0">
                <a:solidFill>
                  <a:srgbClr val="99CCFF"/>
                </a:solidFill>
                <a:latin typeface="+mj-lt"/>
              </a:rPr>
              <a:t>&amp; </a:t>
            </a:r>
          </a:p>
          <a:p>
            <a:pPr>
              <a:lnSpc>
                <a:spcPts val="2000"/>
              </a:lnSpc>
            </a:pPr>
            <a:r>
              <a:rPr lang="en-US" altLang="zh-CN" sz="3600" dirty="0">
                <a:solidFill>
                  <a:srgbClr val="99CCFF"/>
                </a:solidFill>
                <a:latin typeface="+mj-lt"/>
              </a:rPr>
              <a:t>Testing in different scenarios</a:t>
            </a:r>
            <a:endParaRPr lang="zh-CN" altLang="en-US" sz="3600" dirty="0">
              <a:solidFill>
                <a:srgbClr val="99CCFF"/>
              </a:solidFill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E055E5-9074-400F-8204-1998B96CDADA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4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18BC53-D825-49CB-AEC4-C0E716329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2911"/>
          <a:stretch/>
        </p:blipFill>
        <p:spPr>
          <a:xfrm>
            <a:off x="2075543" y="769257"/>
            <a:ext cx="5320619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shield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A Data Verification Framework for Participatory Sensing Systems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23C9D-6150-4BC8-A085-6E3FF9F3E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827" y="4232705"/>
            <a:ext cx="1338072" cy="133807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65772A-B80F-43DC-AAF5-2EA54E6043C2}"/>
              </a:ext>
            </a:extLst>
          </p:cNvPr>
          <p:cNvGrpSpPr/>
          <p:nvPr/>
        </p:nvGrpSpPr>
        <p:grpSpPr>
          <a:xfrm>
            <a:off x="3792318" y="3800660"/>
            <a:ext cx="5538472" cy="1779067"/>
            <a:chOff x="4245323" y="3081887"/>
            <a:chExt cx="5538472" cy="17790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8ABFDB-7553-4ED3-A228-CFBCA8ABC8C1}"/>
                </a:ext>
              </a:extLst>
            </p:cNvPr>
            <p:cNvSpPr txBox="1"/>
            <p:nvPr/>
          </p:nvSpPr>
          <p:spPr>
            <a:xfrm>
              <a:off x="4245323" y="3508976"/>
              <a:ext cx="2439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Accelerometer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530A3-F833-45C0-92D3-9533F88CD7C5}"/>
                </a:ext>
              </a:extLst>
            </p:cNvPr>
            <p:cNvSpPr txBox="1"/>
            <p:nvPr/>
          </p:nvSpPr>
          <p:spPr>
            <a:xfrm>
              <a:off x="7483369" y="3481997"/>
              <a:ext cx="2300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08A00"/>
                  </a:solidFill>
                  <a:latin typeface="+mj-lt"/>
                </a:rPr>
                <a:t>Temperature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BDB9C4-4D00-4BA8-8FBB-267422BB6FAD}"/>
                </a:ext>
              </a:extLst>
            </p:cNvPr>
            <p:cNvSpPr txBox="1"/>
            <p:nvPr/>
          </p:nvSpPr>
          <p:spPr>
            <a:xfrm>
              <a:off x="4893894" y="3984910"/>
              <a:ext cx="2070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FB7D3"/>
                  </a:solidFill>
                  <a:latin typeface="+mj-lt"/>
                </a:rPr>
                <a:t>Orientation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4DAFF7-9F39-41CC-9AB5-885156D42DC7}"/>
                </a:ext>
              </a:extLst>
            </p:cNvPr>
            <p:cNvSpPr txBox="1"/>
            <p:nvPr/>
          </p:nvSpPr>
          <p:spPr>
            <a:xfrm>
              <a:off x="5699525" y="3081887"/>
              <a:ext cx="1845578" cy="40011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eaLnBrk="1" hangingPunct="1">
                <a:spcBef>
                  <a:spcPct val="0"/>
                </a:spcBef>
                <a:defRPr>
                  <a:latin typeface="Arial" panose="020B0604020202020204" pitchFamily="34" charset="0"/>
                </a:defRPr>
              </a:lvl1pPr>
              <a:lvl2pPr marL="742950" indent="-285750" algn="ctr" eaLnBrk="0" hangingPunct="0">
                <a:spcBef>
                  <a:spcPct val="0"/>
                </a:spcBef>
                <a:defRPr>
                  <a:latin typeface="Arial" panose="020B0604020202020204" pitchFamily="34" charset="0"/>
                </a:defRPr>
              </a:lvl2pPr>
              <a:lvl3pPr marL="1143000" indent="-228600" algn="ctr" eaLnBrk="0" hangingPunct="0">
                <a:spcBef>
                  <a:spcPct val="0"/>
                </a:spcBef>
                <a:defRPr>
                  <a:latin typeface="Arial" panose="020B0604020202020204" pitchFamily="34" charset="0"/>
                </a:defRPr>
              </a:lvl3pPr>
              <a:lvl4pPr marL="1600200" indent="-228600" algn="ctr" eaLnBrk="0" hangingPunct="0">
                <a:spcBef>
                  <a:spcPct val="0"/>
                </a:spcBef>
                <a:defRPr>
                  <a:latin typeface="Arial" panose="020B0604020202020204" pitchFamily="34" charset="0"/>
                </a:defRPr>
              </a:lvl4pPr>
              <a:lvl5pPr marL="2057400" indent="-228600" algn="ctr" eaLnBrk="0" hangingPunct="0">
                <a:spcBef>
                  <a:spcPct val="0"/>
                </a:spcBef>
                <a:defRPr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US" dirty="0">
                  <a:solidFill>
                    <a:srgbClr val="FABB00"/>
                  </a:solidFill>
                  <a:latin typeface="+mj-lt"/>
                  <a:cs typeface="Arial" panose="020B0604020202020204" pitchFamily="34" charset="0"/>
                </a:rPr>
                <a:t>Light</a:t>
              </a:r>
              <a:r>
                <a:rPr lang="en-US" dirty="0">
                  <a:solidFill>
                    <a:srgbClr val="FABB00"/>
                  </a:solidFill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6F85B-8053-46FF-95FC-382DEAD67305}"/>
                </a:ext>
              </a:extLst>
            </p:cNvPr>
            <p:cNvSpPr txBox="1"/>
            <p:nvPr/>
          </p:nvSpPr>
          <p:spPr>
            <a:xfrm>
              <a:off x="5203764" y="4460844"/>
              <a:ext cx="1845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+mj-lt"/>
                </a:rPr>
                <a:t>Pressure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B383D6-0BE6-41B3-A168-92734752C3E3}"/>
                </a:ext>
              </a:extLst>
            </p:cNvPr>
            <p:cNvSpPr txBox="1"/>
            <p:nvPr/>
          </p:nvSpPr>
          <p:spPr>
            <a:xfrm>
              <a:off x="7566214" y="3959612"/>
              <a:ext cx="1845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Gravity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52AE6B-F1CC-4797-B5DA-CA34999B9422}"/>
                </a:ext>
              </a:extLst>
            </p:cNvPr>
            <p:cNvSpPr txBox="1"/>
            <p:nvPr/>
          </p:nvSpPr>
          <p:spPr>
            <a:xfrm>
              <a:off x="7822750" y="4359722"/>
              <a:ext cx="1845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 </a:t>
              </a:r>
            </a:p>
          </p:txBody>
        </p:sp>
      </p:grpSp>
      <p:pic>
        <p:nvPicPr>
          <p:cNvPr id="13" name="图片 6">
            <a:extLst>
              <a:ext uri="{FF2B5EF4-FFF2-40B4-BE49-F238E27FC236}">
                <a16:creationId xmlns:a16="http://schemas.microsoft.com/office/drawing/2014/main" id="{7C83B079-3E5B-454E-A4F8-742123C65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915" y="1789914"/>
            <a:ext cx="4323103" cy="402149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4BFD99-3358-4E31-9EC7-5CD990850963}"/>
              </a:ext>
            </a:extLst>
          </p:cNvPr>
          <p:cNvSpPr/>
          <p:nvPr/>
        </p:nvSpPr>
        <p:spPr bwMode="auto">
          <a:xfrm>
            <a:off x="1015068" y="5579727"/>
            <a:ext cx="4949504" cy="73718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9E4FA9-F17C-43C0-803A-88ED5D3537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9065C3F-234A-42BB-B27F-D7FB5E3E2B05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1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#1. SHIELD </a:t>
            </a:r>
            <a:r>
              <a:rPr lang="en-US" dirty="0">
                <a:sym typeface="Wingdings" panose="05000000000000000000" pitchFamily="2" charset="2"/>
              </a:rPr>
              <a:t> Statistical anomaly detection. DBSCAN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#2. Some hints in the original SHIELD paper.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Research Reasons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D6033AE-BE66-406D-B2F7-735F74B7B479}"/>
              </a:ext>
            </a:extLst>
          </p:cNvPr>
          <p:cNvSpPr/>
          <p:nvPr/>
        </p:nvSpPr>
        <p:spPr bwMode="auto">
          <a:xfrm>
            <a:off x="3649848" y="1247686"/>
            <a:ext cx="2400574" cy="442800"/>
          </a:xfrm>
          <a:prstGeom prst="wedgeRoundRectCallout">
            <a:avLst>
              <a:gd name="adj1" fmla="val -19818"/>
              <a:gd name="adj2" fmla="val 10279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Machine Learning</a:t>
            </a:r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9EB97EDB-5A53-4C74-B7D4-E414F5A0E04C}"/>
              </a:ext>
            </a:extLst>
          </p:cNvPr>
          <p:cNvSpPr/>
          <p:nvPr/>
        </p:nvSpPr>
        <p:spPr bwMode="auto">
          <a:xfrm rot="20492591">
            <a:off x="5750189" y="1361528"/>
            <a:ext cx="269193" cy="239830"/>
          </a:xfrm>
          <a:prstGeom prst="hear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322C3-EB5E-467D-9065-D846E6AF80C3}"/>
              </a:ext>
            </a:extLst>
          </p:cNvPr>
          <p:cNvSpPr txBox="1"/>
          <p:nvPr/>
        </p:nvSpPr>
        <p:spPr>
          <a:xfrm>
            <a:off x="951619" y="4027390"/>
            <a:ext cx="143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4367-56AC-4A99-8F5A-8E8DEC921FF6}"/>
              </a:ext>
            </a:extLst>
          </p:cNvPr>
          <p:cNvSpPr txBox="1"/>
          <p:nvPr/>
        </p:nvSpPr>
        <p:spPr>
          <a:xfrm>
            <a:off x="6090224" y="4027693"/>
            <a:ext cx="167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08A00"/>
                </a:solidFill>
                <a:latin typeface="+mj-lt"/>
              </a:rPr>
              <a:t>User </a:t>
            </a:r>
          </a:p>
        </p:txBody>
      </p: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0EB93279-7C6A-4A9F-B7F2-19B8E7527958}"/>
              </a:ext>
            </a:extLst>
          </p:cNvPr>
          <p:cNvCxnSpPr>
            <a:cxnSpLocks/>
          </p:cNvCxnSpPr>
          <p:nvPr/>
        </p:nvCxnSpPr>
        <p:spPr>
          <a:xfrm>
            <a:off x="2583864" y="4350556"/>
            <a:ext cx="3114261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2">
            <a:extLst>
              <a:ext uri="{FF2B5EF4-FFF2-40B4-BE49-F238E27FC236}">
                <a16:creationId xmlns:a16="http://schemas.microsoft.com/office/drawing/2014/main" id="{E93A3FDD-DC33-429D-A5BC-9204A7258355}"/>
              </a:ext>
            </a:extLst>
          </p:cNvPr>
          <p:cNvGrpSpPr/>
          <p:nvPr/>
        </p:nvGrpSpPr>
        <p:grpSpPr>
          <a:xfrm>
            <a:off x="3676146" y="4093433"/>
            <a:ext cx="543339" cy="514244"/>
            <a:chOff x="8269357" y="4776114"/>
            <a:chExt cx="543339" cy="514244"/>
          </a:xfrm>
        </p:grpSpPr>
        <p:cxnSp>
          <p:nvCxnSpPr>
            <p:cNvPr id="13" name="直接连接符 9">
              <a:extLst>
                <a:ext uri="{FF2B5EF4-FFF2-40B4-BE49-F238E27FC236}">
                  <a16:creationId xmlns:a16="http://schemas.microsoft.com/office/drawing/2014/main" id="{552743FD-D827-45C4-882D-4AC6F5BE8375}"/>
                </a:ext>
              </a:extLst>
            </p:cNvPr>
            <p:cNvCxnSpPr/>
            <p:nvPr/>
          </p:nvCxnSpPr>
          <p:spPr>
            <a:xfrm>
              <a:off x="8269357" y="4860958"/>
              <a:ext cx="543339" cy="344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1">
              <a:extLst>
                <a:ext uri="{FF2B5EF4-FFF2-40B4-BE49-F238E27FC236}">
                  <a16:creationId xmlns:a16="http://schemas.microsoft.com/office/drawing/2014/main" id="{A325C49A-C930-48E0-8F9A-E54E84BCCCC6}"/>
                </a:ext>
              </a:extLst>
            </p:cNvPr>
            <p:cNvCxnSpPr/>
            <p:nvPr/>
          </p:nvCxnSpPr>
          <p:spPr>
            <a:xfrm flipV="1">
              <a:off x="8355495" y="4776114"/>
              <a:ext cx="371061" cy="51424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30D7EFFC-692D-4A8D-80A0-62A99706A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EA65943-4DF2-409D-8110-E9C81938AF0F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79781DF3-B33D-4FCE-8EC6-86EC1D226E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0F30ABED-52EA-4D47-80CB-AE5EE5557B0F}"/>
              </a:ext>
            </a:extLst>
          </p:cNvPr>
          <p:cNvGrpSpPr/>
          <p:nvPr/>
        </p:nvGrpSpPr>
        <p:grpSpPr>
          <a:xfrm>
            <a:off x="449692" y="3164612"/>
            <a:ext cx="8206200" cy="1003249"/>
            <a:chOff x="491694" y="344171"/>
            <a:chExt cx="8206200" cy="1003249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6334753-A8AD-424F-AB76-CA1023DA10E9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980728"/>
              <a:ext cx="748883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2" name="五边形 41">
              <a:extLst>
                <a:ext uri="{FF2B5EF4-FFF2-40B4-BE49-F238E27FC236}">
                  <a16:creationId xmlns:a16="http://schemas.microsoft.com/office/drawing/2014/main" id="{47FAD84F-EF5F-45FB-906E-DD7DA46516D9}"/>
                </a:ext>
              </a:extLst>
            </p:cNvPr>
            <p:cNvSpPr/>
            <p:nvPr/>
          </p:nvSpPr>
          <p:spPr>
            <a:xfrm>
              <a:off x="2737664" y="872716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五边形 42">
              <a:extLst>
                <a:ext uri="{FF2B5EF4-FFF2-40B4-BE49-F238E27FC236}">
                  <a16:creationId xmlns:a16="http://schemas.microsoft.com/office/drawing/2014/main" id="{7E811357-5C14-4CD0-9B8F-7B4C03D29F30}"/>
                </a:ext>
              </a:extLst>
            </p:cNvPr>
            <p:cNvSpPr/>
            <p:nvPr/>
          </p:nvSpPr>
          <p:spPr>
            <a:xfrm>
              <a:off x="6300192" y="872716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3903B97-4CC1-4D3E-AABD-37C980D8B16A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1340768"/>
              <a:ext cx="748883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4BAA941-85FF-4995-A456-52474F6A88EC}"/>
                </a:ext>
              </a:extLst>
            </p:cNvPr>
            <p:cNvSpPr txBox="1"/>
            <p:nvPr/>
          </p:nvSpPr>
          <p:spPr>
            <a:xfrm>
              <a:off x="7147430" y="665177"/>
              <a:ext cx="1301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Time</a:t>
              </a:r>
              <a:r>
                <a:rPr lang="en-US" altLang="zh-CN" sz="1100" dirty="0">
                  <a:solidFill>
                    <a:prstClr val="white">
                      <a:lumMod val="50000"/>
                    </a:prst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Stamp</a:t>
              </a:r>
              <a:endParaRPr lang="zh-CN" altLang="en-US" sz="1400" b="1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AAB8B09-B894-4875-93F4-F33A6730AF3F}"/>
                </a:ext>
              </a:extLst>
            </p:cNvPr>
            <p:cNvSpPr txBox="1"/>
            <p:nvPr/>
          </p:nvSpPr>
          <p:spPr>
            <a:xfrm>
              <a:off x="6969702" y="103167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Report Stream</a:t>
              </a:r>
              <a:endParaRPr lang="zh-CN" altLang="en-US" sz="1400" b="1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13BD47B-AB10-49D8-8D6E-CB39ED59A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1076" y="1059548"/>
              <a:ext cx="0" cy="25202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AFFB3D5-D1D7-48D0-BE19-50617187E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604" y="1088740"/>
              <a:ext cx="0" cy="25202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1C9ECDD-70CC-42CE-8976-F4850AB30E0C}"/>
                </a:ext>
              </a:extLst>
            </p:cNvPr>
            <p:cNvGrpSpPr/>
            <p:nvPr/>
          </p:nvGrpSpPr>
          <p:grpSpPr>
            <a:xfrm>
              <a:off x="1561381" y="869310"/>
              <a:ext cx="226825" cy="438860"/>
              <a:chOff x="2688991" y="1477972"/>
              <a:chExt cx="226825" cy="438860"/>
            </a:xfrm>
          </p:grpSpPr>
          <p:sp>
            <p:nvSpPr>
              <p:cNvPr id="50" name="五边形 49">
                <a:extLst>
                  <a:ext uri="{FF2B5EF4-FFF2-40B4-BE49-F238E27FC236}">
                    <a16:creationId xmlns:a16="http://schemas.microsoft.com/office/drawing/2014/main" id="{581FCF86-AB0B-4C70-B176-9885CDC3914A}"/>
                  </a:ext>
                </a:extLst>
              </p:cNvPr>
              <p:cNvSpPr/>
              <p:nvPr/>
            </p:nvSpPr>
            <p:spPr>
              <a:xfrm>
                <a:off x="2688991" y="1477972"/>
                <a:ext cx="226825" cy="216024"/>
              </a:xfrm>
              <a:prstGeom prst="pentagon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3BAF599F-4760-4908-A6B3-97AE61A4F3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2403" y="1664804"/>
                <a:ext cx="0" cy="25202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90FC919A-0BC5-479A-A08A-5C460E98C364}"/>
                </a:ext>
              </a:extLst>
            </p:cNvPr>
            <p:cNvSpPr/>
            <p:nvPr/>
          </p:nvSpPr>
          <p:spPr>
            <a:xfrm>
              <a:off x="942896" y="872716"/>
              <a:ext cx="226825" cy="216024"/>
            </a:xfrm>
            <a:prstGeom prst="pentagon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8D9108C-F3B3-4022-A311-F75BA60ABD38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1051541" y="1088740"/>
              <a:ext cx="4768" cy="258680"/>
            </a:xfrm>
            <a:prstGeom prst="straightConnector1">
              <a:avLst/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sp>
          <p:nvSpPr>
            <p:cNvPr id="54" name="五边形 53">
              <a:extLst>
                <a:ext uri="{FF2B5EF4-FFF2-40B4-BE49-F238E27FC236}">
                  <a16:creationId xmlns:a16="http://schemas.microsoft.com/office/drawing/2014/main" id="{E4F1B3CC-6F83-40AF-B379-36C33D10AA86}"/>
                </a:ext>
              </a:extLst>
            </p:cNvPr>
            <p:cNvSpPr/>
            <p:nvPr/>
          </p:nvSpPr>
          <p:spPr>
            <a:xfrm>
              <a:off x="4938923" y="872716"/>
              <a:ext cx="226825" cy="216024"/>
            </a:xfrm>
            <a:prstGeom prst="pentagon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BE28DB9A-CBA2-454D-B203-2FE3C2524B0B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V="1">
              <a:off x="5047568" y="1088740"/>
              <a:ext cx="4768" cy="258680"/>
            </a:xfrm>
            <a:prstGeom prst="straightConnector1">
              <a:avLst/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7551D45-30F4-4507-921E-DB144F0B69EB}"/>
                </a:ext>
              </a:extLst>
            </p:cNvPr>
            <p:cNvSpPr txBox="1"/>
            <p:nvPr/>
          </p:nvSpPr>
          <p:spPr>
            <a:xfrm>
              <a:off x="491694" y="344171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SHIELD</a:t>
              </a:r>
              <a:endParaRPr lang="zh-CN" altLang="en-US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C15F2C2-823C-45BE-8D1A-5725F3DEED2B}"/>
                </a:ext>
              </a:extLst>
            </p:cNvPr>
            <p:cNvCxnSpPr/>
            <p:nvPr/>
          </p:nvCxnSpPr>
          <p:spPr>
            <a:xfrm>
              <a:off x="827584" y="1340768"/>
              <a:ext cx="248527" cy="0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8110726-EABC-45F1-956D-39E8D57D375F}"/>
                </a:ext>
              </a:extLst>
            </p:cNvPr>
            <p:cNvCxnSpPr/>
            <p:nvPr/>
          </p:nvCxnSpPr>
          <p:spPr>
            <a:xfrm>
              <a:off x="4860032" y="1340768"/>
              <a:ext cx="248527" cy="0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4A8CD04-BEFF-4666-95BA-4BAB1DC59295}"/>
                </a:ext>
              </a:extLst>
            </p:cNvPr>
            <p:cNvCxnSpPr/>
            <p:nvPr/>
          </p:nvCxnSpPr>
          <p:spPr>
            <a:xfrm>
              <a:off x="6175928" y="1340768"/>
              <a:ext cx="248527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B911B7-14E0-4042-BEE4-AA7C361D9BD4}"/>
                </a:ext>
              </a:extLst>
            </p:cNvPr>
            <p:cNvCxnSpPr/>
            <p:nvPr/>
          </p:nvCxnSpPr>
          <p:spPr>
            <a:xfrm>
              <a:off x="2604915" y="1340768"/>
              <a:ext cx="248527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FFF10CF-BDEE-49BB-8476-CD2ABBD7E6F0}"/>
                </a:ext>
              </a:extLst>
            </p:cNvPr>
            <p:cNvCxnSpPr/>
            <p:nvPr/>
          </p:nvCxnSpPr>
          <p:spPr>
            <a:xfrm>
              <a:off x="1437116" y="1340768"/>
              <a:ext cx="248527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B49593-8D55-484A-91E3-ADD69E380F0D}"/>
              </a:ext>
            </a:extLst>
          </p:cNvPr>
          <p:cNvGrpSpPr/>
          <p:nvPr/>
        </p:nvGrpSpPr>
        <p:grpSpPr>
          <a:xfrm>
            <a:off x="408975" y="1386467"/>
            <a:ext cx="6809321" cy="830997"/>
            <a:chOff x="408975" y="1386467"/>
            <a:chExt cx="6809321" cy="830997"/>
          </a:xfrm>
        </p:grpSpPr>
        <p:sp>
          <p:nvSpPr>
            <p:cNvPr id="2" name="TextBox 8">
              <a:extLst>
                <a:ext uri="{FF2B5EF4-FFF2-40B4-BE49-F238E27FC236}">
                  <a16:creationId xmlns:a16="http://schemas.microsoft.com/office/drawing/2014/main" id="{67FA22D3-1FE1-490B-B7BC-6763F89E703D}"/>
                </a:ext>
              </a:extLst>
            </p:cNvPr>
            <p:cNvSpPr txBox="1"/>
            <p:nvPr/>
          </p:nvSpPr>
          <p:spPr>
            <a:xfrm>
              <a:off x="408975" y="1386467"/>
              <a:ext cx="2418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</a:t>
              </a:r>
            </a:p>
          </p:txBody>
        </p:sp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12303297-BD9F-4444-B3F2-45AF6D06F987}"/>
                </a:ext>
              </a:extLst>
            </p:cNvPr>
            <p:cNvSpPr txBox="1"/>
            <p:nvPr/>
          </p:nvSpPr>
          <p:spPr>
            <a:xfrm>
              <a:off x="5545895" y="1584753"/>
              <a:ext cx="1672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08A00"/>
                  </a:solidFill>
                  <a:latin typeface="+mj-lt"/>
                </a:rPr>
                <a:t>User </a:t>
              </a:r>
            </a:p>
          </p:txBody>
        </p:sp>
        <p:cxnSp>
          <p:nvCxnSpPr>
            <p:cNvPr id="4" name="直接箭头连接符 6">
              <a:extLst>
                <a:ext uri="{FF2B5EF4-FFF2-40B4-BE49-F238E27FC236}">
                  <a16:creationId xmlns:a16="http://schemas.microsoft.com/office/drawing/2014/main" id="{D66E9378-FA23-472A-9861-09471231F58D}"/>
                </a:ext>
              </a:extLst>
            </p:cNvPr>
            <p:cNvCxnSpPr>
              <a:cxnSpLocks/>
            </p:cNvCxnSpPr>
            <p:nvPr/>
          </p:nvCxnSpPr>
          <p:spPr>
            <a:xfrm>
              <a:off x="2205153" y="1815586"/>
              <a:ext cx="311426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12">
              <a:extLst>
                <a:ext uri="{FF2B5EF4-FFF2-40B4-BE49-F238E27FC236}">
                  <a16:creationId xmlns:a16="http://schemas.microsoft.com/office/drawing/2014/main" id="{6737E5AC-38B7-4692-B9DE-375D2A6052C6}"/>
                </a:ext>
              </a:extLst>
            </p:cNvPr>
            <p:cNvGrpSpPr/>
            <p:nvPr/>
          </p:nvGrpSpPr>
          <p:grpSpPr>
            <a:xfrm>
              <a:off x="3297435" y="1558463"/>
              <a:ext cx="543339" cy="514244"/>
              <a:chOff x="8269357" y="4776114"/>
              <a:chExt cx="543339" cy="514244"/>
            </a:xfrm>
          </p:grpSpPr>
          <p:cxnSp>
            <p:nvCxnSpPr>
              <p:cNvPr id="6" name="直接连接符 9">
                <a:extLst>
                  <a:ext uri="{FF2B5EF4-FFF2-40B4-BE49-F238E27FC236}">
                    <a16:creationId xmlns:a16="http://schemas.microsoft.com/office/drawing/2014/main" id="{56B66ED2-132C-46B7-9372-01059D3CC375}"/>
                  </a:ext>
                </a:extLst>
              </p:cNvPr>
              <p:cNvCxnSpPr/>
              <p:nvPr/>
            </p:nvCxnSpPr>
            <p:spPr>
              <a:xfrm>
                <a:off x="8269357" y="4860958"/>
                <a:ext cx="543339" cy="34455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11">
                <a:extLst>
                  <a:ext uri="{FF2B5EF4-FFF2-40B4-BE49-F238E27FC236}">
                    <a16:creationId xmlns:a16="http://schemas.microsoft.com/office/drawing/2014/main" id="{4FFC7E8C-BC63-4358-A54F-2A53DCE1E5A1}"/>
                  </a:ext>
                </a:extLst>
              </p:cNvPr>
              <p:cNvCxnSpPr/>
              <p:nvPr/>
            </p:nvCxnSpPr>
            <p:spPr>
              <a:xfrm flipV="1">
                <a:off x="8355495" y="4776114"/>
                <a:ext cx="371061" cy="51424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F07A80A-941B-4FBB-B76F-B2515E51F0CB}"/>
              </a:ext>
            </a:extLst>
          </p:cNvPr>
          <p:cNvGrpSpPr/>
          <p:nvPr/>
        </p:nvGrpSpPr>
        <p:grpSpPr>
          <a:xfrm>
            <a:off x="455314" y="2500147"/>
            <a:ext cx="3267866" cy="646331"/>
            <a:chOff x="572908" y="2604487"/>
            <a:chExt cx="3267866" cy="646331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21E62C0-D576-4E10-BB83-E71C655ED533}"/>
                </a:ext>
              </a:extLst>
            </p:cNvPr>
            <p:cNvSpPr txBox="1"/>
            <p:nvPr/>
          </p:nvSpPr>
          <p:spPr>
            <a:xfrm>
              <a:off x="572908" y="2604487"/>
              <a:ext cx="2342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9CCFF"/>
                  </a:solidFill>
                  <a:latin typeface="+mj-lt"/>
                </a:rPr>
                <a:t>History </a:t>
              </a:r>
            </a:p>
          </p:txBody>
        </p:sp>
        <p:grpSp>
          <p:nvGrpSpPr>
            <p:cNvPr id="11" name="组合 12">
              <a:extLst>
                <a:ext uri="{FF2B5EF4-FFF2-40B4-BE49-F238E27FC236}">
                  <a16:creationId xmlns:a16="http://schemas.microsoft.com/office/drawing/2014/main" id="{D3058BF1-A146-48A2-A58B-AC3CCF53D8D9}"/>
                </a:ext>
              </a:extLst>
            </p:cNvPr>
            <p:cNvGrpSpPr/>
            <p:nvPr/>
          </p:nvGrpSpPr>
          <p:grpSpPr>
            <a:xfrm>
              <a:off x="3297435" y="2670530"/>
              <a:ext cx="543339" cy="514244"/>
              <a:chOff x="8269357" y="4776114"/>
              <a:chExt cx="543339" cy="514244"/>
            </a:xfrm>
          </p:grpSpPr>
          <p:cxnSp>
            <p:nvCxnSpPr>
              <p:cNvPr id="12" name="直接连接符 9">
                <a:extLst>
                  <a:ext uri="{FF2B5EF4-FFF2-40B4-BE49-F238E27FC236}">
                    <a16:creationId xmlns:a16="http://schemas.microsoft.com/office/drawing/2014/main" id="{D917FD5D-AE43-4F12-ABAF-7CF6A1108226}"/>
                  </a:ext>
                </a:extLst>
              </p:cNvPr>
              <p:cNvCxnSpPr/>
              <p:nvPr/>
            </p:nvCxnSpPr>
            <p:spPr>
              <a:xfrm>
                <a:off x="8269357" y="4860958"/>
                <a:ext cx="543339" cy="34455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1">
                <a:extLst>
                  <a:ext uri="{FF2B5EF4-FFF2-40B4-BE49-F238E27FC236}">
                    <a16:creationId xmlns:a16="http://schemas.microsoft.com/office/drawing/2014/main" id="{CE9AB34D-1858-4061-8EF0-5147C1437D4A}"/>
                  </a:ext>
                </a:extLst>
              </p:cNvPr>
              <p:cNvCxnSpPr/>
              <p:nvPr/>
            </p:nvCxnSpPr>
            <p:spPr>
              <a:xfrm flipV="1">
                <a:off x="8355495" y="4776114"/>
                <a:ext cx="371061" cy="51424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5877257-AEE4-4031-AA9A-9B5929E3B61D}"/>
              </a:ext>
            </a:extLst>
          </p:cNvPr>
          <p:cNvGrpSpPr/>
          <p:nvPr/>
        </p:nvGrpSpPr>
        <p:grpSpPr>
          <a:xfrm>
            <a:off x="598867" y="5024048"/>
            <a:ext cx="4397510" cy="646331"/>
            <a:chOff x="572908" y="4835885"/>
            <a:chExt cx="4397510" cy="646331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39B0A9BB-603C-4775-9E69-503074105B60}"/>
                </a:ext>
              </a:extLst>
            </p:cNvPr>
            <p:cNvSpPr txBox="1"/>
            <p:nvPr/>
          </p:nvSpPr>
          <p:spPr>
            <a:xfrm>
              <a:off x="572908" y="4835885"/>
              <a:ext cx="4125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7030A0"/>
                  </a:solidFill>
                  <a:latin typeface="+mj-lt"/>
                </a:rPr>
                <a:t>iNCENtivizing</a:t>
              </a:r>
              <a:r>
                <a:rPr lang="en-US" sz="3600" dirty="0">
                  <a:solidFill>
                    <a:srgbClr val="7030A0"/>
                  </a:solidFill>
                  <a:latin typeface="+mj-lt"/>
                </a:rPr>
                <a:t>  </a:t>
              </a:r>
            </a:p>
          </p:txBody>
        </p:sp>
        <p:grpSp>
          <p:nvGrpSpPr>
            <p:cNvPr id="15" name="组合 12">
              <a:extLst>
                <a:ext uri="{FF2B5EF4-FFF2-40B4-BE49-F238E27FC236}">
                  <a16:creationId xmlns:a16="http://schemas.microsoft.com/office/drawing/2014/main" id="{4CF918AA-9F46-48A5-9E74-81BD42AE6DAE}"/>
                </a:ext>
              </a:extLst>
            </p:cNvPr>
            <p:cNvGrpSpPr/>
            <p:nvPr/>
          </p:nvGrpSpPr>
          <p:grpSpPr>
            <a:xfrm>
              <a:off x="4427079" y="4840582"/>
              <a:ext cx="543339" cy="514244"/>
              <a:chOff x="8269357" y="4776114"/>
              <a:chExt cx="543339" cy="514244"/>
            </a:xfrm>
          </p:grpSpPr>
          <p:cxnSp>
            <p:nvCxnSpPr>
              <p:cNvPr id="16" name="直接连接符 9">
                <a:extLst>
                  <a:ext uri="{FF2B5EF4-FFF2-40B4-BE49-F238E27FC236}">
                    <a16:creationId xmlns:a16="http://schemas.microsoft.com/office/drawing/2014/main" id="{C5206E32-0391-4292-819A-50898D93C6AE}"/>
                  </a:ext>
                </a:extLst>
              </p:cNvPr>
              <p:cNvCxnSpPr/>
              <p:nvPr/>
            </p:nvCxnSpPr>
            <p:spPr>
              <a:xfrm>
                <a:off x="8269357" y="4860958"/>
                <a:ext cx="543339" cy="34455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1">
                <a:extLst>
                  <a:ext uri="{FF2B5EF4-FFF2-40B4-BE49-F238E27FC236}">
                    <a16:creationId xmlns:a16="http://schemas.microsoft.com/office/drawing/2014/main" id="{0A3A420C-4B83-4262-9123-B0F3AE1CBBE9}"/>
                  </a:ext>
                </a:extLst>
              </p:cNvPr>
              <p:cNvCxnSpPr/>
              <p:nvPr/>
            </p:nvCxnSpPr>
            <p:spPr>
              <a:xfrm flipV="1">
                <a:off x="8355495" y="4776114"/>
                <a:ext cx="371061" cy="51424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32ECF1-317D-432C-B1D6-5FB59608A2DE}"/>
              </a:ext>
            </a:extLst>
          </p:cNvPr>
          <p:cNvGrpSpPr/>
          <p:nvPr/>
        </p:nvGrpSpPr>
        <p:grpSpPr>
          <a:xfrm>
            <a:off x="7914426" y="664152"/>
            <a:ext cx="2833925" cy="6362836"/>
            <a:chOff x="7862968" y="309560"/>
            <a:chExt cx="2833925" cy="6362836"/>
          </a:xfrm>
        </p:grpSpPr>
        <p:sp>
          <p:nvSpPr>
            <p:cNvPr id="34" name="TextBox 3">
              <a:extLst>
                <a:ext uri="{FF2B5EF4-FFF2-40B4-BE49-F238E27FC236}">
                  <a16:creationId xmlns:a16="http://schemas.microsoft.com/office/drawing/2014/main" id="{3CD87D8A-D941-4FE6-8504-2DB4367F99D2}"/>
                </a:ext>
              </a:extLst>
            </p:cNvPr>
            <p:cNvSpPr txBox="1"/>
            <p:nvPr/>
          </p:nvSpPr>
          <p:spPr>
            <a:xfrm>
              <a:off x="7935354" y="3902407"/>
              <a:ext cx="2761539" cy="2769989"/>
            </a:xfrm>
            <a:prstGeom prst="rect">
              <a:avLst/>
            </a:prstGeom>
            <a:noFill/>
            <a:effectLst>
              <a:outerShdw blurRad="165100" dist="76200" dir="1200000" algn="tl" rotWithShape="0">
                <a:prstClr val="black">
                  <a:alpha val="1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7400" dirty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宋体" panose="02010600030101010101" pitchFamily="2" charset="-122"/>
                </a:rPr>
                <a:t>3</a:t>
              </a:r>
              <a:endParaRPr lang="zh-CN" altLang="en-US" sz="17400" dirty="0">
                <a:solidFill>
                  <a:schemeClr val="bg1">
                    <a:lumMod val="75000"/>
                  </a:schemeClr>
                </a:solidFill>
                <a:latin typeface="맑은 고딕"/>
                <a:ea typeface="宋体" panose="02010600030101010101" pitchFamily="2" charset="-122"/>
              </a:endParaRPr>
            </a:p>
          </p:txBody>
        </p:sp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358CB650-0D62-48EE-BF33-9966DF2C7655}"/>
                </a:ext>
              </a:extLst>
            </p:cNvPr>
            <p:cNvSpPr txBox="1"/>
            <p:nvPr/>
          </p:nvSpPr>
          <p:spPr>
            <a:xfrm>
              <a:off x="7928992" y="2038964"/>
              <a:ext cx="2761539" cy="2769989"/>
            </a:xfrm>
            <a:prstGeom prst="rect">
              <a:avLst/>
            </a:prstGeom>
            <a:noFill/>
            <a:effectLst>
              <a:outerShdw blurRad="165100" dist="76200" dir="1200000" algn="tl" rotWithShape="0">
                <a:prstClr val="black">
                  <a:alpha val="1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7400" dirty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宋体" panose="02010600030101010101" pitchFamily="2" charset="-122"/>
                </a:rPr>
                <a:t>2</a:t>
              </a:r>
              <a:endParaRPr lang="zh-CN" altLang="en-US" sz="17400" dirty="0">
                <a:solidFill>
                  <a:schemeClr val="bg1">
                    <a:lumMod val="75000"/>
                  </a:schemeClr>
                </a:solidFill>
                <a:latin typeface="맑은 고딕"/>
                <a:ea typeface="宋体" panose="02010600030101010101" pitchFamily="2" charset="-122"/>
              </a:endParaRPr>
            </a:p>
          </p:txBody>
        </p:sp>
        <p:sp>
          <p:nvSpPr>
            <p:cNvPr id="36" name="TextBox 3">
              <a:extLst>
                <a:ext uri="{FF2B5EF4-FFF2-40B4-BE49-F238E27FC236}">
                  <a16:creationId xmlns:a16="http://schemas.microsoft.com/office/drawing/2014/main" id="{82E98F2B-B739-43A7-B11A-635086BD975E}"/>
                </a:ext>
              </a:extLst>
            </p:cNvPr>
            <p:cNvSpPr txBox="1"/>
            <p:nvPr/>
          </p:nvSpPr>
          <p:spPr>
            <a:xfrm>
              <a:off x="7862968" y="309560"/>
              <a:ext cx="2761539" cy="2769989"/>
            </a:xfrm>
            <a:prstGeom prst="rect">
              <a:avLst/>
            </a:prstGeom>
            <a:noFill/>
            <a:effectLst>
              <a:outerShdw blurRad="165100" dist="76200" dir="1200000" algn="tl" rotWithShape="0">
                <a:prstClr val="black">
                  <a:alpha val="1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7400" dirty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宋体" panose="02010600030101010101" pitchFamily="2" charset="-122"/>
                </a:rPr>
                <a:t>1</a:t>
              </a:r>
              <a:endParaRPr lang="zh-CN" altLang="en-US" sz="17400" dirty="0">
                <a:solidFill>
                  <a:schemeClr val="bg1">
                    <a:lumMod val="75000"/>
                  </a:schemeClr>
                </a:solidFill>
                <a:latin typeface="맑은 고딕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A6D6-31A2-49B7-81EC-049081753A33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81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363DAFE-22EC-4BB2-8384-C1746AF72209}"/>
              </a:ext>
            </a:extLst>
          </p:cNvPr>
          <p:cNvGrpSpPr/>
          <p:nvPr/>
        </p:nvGrpSpPr>
        <p:grpSpPr>
          <a:xfrm>
            <a:off x="96848" y="610184"/>
            <a:ext cx="2842803" cy="6362836"/>
            <a:chOff x="7862968" y="309560"/>
            <a:chExt cx="2842803" cy="6362836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331BD7E2-DF02-42AD-BB92-182C1A3F153E}"/>
                </a:ext>
              </a:extLst>
            </p:cNvPr>
            <p:cNvSpPr txBox="1"/>
            <p:nvPr/>
          </p:nvSpPr>
          <p:spPr>
            <a:xfrm>
              <a:off x="7935354" y="3902407"/>
              <a:ext cx="2761539" cy="2769989"/>
            </a:xfrm>
            <a:prstGeom prst="rect">
              <a:avLst/>
            </a:prstGeom>
            <a:noFill/>
            <a:effectLst>
              <a:outerShdw blurRad="165100" dist="76200" dir="1200000" algn="tl" rotWithShape="0">
                <a:prstClr val="black">
                  <a:alpha val="1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7400" dirty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宋体" panose="02010600030101010101" pitchFamily="2" charset="-122"/>
                </a:rPr>
                <a:t>3</a:t>
              </a:r>
              <a:endParaRPr lang="zh-CN" altLang="en-US" sz="17400" dirty="0">
                <a:solidFill>
                  <a:schemeClr val="bg1">
                    <a:lumMod val="75000"/>
                  </a:schemeClr>
                </a:solidFill>
                <a:latin typeface="맑은 고딕"/>
                <a:ea typeface="宋体" panose="02010600030101010101" pitchFamily="2" charset="-122"/>
              </a:endParaRPr>
            </a:p>
          </p:txBody>
        </p:sp>
        <p:sp>
          <p:nvSpPr>
            <p:cNvPr id="10" name="TextBox 3">
              <a:extLst>
                <a:ext uri="{FF2B5EF4-FFF2-40B4-BE49-F238E27FC236}">
                  <a16:creationId xmlns:a16="http://schemas.microsoft.com/office/drawing/2014/main" id="{DA32546C-935E-487D-BCC6-86FB1BD25DF5}"/>
                </a:ext>
              </a:extLst>
            </p:cNvPr>
            <p:cNvSpPr txBox="1"/>
            <p:nvPr/>
          </p:nvSpPr>
          <p:spPr>
            <a:xfrm>
              <a:off x="7944232" y="2038964"/>
              <a:ext cx="2761539" cy="2769989"/>
            </a:xfrm>
            <a:prstGeom prst="rect">
              <a:avLst/>
            </a:prstGeom>
            <a:noFill/>
            <a:effectLst>
              <a:outerShdw blurRad="165100" dist="76200" dir="1200000" algn="tl" rotWithShape="0">
                <a:prstClr val="black">
                  <a:alpha val="1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7400" dirty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宋体" panose="02010600030101010101" pitchFamily="2" charset="-122"/>
                </a:rPr>
                <a:t>2</a:t>
              </a:r>
              <a:endParaRPr lang="zh-CN" altLang="en-US" sz="17400" dirty="0">
                <a:solidFill>
                  <a:schemeClr val="bg1">
                    <a:lumMod val="75000"/>
                  </a:schemeClr>
                </a:solidFill>
                <a:latin typeface="맑은 고딕"/>
                <a:ea typeface="宋体" panose="02010600030101010101" pitchFamily="2" charset="-122"/>
              </a:endParaRPr>
            </a:p>
          </p:txBody>
        </p:sp>
        <p:sp>
          <p:nvSpPr>
            <p:cNvPr id="11" name="TextBox 3">
              <a:extLst>
                <a:ext uri="{FF2B5EF4-FFF2-40B4-BE49-F238E27FC236}">
                  <a16:creationId xmlns:a16="http://schemas.microsoft.com/office/drawing/2014/main" id="{33C0A2D4-6550-4118-AFBF-30D8ED620C95}"/>
                </a:ext>
              </a:extLst>
            </p:cNvPr>
            <p:cNvSpPr txBox="1"/>
            <p:nvPr/>
          </p:nvSpPr>
          <p:spPr>
            <a:xfrm>
              <a:off x="7862968" y="309560"/>
              <a:ext cx="2761539" cy="2769989"/>
            </a:xfrm>
            <a:prstGeom prst="rect">
              <a:avLst/>
            </a:prstGeom>
            <a:noFill/>
            <a:effectLst>
              <a:outerShdw blurRad="165100" dist="76200" dir="1200000" algn="tl" rotWithShape="0">
                <a:prstClr val="black">
                  <a:alpha val="1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7400" dirty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宋体" panose="02010600030101010101" pitchFamily="2" charset="-122"/>
                </a:rPr>
                <a:t>1</a:t>
              </a:r>
              <a:endParaRPr lang="zh-CN" altLang="en-US" sz="17400" dirty="0">
                <a:solidFill>
                  <a:schemeClr val="bg1">
                    <a:lumMod val="75000"/>
                  </a:schemeClr>
                </a:solidFill>
                <a:latin typeface="맑은 고딕"/>
                <a:ea typeface="宋体" panose="02010600030101010101" pitchFamily="2" charset="-122"/>
              </a:endParaRPr>
            </a:p>
          </p:txBody>
        </p: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D8B7EB88-6C6C-47DE-AE0D-A56550C9540F}"/>
              </a:ext>
            </a:extLst>
          </p:cNvPr>
          <p:cNvSpPr txBox="1">
            <a:spLocks/>
          </p:cNvSpPr>
          <p:nvPr/>
        </p:nvSpPr>
        <p:spPr>
          <a:xfrm>
            <a:off x="393701" y="239713"/>
            <a:ext cx="7494588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kern="0" dirty="0"/>
              <a:t>+reputation system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3ADBE17-1957-46DB-BA8A-889C70579968}"/>
              </a:ext>
            </a:extLst>
          </p:cNvPr>
          <p:cNvSpPr txBox="1"/>
          <p:nvPr/>
        </p:nvSpPr>
        <p:spPr>
          <a:xfrm>
            <a:off x="1427608" y="1548533"/>
            <a:ext cx="143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 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9D5DA330-A5D0-42C7-9926-608BE8AC5323}"/>
              </a:ext>
            </a:extLst>
          </p:cNvPr>
          <p:cNvSpPr txBox="1"/>
          <p:nvPr/>
        </p:nvSpPr>
        <p:spPr>
          <a:xfrm>
            <a:off x="6566213" y="1548836"/>
            <a:ext cx="167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08A00"/>
                </a:solidFill>
                <a:latin typeface="+mj-lt"/>
              </a:rPr>
              <a:t>User </a:t>
            </a:r>
          </a:p>
        </p:txBody>
      </p:sp>
      <p:cxnSp>
        <p:nvCxnSpPr>
          <p:cNvPr id="15" name="直接箭头连接符 6">
            <a:extLst>
              <a:ext uri="{FF2B5EF4-FFF2-40B4-BE49-F238E27FC236}">
                <a16:creationId xmlns:a16="http://schemas.microsoft.com/office/drawing/2014/main" id="{1BED7CA8-2BF4-4930-A3E6-CBAC735E4DE9}"/>
              </a:ext>
            </a:extLst>
          </p:cNvPr>
          <p:cNvCxnSpPr>
            <a:cxnSpLocks/>
          </p:cNvCxnSpPr>
          <p:nvPr/>
        </p:nvCxnSpPr>
        <p:spPr>
          <a:xfrm>
            <a:off x="3059853" y="1871699"/>
            <a:ext cx="3114261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2">
            <a:extLst>
              <a:ext uri="{FF2B5EF4-FFF2-40B4-BE49-F238E27FC236}">
                <a16:creationId xmlns:a16="http://schemas.microsoft.com/office/drawing/2014/main" id="{C1C8E7AF-BEFB-4D25-95AC-53BA2F6C8ACB}"/>
              </a:ext>
            </a:extLst>
          </p:cNvPr>
          <p:cNvGrpSpPr/>
          <p:nvPr/>
        </p:nvGrpSpPr>
        <p:grpSpPr>
          <a:xfrm>
            <a:off x="4152135" y="1614576"/>
            <a:ext cx="543339" cy="514244"/>
            <a:chOff x="8269357" y="4776114"/>
            <a:chExt cx="543339" cy="514244"/>
          </a:xfrm>
        </p:grpSpPr>
        <p:cxnSp>
          <p:nvCxnSpPr>
            <p:cNvPr id="17" name="直接连接符 9">
              <a:extLst>
                <a:ext uri="{FF2B5EF4-FFF2-40B4-BE49-F238E27FC236}">
                  <a16:creationId xmlns:a16="http://schemas.microsoft.com/office/drawing/2014/main" id="{43E66A1E-B17B-4E46-9548-CA7BD0E3E8E5}"/>
                </a:ext>
              </a:extLst>
            </p:cNvPr>
            <p:cNvCxnSpPr/>
            <p:nvPr/>
          </p:nvCxnSpPr>
          <p:spPr>
            <a:xfrm>
              <a:off x="8269357" y="4860958"/>
              <a:ext cx="543339" cy="344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1">
              <a:extLst>
                <a:ext uri="{FF2B5EF4-FFF2-40B4-BE49-F238E27FC236}">
                  <a16:creationId xmlns:a16="http://schemas.microsoft.com/office/drawing/2014/main" id="{691463D1-21D3-45C3-A9DD-C7DF937683B8}"/>
                </a:ext>
              </a:extLst>
            </p:cNvPr>
            <p:cNvCxnSpPr/>
            <p:nvPr/>
          </p:nvCxnSpPr>
          <p:spPr>
            <a:xfrm flipV="1">
              <a:off x="8355495" y="4776114"/>
              <a:ext cx="371061" cy="51424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4D1167-6CAA-48E6-88D2-AC8DA5D6F8CF}"/>
              </a:ext>
            </a:extLst>
          </p:cNvPr>
          <p:cNvGrpSpPr/>
          <p:nvPr/>
        </p:nvGrpSpPr>
        <p:grpSpPr>
          <a:xfrm>
            <a:off x="1293595" y="2819453"/>
            <a:ext cx="8226167" cy="1600174"/>
            <a:chOff x="491693" y="2404890"/>
            <a:chExt cx="8226167" cy="1600174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17D7BA3-4B18-4A33-9D33-89C1F661B007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3068960"/>
              <a:ext cx="748883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3" name="五边形 22">
              <a:extLst>
                <a:ext uri="{FF2B5EF4-FFF2-40B4-BE49-F238E27FC236}">
                  <a16:creationId xmlns:a16="http://schemas.microsoft.com/office/drawing/2014/main" id="{D78B710F-518C-4121-B27B-983DC2BD463C}"/>
                </a:ext>
              </a:extLst>
            </p:cNvPr>
            <p:cNvSpPr/>
            <p:nvPr/>
          </p:nvSpPr>
          <p:spPr>
            <a:xfrm>
              <a:off x="5004048" y="2960948"/>
              <a:ext cx="226825" cy="216024"/>
            </a:xfrm>
            <a:prstGeom prst="pentagon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五边形 23">
              <a:extLst>
                <a:ext uri="{FF2B5EF4-FFF2-40B4-BE49-F238E27FC236}">
                  <a16:creationId xmlns:a16="http://schemas.microsoft.com/office/drawing/2014/main" id="{28727F48-0DAD-4E71-A0D0-47BEE751368B}"/>
                </a:ext>
              </a:extLst>
            </p:cNvPr>
            <p:cNvSpPr/>
            <p:nvPr/>
          </p:nvSpPr>
          <p:spPr>
            <a:xfrm>
              <a:off x="6300192" y="2960948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B3E0E9A-6C5B-481E-A0F7-6C55481A5D2D}"/>
                </a:ext>
              </a:extLst>
            </p:cNvPr>
            <p:cNvCxnSpPr>
              <a:cxnSpLocks/>
            </p:cNvCxnSpPr>
            <p:nvPr/>
          </p:nvCxnSpPr>
          <p:spPr>
            <a:xfrm>
              <a:off x="807781" y="3412435"/>
              <a:ext cx="748883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23A2CA-0273-4ECA-AE5F-D7975F652C45}"/>
                </a:ext>
              </a:extLst>
            </p:cNvPr>
            <p:cNvSpPr txBox="1"/>
            <p:nvPr/>
          </p:nvSpPr>
          <p:spPr>
            <a:xfrm>
              <a:off x="7103081" y="2715787"/>
              <a:ext cx="1301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Time</a:t>
              </a:r>
              <a:r>
                <a:rPr lang="en-US" altLang="zh-CN" sz="1100" dirty="0">
                  <a:solidFill>
                    <a:prstClr val="white">
                      <a:lumMod val="50000"/>
                    </a:prst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Stamp</a:t>
              </a:r>
              <a:endParaRPr lang="zh-CN" altLang="en-US" sz="1400" b="1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D9DB964-3701-4A50-AA9D-56ADF4F964D5}"/>
                </a:ext>
              </a:extLst>
            </p:cNvPr>
            <p:cNvSpPr txBox="1"/>
            <p:nvPr/>
          </p:nvSpPr>
          <p:spPr>
            <a:xfrm>
              <a:off x="6989668" y="310465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Report Stream</a:t>
              </a:r>
              <a:endParaRPr lang="zh-CN" altLang="en-US" sz="1400" b="1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56EB70A-75D8-4853-95E0-2E2613E9D55B}"/>
                </a:ext>
              </a:extLst>
            </p:cNvPr>
            <p:cNvGrpSpPr/>
            <p:nvPr/>
          </p:nvGrpSpPr>
          <p:grpSpPr>
            <a:xfrm>
              <a:off x="820764" y="2960948"/>
              <a:ext cx="361940" cy="474704"/>
              <a:chOff x="807781" y="872716"/>
              <a:chExt cx="361940" cy="474704"/>
            </a:xfrm>
          </p:grpSpPr>
          <p:sp>
            <p:nvSpPr>
              <p:cNvPr id="29" name="五边形 28">
                <a:extLst>
                  <a:ext uri="{FF2B5EF4-FFF2-40B4-BE49-F238E27FC236}">
                    <a16:creationId xmlns:a16="http://schemas.microsoft.com/office/drawing/2014/main" id="{9F97B211-8566-47C5-8AE6-2D5F35B68627}"/>
                  </a:ext>
                </a:extLst>
              </p:cNvPr>
              <p:cNvSpPr/>
              <p:nvPr/>
            </p:nvSpPr>
            <p:spPr>
              <a:xfrm>
                <a:off x="942896" y="872716"/>
                <a:ext cx="226825" cy="216024"/>
              </a:xfrm>
              <a:prstGeom prst="pentagon">
                <a:avLst/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07B6E20B-85AD-4305-A85D-D03F9E57F5AF}"/>
                  </a:ext>
                </a:extLst>
              </p:cNvPr>
              <p:cNvCxnSpPr>
                <a:cxnSpLocks/>
                <a:endCxn id="29" idx="3"/>
              </p:cNvCxnSpPr>
              <p:nvPr/>
            </p:nvCxnSpPr>
            <p:spPr>
              <a:xfrm flipV="1">
                <a:off x="1051541" y="1088740"/>
                <a:ext cx="4768" cy="2586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79646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E43CF86A-B4AE-4728-948A-43C887571DE9}"/>
                  </a:ext>
                </a:extLst>
              </p:cNvPr>
              <p:cNvCxnSpPr/>
              <p:nvPr/>
            </p:nvCxnSpPr>
            <p:spPr>
              <a:xfrm>
                <a:off x="807781" y="1308170"/>
                <a:ext cx="24852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2" name="五边形 31">
              <a:extLst>
                <a:ext uri="{FF2B5EF4-FFF2-40B4-BE49-F238E27FC236}">
                  <a16:creationId xmlns:a16="http://schemas.microsoft.com/office/drawing/2014/main" id="{6390B2D5-8225-4A28-80CC-124D89DE28A4}"/>
                </a:ext>
              </a:extLst>
            </p:cNvPr>
            <p:cNvSpPr/>
            <p:nvPr/>
          </p:nvSpPr>
          <p:spPr>
            <a:xfrm>
              <a:off x="1561380" y="2957542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1D99908-2217-4C6D-BBBF-BDC886380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792" y="3144374"/>
              <a:ext cx="0" cy="29127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A2B8647-392D-421D-8A67-01F0ABD09910}"/>
                </a:ext>
              </a:extLst>
            </p:cNvPr>
            <p:cNvCxnSpPr>
              <a:cxnSpLocks/>
            </p:cNvCxnSpPr>
            <p:nvPr/>
          </p:nvCxnSpPr>
          <p:spPr>
            <a:xfrm>
              <a:off x="820764" y="3573016"/>
              <a:ext cx="854028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320B913-07D1-433D-8654-B6133C74A7D6}"/>
                </a:ext>
              </a:extLst>
            </p:cNvPr>
            <p:cNvCxnSpPr>
              <a:cxnSpLocks/>
            </p:cNvCxnSpPr>
            <p:nvPr/>
          </p:nvCxnSpPr>
          <p:spPr>
            <a:xfrm>
              <a:off x="807781" y="3725416"/>
              <a:ext cx="2036027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6" name="五边形 35">
              <a:extLst>
                <a:ext uri="{FF2B5EF4-FFF2-40B4-BE49-F238E27FC236}">
                  <a16:creationId xmlns:a16="http://schemas.microsoft.com/office/drawing/2014/main" id="{631D5397-B934-4F28-9B59-E4C152DF32A4}"/>
                </a:ext>
              </a:extLst>
            </p:cNvPr>
            <p:cNvSpPr/>
            <p:nvPr/>
          </p:nvSpPr>
          <p:spPr>
            <a:xfrm>
              <a:off x="2730396" y="2947644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9A0A554-D699-4350-9200-243012A93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808" y="3134477"/>
              <a:ext cx="0" cy="29452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3A52AA5-FB67-4E4E-A903-AB4244600745}"/>
                </a:ext>
              </a:extLst>
            </p:cNvPr>
            <p:cNvCxnSpPr>
              <a:cxnSpLocks/>
            </p:cNvCxnSpPr>
            <p:nvPr/>
          </p:nvCxnSpPr>
          <p:spPr>
            <a:xfrm>
              <a:off x="815049" y="3861048"/>
              <a:ext cx="4302411" cy="0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4DC69B4-6E13-410C-B801-6867162E4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097" y="3173567"/>
              <a:ext cx="0" cy="238868"/>
            </a:xfrm>
            <a:prstGeom prst="straightConnector1">
              <a:avLst/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EF15E35-90E8-468E-80D7-9F2455725C53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4005064"/>
              <a:ext cx="5586020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EA3096F-4E14-4FF7-B17E-6D5EEA15C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604" y="3173566"/>
              <a:ext cx="0" cy="262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4B647AA-B75C-4C15-9BE6-11F25BFA9D1E}"/>
                </a:ext>
              </a:extLst>
            </p:cNvPr>
            <p:cNvSpPr txBox="1"/>
            <p:nvPr/>
          </p:nvSpPr>
          <p:spPr>
            <a:xfrm>
              <a:off x="491693" y="2404890"/>
              <a:ext cx="36482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+Reputation System</a:t>
              </a:r>
              <a:endParaRPr lang="zh-CN" altLang="en-US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5" name="TextBox 8">
            <a:extLst>
              <a:ext uri="{FF2B5EF4-FFF2-40B4-BE49-F238E27FC236}">
                <a16:creationId xmlns:a16="http://schemas.microsoft.com/office/drawing/2014/main" id="{E507C680-9B74-4EA0-8283-CD907A0754FA}"/>
              </a:ext>
            </a:extLst>
          </p:cNvPr>
          <p:cNvSpPr txBox="1"/>
          <p:nvPr/>
        </p:nvSpPr>
        <p:spPr>
          <a:xfrm>
            <a:off x="1651533" y="5184990"/>
            <a:ext cx="412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7030A0"/>
                </a:solidFill>
                <a:latin typeface="+mj-lt"/>
              </a:rPr>
              <a:t>iNCENtivizing</a:t>
            </a:r>
            <a:r>
              <a:rPr lang="en-US" sz="3600" dirty="0">
                <a:solidFill>
                  <a:srgbClr val="7030A0"/>
                </a:solidFill>
                <a:latin typeface="+mj-lt"/>
              </a:rPr>
              <a:t>  </a:t>
            </a:r>
          </a:p>
        </p:txBody>
      </p:sp>
      <p:grpSp>
        <p:nvGrpSpPr>
          <p:cNvPr id="46" name="组合 12">
            <a:extLst>
              <a:ext uri="{FF2B5EF4-FFF2-40B4-BE49-F238E27FC236}">
                <a16:creationId xmlns:a16="http://schemas.microsoft.com/office/drawing/2014/main" id="{2C7F5BA8-5369-40A7-A404-3A0EABC120E1}"/>
              </a:ext>
            </a:extLst>
          </p:cNvPr>
          <p:cNvGrpSpPr/>
          <p:nvPr/>
        </p:nvGrpSpPr>
        <p:grpSpPr>
          <a:xfrm>
            <a:off x="5505704" y="5189687"/>
            <a:ext cx="543339" cy="514244"/>
            <a:chOff x="8269357" y="4776114"/>
            <a:chExt cx="543339" cy="514244"/>
          </a:xfrm>
        </p:grpSpPr>
        <p:cxnSp>
          <p:nvCxnSpPr>
            <p:cNvPr id="47" name="直接连接符 9">
              <a:extLst>
                <a:ext uri="{FF2B5EF4-FFF2-40B4-BE49-F238E27FC236}">
                  <a16:creationId xmlns:a16="http://schemas.microsoft.com/office/drawing/2014/main" id="{79377BFF-5DC9-4C38-A9F3-FE877DEC0EA8}"/>
                </a:ext>
              </a:extLst>
            </p:cNvPr>
            <p:cNvCxnSpPr/>
            <p:nvPr/>
          </p:nvCxnSpPr>
          <p:spPr>
            <a:xfrm>
              <a:off x="8269357" y="4860958"/>
              <a:ext cx="543339" cy="344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11">
              <a:extLst>
                <a:ext uri="{FF2B5EF4-FFF2-40B4-BE49-F238E27FC236}">
                  <a16:creationId xmlns:a16="http://schemas.microsoft.com/office/drawing/2014/main" id="{3FE44FCC-69F2-4ED1-A1A2-B8EDCFBCFE8A}"/>
                </a:ext>
              </a:extLst>
            </p:cNvPr>
            <p:cNvCxnSpPr/>
            <p:nvPr/>
          </p:nvCxnSpPr>
          <p:spPr>
            <a:xfrm flipV="1">
              <a:off x="8355495" y="4776114"/>
              <a:ext cx="371061" cy="51424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54F0622A-85EA-4E46-9158-E47CF11C5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8EFC886-6FE6-4853-BCEE-4579364F434D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14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AB0886E-83A2-474E-B234-F52C12E7AA12}"/>
              </a:ext>
            </a:extLst>
          </p:cNvPr>
          <p:cNvSpPr txBox="1">
            <a:spLocks/>
          </p:cNvSpPr>
          <p:nvPr/>
        </p:nvSpPr>
        <p:spPr>
          <a:xfrm>
            <a:off x="393701" y="239713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kern="0" dirty="0"/>
              <a:t>Can we add REPUTATION?</a:t>
            </a:r>
          </a:p>
          <a:p>
            <a:endParaRPr lang="en-US" kern="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6579D1-A2EB-48C6-AC69-E220C94F45E7}"/>
              </a:ext>
            </a:extLst>
          </p:cNvPr>
          <p:cNvSpPr txBox="1">
            <a:spLocks/>
          </p:cNvSpPr>
          <p:nvPr/>
        </p:nvSpPr>
        <p:spPr>
          <a:xfrm>
            <a:off x="4632961" y="564221"/>
            <a:ext cx="2316480" cy="48734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3200" kern="0" dirty="0">
                <a:latin typeface="Dubai" panose="020B0503030403030204" pitchFamily="34" charset="-78"/>
                <a:cs typeface="Dubai" panose="020B0503030403030204" pitchFamily="34" charset="-78"/>
              </a:rPr>
              <a:t>F</a:t>
            </a:r>
            <a:r>
              <a:rPr lang="en-US" altLang="zh-CN" sz="3200" kern="0" dirty="0">
                <a:latin typeface="Dubai" panose="020B0503030403030204" pitchFamily="34" charset="-78"/>
                <a:cs typeface="Dubai" panose="020B0503030403030204" pitchFamily="34" charset="-78"/>
              </a:rPr>
              <a:t>easibility</a:t>
            </a:r>
            <a:endParaRPr lang="en-US" sz="3200" kern="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sz="3200" kern="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AA3E44-67F3-4598-9D60-3108017E86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F48E4A-283B-4484-85FB-8A9AA14A6573}"/>
              </a:ext>
            </a:extLst>
          </p:cNvPr>
          <p:cNvGrpSpPr/>
          <p:nvPr/>
        </p:nvGrpSpPr>
        <p:grpSpPr>
          <a:xfrm>
            <a:off x="393701" y="1359387"/>
            <a:ext cx="8757919" cy="5338593"/>
            <a:chOff x="393701" y="1359387"/>
            <a:chExt cx="8757919" cy="5338593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99085C5-5504-45F6-A2F1-8DB490D04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32960" y="1874520"/>
              <a:ext cx="0" cy="482346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75C731-6BFF-49FE-9CB3-8C534D0D76D3}"/>
                </a:ext>
              </a:extLst>
            </p:cNvPr>
            <p:cNvSpPr txBox="1"/>
            <p:nvPr/>
          </p:nvSpPr>
          <p:spPr>
            <a:xfrm>
              <a:off x="393701" y="1359387"/>
              <a:ext cx="3439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err="1">
                  <a:solidFill>
                    <a:srgbClr val="6A8FBF"/>
                  </a:solidFill>
                  <a:latin typeface="+mj-lt"/>
                </a:rPr>
                <a:t>dbscan</a:t>
              </a:r>
              <a:endParaRPr lang="zh-CN" altLang="en-US" sz="3600" dirty="0">
                <a:solidFill>
                  <a:srgbClr val="6A8FBF"/>
                </a:solidFill>
                <a:latin typeface="+mj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D0A0E7-E775-4AB8-A2DD-D9CDEA108C82}"/>
                </a:ext>
              </a:extLst>
            </p:cNvPr>
            <p:cNvSpPr txBox="1"/>
            <p:nvPr/>
          </p:nvSpPr>
          <p:spPr>
            <a:xfrm>
              <a:off x="4747156" y="1473603"/>
              <a:ext cx="4404464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2800" dirty="0">
                  <a:solidFill>
                    <a:srgbClr val="F08A00"/>
                  </a:solidFill>
                  <a:latin typeface="+mj-lt"/>
                </a:rPr>
                <a:t>Reputation 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2800" dirty="0">
                  <a:solidFill>
                    <a:srgbClr val="F08A00"/>
                  </a:solidFill>
                  <a:latin typeface="+mj-lt"/>
                </a:rPr>
                <a:t>system in </a:t>
              </a:r>
              <a:r>
                <a:rPr lang="en-US" altLang="zh-CN" dirty="0">
                  <a:latin typeface="+mj-lt"/>
                </a:rPr>
                <a:t>[1]</a:t>
              </a:r>
              <a:endParaRPr lang="zh-CN" altLang="en-US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415A03-FB04-4D81-86E8-9545F92E346E}"/>
                  </a:ext>
                </a:extLst>
              </p:cNvPr>
              <p:cNvSpPr txBox="1"/>
              <p:nvPr/>
            </p:nvSpPr>
            <p:spPr>
              <a:xfrm>
                <a:off x="457305" y="1874520"/>
                <a:ext cx="337565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Input:</a:t>
                </a: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kern="0" spc="-5" dirty="0">
                    <a:latin typeface="Dubai" panose="020B0503030403030204" pitchFamily="34" charset="-78"/>
                    <a:cs typeface="Dubai" panose="020B0503030403030204" pitchFamily="34" charset="-78"/>
                  </a:rPr>
                  <a:t>Pending dataset </a:t>
                </a: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kern="0" spc="-5" dirty="0">
                    <a:latin typeface="Dubai" panose="020B0503030403030204" pitchFamily="34" charset="-78"/>
                    <a:cs typeface="Dubai" panose="020B0503030403030204" pitchFamily="34" charset="-78"/>
                  </a:rPr>
                  <a:t>Maximum distance,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0" spc="-5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ϵ</m:t>
                    </m:r>
                  </m:oMath>
                </a14:m>
                <a:r>
                  <a:rPr lang="en-US" altLang="zh-CN" kern="0" spc="-5" dirty="0">
                    <a:latin typeface="Dubai" panose="020B0503030403030204" pitchFamily="34" charset="-78"/>
                    <a:cs typeface="Dubai" panose="020B0503030403030204" pitchFamily="34" charset="-78"/>
                  </a:rPr>
                  <a:t> (that two data points at most have to be considered "neighbors")</a:t>
                </a: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kern="0" spc="-5" dirty="0">
                    <a:latin typeface="Dubai" panose="020B0503030403030204" pitchFamily="34" charset="-78"/>
                    <a:cs typeface="Dubai" panose="020B0503030403030204" pitchFamily="34" charset="-78"/>
                  </a:rPr>
                  <a:t>the </a:t>
                </a:r>
                <a:r>
                  <a:rPr lang="en-US" altLang="zh-CN" i="1" kern="0" spc="-5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MinPoints</a:t>
                </a:r>
                <a:r>
                  <a:rPr lang="en-US" altLang="zh-CN" kern="0" spc="-5" dirty="0">
                    <a:latin typeface="Dubai" panose="020B0503030403030204" pitchFamily="34" charset="-78"/>
                    <a:cs typeface="Dubai" panose="020B0503030403030204" pitchFamily="34" charset="-78"/>
                  </a:rPr>
                  <a:t> number</a:t>
                </a:r>
                <a:endParaRPr lang="en-US" altLang="zh-CN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415A03-FB04-4D81-86E8-9545F92E3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05" y="1874520"/>
                <a:ext cx="3375659" cy="2893100"/>
              </a:xfrm>
              <a:prstGeom prst="rect">
                <a:avLst/>
              </a:prstGeom>
              <a:blipFill>
                <a:blip r:embed="rId5"/>
                <a:stretch>
                  <a:fillRect l="-4513" t="-2743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FB35614-2A8C-463D-811A-F2CFA7BC0F1D}"/>
              </a:ext>
            </a:extLst>
          </p:cNvPr>
          <p:cNvSpPr txBox="1"/>
          <p:nvPr/>
        </p:nvSpPr>
        <p:spPr>
          <a:xfrm>
            <a:off x="457305" y="4867523"/>
            <a:ext cx="400791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Dubai" panose="020B0503030403030204" pitchFamily="34" charset="-78"/>
                <a:cs typeface="Dubai" panose="020B0503030403030204" pitchFamily="34" charset="-78"/>
              </a:rPr>
              <a:t>Density</a:t>
            </a:r>
            <a:r>
              <a:rPr lang="zh-CN" altLang="en-US" sz="32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&gt;</a:t>
            </a:r>
            <a:r>
              <a:rPr lang="en-US" altLang="zh-CN" kern="0" spc="-5" dirty="0">
                <a:latin typeface="Dubai" panose="020B0503030403030204" pitchFamily="34" charset="-78"/>
                <a:cs typeface="Dubai" panose="020B0503030403030204" pitchFamily="34" charset="-78"/>
              </a:rPr>
              <a:t>The number of points in the neighbor area. </a:t>
            </a:r>
          </a:p>
          <a:p>
            <a:r>
              <a:rPr lang="en-US" altLang="zh-CN" kern="0" spc="-5" dirty="0">
                <a:latin typeface="Dubai" panose="020B0503030403030204" pitchFamily="34" charset="-78"/>
                <a:cs typeface="Dubai" panose="020B0503030403030204" pitchFamily="34" charset="-78"/>
              </a:rPr>
              <a:t>The </a:t>
            </a:r>
            <a:r>
              <a:rPr lang="en-US" altLang="zh-CN" kern="0" spc="-5" dirty="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degree of confidence </a:t>
            </a:r>
            <a:r>
              <a:rPr lang="en-US" altLang="zh-CN" kern="0" spc="-5" dirty="0">
                <a:latin typeface="Dubai" panose="020B0503030403030204" pitchFamily="34" charset="-78"/>
                <a:cs typeface="Dubai" panose="020B0503030403030204" pitchFamily="34" charset="-78"/>
              </a:rPr>
              <a:t>that one data has the contribution to the sensing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BF1602-2200-42AC-AA53-D184AC10B530}"/>
                  </a:ext>
                </a:extLst>
              </p:cNvPr>
              <p:cNvSpPr txBox="1"/>
              <p:nvPr/>
            </p:nvSpPr>
            <p:spPr>
              <a:xfrm>
                <a:off x="4747156" y="2777184"/>
                <a:ext cx="3375659" cy="233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200" i="1" kern="0" spc="-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 kern="0" spc="-5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kern="0" spc="-5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3200" i="1" kern="0" spc="-5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3200" i="1" kern="0" spc="-5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3200" i="1" kern="0" spc="-5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kern="0" spc="-5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en-US" altLang="zh-CN" kern="0" spc="-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 </a:t>
                </a:r>
                <a:r>
                  <a:rPr lang="en-US" altLang="zh-CN" kern="0" spc="-5" dirty="0">
                    <a:latin typeface="Dubai" panose="020B0503030403030204" pitchFamily="34" charset="-78"/>
                    <a:ea typeface="宋体" panose="02010600030101010101" pitchFamily="2" charset="-122"/>
                    <a:cs typeface="Dubai" panose="020B0503030403030204" pitchFamily="34" charset="-78"/>
                  </a:rPr>
                  <a:t>C</a:t>
                </a:r>
                <a:r>
                  <a:rPr lang="en-US" altLang="zh-CN" kern="0" spc="-5" dirty="0">
                    <a:effectLst/>
                    <a:latin typeface="Dubai" panose="020B0503030403030204" pitchFamily="34" charset="-78"/>
                    <a:ea typeface="宋体" panose="02010600030101010101" pitchFamily="2" charset="-122"/>
                    <a:cs typeface="Dubai" panose="020B0503030403030204" pitchFamily="34" charset="-78"/>
                  </a:rPr>
                  <a:t>ooperative ratings, in the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kern="0" spc="-5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0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kern="0" spc="-5" dirty="0">
                    <a:effectLst/>
                    <a:latin typeface="Dubai" panose="020B0503030403030204" pitchFamily="34" charset="-78"/>
                    <a:ea typeface="宋体" panose="02010600030101010101" pitchFamily="2" charset="-122"/>
                    <a:cs typeface="Dubai" panose="020B0503030403030204" pitchFamily="34" charset="-78"/>
                  </a:rPr>
                  <a:t>, can be referred as </a:t>
                </a:r>
                <a:r>
                  <a:rPr lang="en-US" altLang="zh-CN" kern="0" spc="-5" dirty="0">
                    <a:solidFill>
                      <a:srgbClr val="FF0000"/>
                    </a:solidFill>
                    <a:effectLst/>
                    <a:latin typeface="Dubai" panose="020B0503030403030204" pitchFamily="34" charset="-78"/>
                    <a:ea typeface="宋体" panose="02010600030101010101" pitchFamily="2" charset="-122"/>
                    <a:cs typeface="Dubai" panose="020B0503030403030204" pitchFamily="34" charset="-78"/>
                  </a:rPr>
                  <a:t>the level of confidence </a:t>
                </a:r>
                <a:r>
                  <a:rPr lang="en-US" altLang="zh-CN" kern="0" spc="-5" dirty="0">
                    <a:effectLst/>
                    <a:latin typeface="Dubai" panose="020B0503030403030204" pitchFamily="34" charset="-78"/>
                    <a:ea typeface="宋体" panose="02010600030101010101" pitchFamily="2" charset="-122"/>
                    <a:cs typeface="Dubai" panose="020B0503030403030204" pitchFamily="34" charset="-78"/>
                  </a:rPr>
                  <a:t>that associated with the readings contributed by a device.</a:t>
                </a:r>
                <a:endParaRPr lang="en-US" altLang="zh-CN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BF1602-2200-42AC-AA53-D184AC10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156" y="2777184"/>
                <a:ext cx="3375659" cy="2338589"/>
              </a:xfrm>
              <a:prstGeom prst="rect">
                <a:avLst/>
              </a:prstGeom>
              <a:blipFill>
                <a:blip r:embed="rId6"/>
                <a:stretch>
                  <a:fillRect l="-1989" r="-1808" b="-3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3">
            <a:extLst>
              <a:ext uri="{FF2B5EF4-FFF2-40B4-BE49-F238E27FC236}">
                <a16:creationId xmlns:a16="http://schemas.microsoft.com/office/drawing/2014/main" id="{2F08BFC1-85EE-4C72-9F17-04AFCE9A0B3D}"/>
              </a:ext>
            </a:extLst>
          </p:cNvPr>
          <p:cNvSpPr txBox="1">
            <a:spLocks/>
          </p:cNvSpPr>
          <p:nvPr/>
        </p:nvSpPr>
        <p:spPr>
          <a:xfrm>
            <a:off x="4747155" y="5692781"/>
            <a:ext cx="4305401" cy="15766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16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[1]. “Are you contributing trustworthy data?: the  	case for a reputation system in 	participatory sensing.” </a:t>
            </a:r>
          </a:p>
          <a:p>
            <a:r>
              <a:rPr lang="fi-FI" sz="16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Huang, Kuan Lun, Salil S. Kanhere, 	Wen Hu</a:t>
            </a:r>
            <a:endParaRPr lang="en-US" sz="3600" kern="0" dirty="0">
              <a:solidFill>
                <a:srgbClr val="89BA17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50FEDB-661E-468A-BEF5-D461C05F07B9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84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AB0886E-83A2-474E-B234-F52C12E7AA12}"/>
              </a:ext>
            </a:extLst>
          </p:cNvPr>
          <p:cNvSpPr txBox="1">
            <a:spLocks/>
          </p:cNvSpPr>
          <p:nvPr/>
        </p:nvSpPr>
        <p:spPr>
          <a:xfrm>
            <a:off x="393701" y="501323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Ericsson Capital TT"/>
                <a:ea typeface="+mj-ea"/>
                <a:cs typeface="+mj-cs"/>
              </a:rPr>
              <a:t>DIFFERENCE</a:t>
            </a: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6579D1-A2EB-48C6-AC69-E220C94F45E7}"/>
              </a:ext>
            </a:extLst>
          </p:cNvPr>
          <p:cNvSpPr txBox="1">
            <a:spLocks/>
          </p:cNvSpPr>
          <p:nvPr/>
        </p:nvSpPr>
        <p:spPr>
          <a:xfrm>
            <a:off x="4451223" y="445769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C3C2A-262C-46E3-B261-D699DD72F06E}"/>
              </a:ext>
            </a:extLst>
          </p:cNvPr>
          <p:cNvSpPr txBox="1"/>
          <p:nvPr/>
        </p:nvSpPr>
        <p:spPr>
          <a:xfrm>
            <a:off x="4451223" y="465234"/>
            <a:ext cx="330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Dubai" panose="020B0503030403030204" pitchFamily="34" charset="-78"/>
                <a:cs typeface="Dubai" panose="020B0503030403030204" pitchFamily="34" charset="-78"/>
              </a:rPr>
              <a:t>Information Flow</a:t>
            </a:r>
            <a:endParaRPr lang="zh-CN" altLang="en-US" sz="2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B7338D6-6AE2-4C5E-AD34-6614CC32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" y="2264016"/>
            <a:ext cx="9144000" cy="390824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834CC275-00FC-4696-BE15-7FB4969DCBE4}"/>
              </a:ext>
            </a:extLst>
          </p:cNvPr>
          <p:cNvSpPr txBox="1"/>
          <p:nvPr/>
        </p:nvSpPr>
        <p:spPr>
          <a:xfrm>
            <a:off x="393701" y="1427967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A8FBF"/>
                </a:solidFill>
                <a:latin typeface="+mj-lt"/>
              </a:rPr>
              <a:t>shield</a:t>
            </a:r>
            <a:endParaRPr lang="zh-CN" altLang="en-US" sz="3600" dirty="0">
              <a:solidFill>
                <a:srgbClr val="6A8FBF"/>
              </a:solidFill>
              <a:latin typeface="+mj-lt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D6D3B4BF-ABC3-47B0-B70E-FB0B4DF265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8F5096-F6EE-46BC-8B19-3B70418A3C20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31825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AB0886E-83A2-474E-B234-F52C12E7AA12}"/>
              </a:ext>
            </a:extLst>
          </p:cNvPr>
          <p:cNvSpPr txBox="1">
            <a:spLocks/>
          </p:cNvSpPr>
          <p:nvPr/>
        </p:nvSpPr>
        <p:spPr>
          <a:xfrm>
            <a:off x="393701" y="501323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Ericsson Capital TT"/>
                <a:ea typeface="+mj-ea"/>
                <a:cs typeface="+mj-cs"/>
              </a:rPr>
              <a:t>DIFFERENCE</a:t>
            </a: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6579D1-A2EB-48C6-AC69-E220C94F45E7}"/>
              </a:ext>
            </a:extLst>
          </p:cNvPr>
          <p:cNvSpPr txBox="1">
            <a:spLocks/>
          </p:cNvSpPr>
          <p:nvPr/>
        </p:nvSpPr>
        <p:spPr>
          <a:xfrm>
            <a:off x="4451223" y="445769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C3C2A-262C-46E3-B261-D699DD72F06E}"/>
              </a:ext>
            </a:extLst>
          </p:cNvPr>
          <p:cNvSpPr txBox="1"/>
          <p:nvPr/>
        </p:nvSpPr>
        <p:spPr>
          <a:xfrm>
            <a:off x="4451223" y="465234"/>
            <a:ext cx="330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Information Flow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Dubai" panose="020B0503030403030204" pitchFamily="34" charset="-78"/>
              <a:ea typeface="+mn-ea"/>
              <a:cs typeface="Dubai" panose="020B0503030403030204" pitchFamily="34" charset="-7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0AE2FF-D5F0-46C1-B1A8-8E29ADF5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5" y="2396433"/>
            <a:ext cx="9144000" cy="42185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66FA9C-C73B-4127-B6E8-8A797BB1EC8D}"/>
              </a:ext>
            </a:extLst>
          </p:cNvPr>
          <p:cNvSpPr txBox="1"/>
          <p:nvPr/>
        </p:nvSpPr>
        <p:spPr>
          <a:xfrm>
            <a:off x="393701" y="1427967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08A00"/>
                </a:solidFill>
                <a:latin typeface="+mj-lt"/>
              </a:rPr>
              <a:t>Shield+</a:t>
            </a:r>
            <a:endParaRPr lang="zh-CN" altLang="en-US" sz="3600" dirty="0">
              <a:solidFill>
                <a:srgbClr val="F08A00"/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EC5D39-56C8-48A4-8209-80F2984CD1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9748EF08-822A-4DE6-8E97-CFA39CA308B3}"/>
              </a:ext>
            </a:extLst>
          </p:cNvPr>
          <p:cNvSpPr/>
          <p:nvPr/>
        </p:nvSpPr>
        <p:spPr bwMode="auto">
          <a:xfrm>
            <a:off x="5373666" y="3031299"/>
            <a:ext cx="2741259" cy="227973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3F7E33F-470D-4943-819D-F9D51A1A4715}"/>
              </a:ext>
            </a:extLst>
          </p:cNvPr>
          <p:cNvSpPr/>
          <p:nvPr/>
        </p:nvSpPr>
        <p:spPr bwMode="auto">
          <a:xfrm>
            <a:off x="5408862" y="2567979"/>
            <a:ext cx="580520" cy="59671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5835934-EA0D-4824-A405-FCB7DF44C666}"/>
              </a:ext>
            </a:extLst>
          </p:cNvPr>
          <p:cNvGrpSpPr/>
          <p:nvPr/>
        </p:nvGrpSpPr>
        <p:grpSpPr>
          <a:xfrm>
            <a:off x="1594373" y="2624319"/>
            <a:ext cx="3536750" cy="2197235"/>
            <a:chOff x="1594373" y="2624319"/>
            <a:chExt cx="3536750" cy="219723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73DFF5D-1DA8-48DA-82C2-B52870C7DB3E}"/>
                </a:ext>
              </a:extLst>
            </p:cNvPr>
            <p:cNvSpPr/>
            <p:nvPr/>
          </p:nvSpPr>
          <p:spPr bwMode="auto">
            <a:xfrm>
              <a:off x="1594373" y="2641236"/>
              <a:ext cx="580520" cy="59671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87539E9-04BF-4D0D-B965-46D6E9723005}"/>
                </a:ext>
              </a:extLst>
            </p:cNvPr>
            <p:cNvSpPr/>
            <p:nvPr/>
          </p:nvSpPr>
          <p:spPr bwMode="auto">
            <a:xfrm>
              <a:off x="4550603" y="2624319"/>
              <a:ext cx="580520" cy="59671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29C7504-703C-41EC-A018-0C4722AF214D}"/>
                </a:ext>
              </a:extLst>
            </p:cNvPr>
            <p:cNvSpPr/>
            <p:nvPr/>
          </p:nvSpPr>
          <p:spPr bwMode="auto">
            <a:xfrm>
              <a:off x="4539883" y="4224844"/>
              <a:ext cx="580520" cy="59671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5B329B8-737E-489E-9325-6EFFA7D75FDB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1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AB0886E-83A2-474E-B234-F52C12E7AA12}"/>
              </a:ext>
            </a:extLst>
          </p:cNvPr>
          <p:cNvSpPr txBox="1">
            <a:spLocks/>
          </p:cNvSpPr>
          <p:nvPr/>
        </p:nvSpPr>
        <p:spPr>
          <a:xfrm>
            <a:off x="393701" y="501323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Ericsson Capital TT"/>
                <a:ea typeface="+mj-ea"/>
                <a:cs typeface="+mj-cs"/>
              </a:rPr>
              <a:t>DIFFERENCE</a:t>
            </a: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6579D1-A2EB-48C6-AC69-E220C94F45E7}"/>
              </a:ext>
            </a:extLst>
          </p:cNvPr>
          <p:cNvSpPr txBox="1">
            <a:spLocks/>
          </p:cNvSpPr>
          <p:nvPr/>
        </p:nvSpPr>
        <p:spPr>
          <a:xfrm>
            <a:off x="4451223" y="445769"/>
            <a:ext cx="4564665" cy="10853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Capital TT"/>
              <a:ea typeface="+mj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C3C2A-262C-46E3-B261-D699DD72F06E}"/>
              </a:ext>
            </a:extLst>
          </p:cNvPr>
          <p:cNvSpPr txBox="1"/>
          <p:nvPr/>
        </p:nvSpPr>
        <p:spPr>
          <a:xfrm>
            <a:off x="4451223" y="465234"/>
            <a:ext cx="330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Timeline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Dubai" panose="020B0503030403030204" pitchFamily="34" charset="-78"/>
              <a:ea typeface="+mn-ea"/>
              <a:cs typeface="Dubai" panose="020B0503030403030204" pitchFamily="34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66FA9C-C73B-4127-B6E8-8A797BB1EC8D}"/>
              </a:ext>
            </a:extLst>
          </p:cNvPr>
          <p:cNvSpPr txBox="1"/>
          <p:nvPr/>
        </p:nvSpPr>
        <p:spPr>
          <a:xfrm>
            <a:off x="393701" y="1427967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08A00"/>
                </a:solidFill>
                <a:effectLst/>
                <a:uLnTx/>
                <a:uFillTx/>
                <a:latin typeface="Ericsson Capital TT"/>
                <a:ea typeface="+mn-ea"/>
                <a:cs typeface="+mn-cs"/>
              </a:rPr>
              <a:t>Shield+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08A00"/>
              </a:solidFill>
              <a:effectLst/>
              <a:uLnTx/>
              <a:uFillTx/>
              <a:latin typeface="Ericsson Capital TT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EC5D39-56C8-48A4-8209-80F2984CD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21503"/>
            <a:ext cx="1628088" cy="1628088"/>
          </a:xfrm>
          <a:prstGeom prst="rect">
            <a:avLst/>
          </a:prstGeom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EA5BCFD4-9FF4-4A3A-9162-2BA43A4186EE}"/>
              </a:ext>
            </a:extLst>
          </p:cNvPr>
          <p:cNvGrpSpPr/>
          <p:nvPr/>
        </p:nvGrpSpPr>
        <p:grpSpPr>
          <a:xfrm>
            <a:off x="224330" y="2381162"/>
            <a:ext cx="8245411" cy="2700730"/>
            <a:chOff x="224330" y="2381162"/>
            <a:chExt cx="8245411" cy="2700730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D978AC8-1434-4D8C-95CF-1CCF614E6FC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12" y="2848182"/>
              <a:ext cx="780792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74" name="五边形 73">
              <a:extLst>
                <a:ext uri="{FF2B5EF4-FFF2-40B4-BE49-F238E27FC236}">
                  <a16:creationId xmlns:a16="http://schemas.microsoft.com/office/drawing/2014/main" id="{F2DF13A0-F701-4F90-84CF-871B0F00A346}"/>
                </a:ext>
              </a:extLst>
            </p:cNvPr>
            <p:cNvSpPr/>
            <p:nvPr/>
          </p:nvSpPr>
          <p:spPr>
            <a:xfrm>
              <a:off x="2571892" y="2740170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五边形 74">
              <a:extLst>
                <a:ext uri="{FF2B5EF4-FFF2-40B4-BE49-F238E27FC236}">
                  <a16:creationId xmlns:a16="http://schemas.microsoft.com/office/drawing/2014/main" id="{6B92E875-F36E-4CBB-A294-8F2AA00CB4F8}"/>
                </a:ext>
              </a:extLst>
            </p:cNvPr>
            <p:cNvSpPr/>
            <p:nvPr/>
          </p:nvSpPr>
          <p:spPr>
            <a:xfrm>
              <a:off x="6134420" y="2740170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4B2B636-E2CE-4287-9D98-40C17DE8CE5F}"/>
                </a:ext>
              </a:extLst>
            </p:cNvPr>
            <p:cNvSpPr txBox="1"/>
            <p:nvPr/>
          </p:nvSpPr>
          <p:spPr>
            <a:xfrm>
              <a:off x="224330" y="2381162"/>
              <a:ext cx="186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Report Timeline</a:t>
              </a:r>
              <a:r>
                <a:rPr lang="en-US" altLang="zh-CN" sz="1400" b="1" dirty="0">
                  <a:solidFill>
                    <a:prstClr val="white">
                      <a:lumMod val="50000"/>
                    </a:prst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 </a:t>
              </a:r>
              <a:endParaRPr lang="zh-CN" altLang="en-US" sz="1800" b="1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7" name="五边形 76">
              <a:extLst>
                <a:ext uri="{FF2B5EF4-FFF2-40B4-BE49-F238E27FC236}">
                  <a16:creationId xmlns:a16="http://schemas.microsoft.com/office/drawing/2014/main" id="{CADBC082-AB9B-455A-B765-93627579B09E}"/>
                </a:ext>
              </a:extLst>
            </p:cNvPr>
            <p:cNvSpPr/>
            <p:nvPr/>
          </p:nvSpPr>
          <p:spPr>
            <a:xfrm>
              <a:off x="1395609" y="2736764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五边形 77">
              <a:extLst>
                <a:ext uri="{FF2B5EF4-FFF2-40B4-BE49-F238E27FC236}">
                  <a16:creationId xmlns:a16="http://schemas.microsoft.com/office/drawing/2014/main" id="{5DFD97DB-5B0E-466B-8926-3854235A8C66}"/>
                </a:ext>
              </a:extLst>
            </p:cNvPr>
            <p:cNvSpPr/>
            <p:nvPr/>
          </p:nvSpPr>
          <p:spPr>
            <a:xfrm>
              <a:off x="777124" y="2740170"/>
              <a:ext cx="226825" cy="216024"/>
            </a:xfrm>
            <a:prstGeom prst="pentagon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五边形 82">
              <a:extLst>
                <a:ext uri="{FF2B5EF4-FFF2-40B4-BE49-F238E27FC236}">
                  <a16:creationId xmlns:a16="http://schemas.microsoft.com/office/drawing/2014/main" id="{FE43435C-E8F8-48FD-9088-75D5A37597AD}"/>
                </a:ext>
              </a:extLst>
            </p:cNvPr>
            <p:cNvSpPr/>
            <p:nvPr/>
          </p:nvSpPr>
          <p:spPr>
            <a:xfrm>
              <a:off x="6179442" y="4414945"/>
              <a:ext cx="226825" cy="216024"/>
            </a:xfrm>
            <a:prstGeom prst="pentagon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2C1748D-FA4C-49B8-9913-B57DEE2208C8}"/>
                </a:ext>
              </a:extLst>
            </p:cNvPr>
            <p:cNvSpPr txBox="1"/>
            <p:nvPr/>
          </p:nvSpPr>
          <p:spPr>
            <a:xfrm>
              <a:off x="6406266" y="4417090"/>
              <a:ext cx="2040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 err="1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Rebootstrapping</a:t>
              </a:r>
              <a:r>
                <a:rPr lang="en-US" altLang="zh-CN" sz="1400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 Point</a:t>
              </a:r>
              <a:endParaRPr lang="zh-CN" altLang="en-US" sz="14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5" name="五边形 84">
              <a:extLst>
                <a:ext uri="{FF2B5EF4-FFF2-40B4-BE49-F238E27FC236}">
                  <a16:creationId xmlns:a16="http://schemas.microsoft.com/office/drawing/2014/main" id="{4103A357-7971-4CDC-ACB9-CDD259E8C300}"/>
                </a:ext>
              </a:extLst>
            </p:cNvPr>
            <p:cNvSpPr/>
            <p:nvPr/>
          </p:nvSpPr>
          <p:spPr>
            <a:xfrm>
              <a:off x="6179442" y="4771970"/>
              <a:ext cx="226825" cy="216024"/>
            </a:xfrm>
            <a:prstGeom prst="pentag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D91E823-4B7E-491B-94E1-A272984C0B41}"/>
                </a:ext>
              </a:extLst>
            </p:cNvPr>
            <p:cNvSpPr txBox="1"/>
            <p:nvPr/>
          </p:nvSpPr>
          <p:spPr>
            <a:xfrm>
              <a:off x="6406266" y="4774115"/>
              <a:ext cx="2040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Retraining Point</a:t>
              </a:r>
              <a:endParaRPr lang="zh-CN" altLang="en-US" sz="14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9" name="五边形 88">
              <a:extLst>
                <a:ext uri="{FF2B5EF4-FFF2-40B4-BE49-F238E27FC236}">
                  <a16:creationId xmlns:a16="http://schemas.microsoft.com/office/drawing/2014/main" id="{17649298-B18B-42FA-A254-FB1A03797C08}"/>
                </a:ext>
              </a:extLst>
            </p:cNvPr>
            <p:cNvSpPr/>
            <p:nvPr/>
          </p:nvSpPr>
          <p:spPr>
            <a:xfrm>
              <a:off x="5644878" y="2743655"/>
              <a:ext cx="226825" cy="216024"/>
            </a:xfrm>
            <a:prstGeom prst="pentagon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7D8C715-C794-42A8-993A-3BE5A03B6F23}"/>
              </a:ext>
            </a:extLst>
          </p:cNvPr>
          <p:cNvGrpSpPr/>
          <p:nvPr/>
        </p:nvGrpSpPr>
        <p:grpSpPr>
          <a:xfrm>
            <a:off x="253338" y="2794738"/>
            <a:ext cx="8878432" cy="1566496"/>
            <a:chOff x="253338" y="2794738"/>
            <a:chExt cx="8878432" cy="1566496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6F0D032-482B-4456-B255-9A54ECB90989}"/>
                </a:ext>
              </a:extLst>
            </p:cNvPr>
            <p:cNvSpPr txBox="1"/>
            <p:nvPr/>
          </p:nvSpPr>
          <p:spPr>
            <a:xfrm>
              <a:off x="6489628" y="2794738"/>
              <a:ext cx="82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…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41B6E31-6DD0-4443-8A1A-2705EB20B04F}"/>
                </a:ext>
              </a:extLst>
            </p:cNvPr>
            <p:cNvCxnSpPr>
              <a:cxnSpLocks/>
            </p:cNvCxnSpPr>
            <p:nvPr/>
          </p:nvCxnSpPr>
          <p:spPr>
            <a:xfrm>
              <a:off x="661812" y="3425625"/>
              <a:ext cx="780792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1C1F2E70-B0AF-4148-8902-2AF9519519E2}"/>
                </a:ext>
              </a:extLst>
            </p:cNvPr>
            <p:cNvSpPr/>
            <p:nvPr/>
          </p:nvSpPr>
          <p:spPr>
            <a:xfrm>
              <a:off x="980909" y="3301473"/>
              <a:ext cx="144016" cy="124152"/>
            </a:xfrm>
            <a:prstGeom prst="triangl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9C64BDFF-E475-489E-8856-9CBABE629778}"/>
                </a:ext>
              </a:extLst>
            </p:cNvPr>
            <p:cNvSpPr/>
            <p:nvPr/>
          </p:nvSpPr>
          <p:spPr>
            <a:xfrm>
              <a:off x="6179442" y="3775753"/>
              <a:ext cx="144016" cy="124152"/>
            </a:xfrm>
            <a:prstGeom prst="triangl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260597C1-EADA-42FD-9BFE-2E8FB1853E61}"/>
                </a:ext>
              </a:extLst>
            </p:cNvPr>
            <p:cNvSpPr/>
            <p:nvPr/>
          </p:nvSpPr>
          <p:spPr>
            <a:xfrm>
              <a:off x="6179442" y="4124808"/>
              <a:ext cx="144016" cy="124152"/>
            </a:xfrm>
            <a:prstGeom prst="triangl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76BE860-D6F5-4309-AD71-34A78DA7E4E2}"/>
                </a:ext>
              </a:extLst>
            </p:cNvPr>
            <p:cNvSpPr txBox="1"/>
            <p:nvPr/>
          </p:nvSpPr>
          <p:spPr>
            <a:xfrm>
              <a:off x="6270247" y="3714718"/>
              <a:ext cx="2861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Reputation Bootstrapping Point</a:t>
              </a:r>
              <a:endParaRPr lang="zh-CN" altLang="en-US" sz="14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249F73E-0FE2-4BBE-BB2E-DF5B592CD2B2}"/>
                </a:ext>
              </a:extLst>
            </p:cNvPr>
            <p:cNvSpPr txBox="1"/>
            <p:nvPr/>
          </p:nvSpPr>
          <p:spPr>
            <a:xfrm>
              <a:off x="6270247" y="4053457"/>
              <a:ext cx="2861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Reputation Updating Point</a:t>
              </a:r>
              <a:endParaRPr lang="zh-CN" altLang="en-US" sz="14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67C342B-DD92-4B3A-ABD3-412E17F2B394}"/>
                    </a:ext>
                  </a:extLst>
                </p:cNvPr>
                <p:cNvSpPr txBox="1"/>
                <p:nvPr/>
              </p:nvSpPr>
              <p:spPr>
                <a:xfrm>
                  <a:off x="710879" y="2919957"/>
                  <a:ext cx="82809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𝑅𝑒𝑝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67C342B-DD92-4B3A-ABD3-412E17F2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79" y="2919957"/>
                  <a:ext cx="828092" cy="381515"/>
                </a:xfrm>
                <a:prstGeom prst="rect">
                  <a:avLst/>
                </a:prstGeom>
                <a:blipFill>
                  <a:blip r:embed="rId5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2E30B41-C74C-4BC8-BE4E-9D06F7B5D6AC}"/>
                    </a:ext>
                  </a:extLst>
                </p:cNvPr>
                <p:cNvSpPr txBox="1"/>
                <p:nvPr/>
              </p:nvSpPr>
              <p:spPr>
                <a:xfrm>
                  <a:off x="6751037" y="2927089"/>
                  <a:ext cx="82809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𝑅𝑒𝑝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2E30B41-C74C-4BC8-BE4E-9D06F7B5D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037" y="2927089"/>
                  <a:ext cx="828092" cy="381515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F7D9DF1-CB46-437C-A24D-DB49DC4EABD7}"/>
                </a:ext>
              </a:extLst>
            </p:cNvPr>
            <p:cNvSpPr txBox="1"/>
            <p:nvPr/>
          </p:nvSpPr>
          <p:spPr>
            <a:xfrm>
              <a:off x="253338" y="3727366"/>
              <a:ext cx="2671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black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Reputation Timeline</a:t>
              </a:r>
              <a:r>
                <a:rPr lang="en-US" altLang="zh-CN" sz="1400" dirty="0">
                  <a:solidFill>
                    <a:prstClr val="white">
                      <a:lumMod val="50000"/>
                    </a:prst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 </a:t>
              </a:r>
              <a:endParaRPr lang="zh-CN" altLang="en-US" sz="1800" b="1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A2B67280-7CA1-49B5-954E-3119F88418B2}"/>
                </a:ext>
              </a:extLst>
            </p:cNvPr>
            <p:cNvSpPr/>
            <p:nvPr/>
          </p:nvSpPr>
          <p:spPr>
            <a:xfrm>
              <a:off x="2673097" y="3301950"/>
              <a:ext cx="144016" cy="124152"/>
            </a:xfrm>
            <a:prstGeom prst="triangl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DE696591-652B-430A-9600-F07B5DC94F87}"/>
                </a:ext>
              </a:extLst>
            </p:cNvPr>
            <p:cNvSpPr/>
            <p:nvPr/>
          </p:nvSpPr>
          <p:spPr>
            <a:xfrm>
              <a:off x="1484965" y="3301473"/>
              <a:ext cx="144016" cy="124152"/>
            </a:xfrm>
            <a:prstGeom prst="triangl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CF265766-C5A1-4AA9-8ABE-1D1D058204A5}"/>
                </a:ext>
              </a:extLst>
            </p:cNvPr>
            <p:cNvSpPr/>
            <p:nvPr/>
          </p:nvSpPr>
          <p:spPr>
            <a:xfrm>
              <a:off x="6237493" y="3301473"/>
              <a:ext cx="144016" cy="124152"/>
            </a:xfrm>
            <a:prstGeom prst="triangl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1FA81288-FA24-4EB1-BD24-9BF6A44C1638}"/>
                    </a:ext>
                  </a:extLst>
                </p:cNvPr>
                <p:cNvSpPr txBox="1"/>
                <p:nvPr/>
              </p:nvSpPr>
              <p:spPr>
                <a:xfrm>
                  <a:off x="1347756" y="2928867"/>
                  <a:ext cx="82809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𝑅𝑒𝑝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1FA81288-FA24-4EB1-BD24-9BF6A44C1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756" y="2928867"/>
                  <a:ext cx="828092" cy="381515"/>
                </a:xfrm>
                <a:prstGeom prst="rect">
                  <a:avLst/>
                </a:prstGeom>
                <a:blipFill>
                  <a:blip r:embed="rId7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884F949A-BBAC-4C69-B351-21B6FF7A8FED}"/>
                    </a:ext>
                  </a:extLst>
                </p:cNvPr>
                <p:cNvSpPr txBox="1"/>
                <p:nvPr/>
              </p:nvSpPr>
              <p:spPr>
                <a:xfrm>
                  <a:off x="2288604" y="2921569"/>
                  <a:ext cx="82809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𝑅𝑒𝑝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884F949A-BBAC-4C69-B351-21B6FF7A8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604" y="2921569"/>
                  <a:ext cx="828092" cy="381515"/>
                </a:xfrm>
                <a:prstGeom prst="rect">
                  <a:avLst/>
                </a:prstGeom>
                <a:blipFill>
                  <a:blip r:embed="rId8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D50FA0C8-0C26-478A-ADB8-E46DA59681FA}"/>
                </a:ext>
              </a:extLst>
            </p:cNvPr>
            <p:cNvSpPr/>
            <p:nvPr/>
          </p:nvSpPr>
          <p:spPr>
            <a:xfrm>
              <a:off x="5733437" y="3301473"/>
              <a:ext cx="144016" cy="124152"/>
            </a:xfrm>
            <a:prstGeom prst="triangl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F7E733-B99C-4AAB-B1F4-9D2697DE2931}"/>
              </a:ext>
            </a:extLst>
          </p:cNvPr>
          <p:cNvGrpSpPr/>
          <p:nvPr/>
        </p:nvGrpSpPr>
        <p:grpSpPr>
          <a:xfrm>
            <a:off x="1052917" y="2920120"/>
            <a:ext cx="4757272" cy="977151"/>
            <a:chOff x="1052917" y="2920120"/>
            <a:chExt cx="4757272" cy="977151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1F0390D-8926-4708-B75C-D7641115EC8C}"/>
                </a:ext>
              </a:extLst>
            </p:cNvPr>
            <p:cNvCxnSpPr>
              <a:cxnSpLocks/>
            </p:cNvCxnSpPr>
            <p:nvPr/>
          </p:nvCxnSpPr>
          <p:spPr>
            <a:xfrm>
              <a:off x="2637093" y="3569641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ED20C5F8-FDB4-4156-AF5C-72886287AFCC}"/>
                </a:ext>
              </a:extLst>
            </p:cNvPr>
            <p:cNvCxnSpPr>
              <a:cxnSpLocks/>
            </p:cNvCxnSpPr>
            <p:nvPr/>
          </p:nvCxnSpPr>
          <p:spPr>
            <a:xfrm>
              <a:off x="4941349" y="3569641"/>
              <a:ext cx="64807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F58AAC2A-30A5-446D-AB5E-1565D655DF6E}"/>
                </a:ext>
              </a:extLst>
            </p:cNvPr>
            <p:cNvSpPr/>
            <p:nvPr/>
          </p:nvSpPr>
          <p:spPr>
            <a:xfrm>
              <a:off x="3213157" y="3301473"/>
              <a:ext cx="144016" cy="124152"/>
            </a:xfrm>
            <a:prstGeom prst="triangl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9FF33F0E-23EC-481D-8A4F-B9FFFCA2843C}"/>
                </a:ext>
              </a:extLst>
            </p:cNvPr>
            <p:cNvSpPr/>
            <p:nvPr/>
          </p:nvSpPr>
          <p:spPr>
            <a:xfrm>
              <a:off x="5445405" y="3301473"/>
              <a:ext cx="144016" cy="124152"/>
            </a:xfrm>
            <a:prstGeom prst="triangl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FC7245CE-3CE1-407A-8153-B44A0DD079D9}"/>
                </a:ext>
              </a:extLst>
            </p:cNvPr>
            <p:cNvCxnSpPr>
              <a:cxnSpLocks/>
            </p:cNvCxnSpPr>
            <p:nvPr/>
          </p:nvCxnSpPr>
          <p:spPr>
            <a:xfrm>
              <a:off x="1052917" y="3569641"/>
              <a:ext cx="158417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E9CCAD5-497E-4DD7-B2DA-23C73A5CFFC3}"/>
                </a:ext>
              </a:extLst>
            </p:cNvPr>
            <p:cNvSpPr txBox="1"/>
            <p:nvPr/>
          </p:nvSpPr>
          <p:spPr>
            <a:xfrm>
              <a:off x="1664985" y="352793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</a:t>
              </a:r>
              <a:endPara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D17DC2C-1E0F-42DE-A872-AB6244B58C22}"/>
                </a:ext>
              </a:extLst>
            </p:cNvPr>
            <p:cNvSpPr txBox="1"/>
            <p:nvPr/>
          </p:nvSpPr>
          <p:spPr>
            <a:xfrm>
              <a:off x="2745105" y="352793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</a:t>
              </a:r>
              <a:endPara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F41133E-5235-44C6-BCD2-6A39FEEDB188}"/>
                </a:ext>
              </a:extLst>
            </p:cNvPr>
            <p:cNvCxnSpPr>
              <a:cxnSpLocks/>
            </p:cNvCxnSpPr>
            <p:nvPr/>
          </p:nvCxnSpPr>
          <p:spPr>
            <a:xfrm>
              <a:off x="3357173" y="3569641"/>
              <a:ext cx="158417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EAAD094-A385-4539-B52C-A1A75A75CA86}"/>
                </a:ext>
              </a:extLst>
            </p:cNvPr>
            <p:cNvSpPr txBox="1"/>
            <p:nvPr/>
          </p:nvSpPr>
          <p:spPr>
            <a:xfrm>
              <a:off x="3969241" y="352793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</a:t>
              </a:r>
              <a:endPara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9E30EFE-46B2-425E-BBF2-698950C84C1E}"/>
                </a:ext>
              </a:extLst>
            </p:cNvPr>
            <p:cNvSpPr txBox="1"/>
            <p:nvPr/>
          </p:nvSpPr>
          <p:spPr>
            <a:xfrm>
              <a:off x="5049361" y="352793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</a:t>
              </a:r>
              <a:endPara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9C2786F-4404-4BD3-9900-81667A0253E2}"/>
                    </a:ext>
                  </a:extLst>
                </p:cNvPr>
                <p:cNvSpPr txBox="1"/>
                <p:nvPr/>
              </p:nvSpPr>
              <p:spPr>
                <a:xfrm>
                  <a:off x="3026686" y="2921569"/>
                  <a:ext cx="82809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𝑅𝑒𝑝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9C2786F-4404-4BD3-9900-81667A025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686" y="2921569"/>
                  <a:ext cx="828092" cy="381515"/>
                </a:xfrm>
                <a:prstGeom prst="rect">
                  <a:avLst/>
                </a:prstGeom>
                <a:blipFill>
                  <a:blip r:embed="rId9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78F9006B-44B8-4718-B2DB-ED1AB20B0B33}"/>
                    </a:ext>
                  </a:extLst>
                </p:cNvPr>
                <p:cNvSpPr txBox="1"/>
                <p:nvPr/>
              </p:nvSpPr>
              <p:spPr>
                <a:xfrm>
                  <a:off x="4982097" y="2920120"/>
                  <a:ext cx="82809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𝑅𝑒𝑝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78F9006B-44B8-4718-B2DB-ED1AB20B0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97" y="2920120"/>
                  <a:ext cx="828092" cy="381515"/>
                </a:xfrm>
                <a:prstGeom prst="rect">
                  <a:avLst/>
                </a:prstGeom>
                <a:blipFill>
                  <a:blip r:embed="rId1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932E3BC7-C6F2-4AD4-B3FB-7F7FE8C6D553}"/>
              </a:ext>
            </a:extLst>
          </p:cNvPr>
          <p:cNvSpPr txBox="1"/>
          <p:nvPr/>
        </p:nvSpPr>
        <p:spPr>
          <a:xfrm>
            <a:off x="7369745" y="6457890"/>
            <a:ext cx="22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Wenqing Yan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86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1575</TotalTime>
  <Words>317</Words>
  <Application>Microsoft Office PowerPoint</Application>
  <PresentationFormat>全屏显示(4:3)</PresentationFormat>
  <Paragraphs>129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Cambria Math</vt:lpstr>
      <vt:lpstr>Dubai</vt:lpstr>
      <vt:lpstr>宋体</vt:lpstr>
      <vt:lpstr>맑은 고딕</vt:lpstr>
      <vt:lpstr>Wingdings</vt:lpstr>
      <vt:lpstr>Abadi</vt:lpstr>
      <vt:lpstr>Calibri</vt:lpstr>
      <vt:lpstr>Times New Roman</vt:lpstr>
      <vt:lpstr>Bradley Hand ITC</vt:lpstr>
      <vt:lpstr>Arial</vt:lpstr>
      <vt:lpstr>Comic Sans MS</vt:lpstr>
      <vt:lpstr>Microsoft YaHei UI Light</vt:lpstr>
      <vt:lpstr>Ericsson Capital TT</vt:lpstr>
      <vt:lpstr>PresentationTemplate2011</vt:lpstr>
      <vt:lpstr>Office 主题</vt:lpstr>
      <vt:lpstr> shield+</vt:lpstr>
      <vt:lpstr> shield</vt:lpstr>
      <vt:lpstr>Research Reasons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shield+</dc:title>
  <dc:creator>Wenqing Yan</dc:creator>
  <cp:keywords/>
  <dc:description>Rev PA1</dc:description>
  <cp:lastModifiedBy>Wenqing Yan</cp:lastModifiedBy>
  <cp:revision>42</cp:revision>
  <dcterms:created xsi:type="dcterms:W3CDTF">2018-01-30T18:56:42Z</dcterms:created>
  <dcterms:modified xsi:type="dcterms:W3CDTF">2018-02-02T13:57:58Z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2018-01-30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2018-01-30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