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8" r:id="rId4"/>
    <p:sldId id="276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80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4" r:id="rId31"/>
    <p:sldId id="295" r:id="rId32"/>
    <p:sldId id="296" r:id="rId33"/>
    <p:sldId id="297" r:id="rId34"/>
    <p:sldId id="293" r:id="rId35"/>
    <p:sldId id="292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9D"/>
    <a:srgbClr val="002548"/>
    <a:srgbClr val="003E74"/>
    <a:srgbClr val="D4EFFC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00" y="6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ustomXml" Target="../customXml/item1.xml"/><Relationship Id="rId42" Type="http://schemas.openxmlformats.org/officeDocument/2006/relationships/customXmlProps" Target="../customXml/itemProps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  <a:endParaRPr lang="en-US" b="1" dirty="0">
              <a:solidFill>
                <a:srgbClr val="003E7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</a:fld>
            <a:endParaRPr lang="en-US" dirty="0">
              <a:solidFill>
                <a:srgbClr val="003E7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 panose="020B0604020202020204"/>
              <a:buNone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 panose="020B0604020202020204"/>
              <a:buNone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 panose="020B0604020202020204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 panose="020B0604020202020204"/>
        <a:buChar char="–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 panose="020B0604020202020204"/>
        <a:buChar char="•"/>
        <a:defRPr sz="12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 panose="020B0604020202020204"/>
        <a:buChar char="–"/>
        <a:defRPr sz="12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 panose="020B0604020202020204"/>
        <a:buChar char="»"/>
        <a:defRPr sz="12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jpeg"/><Relationship Id="rId3" Type="http://schemas.openxmlformats.org/officeDocument/2006/relationships/image" Target="file:///C:\Users\Wenqing\AppData\Local\Temp\wps\INetCache\a471fdb06dbea43bfeebae82afad7bb2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file:///C:\Users\Wenqing\AppData\Local\Temp\wps\INetCache\a471fdb06dbea43bfeebae82afad7bb2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svg"/><Relationship Id="rId3" Type="http://schemas.openxmlformats.org/officeDocument/2006/relationships/image" Target="../media/image14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jpe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jpe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jpe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.svg"/><Relationship Id="rId7" Type="http://schemas.openxmlformats.org/officeDocument/2006/relationships/image" Target="../media/image7.png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1.svg"/><Relationship Id="rId3" Type="http://schemas.openxmlformats.org/officeDocument/2006/relationships/image" Target="../media/image5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svg"/><Relationship Id="rId3" Type="http://schemas.openxmlformats.org/officeDocument/2006/relationships/image" Target="../media/image8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file:///C:\Users\Wenqing\AppData\Local\Temp\wps\INetCache\a471fdb06dbea43bfeebae82afad7bb2" TargetMode="Externa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957195"/>
            <a:ext cx="8188325" cy="453390"/>
          </a:xfrm>
        </p:spPr>
        <p:txBody>
          <a:bodyPr/>
          <a:lstStyle/>
          <a:p>
            <a:r>
              <a:rPr lang="en-US" sz="2000"/>
              <a:t>Wenqing Zong                                 Supervisor: Dr. </a:t>
            </a:r>
            <a:r>
              <a:rPr lang="en-US" sz="2000">
                <a:sym typeface="+mn-ea"/>
              </a:rPr>
              <a:t>Matthew </a:t>
            </a:r>
            <a:r>
              <a:rPr lang="en-US" sz="2000"/>
              <a:t>Williams  </a:t>
            </a:r>
            <a:endParaRPr lang="en-US" sz="2000"/>
          </a:p>
          <a:p>
            <a:r>
              <a:rPr lang="en-US" sz="2000"/>
              <a:t>                                                        Supervisor: Elsa Angelini         </a:t>
            </a:r>
            <a:endParaRPr lang="en-US" sz="20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Domain Adaptation In Medical </a:t>
            </a:r>
            <a:r>
              <a:rPr lang="en-US"/>
              <a:t>Images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I will quit and rejoin this meeting in case of annoying network errors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239941" y="731277"/>
            <a:ext cx="1446859" cy="192881"/>
          </a:xfrm>
        </p:spPr>
        <p:txBody>
          <a:bodyPr/>
          <a:lstStyle/>
          <a:p>
            <a:r>
              <a:rPr lang="en-US"/>
              <a:t>6th Sep 2022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ource_training_loss"/>
          <p:cNvPicPr>
            <a:picLocks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1088390" y="1880870"/>
            <a:ext cx="3483610" cy="26130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Result - Source Domain Pretrain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Content Placeholder 9" descr="source_training_precision_recall_f1"/>
          <p:cNvPicPr>
            <a:picLocks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381500" y="1908810"/>
            <a:ext cx="3483610" cy="26130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91515" y="1541145"/>
            <a:ext cx="695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Ideal performance on CrossModa 2022 source domain training set.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72360" y="4450715"/>
            <a:ext cx="414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3. CDTrans Performance on CrossModa 2022 Source Training Set</a:t>
            </a: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ource_validation_precision"/>
          <p:cNvPicPr>
            <a:picLocks noChangeAspect="1"/>
          </p:cNvPicPr>
          <p:nvPr>
            <p:ph idx="12"/>
          </p:nvPr>
        </p:nvPicPr>
        <p:blipFill>
          <a:blip r:embed="rId1"/>
          <a:stretch>
            <a:fillRect/>
          </a:stretch>
        </p:blipFill>
        <p:spPr>
          <a:xfrm>
            <a:off x="2755900" y="1681480"/>
            <a:ext cx="3483610" cy="26130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Result - Source Domain Pretrain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691515" y="1541145"/>
            <a:ext cx="707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Bad performance on CrossModa 2022 source domain validation set.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223770" y="4234180"/>
            <a:ext cx="42398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4. CDTrans Performance on CrossModa 2022 Source Validation Set</a:t>
            </a:r>
            <a:endParaRPr 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Result - Target Domain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457200" y="1552575"/>
            <a:ext cx="3858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Ranked 12th out of 22 submissions on the official leaderboard.</a:t>
            </a:r>
            <a:endParaRPr lang="en-US"/>
          </a:p>
          <a:p>
            <a:endParaRPr lang="en-US"/>
          </a:p>
          <a:p>
            <a:r>
              <a:rPr lang="en-US"/>
              <a:t>But sadly, this result is obtained by source model, intended to use it as a baseline.</a:t>
            </a:r>
            <a:endParaRPr lang="en-US"/>
          </a:p>
          <a:p>
            <a:endParaRPr lang="en-US"/>
          </a:p>
          <a:p>
            <a:r>
              <a:rPr lang="en-US"/>
              <a:t>Best Target modal ranked 14th out of 22 submissions.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 descr="leaderboard"/>
          <p:cNvPicPr>
            <a:picLocks noChangeAspect="1"/>
          </p:cNvPicPr>
          <p:nvPr>
            <p:ph idx="12"/>
          </p:nvPr>
        </p:nvPicPr>
        <p:blipFill>
          <a:blip r:embed="rId3"/>
          <a:srcRect l="797" t="15300" r="33560" b="5812"/>
          <a:stretch>
            <a:fillRect/>
          </a:stretch>
        </p:blipFill>
        <p:spPr>
          <a:xfrm>
            <a:off x="5612130" y="1552575"/>
            <a:ext cx="3382645" cy="33159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03010" y="4924425"/>
            <a:ext cx="2024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5. The Official Leaderboard</a:t>
            </a:r>
            <a:r>
              <a:rPr lang="en-US" sz="1000" baseline="30000"/>
              <a:t>[4]</a:t>
            </a:r>
            <a:endParaRPr lang="en-US" sz="1000"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Conclusion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Content Placeholder 1"/>
          <p:cNvSpPr/>
          <p:nvPr>
            <p:ph idx="12"/>
          </p:nvPr>
        </p:nvSpPr>
        <p:spPr>
          <a:xfrm>
            <a:off x="566420" y="1565910"/>
            <a:ext cx="8120380" cy="2613660"/>
          </a:xfrm>
        </p:spPr>
        <p:txBody>
          <a:bodyPr/>
          <a:p>
            <a:r>
              <a:rPr lang="en-US"/>
              <a:t>CDTrans has a great ability in memorising training samples.</a:t>
            </a:r>
            <a:endParaRPr lang="en-US"/>
          </a:p>
          <a:p>
            <a:r>
              <a:rPr lang="en-US"/>
              <a:t>CDTrans is not suitable for CrossModa 2022 dataset. Compared to the whole brain, only a tiny portion determines VS grade. CDTrans cannot learn in this extreme situation.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60220"/>
            <a:ext cx="8234680" cy="2613660"/>
          </a:xfrm>
        </p:spPr>
        <p:txBody>
          <a:bodyPr/>
          <a:lstStyle/>
          <a:p>
            <a:r>
              <a:rPr lang="en-US"/>
              <a:t>Dataset: BraTS 2021</a:t>
            </a:r>
            <a:r>
              <a:rPr lang="en-US" baseline="30000"/>
              <a:t>[5]</a:t>
            </a:r>
            <a:r>
              <a:rPr lang="en-US"/>
              <a:t>, 1251 subjects in total. </a:t>
            </a:r>
            <a:endParaRPr lang="en-US"/>
          </a:p>
          <a:p>
            <a:r>
              <a:rPr lang="en-US">
                <a:sym typeface="+mn-ea"/>
              </a:rPr>
              <a:t>Source Domain: T1ce, Target Domain T2.</a:t>
            </a:r>
            <a:endParaRPr lang="en-US"/>
          </a:p>
          <a:p>
            <a:r>
              <a:rPr lang="en-US"/>
              <a:t>Dataset split: source training : target training : validation : test = 500 : 500 : 125 : 126.</a:t>
            </a:r>
            <a:endParaRPr lang="en-US"/>
          </a:p>
          <a:p>
            <a:r>
              <a:rPr lang="en-US"/>
              <a:t>Each subject is converted to 155 2D axial images.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Data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60220"/>
            <a:ext cx="8235315" cy="2613660"/>
          </a:xfrm>
        </p:spPr>
        <p:txBody>
          <a:bodyPr/>
          <a:lstStyle/>
          <a:p>
            <a:r>
              <a:rPr lang="en-US"/>
              <a:t>Inspired by Chen et al.</a:t>
            </a:r>
            <a:r>
              <a:rPr lang="en-US" baseline="30000"/>
              <a:t>[6]</a:t>
            </a:r>
            <a:r>
              <a:rPr lang="en-US"/>
              <a:t>, We proposed a novel Momentum Prototype UDA (MP-UDA) method, which has the following two advantages:</a:t>
            </a:r>
            <a:endParaRPr lang="en-US"/>
          </a:p>
          <a:p>
            <a:r>
              <a:rPr lang="en-US"/>
              <a:t>Source-Free. </a:t>
            </a:r>
            <a:endParaRPr lang="en-US"/>
          </a:p>
          <a:p>
            <a:r>
              <a:rPr lang="en-US"/>
              <a:t>Support various network backbones.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Method - Overview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60220"/>
            <a:ext cx="8235315" cy="2613660"/>
          </a:xfrm>
        </p:spPr>
        <p:txBody>
          <a:bodyPr/>
          <a:lstStyle/>
          <a:p>
            <a:r>
              <a:rPr lang="en-US"/>
              <a:t>Define 3 things:</a:t>
            </a:r>
            <a:endParaRPr lang="en-US"/>
          </a:p>
          <a:p>
            <a:r>
              <a:rPr lang="en-US"/>
              <a:t>probability: output of the last convolutional layer with softmax activation applied.</a:t>
            </a:r>
            <a:endParaRPr lang="en-US"/>
          </a:p>
          <a:p>
            <a:r>
              <a:rPr lang="en-US"/>
              <a:t>feature: input of the last convolutional layer.</a:t>
            </a:r>
            <a:endParaRPr lang="en-US"/>
          </a:p>
          <a:p>
            <a:endParaRPr lang="en-US"/>
          </a:p>
          <a:p>
            <a:r>
              <a:rPr lang="en-US"/>
              <a:t>Object Ratio: 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Method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2384804F-3998-4D57-9195-F3826E402611-15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320" y="3274695"/>
            <a:ext cx="4014107" cy="509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60220"/>
            <a:ext cx="8240395" cy="2613660"/>
          </a:xfrm>
        </p:spPr>
        <p:txBody>
          <a:bodyPr/>
          <a:lstStyle/>
          <a:p>
            <a:r>
              <a:rPr lang="en-US"/>
              <a:t>Use source domain data and labels to train a source model.</a:t>
            </a:r>
            <a:endParaRPr lang="en-US"/>
          </a:p>
          <a:p>
            <a:r>
              <a:rPr lang="en-US"/>
              <a:t>Use the source model to initialise target model.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Method - Step 1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MPFUDA"/>
          <p:cNvPicPr>
            <a:picLocks noChangeAspect="1"/>
          </p:cNvPicPr>
          <p:nvPr>
            <p:ph idx="12"/>
          </p:nvPr>
        </p:nvPicPr>
        <p:blipFill>
          <a:blip r:embed="rId3"/>
          <a:srcRect b="88408"/>
          <a:stretch>
            <a:fillRect/>
          </a:stretch>
        </p:blipFill>
        <p:spPr>
          <a:xfrm>
            <a:off x="1426210" y="2785745"/>
            <a:ext cx="7475220" cy="8515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541395" y="3585845"/>
            <a:ext cx="14033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6 MP-UDA Step 1</a:t>
            </a:r>
            <a:endParaRPr 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60220"/>
            <a:ext cx="8240395" cy="2613660"/>
          </a:xfrm>
        </p:spPr>
        <p:txBody>
          <a:bodyPr/>
          <a:lstStyle/>
          <a:p>
            <a:r>
              <a:rPr lang="en-US"/>
              <a:t>Directly feed target data into untrained target model. </a:t>
            </a:r>
            <a:endParaRPr lang="en-US"/>
          </a:p>
          <a:p>
            <a:r>
              <a:rPr lang="en-US"/>
              <a:t>Filter out pixels with low probability, then multiply probablity and feature to get weighted feature.</a:t>
            </a:r>
            <a:endParaRPr lang="en-US"/>
          </a:p>
          <a:p>
            <a:r>
              <a:rPr lang="en-US"/>
              <a:t>Repeat for all target data and take their average to get prototype feature.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Method - Step 2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MPFUDA"/>
          <p:cNvPicPr>
            <a:picLocks noChangeAspect="1"/>
          </p:cNvPicPr>
          <p:nvPr>
            <p:ph idx="12"/>
          </p:nvPr>
        </p:nvPicPr>
        <p:blipFill>
          <a:blip r:embed="rId3"/>
          <a:srcRect t="13512" b="70741"/>
          <a:stretch>
            <a:fillRect/>
          </a:stretch>
        </p:blipFill>
        <p:spPr>
          <a:xfrm>
            <a:off x="890270" y="2974975"/>
            <a:ext cx="7374255" cy="11410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29990" y="4079875"/>
            <a:ext cx="14389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7. MP-UDA Step 2</a:t>
            </a:r>
            <a:endParaRPr 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94335" y="1515110"/>
            <a:ext cx="8240395" cy="2613660"/>
          </a:xfrm>
        </p:spPr>
        <p:txBody>
          <a:bodyPr/>
          <a:lstStyle/>
          <a:p>
            <a:r>
              <a:rPr lang="en-US"/>
              <a:t>Use distance measure and prototype feature to decide pseudo labels for each pixel.</a:t>
            </a:r>
            <a:endParaRPr lang="en-US"/>
          </a:p>
          <a:p>
            <a:r>
              <a:rPr lang="en-US"/>
              <a:t>Use pseudo label to calculate object ratio and resplit target data into two parts: one part with a higher object ratio, and the other with a low object ratio.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- Method - Step 3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MPFUDA"/>
          <p:cNvPicPr>
            <a:picLocks noChangeAspect="1"/>
          </p:cNvPicPr>
          <p:nvPr>
            <p:ph idx="12"/>
          </p:nvPr>
        </p:nvPicPr>
        <p:blipFill>
          <a:blip r:embed="rId3"/>
          <a:srcRect t="32296" b="46707"/>
          <a:stretch>
            <a:fillRect/>
          </a:stretch>
        </p:blipFill>
        <p:spPr>
          <a:xfrm>
            <a:off x="1011555" y="2656840"/>
            <a:ext cx="7131685" cy="14712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909695" y="4128770"/>
            <a:ext cx="14389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8. MP-UDA Step 3</a:t>
            </a:r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/>
          </a:p>
          <a:p>
            <a:r>
              <a:rPr lang="en-US"/>
              <a:t>Project Goal</a:t>
            </a:r>
            <a:endParaRPr lang="en-US"/>
          </a:p>
          <a:p>
            <a:r>
              <a:rPr lang="en-US"/>
              <a:t>Classification (Data, Method, Result, Conclusion)</a:t>
            </a:r>
            <a:endParaRPr lang="en-US"/>
          </a:p>
          <a:p>
            <a:r>
              <a:rPr lang="en-US"/>
              <a:t>Segmentation (Data, Method, Result, Conclusion)</a:t>
            </a:r>
            <a:endParaRPr lang="en-US"/>
          </a:p>
          <a:p>
            <a:r>
              <a:rPr lang="en-US"/>
              <a:t>Final Conclusion and Future Work</a:t>
            </a:r>
            <a:endParaRPr lang="en-US"/>
          </a:p>
          <a:p>
            <a:r>
              <a:rPr lang="en-US"/>
              <a:t>References</a:t>
            </a:r>
            <a:endParaRPr lang="en-US"/>
          </a:p>
          <a:p>
            <a:r>
              <a:rPr lang="en-US"/>
              <a:t>Appendix</a:t>
            </a:r>
            <a:endParaRPr lang="en-US"/>
          </a:p>
          <a:p>
            <a:r>
              <a:rPr lang="en-US"/>
              <a:t>Questions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40690" y="1304925"/>
            <a:ext cx="8240395" cy="2613660"/>
          </a:xfrm>
        </p:spPr>
        <p:txBody>
          <a:bodyPr/>
          <a:lstStyle/>
          <a:p>
            <a:r>
              <a:rPr lang="en-US"/>
              <a:t>Momentum update prototype feature as:</a:t>
            </a:r>
            <a:endParaRPr lang="en-US"/>
          </a:p>
          <a:p>
            <a:endParaRPr lang="en-US"/>
          </a:p>
          <a:p>
            <a:r>
              <a:rPr lang="en-US"/>
              <a:t>Use updated prototype feature to calculate pseudo labels.</a:t>
            </a:r>
            <a:endParaRPr lang="en-US"/>
          </a:p>
          <a:p>
            <a:r>
              <a:rPr lang="en-US"/>
              <a:t>Loss is a combination of dice loss and entropy loss as suggested by Liang et al. </a:t>
            </a:r>
            <a:r>
              <a:rPr lang="en-US" baseline="30000"/>
              <a:t>[7]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485" y="924161"/>
            <a:ext cx="8229600" cy="380667"/>
          </a:xfrm>
        </p:spPr>
        <p:txBody>
          <a:bodyPr/>
          <a:lstStyle/>
          <a:p>
            <a:r>
              <a:rPr lang="en-US"/>
              <a:t>Segmentation - Method - Step 4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MPFUDA"/>
          <p:cNvPicPr>
            <a:picLocks noChangeAspect="1"/>
          </p:cNvPicPr>
          <p:nvPr>
            <p:ph idx="12"/>
          </p:nvPr>
        </p:nvPicPr>
        <p:blipFill>
          <a:blip r:embed="rId3"/>
          <a:srcRect t="54119"/>
          <a:stretch>
            <a:fillRect/>
          </a:stretch>
        </p:blipFill>
        <p:spPr>
          <a:xfrm>
            <a:off x="2090420" y="2545080"/>
            <a:ext cx="5014595" cy="2261235"/>
          </a:xfrm>
          <a:prstGeom prst="rect">
            <a:avLst/>
          </a:prstGeom>
        </p:spPr>
      </p:pic>
      <p:pic>
        <p:nvPicPr>
          <p:cNvPr id="7" name="2384804F-3998-4D57-9195-F3826E402611-16" descr="wp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470" y="1770380"/>
            <a:ext cx="7900035" cy="1936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852545" y="4875530"/>
            <a:ext cx="14389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9. MP-UDA Step 4</a:t>
            </a:r>
            <a:endParaRPr 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Segmentation - Result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 descr="source_dice"/>
          <p:cNvPicPr>
            <a:picLocks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088390" y="1965325"/>
            <a:ext cx="3483610" cy="26130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 descr="source_val_dice"/>
          <p:cNvPicPr>
            <a:picLocks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279265" y="1965325"/>
            <a:ext cx="3483610" cy="26130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14350" y="1400175"/>
            <a:ext cx="7938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Good performance on source domain training set, and generalise well to unseen source domain data.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614295" y="4519295"/>
            <a:ext cx="3915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10. MP-UDA Performance on BraTS 2021 Source Training Set</a:t>
            </a:r>
            <a:endParaRPr 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Segmentation - Result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25780" y="1311910"/>
            <a:ext cx="793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Good adaptation to target domain.</a:t>
            </a:r>
            <a:endParaRPr lang="en-US"/>
          </a:p>
        </p:txBody>
      </p:sp>
      <p:pic>
        <p:nvPicPr>
          <p:cNvPr id="5" name="Content Placeholder 4" descr="target_training_loss"/>
          <p:cNvPicPr>
            <a:picLocks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088390" y="1685925"/>
            <a:ext cx="3483610" cy="2613025"/>
          </a:xfrm>
          <a:prstGeom prst="rect">
            <a:avLst/>
          </a:prstGeom>
        </p:spPr>
      </p:pic>
      <p:pic>
        <p:nvPicPr>
          <p:cNvPr id="6" name="Content Placeholder 5" descr="target_training_true_dice"/>
          <p:cNvPicPr>
            <a:picLocks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278630" y="1685925"/>
            <a:ext cx="3483610" cy="2613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484120" y="4253230"/>
            <a:ext cx="38804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11. MP-UDA Performance on BraTS 2021 Target Training Set</a:t>
            </a:r>
            <a:endParaRPr 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Segmentation - Result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微信截图_20220906111948"/>
          <p:cNvPicPr>
            <a:picLocks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447800" y="2638425"/>
            <a:ext cx="6170295" cy="13608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830" y="1362075"/>
            <a:ext cx="825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 comparision with source only, M</a:t>
            </a:r>
            <a:r>
              <a:rPr lang="en-US"/>
              <a:t>P-UDA solved the domain shift problem and achieved good dice score.</a:t>
            </a:r>
            <a:endParaRPr lang="en-US"/>
          </a:p>
          <a:p>
            <a:r>
              <a:rPr lang="en-US"/>
              <a:t>In comparision with BBUDA (The latest model publish this June), it also achieves a similar performance.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77440" y="3999230"/>
            <a:ext cx="43319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Tabel 1. MP-UDA Performance and Comparision on BraTS 2021 Test Set</a:t>
            </a:r>
            <a:endParaRPr 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Segmentation - Result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erformance"/>
          <p:cNvPicPr>
            <a:picLocks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208780" y="106680"/>
            <a:ext cx="4080510" cy="41821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41800" y="4288790"/>
            <a:ext cx="40138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12. MP-UDA Performance Visualisation on BraTS 2021 Test Set</a:t>
            </a:r>
            <a:endParaRPr lang="en-US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Segmentation - Conclusion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idx="11"/>
          </p:nvPr>
        </p:nvSpPr>
        <p:spPr>
          <a:xfrm>
            <a:off x="457200" y="1760220"/>
            <a:ext cx="8190230" cy="2613660"/>
          </a:xfrm>
        </p:spPr>
        <p:txBody>
          <a:bodyPr/>
          <a:p>
            <a:r>
              <a:rPr lang="en-US"/>
              <a:t>MP-UDA uses prototype feature to calculate pseudo labels, and momentum update it during training. </a:t>
            </a:r>
            <a:endParaRPr lang="en-US"/>
          </a:p>
          <a:p>
            <a:r>
              <a:rPr lang="en-US"/>
              <a:t>It overcomes domain shift, fulfils project goal.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Final Conclusion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idx="11"/>
          </p:nvPr>
        </p:nvSpPr>
        <p:spPr>
          <a:xfrm>
            <a:off x="457200" y="1760220"/>
            <a:ext cx="8190230" cy="2613660"/>
          </a:xfrm>
        </p:spPr>
        <p:txBody>
          <a:bodyPr/>
          <a:p>
            <a:r>
              <a:rPr lang="en-US"/>
              <a:t>We used CDTrans to solve classification problem, but the result is not ideal.</a:t>
            </a:r>
            <a:endParaRPr lang="en-US"/>
          </a:p>
          <a:p>
            <a:r>
              <a:rPr lang="en-US"/>
              <a:t>We proposed a noval MP-UDA to solve segmentation problem, it overcomes domain shift, achieves similar result when compared to the latest BBUDA model.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Future Work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/>
          <p:nvPr>
            <p:ph idx="11"/>
          </p:nvPr>
        </p:nvSpPr>
        <p:spPr>
          <a:xfrm>
            <a:off x="457200" y="1760220"/>
            <a:ext cx="8190230" cy="2613660"/>
          </a:xfrm>
        </p:spPr>
        <p:txBody>
          <a:bodyPr/>
          <a:p>
            <a:r>
              <a:rPr lang="en-US"/>
              <a:t>Using transformer achitecture to detect small objects in medical images.</a:t>
            </a:r>
            <a:endParaRPr lang="en-US"/>
          </a:p>
          <a:p>
            <a:r>
              <a:rPr lang="en-US"/>
              <a:t>MP-UDA is a source-free method, it is not designed to be black box as an attacker could get 100% accurate target domain data if it launches a Man In The Middle attack, but an attacker can get some source domain data if it launches a Model Inversion (MI) attack (although not 100% accurate). Consider adding MI prevention measures in the future.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Reference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7830" y="1381760"/>
            <a:ext cx="85001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aseline="30000"/>
              <a:t>[1]</a:t>
            </a:r>
            <a:r>
              <a:rPr lang="en-US" i="1"/>
              <a:t>CrossModa 2022 </a:t>
            </a:r>
            <a:r>
              <a:rPr lang="en-US"/>
              <a:t>Availabel from https://crossmoda-challenge.ml/ [Accessed 30 Aug] 2022</a:t>
            </a:r>
            <a:endParaRPr lang="en-US"/>
          </a:p>
          <a:p>
            <a:r>
              <a:rPr lang="en-US" baseline="30000"/>
              <a:t>[2]</a:t>
            </a:r>
            <a:r>
              <a:rPr lang="en-US"/>
              <a:t>Koos WT, Day JD, Matula C, Levy DI. </a:t>
            </a:r>
            <a:r>
              <a:rPr lang="en-US" i="1"/>
              <a:t>Neurotopographic considerations in the</a:t>
            </a:r>
            <a:endParaRPr lang="en-US" i="1"/>
          </a:p>
          <a:p>
            <a:r>
              <a:rPr lang="en-US" i="1"/>
              <a:t>microsurgical treatment of small acoustic neurinomas</a:t>
            </a:r>
            <a:r>
              <a:rPr lang="en-US"/>
              <a:t>. American Association of</a:t>
            </a:r>
            <a:endParaRPr lang="en-US"/>
          </a:p>
          <a:p>
            <a:r>
              <a:rPr lang="en-US"/>
              <a:t>Neurological Surgeons. 1998;88:506-12</a:t>
            </a:r>
            <a:endParaRPr lang="en-US"/>
          </a:p>
          <a:p>
            <a:r>
              <a:rPr lang="en-US" baseline="30000"/>
              <a:t>[3]</a:t>
            </a:r>
            <a:r>
              <a:rPr lang="en-US"/>
              <a:t>Xu T, Chen W, Wang P, Wang F, Li H, Jin R. </a:t>
            </a:r>
            <a:r>
              <a:rPr lang="en-US" i="1"/>
              <a:t>CDTrans: Cross-domain Transformer for Unsupervised Domain Adaptation</a:t>
            </a:r>
            <a:r>
              <a:rPr lang="en-US"/>
              <a:t>. 2021 9. Available from: https://arxiv.org/abs/2109.06165v4 [Accessed on 30 Aug 2022]</a:t>
            </a:r>
            <a:endParaRPr lang="en-US"/>
          </a:p>
          <a:p>
            <a:r>
              <a:rPr lang="en-US" baseline="30000"/>
              <a:t>[4]</a:t>
            </a:r>
            <a:r>
              <a:rPr lang="en-US" i="1"/>
              <a:t>Leaderboard - Grand Challenge</a:t>
            </a:r>
            <a:r>
              <a:rPr lang="en-US"/>
              <a:t>;. Available from: https://crossmoda2022.grand-challenge.org/evaluation/task-2-koos-classification-validation-phase/leaderboard/ </a:t>
            </a:r>
            <a:r>
              <a:rPr lang="en-US">
                <a:sym typeface="+mn-ea"/>
              </a:rPr>
              <a:t>[Accessed on 30th Aug 2022]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Reference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7830" y="1393190"/>
            <a:ext cx="85001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aseline="30000"/>
              <a:t>[5]</a:t>
            </a:r>
            <a:r>
              <a:rPr lang="en-US" i="1"/>
              <a:t>RSNA-ASNR-MICCAI BraTS Challenge 2021</a:t>
            </a:r>
            <a:r>
              <a:rPr lang="en-US"/>
              <a:t> Available from http://braintumorsegmentation.org/ [Accessed 30 Aug 2022]</a:t>
            </a:r>
            <a:endParaRPr lang="en-US"/>
          </a:p>
          <a:p>
            <a:r>
              <a:rPr lang="en-US" baseline="30000"/>
              <a:t>[6]</a:t>
            </a:r>
            <a:r>
              <a:rPr lang="en-US"/>
              <a:t>Chen C, Liu Q, Jin Y, Dou Q, Heng PA. </a:t>
            </a:r>
            <a:r>
              <a:rPr lang="en-US" i="1"/>
              <a:t>Source-Free Domain Adaptive Fundus</a:t>
            </a:r>
            <a:endParaRPr lang="en-US" i="1"/>
          </a:p>
          <a:p>
            <a:r>
              <a:rPr lang="en-US" i="1"/>
              <a:t>Image Segmentation with Denoised Pseudo-Labeling</a:t>
            </a:r>
            <a:r>
              <a:rPr lang="en-US"/>
              <a:t>. Lecture Notes in Computer</a:t>
            </a:r>
            <a:endParaRPr lang="en-US"/>
          </a:p>
          <a:p>
            <a:r>
              <a:rPr lang="en-US"/>
              <a:t>Science (including subseries Lecture Notes in Artificial Intelligence and Lecture</a:t>
            </a:r>
            <a:endParaRPr lang="en-US"/>
          </a:p>
          <a:p>
            <a:r>
              <a:rPr lang="en-US"/>
              <a:t>Notes in Bioinformatics). 2021 9;12905 LNCS:225-35. Available from: https://arxiv.org/abs/2109.09735v1 [Accessed 30 Aug 2022]</a:t>
            </a:r>
            <a:endParaRPr lang="en-US"/>
          </a:p>
          <a:p>
            <a:r>
              <a:rPr lang="en-US" baseline="30000"/>
              <a:t>[7]</a:t>
            </a:r>
            <a:r>
              <a:rPr lang="en-US"/>
              <a:t>Liang J, Hu D, Feng J. </a:t>
            </a:r>
            <a:r>
              <a:rPr lang="en-US" i="1"/>
              <a:t>Do We Really Need to Access the Source Data? Source</a:t>
            </a:r>
            <a:endParaRPr lang="en-US" i="1"/>
          </a:p>
          <a:p>
            <a:r>
              <a:rPr lang="en-US" i="1"/>
              <a:t>Hypothesis Transfer for Unsupervised Domain Adaptation.</a:t>
            </a:r>
            <a:r>
              <a:rPr lang="en-US"/>
              <a:t> 37th International</a:t>
            </a:r>
            <a:endParaRPr lang="en-US"/>
          </a:p>
          <a:p>
            <a:r>
              <a:rPr lang="en-US"/>
              <a:t>Conference on Machine Learning, ICML 2020. 2020 2;PartF168147-8:5984-</a:t>
            </a:r>
            <a:endParaRPr lang="en-US"/>
          </a:p>
          <a:p>
            <a:r>
              <a:rPr lang="en-US"/>
              <a:t>95. Available from https://arxiv.org/abs/2002.08546v6 [Accessed 30 Aug 2022]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Deep learning has already achieved remarkable progress in medical image analysis.</a:t>
            </a:r>
            <a:endParaRPr lang="en-US"/>
          </a:p>
          <a:p>
            <a:r>
              <a:rPr lang="en-US"/>
              <a:t>However, most methods require a huge amount of annotated data to train their model.</a:t>
            </a:r>
            <a:endParaRPr lang="en-US"/>
          </a:p>
          <a:p>
            <a:r>
              <a:rPr lang="en-US"/>
              <a:t>Also, domain shift makes it difficult for a trained model to perform well on another data domain. </a:t>
            </a:r>
            <a:endParaRPr lang="en-US"/>
          </a:p>
          <a:p>
            <a:r>
              <a:rPr lang="en-US"/>
              <a:t>Unsupervised Domain Adaptation can help!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- CDTrans Hyper-parameters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 descr="hyper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8565" y="1496695"/>
            <a:ext cx="4439285" cy="26130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86480" y="4187825"/>
            <a:ext cx="2243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Table 2. CDTrans Hyper-parameters</a:t>
            </a:r>
            <a:endParaRPr lang="en-US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- MP-UDA Hyper-parameters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453765" y="4346575"/>
            <a:ext cx="2236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Table 3. MP-UDA Hyper-parameters</a:t>
            </a:r>
            <a:endParaRPr lang="en-US" sz="1000"/>
          </a:p>
        </p:txBody>
      </p:sp>
      <p:pic>
        <p:nvPicPr>
          <p:cNvPr id="8" name="Content Placeholder 7" descr="hyper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7350" y="1496695"/>
            <a:ext cx="3006090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- Modifications to Reimplemented BBUDA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094355" y="3646805"/>
            <a:ext cx="29546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Table 4. </a:t>
            </a:r>
            <a:r>
              <a:rPr lang="en-US" sz="1000">
                <a:sym typeface="+mn-ea"/>
              </a:rPr>
              <a:t>Modifications to Reimplemented BBUDA</a:t>
            </a:r>
            <a:endParaRPr lang="en-US" sz="1000"/>
          </a:p>
        </p:txBody>
      </p:sp>
      <p:pic>
        <p:nvPicPr>
          <p:cNvPr id="6" name="Content Placeholder 5" descr="mod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2950" y="1543685"/>
            <a:ext cx="4815205" cy="20554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7830" y="931146"/>
            <a:ext cx="8229600" cy="380667"/>
          </a:xfrm>
        </p:spPr>
        <p:txBody>
          <a:bodyPr/>
          <a:lstStyle/>
          <a:p>
            <a:r>
              <a:rPr lang="en-US"/>
              <a:t>Questions?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7160" y="2060811"/>
            <a:ext cx="8229600" cy="380667"/>
          </a:xfrm>
        </p:spPr>
        <p:txBody>
          <a:bodyPr/>
          <a:lstStyle/>
          <a:p>
            <a:r>
              <a:rPr lang="en-US"/>
              <a:t>Thank you for listening!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UDA methods to solve two common tasks in medical image analysis: classification and segmentation with the following two restrictions:</a:t>
            </a:r>
            <a:endParaRPr lang="en-US"/>
          </a:p>
          <a:p>
            <a:r>
              <a:rPr lang="en-US"/>
              <a:t>Data comes from two domains, and only one of them contains ground truth labels. We call this domain as ‘Source Domain’ and the other ‘Target Domain’.</a:t>
            </a:r>
            <a:endParaRPr lang="en-US"/>
          </a:p>
          <a:p>
            <a:r>
              <a:rPr lang="en-US"/>
              <a:t>There is an obvious domain shift so a model trained on source domain cannot be directly applied on target domain.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/>
              <a:t>Dataset: CrossModa 2022</a:t>
            </a:r>
            <a:r>
              <a:rPr lang="en-US" baseline="30000"/>
              <a:t>[1]</a:t>
            </a:r>
            <a:r>
              <a:rPr lang="en-US"/>
              <a:t>, it uses T1ce modality as source domain, and T2 modality as target domain.</a:t>
            </a:r>
            <a:endParaRPr lang="en-US"/>
          </a:p>
          <a:p>
            <a:r>
              <a:rPr lang="en-US"/>
              <a:t>210 samples in source domain training set, 210 samples target domain training set, 64 samples in validation set.</a:t>
            </a:r>
            <a:endParaRPr lang="en-US"/>
          </a:p>
          <a:p>
            <a:r>
              <a:rPr lang="en-US"/>
              <a:t>Task: Classify Vestibular Schwannoma according to Koos grading system</a:t>
            </a:r>
            <a:r>
              <a:rPr lang="en-US" baseline="30000"/>
              <a:t>[2]</a:t>
            </a:r>
            <a:r>
              <a:rPr lang="en-US"/>
              <a:t>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Data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crossmodaexamp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70" y="235585"/>
            <a:ext cx="3351530" cy="4189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715635" y="4424680"/>
            <a:ext cx="28225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1. Illustration of CrossModa 2022 Dataset</a:t>
            </a:r>
            <a:r>
              <a:rPr lang="en-US" sz="1000" baseline="30000"/>
              <a:t>[1]</a:t>
            </a:r>
            <a:endParaRPr lang="en-US" sz="1000"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/>
              <a:t>Cross Domain Transformer (CDTrans) architecture</a:t>
            </a:r>
            <a:r>
              <a:rPr lang="en-US" baseline="30000"/>
              <a:t>[3]</a:t>
            </a:r>
            <a:r>
              <a:rPr lang="en-US"/>
              <a:t>.</a:t>
            </a:r>
            <a:endParaRPr lang="en-US"/>
          </a:p>
          <a:p>
            <a:r>
              <a:rPr lang="en-US"/>
              <a:t>The first few works that use transformer ideas to solve UDA problem.</a:t>
            </a:r>
            <a:endParaRPr lang="en-US"/>
          </a:p>
          <a:p>
            <a:r>
              <a:rPr lang="en-US"/>
              <a:t>Data are fed into network in pairs. (more details at next slides)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Method - Overview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 descr="CDTrans"/>
          <p:cNvPicPr>
            <a:picLocks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387215" y="1681480"/>
            <a:ext cx="4756785" cy="20307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835015" y="3712210"/>
            <a:ext cx="1847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2. CDTrans Architecture</a:t>
            </a:r>
            <a:r>
              <a:rPr lang="en-US" sz="1000" baseline="30000"/>
              <a:t>[3]</a:t>
            </a:r>
            <a:endParaRPr lang="en-US" sz="1000" baseline="3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60220"/>
            <a:ext cx="8211185" cy="2613660"/>
          </a:xfrm>
        </p:spPr>
        <p:txBody>
          <a:bodyPr/>
          <a:lstStyle/>
          <a:p>
            <a:r>
              <a:rPr lang="en-US"/>
              <a:t>For each data in source domain, find its most similar data in target domain, thus we get     . For each data in target domain, find its most similar data in source domain, thus     . The final input pairs are:                     . For each pair, we assume the pseudo label for target data is the same as source data label.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Method - Building Pairs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2384804F-3998-4D57-9195-F3826E402611-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2635" y="2081530"/>
            <a:ext cx="260804" cy="187495"/>
          </a:xfrm>
          <a:prstGeom prst="rect">
            <a:avLst/>
          </a:prstGeom>
        </p:spPr>
      </p:pic>
      <p:pic>
        <p:nvPicPr>
          <p:cNvPr id="9" name="2384804F-3998-4D57-9195-F3826E402611-2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7665" y="2351405"/>
            <a:ext cx="272143" cy="185342"/>
          </a:xfrm>
          <a:prstGeom prst="rect">
            <a:avLst/>
          </a:prstGeom>
        </p:spPr>
      </p:pic>
      <p:pic>
        <p:nvPicPr>
          <p:cNvPr id="10" name="2384804F-3998-4D57-9195-F3826E402611-3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1360" y="2382520"/>
            <a:ext cx="1247321" cy="189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200" y="1760220"/>
            <a:ext cx="8211185" cy="2613660"/>
          </a:xfrm>
        </p:spPr>
        <p:txBody>
          <a:bodyPr/>
          <a:lstStyle/>
          <a:p>
            <a:r>
              <a:rPr lang="en-US"/>
              <a:t>    is expected to contain a lot of noisy pseudo labels. </a:t>
            </a:r>
            <a:endParaRPr lang="en-US"/>
          </a:p>
          <a:p>
            <a:r>
              <a:rPr lang="en-US"/>
              <a:t>Train a source model using only source data and corresponding labels.</a:t>
            </a:r>
            <a:endParaRPr lang="en-US"/>
          </a:p>
          <a:p>
            <a:r>
              <a:rPr lang="en-US"/>
              <a:t>Directly apply this model to target domain data. For each target domain data, get their probability distribution. </a:t>
            </a:r>
            <a:endParaRPr lang="en-US"/>
          </a:p>
          <a:p>
            <a:r>
              <a:rPr lang="en-US"/>
              <a:t>Use K-means algorithm to find class centres, and use KNN algorithm to re-assign pseudo labels.</a:t>
            </a:r>
            <a:endParaRPr lang="en-US"/>
          </a:p>
          <a:p>
            <a:r>
              <a:rPr lang="en-US"/>
              <a:t>A pair in     is discarded if the re-assigned pseudo label is inconsistent with its old pseudo label.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Method - Pseudo Label Denoising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2384804F-3998-4D57-9195-F3826E402611-7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930" y="1807845"/>
            <a:ext cx="170089" cy="154696"/>
          </a:xfrm>
          <a:prstGeom prst="rect">
            <a:avLst/>
          </a:prstGeom>
        </p:spPr>
      </p:pic>
      <p:pic>
        <p:nvPicPr>
          <p:cNvPr id="7" name="2384804F-3998-4D57-9195-F3826E402611-8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5765" y="3703955"/>
            <a:ext cx="170089" cy="1546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/>
              <a:t>Source data and ground truth labels are fed into source branch.</a:t>
            </a:r>
            <a:endParaRPr lang="en-US"/>
          </a:p>
          <a:p>
            <a:r>
              <a:rPr lang="en-US"/>
              <a:t>Target data and pseudo labels are fed into target branch. </a:t>
            </a:r>
            <a:endParaRPr lang="en-US"/>
          </a:p>
          <a:p>
            <a:r>
              <a:rPr lang="en-US"/>
              <a:t>Source-Target branch uses cross attention to align feature distribution of two domains.</a:t>
            </a:r>
            <a:endParaRPr lang="en-US"/>
          </a:p>
          <a:p>
            <a:r>
              <a:rPr lang="en-US"/>
              <a:t>Triplet loss: 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- Method - Training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6" descr="CDTrans"/>
          <p:cNvPicPr>
            <a:picLocks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387215" y="1681480"/>
            <a:ext cx="4756785" cy="2030730"/>
          </a:xfrm>
          <a:prstGeom prst="rect">
            <a:avLst/>
          </a:prstGeom>
        </p:spPr>
      </p:pic>
      <p:pic>
        <p:nvPicPr>
          <p:cNvPr id="4" name="2384804F-3998-4D57-9195-F3826E402611-11" descr="wp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0725" y="3896995"/>
            <a:ext cx="4331607" cy="224101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932170" y="3712210"/>
            <a:ext cx="1847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Fig 2. CDTrans Architecture</a:t>
            </a:r>
            <a:r>
              <a:rPr lang="en-US" sz="1000" baseline="30000"/>
              <a:t>[3]</a:t>
            </a:r>
            <a:endParaRPr lang="en-US" sz="1000"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NS4xNzg1NzE0Mjg1NzE0MjcsXCJ3aWR0aFwiOjIwLjUzNTcxNDI4NTcxNDI4NX0iLAoJIkxhdGV4IiA6ICJQX1MiLAoJIkxhdGV4SW1nQmFzZTY0IiA6ICJQSE4yWnlCNGJXeHVjejBpYUhSMGNEb3ZMM2QzZHk1M015NXZjbWN2TWpBd01DOXpkbWNpSUhkcFpIUm9QU0l5TGpZM01tVjRJaUJvWldsbmFIUTlJakV1T1RKbGVDSWdjbTlzWlQwaWFXMW5JaUJtYjJOMWMyRmliR1U5SW1aaGJITmxJaUIyYVdWM1FtOTRQU0l3SUMwMk9ETWdNVEU0TVM0eElEZzBPQzQySWlCNGJXeHVjenA0YkdsdWF6MGlhSFIwY0RvdkwzZDNkeTUzTXk1dmNtY3ZNVGs1T1M5NGJHbHVheUlnWVhKcFlTMW9hV1JrWlc0OUluUnlkV1VpSUhOMGVXeGxQU0oyWlhKMGFXTmhiQzFoYkdsbmJqb2dMVEF1TXpjMVpYZzdJRzFoZUMxM2FXUjBhRG9nT1RnbE95SStQR1JsWm5NK1BIQmhkR2dnYVdROUlrMUtXQzB4TmkxVVJWZ3RTUzB4UkRRME15SWdaRDBpVFRJNE55QTJNamhSTWpnM0lEWXpOU0F5TXpBZ05qTTNVVEl3TmlBMk16Y2dNVGs1SURZek9GUXhPVElnTmpRNFVURTVNaUEyTkRrZ01UazBJRFkxT1ZFeU1EQWdOamM1SURJd015QTJPREZVTXprM0lEWTRNMUUxT0RjZ05qZ3lJRFl3TUNBMk9EQlJOalkwSURZMk9TQTNNRGNnTmpNeFZEYzFNU0ExTXpCUk56VXhJRFExTXlBMk9EVWdNemc1VVRZeE5pQXpNakVnTlRBM0lETXdNMUUxTURBZ016QXlJRFF3TWlBek1ERklNekEzVERJM055QXhPREpSTWpRM0lEWTJJREkwTnlBMU9WRXlORGNnTlRVZ01qUTRJRFUwVkRJMU5TQTFNRlF5TnpJZ05EaFVNekExSURRMlNETXpObEV6TkRJZ016Y2dNelF5SURNMVVUTTBNaUF4T1NBek16VWdOVkV6TXpBZ01DQXpNVGtnTUZFek1UWWdNQ0F5T0RJZ01WUXhPRElnTWxFeE1qQWdNaUE0TnlBeVZEVXhJREZSTXpNZ01TQXpNeUF4TVZFek15QXhNeUF6TmlBeU5WRTBNQ0EwTVNBME5DQTBNMVEyTnlBME5sRTVOQ0EwTmlBeE1qY2dORGxSTVRReElEVXlJREUwTmlBMk1WRXhORGtnTmpVZ01qRTRJRE16T1ZReU9EY2dOakk0V2swMk5EVWdOVFUwVVRZME5TQTFOamNnTmpReklEVTNOVlEyTXpRZ05UazNWRFl3T1NBMk1UbFVOVFl3SURZek5WRTFOVE1nTmpNMklEUTRNQ0EyTXpkUk5EWXpJRFl6TnlBME5EVWdOak0zVkRReE5pQTJNelpVTkRBMElEWXpObEV6T1RFZ05qTTFJRE00TmlBMk1qZFJNemcwSURZeU1TQXpOamNnTlRVd1ZETXpNaUEwTVRKVU16RTBJRE0wTkZFek1UUWdNelF5SURNNU5TQXpOREpJTkRBM1NEUXpNRkUxTkRJZ016UXlJRFU1TUNBek9USlJOakUzSURReE9TQTJNekVnTkRjeFZEWTBOU0ExTlRSYUlpOCtQSEJoZEdnZ2FXUTlJazFLV0MweE5pMVVSVmd0U1MweFJEUTBOaUlnWkQwaVRUTXdPQ0F5TkZFek5qY2dNalFnTkRFMklEYzJWRFEyTmlBeE9UZFJORFkySURJMk1DQTBNVFFnTWpnMFVUTXdPQ0F6TVRFZ01qYzRJRE15TVZReU16WWdNelF4VVRFM05pQXpPRE1nTVRjMklEUTJNbEV4TnpZZ05USXpJREl3T0NBMU56TlVNamN6SURZME9GRXpNRElnTmpjeklETTBNeUEyT0RoVU5EQTNJRGN3TkVnME1UaElOREkxVVRVeU1TQTNNRFFnTlRZMElEWTBNRkUxTmpVZ05qUXdJRFUzTnlBMk5UTlVOakF6SURZNE1sUTJNak1nTnpBMFVUWXlOQ0EzTURRZ05qSTNJRGN3TkZRMk16SWdOekExVVRZME5TQTNNRFVnTmpRMUlEWTVPRlEyTVRjZ05UYzNWRFU0TlNBME5UbFVOVFk1SURRMU5sRTFORGtnTkRVMklEVTBPU0EwTmpWUk5UUTVJRFEzTVNBMU5UQWdORGMxVVRVMU1DQTBOemdnTlRVeElEUTVORlExTlRNZ05USXdVVFUxTXlBMU5UUWdOVFEwSURVM09WUTFNallnTmpFMlZEVXdNU0EyTkRGUk5EWTFJRFkyTWlBME1Ua2dOall5VVRNMk1pQTJOaklnTXpFeklEWXhObFF5TmpNZ05URXdVVEkyTXlBME9EQWdNamM0SURRMU9GUXpNVGtnTkRJM1VUTXlNeUEwTWpVZ016ZzVJRFF3T0ZRME5UWWdNemt3VVRRNU1DQXpOemtnTlRJeUlETTBNbFExTlRRZ01qUXlVVFUxTkNBeU1UWWdOVFEySURFNE5sRTFOREVnTVRZMElEVXlPQ0F4TXpkVU5Ea3lJRGM0VkRReU5pQXhPRlF6TXpJZ0xUSXdVVE15TUNBdE1qSWdNams0SUMweU1sRXhPVGtnTFRJeUlERTBOQ0F6TTB3eE16UWdORFJNTVRBMklERXpVVGd6SUMweE5DQTNPQ0F0TVRoVU5qVWdMVEl5VVRVeUlDMHlNaUExTWlBdE1UUlJOVElnTFRFeElERXhNQ0F5TWpGUk1URXlJREl5TnlBeE16QWdNakkzU0RFME0xRXhORGtnTWpJeElERTBPU0F5TVRaUk1UUTVJREl4TkNBeE5EZ2dNakEzVkRFME5DQXhPRFpVTVRReUlERTFNMUV4TkRRZ01URTBJREUyTUNBNE4xUXlNRE1nTkRkVU1qVTFJREk1VkRNd09DQXlORm9pTHo0OEwyUmxabk0rUEdjZ2MzUnliMnRsUFNKamRYSnlaVzUwUTI5c2IzSWlJR1pwYkd3OUltTjFjbkpsYm5SRGIyeHZjaUlnYzNSeWIydGxMWGRwWkhSb1BTSXdJaUIwY21GdWMyWnZjbTA5SW5OallXeGxLREVzTFRFcElqNDhaeUJrWVhSaExXMXRiQzF1YjJSbFBTSnRZWFJvSWo0OFp5QmtZWFJoTFcxdGJDMXViMlJsUFNKdGMzVmlJajQ4WnlCa1lYUmhMVzF0YkMxdWIyUmxQU0p0YVNJK1BIVnpaU0JrWVhSaExXTTlJakZFTkRReklpQjRiR2x1YXpwb2NtVm1QU0lqVFVwWUxURTJMVlJGV0MxSkxURkVORFF6SWk4K1BDOW5QanhuSUdSaGRHRXRiVzFzTFc1dlpHVTlJbTFwSWlCMGNtRnVjMlp2Y20wOUluUnlZVzV6YkdGMFpTZzJOelVzTFRFMU1Da2djMk5oYkdVb01DNDNNRGNwSWo0OGRYTmxJR1JoZEdFdFl6MGlNVVEwTkRZaUlIaHNhVzVyT21oeVpXWTlJaU5OU2xndE1UWXRWRVZZTFVrdE1VUTBORFlpTHo0OEwyYytQQzluUGp3dlp6NDhMMmMrUEM5emRtYysiLAoJIlJlYWxWaWV3U2l6ZUpzb24iIDogIntcImhlaWdodFwiOjI5NSxcIndpZHRoXCI6NDExfSIKfQo="/>
    </extobj>
    <extobj name="2384804F-3998-4D57-9195-F3826E402611-2">
      <extobjdata type="2384804F-3998-4D57-9195-F3826E402611" data="ewoJIkltZ1NldHRpbmdKc29uIiA6ICJ7XCJoZWlnaHRcIjoxNS4xNzg1NzE0Mjg1NzE0MjcsXCJ3aWR0aFwiOjIxLjQyODU3MTQyODU3MTQyN30iLAoJIkxhdGV4IiA6ICJQX1QiLAoJIkxhdGV4SW1nQmFzZTY0IiA6ICJQSE4yWnlCNGJXeHVjejBpYUhSMGNEb3ZMM2QzZHk1M015NXZjbWN2TWpBd01DOXpkbWNpSUhkcFpIUm9QU0l5TGpjMk4yVjRJaUJvWldsbmFIUTlJakV1T0RnMVpYZ2lJSEp2YkdVOUltbHRaeUlnWm05amRYTmhZbXhsUFNKbVlXeHpaU0lnZG1sbGQwSnZlRDBpTUNBdE5qZ3pJREV5TWpJdU9DQTRNek1pSUhodGJHNXpPbmhzYVc1clBTSm9kSFJ3T2k4dmQzZDNMbmN6TG05eVp5OHhPVGs1TDNoc2FXNXJJaUJoY21saExXaHBaR1JsYmowaWRISjFaU0lnYzNSNWJHVTlJblpsY25ScFkyRnNMV0ZzYVdkdU9pQXRNQzR6TXpsbGVEc2diV0Y0TFhkcFpIUm9PaUE1T0NVN0lqNDhaR1ZtY3o0OGNHRjBhQ0JwWkQwaVRVcFlMVFF0VkVWWUxVa3RNVVEwTkRNaUlHUTlJazB5T0RjZ05qSTRVVEk0TnlBMk16VWdNak13SURZek4xRXlNRFlnTmpNM0lERTVPU0EyTXpoVU1Ua3lJRFkwT0ZFeE9USWdOalE1SURFNU5DQTJOVGxSTWpBd0lEWTNPU0F5TURNZ05qZ3hWRE01TnlBMk9ETlJOVGczSURZNE1pQTJNREFnTmpnd1VUWTJOQ0EyTmprZ056QTNJRFl6TVZRM05URWdOVE13VVRjMU1TQTBOVE1nTmpnMUlETTRPVkUyTVRZZ016SXhJRFV3TnlBek1ETlJOVEF3SURNd01pQTBNRElnTXpBeFNETXdOMHd5TnpjZ01UZ3lVVEkwTnlBMk5pQXlORGNnTlRsUk1qUTNJRFUxSURJME9DQTFORlF5TlRVZ05UQlVNamN5SURRNFZETXdOU0EwTmtnek16WlJNelF5SURNM0lETTBNaUF6TlZFek5ESWdNVGtnTXpNMUlEVlJNek13SURBZ016RTVJREJSTXpFMklEQWdNamd5SURGVU1UZ3lJREpSTVRJd0lESWdPRGNnTWxRMU1TQXhVVE16SURFZ016TWdNVEZSTXpNZ01UTWdNellnTWpWUk5EQWdOREVnTkRRZ05ETlVOamNnTkRaUk9UUWdORFlnTVRJM0lEUTVVVEUwTVNBMU1pQXhORFlnTmpGUk1UUTVJRFkxSURJeE9DQXpNemxVTWpnM0lEWXlPRnBOTmpRMUlEVTFORkUyTkRVZ05UWTNJRFkwTXlBMU56VlVOak0wSURVNU4xUTJNRGtnTmpFNVZEVTJNQ0EyTXpWUk5UVXpJRFl6TmlBME9EQWdOak0zVVRRMk15QTJNemNnTkRRMUlEWXpOMVEwTVRZZ05qTTJWRFF3TkNBMk16WlJNemt4SURZek5TQXpPRFlnTmpJM1VUTTROQ0EyTWpFZ016WTNJRFUxTUZRek16SWdOREV5VkRNeE5DQXpORFJSTXpFMElETTBNaUF6T1RVZ016UXlTRFF3TjBnME16QlJOVFF5SURNME1pQTFPVEFnTXpreVVUWXhOeUEwTVRrZ05qTXhJRFEzTVZRMk5EVWdOVFUwV2lJdlBqeHdZWFJvSUdsa1BTSk5TbGd0TkMxVVJWZ3RTUzB4UkRRME55SWdaRDBpVFRRd0lEUXpOMUV5TVNBME16Y2dNakVnTkRRMVVUSXhJRFExTUNBek55QTFNREZVTnpFZ05qQXlURGc0SURZMU1WRTVNeUEyTmprZ01UQXhJRFkzTjBnMU5qbElOalU1VVRZNU1TQTJOemNnTmprM0lEWTNObFEzTURRZ05qWTNVVGN3TkNBMk5qRWdOamczSURVMU0xUTJOamdnTkRRMFVUWTJPQ0EwTXpjZ05qUTVJRFF6TjFFMk5EQWdORE0zSURZek55QTBNemRVTmpNeElEUTBNa3cyTWprZ05EUTFVVFl5T1NBME5URWdOak0xSURRNU1GUTJOREVnTlRVeFVUWTBNU0ExT0RZZ05qSTRJRFl3TkZRMU56TWdOakk1VVRVMk9DQTJNekFnTlRFMUlEWXpNVkUwTmprZ05qTXhJRFExTnlBMk16QlVORE01SURZeU1sRTBNemdnTmpJeElETTJPQ0F6TkROVU1qazRJRFl3VVRJNU9DQTBPQ0F6T0RZZ05EWlJOREU0SURRMklEUXlOeUEwTlZRME16WWdNelpSTkRNMklETXhJRFF6TXlBeU1sRTBNamtnTkNBME1qUWdNVXcwTWpJZ01GRTBNVGtnTUNBME1UVWdNRkUwTVRBZ01DQXpOak1nTVZReU1qZ2dNbEU1T1NBeUlEWTBJREJJTkRsUk5ETWdOaUEwTXlBNVZEUTFJREkzVVRRNUlEUXdJRFUxSURRMlNEZ3pTRGswVVRFM05DQTBOaUF4T0RrZ05UVlJNVGt3SURVMklERTVNU0ExTmxFeE9UWWdOVGtnTWpBeElEYzJWREkwTVNBeU16TlJNalU0SURNd01TQXlOamtnTXpRMFVUTXpPU0EyTVRrZ016TTVJRFl5TlZFek16a2dOak13SURNeE1DQTJNekJJTWpjNVVUSXhNaUEyTXpBZ01Ua3hJRFl5TkZFeE5EWWdOakUwSURFeU1TQTFPRE5VTmpjZ05EWTNVVFl3SURRME5TQTFOeUEwTkRGVU5ETWdORE0zU0RRd1dpSXZQand2WkdWbWN6NDhaeUJ6ZEhKdmEyVTlJbU4xY25KbGJuUkRiMnh2Y2lJZ1ptbHNiRDBpWTNWeWNtVnVkRU52Ykc5eUlpQnpkSEp2YTJVdGQybGtkR2c5SWpBaUlIUnlZVzV6Wm05eWJUMGljMk5oYkdVb01Td3RNU2tpUGp4bklHUmhkR0V0Ylcxc0xXNXZaR1U5SW0xaGRHZ2lQanhuSUdSaGRHRXRiVzFzTFc1dlpHVTlJbTF6ZFdJaVBqeG5JR1JoZEdFdGJXMXNMVzV2WkdVOUltMXBJajQ4ZFhObElHUmhkR0V0WXowaU1VUTBORE1pSUhoc2FXNXJPbWh5WldZOUlpTk5TbGd0TkMxVVJWZ3RTUzB4UkRRME15SXZQand2Wno0OFp5QmtZWFJoTFcxdGJDMXViMlJsUFNKdGFTSWdkSEpoYm5ObWIzSnRQU0owY21GdWMyeGhkR1VvTmpjMUxDMHhOVEFwSUhOallXeGxLREF1TnpBM0tTSStQSFZ6WlNCa1lYUmhMV005SWpGRU5EUTNJaUI0YkdsdWF6cG9jbVZtUFNJalRVcFlMVFF0VkVWWUxVa3RNVVEwTkRjaUx6NDhMMmMrUEM5blBqd3ZaejQ4TDJjK1BDOXpkbWMrIiwKCSJSZWFsVmlld1NpemVKc29uIiA6ICJ7XCJoZWlnaHRcIjoyOTIsXCJ3aWR0aFwiOjQyOX0iCn0K"/>
    </extobj>
    <extobj name="2384804F-3998-4D57-9195-F3826E402611-3">
      <extobjdata type="2384804F-3998-4D57-9195-F3826E402611" data="ewoJIkltZ1NldHRpbmdKc29uIiA6ICJ7XCJoZWlnaHRcIjoxNS4xNzg1NzE0Mjg1NzE0MjcsXCJ3aWR0aFwiOjk4LjIxNDI4NTcxNDI4NTcxfSIsCgkiTGF0ZXgiIDogIlAgPSBQX1MgIFxcY3VwIFBfVCIsCgkiTGF0ZXhJbWdCYXNlNjQiIDogIlBITjJaeUI0Yld4dWN6MGlhSFIwY0RvdkwzZDNkeTUzTXk1dmNtY3ZNakF3TUM5emRtY2lJSGRwWkhSb1BTSXhNaTQyTmpsbGVDSWdhR1ZwWjJoMFBTSXhMamt5WlhnaUlISnZiR1U5SW1sdFp5SWdabTlqZFhOaFlteGxQU0ptWVd4elpTSWdkbWxsZDBKdmVEMGlNQ0F0TmpneklEVTFPVGt1T1NBNE5EZ3VOaUlnZUcxc2JuTTZlR3hwYm1zOUltaDBkSEE2THk5M2QzY3Vkek11YjNKbkx6RTVPVGt2ZUd4cGJtc2lJR0Z5YVdFdGFHbGtaR1Z1UFNKMGNuVmxJaUJ6ZEhsc1pUMGlkbVZ5ZEdsallXd3RZV3hwWjI0NklDMHdMak0zTldWNE95QnRZWGd0ZDJsa2RHZzZJRGs0SlRzaVBqeGtaV1p6UGp4d1lYUm9JR2xrUFNKTlNsZ3RNek10VkVWWUxVa3RNVVEwTkRNaUlHUTlJazB5T0RjZ05qSTRVVEk0TnlBMk16VWdNak13SURZek4xRXlNRFlnTmpNM0lERTVPU0EyTXpoVU1Ua3lJRFkwT0ZFeE9USWdOalE1SURFNU5DQTJOVGxSTWpBd0lEWTNPU0F5TURNZ05qZ3hWRE01TnlBMk9ETlJOVGczSURZNE1pQTJNREFnTmpnd1VUWTJOQ0EyTmprZ056QTNJRFl6TVZRM05URWdOVE13VVRjMU1TQTBOVE1nTmpnMUlETTRPVkUyTVRZZ016SXhJRFV3TnlBek1ETlJOVEF3SURNd01pQTBNRElnTXpBeFNETXdOMHd5TnpjZ01UZ3lVVEkwTnlBMk5pQXlORGNnTlRsUk1qUTNJRFUxSURJME9DQTFORlF5TlRVZ05UQlVNamN5SURRNFZETXdOU0EwTmtnek16WlJNelF5SURNM0lETTBNaUF6TlZFek5ESWdNVGtnTXpNMUlEVlJNek13SURBZ016RTVJREJSTXpFMklEQWdNamd5SURGVU1UZ3lJREpSTVRJd0lESWdPRGNnTWxRMU1TQXhVVE16SURFZ016TWdNVEZSTXpNZ01UTWdNellnTWpWUk5EQWdOREVnTkRRZ05ETlVOamNnTkRaUk9UUWdORFlnTVRJM0lEUTVVVEUwTVNBMU1pQXhORFlnTmpGUk1UUTVJRFkxSURJeE9DQXpNemxVTWpnM0lEWXlPRnBOTmpRMUlEVTFORkUyTkRVZ05UWTNJRFkwTXlBMU56VlVOak0wSURVNU4xUTJNRGtnTmpFNVZEVTJNQ0EyTXpWUk5UVXpJRFl6TmlBME9EQWdOak0zVVRRMk15QTJNemNnTkRRMUlEWXpOMVEwTVRZZ05qTTJWRFF3TkNBMk16WlJNemt4SURZek5TQXpPRFlnTmpJM1VUTTROQ0EyTWpFZ016WTNJRFUxTUZRek16SWdOREV5VkRNeE5DQXpORFJSTXpFMElETTBNaUF6T1RVZ016UXlTRFF3TjBnME16QlJOVFF5SURNME1pQTFPVEFnTXpreVVUWXhOeUEwTVRrZ05qTXhJRFEzTVZRMk5EVWdOVFUwV2lJdlBqeHdZWFJvSUdsa1BTSk5TbGd0TXp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15MVVSVmd0U1MweFJEUTBOaUlnWkQwaVRUTXdPQ0F5TkZFek5qY2dNalFnTkRFMklEYzJWRFEyTmlBeE9UZFJORFkySURJMk1DQTBNVFFnTWpnMFVUTXdPQ0F6TVRFZ01qYzRJRE15TVZReU16WWdNelF4VVRFM05pQXpPRE1nTVRjMklEUTJNbEV4TnpZZ05USXpJREl3T0NBMU56TlVNamN6SURZME9GRXpNRElnTmpjeklETTBNeUEyT0RoVU5EQTNJRGN3TkVnME1UaElOREkxVVRVeU1TQTNNRFFnTlRZMElEWTBNRkUxTmpVZ05qUXdJRFUzTnlBMk5UTlVOakF6SURZNE1sUTJNak1nTnpBMFVUWXlOQ0EzTURRZ05qSTNJRGN3TkZRMk16SWdOekExVVRZME5TQTNNRFVnTmpRMUlEWTVPRlEyTVRjZ05UYzNWRFU0TlNBME5UbFVOVFk1SURRMU5sRTFORGtnTkRVMklEVTBPU0EwTmpWUk5UUTVJRFEzTVNBMU5UQWdORGMxVVRVMU1DQTBOemdnTlRVeElEUTVORlExTlRNZ05USXdVVFUxTXlBMU5UUWdOVFEwSURVM09WUTFNallnTmpFMlZEVXdNU0EyTkRGUk5EWTFJRFkyTWlBME1Ua2dOall5VVRNMk1pQTJOaklnTXpFeklEWXhObFF5TmpNZ05URXdVVEkyTXlBME9EQWdNamM0SURRMU9GUXpNVGtnTkRJM1VUTXlNeUEwTWpVZ016ZzVJRFF3T0ZRME5UWWdNemt3VVRRNU1DQXpOemtnTlRJeUlETTBNbFExTlRRZ01qUXlVVFUxTkNBeU1UWWdOVFEySURFNE5sRTFOREVnTVRZMElEVXlPQ0F4TXpkVU5Ea3lJRGM0VkRReU5pQXhPRlF6TXpJZ0xUSXdVVE15TUNBdE1qSWdNams0SUMweU1sRXhPVGtnTFRJeUlERTBOQ0F6TTB3eE16UWdORFJNTVRBMklERXpVVGd6SUMweE5DQTNPQ0F0TVRoVU5qVWdMVEl5VVRVeUlDMHlNaUExTWlBdE1UUlJOVElnTFRFeElERXhNQ0F5TWpGUk1URXlJREl5TnlBeE16QWdNakkzU0RFME0xRXhORGtnTWpJeElERTBPU0F5TVRaUk1UUTVJREl4TkNBeE5EZ2dNakEzVkRFME5DQXhPRFpVTVRReUlERTFNMUV4TkRRZ01URTBJREUyTUNBNE4xUXlNRE1nTkRkVU1qVTFJREk1VkRNd09DQXlORm9pTHo0OGNHRjBhQ0JwWkQwaVRVcFlMVE16TFZSRldDMU9MVEl5TWtFaUlHUTlJazAxT1RFZ05UazRTRFU1TWxFMk1EUWdOVGs0SURZeE1TQTFPRE5XTXpjMlVUWXhNU0F6TkRVZ05qRXhJREk1TmxFMk1UQWdNVFl5SURZd05pQXhORGhSTmpBMUlERTBOaUEyTURVZ01UUTFVVFU0TmlBMk9DQTFNRGNnTWpOVU16TXpJQzB5TWxFeU5qZ2dMVEl5SURJd09TQXRNVlF4TURZZ05qWlVOVFlnTVRjelVUVTFJREU0TUNBMU5TQXpPRFJNTlRZZ05UZzFVVFkySURVNU9DQTNOU0ExT1RoUk9EVWdOVGs0SURrMUlEVTROVll6TnpoTU9UWWdNVGN5VERrNElERTJNbEV4TVRJZ09UVWdNVGd4SURVM1ZETXpNaUF4T0ZFME1UVWdNVGdnTkRnM0lEVTRWRFUzTUNBeE56VlJOVGN4SURFNE1DQTFOekVnTXpnelZqVTRNMUUxTnprZ05UazRJRFU1TVNBMU9UaGFJaTgrUEhCaGRHZ2dhV1E5SWsxS1dDMHpNeTFVUlZndFNTMHhSRFEwTnlJZ1pEMGlUVFF3SURRek4xRXlNU0EwTXpjZ01qRWdORFExVVRJeElEUTFNQ0F6TnlBMU1ERlVOekVnTmpBeVREZzRJRFkxTVZFNU15QTJOamtnTVRBeElEWTNOMGcxTmpsSU5qVTVVVFk1TVNBMk56Y2dOamszSURZM05sUTNNRFFnTmpZM1VUY3dOQ0EyTmpFZ05qZzNJRFUxTTFRMk5qZ2dORFEwVVRZMk9DQTBNemNnTmpRNUlEUXpOMUUyTkRBZ05ETTNJRFl6TnlBME16ZFVOak14SURRME1rdzJNamtnTkRRMVVUWXlPU0EwTlRFZ05qTTFJRFE1TUZRMk5ERWdOVFV4VVRZME1TQTFPRFlnTmpJNElEWXdORlExTnpNZ05qSTVVVFUyT0NBMk16QWdOVEUxSURZek1WRTBOamtnTmpNeElEUTFOeUEyTXpCVU5ETTVJRFl5TWxFME16Z2dOakl4SURNMk9DQXpORE5VTWprNElEWXdVVEk1T0NBME9DQXpPRFlnTkRaUk5ERTRJRFEySURReU55QTBOVlEwTXpZZ016WlJORE0ySURNeElEUXpNeUF5TWxFME1qa2dOQ0EwTWpRZ01VdzBNaklnTUZFME1Ua2dNQ0EwTVRVZ01GRTBNVEFnTUNBek5qTWdNVlF5TWpnZ01sRTVPU0F5SURZMElEQklORGxSTkRNZ05pQTBNeUE1VkRRMUlESTNVVFE1SURRd0lEVTFJRFEyU0RnelNEazBVVEUzTkNBME5pQXhPRGtnTlRWUk1Ua3dJRFUySURFNU1TQTFObEV4T1RZZ05Ua2dNakF4SURjMlZESTBNU0F5TXpOUk1qVTRJRE13TVNBeU5qa2dNelEwVVRNek9TQTJNVGtnTXpNNUlEWXlOVkV6TXprZ05qTXdJRE14TUNBMk16QklNamM1VVRJeE1pQTJNekFnTVRreElEWXlORkV4TkRZZ05qRTBJREV5TVNBMU9ETlVOamNnTkRZM1VUWXdJRFEwTlNBMU55QTBOREZVTkRNZ05ETTNTRFF3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E1pSUhoc2FXNXJPbWh5WldZOUlpTk5TbGd0TXpNdFZFVllMVWt0TVVRME5ETWlMejQ4TDJjK1BHY2daR0YwWVMxdGJXd3RibTlrWlQwaWJXOGlJSFJ5WVc1elptOXliVDBpZEhKaGJuTnNZWFJsS0RFd01qZ3VPQ3d3S1NJK1BIVnpaU0JrWVhSaExXTTlJak5FSWlCNGJHbHVhenBvY21WbVBTSWpUVXBZTFRNekxWUkZXQzFPTFRORUlpOCtQQzluUGp4bklHUmhkR0V0Ylcxc0xXNXZaR1U5SW0xemRXSWlJSFJ5WVc1elptOXliVDBpZEhKaGJuTnNZWFJsS0RJd09EUXVOaXd3S1NJK1BHY2daR0YwWVMxdGJXd3RibTlrWlQwaWJXa2lQangxYzJVZ1pHRjBZUzFqUFNJeFJEUTBNeUlnZUd4cGJtczZhSEpsWmowaUkwMUtXQzB6TXkxVVJWZ3RTUzB4UkRRME15SXZQand2Wno0OFp5QmtZWFJoTFcxdGJDMXViMlJsUFNKdGFTSWdkSEpoYm5ObWIzSnRQU0owY21GdWMyeGhkR1VvTmpjMUxDMHhOVEFwSUhOallXeGxLREF1TnpBM0tTSStQSFZ6WlNCa1lYUmhMV005SWpGRU5EUTJJaUI0YkdsdWF6cG9jbVZtUFNJalRVcFlMVE16TFZSRldDMUpMVEZFTkRRMklpOCtQQzluUGp3dlp6NDhaeUJrWVhSaExXMXRiQzF1YjJSbFBTSnRieUlnZEhKaGJuTm1iM0p0UFNKMGNtRnVjMnhoZEdVb016UTROeTQ1TERBcElqNDhkWE5sSUdSaGRHRXRZejBpTWpJeVFTSWdlR3hwYm1zNmFISmxaajBpSTAxS1dDMHpNeTFVUlZndFRpMHlNakpCSWk4K1BDOW5QanhuSUdSaGRHRXRiVzFzTFc1dlpHVTlJbTF6ZFdJaUlIUnlZVzV6Wm05eWJUMGlkSEpoYm5Oc1lYUmxLRFF6TnpjdU1Td3dLU0krUEdjZ1pHRjBZUzF0Yld3dGJtOWtaVDBpYldraVBqeDFjMlVnWkdGMFlTMWpQU0l4UkRRME15SWdlR3hwYm1zNmFISmxaajBpSTAxS1dDMHpNeTFVUlZndFNTMHhSRFEwTXlJdlBqd3ZaejQ4WnlCa1lYUmhMVzF0YkMxdWIyUmxQU0p0YVNJZ2RISmhibk5tYjNKdFBTSjBjbUZ1YzJ4aGRHVW9OamMxTEMweE5UQXBJSE5qWVd4bEtEQXVOekEzS1NJK1BIVnpaU0JrWVhSaExXTTlJakZFTkRRM0lpQjRiR2x1YXpwb2NtVm1QU0lqVFVwWUxUTXpMVlJGV0MxSkxURkVORFEzSWk4K1BDOW5Qand2Wno0OEwyYytQQzluUGp3dmMzWm5QZz09IiwKCSJSZWFsVmlld1NpemVKc29uIiA6ICJ7XCJoZWlnaHRcIjoyOTgsXCJ3aWR0aFwiOjE5NjR9Igp9Cg=="/>
    </extobj>
    <extobj name="2384804F-3998-4D57-9195-F3826E402611-7">
      <extobjdata type="2384804F-3998-4D57-9195-F3826E402611" data="ewoJIkltZ1NldHRpbmdKc29uIiA6ICJ7XCJoZWlnaHRcIjoxMi40OTk5OTk5OTk5OTk5OTgsXCJ3aWR0aFwiOjEzLjM5Mjg1NzE0Mjg1NzE0Mn0iLAoJIkxhdGV4IiA6ICJQIiwKCSJMYXRleEltZ0Jhc2U2NCIgOiAiUEhOMlp5QjRiV3h1Y3owaWFIUjBjRG92TDNkM2R5NTNNeTV2Y21jdk1qQXdNQzl6ZG1jaUlIZHBaSFJvUFNJeExqWTVPV1Y0SWlCb1pXbG5hSFE5SWpFdU5UUTFaWGdpSUhKdmJHVTlJbWx0WnlJZ1ptOWpkWE5oWW14bFBTSm1ZV3h6WlNJZ2RtbGxkMEp2ZUQwaU1DQXROamd6SURjMU1TQTJPRE1pSUhodGJHNXpPbmhzYVc1clBTSm9kSFJ3T2k4dmQzZDNMbmN6TG05eVp5OHhPVGs1TDNoc2FXNXJJaUJoY21saExXaHBaR1JsYmowaWRISjFaU0lnYzNSNWJHVTlJblpsY25ScFkyRnNMV0ZzYVdkdU9pQXdjSGc3SUcxaGVDMTNhV1IwYURvZ09UZ2xPeUkrUEdSbFpuTStQSEJoZEdnZ2FXUTlJazFLV0MweUxWUkZXQzFKTFRGRU5EUXpJaUJrUFNKTk1qZzNJRFl5T0ZFeU9EY2dOak0xSURJek1DQTJNemRSTWpBMklEWXpOeUF4T1RrZ05qTTRWREU1TWlBMk5EaFJNVGt5SURZME9TQXhPVFFnTmpVNVVUSXdNQ0EyTnprZ01qQXpJRFk0TVZRek9UY2dOamd6VVRVNE55QTJPRElnTmpBd0lEWTRNRkUyTmpRZ05qWTVJRGN3TnlBMk16RlVOelV4SURVek1GRTNOVEVnTkRVeklEWTROU0F6T0RsUk5qRTJJRE15TVNBMU1EY2dNekF6VVRVd01DQXpNRElnTkRBeUlETXdNVWd6TURkTU1qYzNJREU0TWxFeU5EY2dOallnTWpRM0lEVTVVVEkwTnlBMU5TQXlORGdnTlRSVU1qVTFJRFV3VkRJM01pQTBPRlF6TURVZ05EWklNek0yVVRNME1pQXpOeUF6TkRJZ016VlJNelF5SURFNUlETXpOU0ExVVRNek1DQXdJRE14T1NBd1VUTXhOaUF3SURJNE1pQXhWREU0TWlBeVVURXlNQ0F5SURnM0lESlVOVEVnTVZFek15QXhJRE16SURFeFVUTXpJREV6SURNMklESTFVVFF3SURReElEUTBJRFF6VkRZM0lEUTJVVGswSURRMklERXlOeUEwT1ZFeE5ERWdOVElnTVRRMklEWXhVVEUwT1NBMk5TQXlNVGdnTXpNNVZESTROeUEyTWpoYVRUWTBOU0ExTlRSUk5qUTFJRFUyTnlBMk5ETWdOVGMxVkRZek5DQTFPVGRVTmpBNUlEWXhPVlExTmpBZ05qTTFVVFUxTXlBMk16WWdORGd3SURZek4xRTBOak1nTmpNM0lEUTBOU0EyTXpkVU5ERTJJRFl6TmxRME1EUWdOak0yVVRNNU1TQTJNelVnTXpnMklEWXlOMUV6T0RRZ05qSXhJRE0yTnlBMU5UQlVNek15SURReE1sUXpNVFFnTXpRMFVUTXhOQ0F6TkRJZ016azFJRE0wTWtnME1EZElORE13VVRVME1pQXpORElnTlRrd0lETTVNbEUyTVRjZ05ERTVJRFl6TVNBME56RlVOalExSURVMU5G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kRReklpQjRiR2x1YXpwb2NtVm1QU0lqVFVwWUxUSXRWRVZZTFVrdE1VUTBORE1pTHo0OEwyYytQQzluUGp3dlp6NDhMM04yWno0PSIsCgkiUmVhbFZpZXdTaXplSnNvbiIgOiAie1wiaGVpZ2h0XCI6MjQ0LFwid2lkdGhcIjoyNjh9Igp9Cg=="/>
    </extobj>
    <extobj name="2384804F-3998-4D57-9195-F3826E402611-8">
      <extobjdata type="2384804F-3998-4D57-9195-F3826E402611" data="ewoJIkltZ1NldHRpbmdKc29uIiA6ICJ7XCJoZWlnaHRcIjoxMi40OTk5OTk5OTk5OTk5OTgsXCJ3aWR0aFwiOjEzLjM5Mjg1NzE0Mjg1NzE0Mn0iLAoJIkxhdGV4IiA6ICJQIiwKCSJMYXRleEltZ0Jhc2U2NCIgOiAiUEhOMlp5QjRiV3h1Y3owaWFIUjBjRG92TDNkM2R5NTNNeTV2Y21jdk1qQXdNQzl6ZG1jaUlIZHBaSFJvUFNJeExqWTVPV1Y0SWlCb1pXbG5hSFE5SWpFdU5UUTFaWGdpSUhKdmJHVTlJbWx0WnlJZ1ptOWpkWE5oWW14bFBTSm1ZV3h6WlNJZ2RtbGxkMEp2ZUQwaU1DQXROamd6SURjMU1TQTJPRE1pSUhodGJHNXpPbmhzYVc1clBTSm9kSFJ3T2k4dmQzZDNMbmN6TG05eVp5OHhPVGs1TDNoc2FXNXJJaUJoY21saExXaHBaR1JsYmowaWRISjFaU0lnYzNSNWJHVTlJblpsY25ScFkyRnNMV0ZzYVdkdU9pQXdjSGc3SUcxaGVDMTNhV1IwYURvZ09UZ2xPeUkrUEdSbFpuTStQSEJoZEdnZ2FXUTlJazFLV0MweUxWUkZXQzFKTFRGRU5EUXpJaUJrUFNKTk1qZzNJRFl5T0ZFeU9EY2dOak0xSURJek1DQTJNemRSTWpBMklEWXpOeUF4T1RrZ05qTTRWREU1TWlBMk5EaFJNVGt5SURZME9TQXhPVFFnTmpVNVVUSXdNQ0EyTnprZ01qQXpJRFk0TVZRek9UY2dOamd6VVRVNE55QTJPRElnTmpBd0lEWTRNRkUyTmpRZ05qWTVJRGN3TnlBMk16RlVOelV4SURVek1GRTNOVEVnTkRVeklEWTROU0F6T0RsUk5qRTJJRE15TVNBMU1EY2dNekF6VVRVd01DQXpNRElnTkRBeUlETXdNVWd6TURkTU1qYzNJREU0TWxFeU5EY2dOallnTWpRM0lEVTVVVEkwTnlBMU5TQXlORGdnTlRSVU1qVTFJRFV3VkRJM01pQTBPRlF6TURVZ05EWklNek0yVVRNME1pQXpOeUF6TkRJZ016VlJNelF5SURFNUlETXpOU0ExVVRNek1DQXdJRE14T1NBd1VUTXhOaUF3SURJNE1pQXhWREU0TWlBeVVURXlNQ0F5SURnM0lESlVOVEVnTVZFek15QXhJRE16SURFeFVUTXpJREV6SURNMklESTFVVFF3SURReElEUTBJRFF6VkRZM0lEUTJVVGswSURRMklERXlOeUEwT1ZFeE5ERWdOVElnTVRRMklEWXhVVEUwT1NBMk5TQXlNVGdnTXpNNVZESTROeUEyTWpoYVRUWTBOU0ExTlRSUk5qUTFJRFUyTnlBMk5ETWdOVGMxVkRZek5DQTFPVGRVTmpBNUlEWXhPVlExTmpBZ05qTTFVVFUxTXlBMk16WWdORGd3SURZek4xRTBOak1nTmpNM0lEUTBOU0EyTXpkVU5ERTJJRFl6TmxRME1EUWdOak0yVVRNNU1TQTJNelVnTXpnMklEWXlOMUV6T0RRZ05qSXhJRE0yTnlBMU5UQlVNek15SURReE1sUXpNVFFnTXpRMFVUTXhOQ0F6TkRJZ016azFJRE0wTWtnME1EZElORE13VVRVME1pQXpORElnTlRrd0lETTVNbEUyTVRjZ05ERTVJRFl6TVNBME56RlVOalExSURVMU5G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kRReklpQjRiR2x1YXpwb2NtVm1QU0lqVFVwWUxUSXRWRVZZTFVrdE1VUTBORE1pTHo0OEwyYytQQzluUGp3dlp6NDhMM04yWno0PSIsCgkiUmVhbFZpZXdTaXplSnNvbiIgOiAie1wiaGVpZ2h0XCI6MjQ0LFwid2lkdGhcIjoyNjh9Igp9Cg=="/>
    </extobj>
    <extobj name="2384804F-3998-4D57-9195-F3826E402611-11">
      <extobjdata type="2384804F-3998-4D57-9195-F3826E402611" data="ewoJIkltZ1NldHRpbmdKc29uIiA6ICJ7XCJoZWlnaHRcIjoxNi45NjQyODU3MTQyODU3MSxcIndpZHRoXCI6MzQxLjA3MTQyODU3MTQyODU2fSIsCgkiTGF0ZXgiIDogIkNFX3tzb3VyY2V9ICsgQ0Vfe3RhcmdldH0gKyBEaXN0aWxsYXRpb25fe3NvdXJjZS10YXJnZXR9IiwKCSJMYXRleEltZ0Jhc2U2NCIgOiAiUEhOMlp5QjRiV3h1Y3owaWFIUjBjRG92TDNkM2R5NTNNeTV2Y21jdk1qQXdNQzl6ZG1jaUlIZHBaSFJvUFNJME15NDJPVEpsZUNJZ2FHVnBaMmgwUFNJeUxqSTJNbVY0SWlCeWIyeGxQU0pwYldjaUlHWnZZM1Z6WVdKc1pUMGlabUZzYzJVaUlIWnBaWGRDYjNnOUlqQWdMVGN3TlNBeE9UTXhNUzQ1SURFd01EQWlJSGh0Ykc1ek9uaHNhVzVyUFNKb2RIUndPaTh2ZDNkM0xuY3pMbTl5Wnk4eE9UazVMM2hzYVc1cklpQmhjbWxoTFdocFpHUmxiajBpZEhKMVpTSWdjM1I1YkdVOUluWmxjblJwWTJGc0xXRnNhV2R1T2lBdE1DNDJOamRsZURzZ2JXRjRMWGRwWkhSb09pQTVPQ1U3SWo0OFpHVm1jejQ4Y0dGMGFDQnBaRDBpVFVwWUxUWTNMVlJGV0MxSkxURkVORE0ySWlCa1BTSk5OVEFnTWpVeVVUVXdJRE0yTnlBeE1UY2dORGN6VkRJNE5pQTJOREZVTkRrd0lEY3dORkUxT0RBZ056QTBJRFl6TXlBMk5UTlJOalF5SURZME15QTJORGdnTmpNMlZEWTFOaUEyTWpaTU5qVTNJRFl5TTFFMk5qQWdOakl6SURZNE5DQTJORGxSTmpreElEWTFOU0EyT1RrZ05qWXpWRGN4TlNBMk56bFVOekkxSURZNU1FdzNOREFnTnpBMVNEYzBObEUzTmpBZ056QTFJRGMyTUNBMk9UaFJOell3SURZNU5DQTNNamdnTlRZeFVUWTVNaUEwTWpJZ05qa3lJRFF5TVZFMk9UQWdOREUySURZNE55QTBNVFZVTmpZNUlEUXhNMGcyTlROUk5qUTNJRFF4T1NBMk5EY2dOREl5VVRZME55QTBNak1nTmpRNElEUXlPVlEyTlRBZ05EUTVWRFkxTVNBME9ERlJOalV4SURVMU1pQTJNVGtnTmpBMVZEVXhNQ0EyTlRsUk5EZzBJRFkxT1NBME5UUWdOalV5VkRNNE1pQTJNamhVTWprNUlEVTNNbFF5TWpZZ05EYzVVVEU1TkNBME1qSWdNVGMxSURNME5sUXhOVFlnTWpJeVVURTFOaUF4TURnZ01qTXlJRFU0VVRJNE1DQXlOQ0F6TlRBZ01qUlJORFF4SURJMElEVXhNaUE1TWxRMk1EWWdNalF3VVRZeE1DQXlOVE1nTmpFeUlESTFOVlEyTWpnZ01qVTNVVFkwT0NBeU5UY2dOalE0SURJME9GRTJORGdnTWpReklEWTBOeUF5TXpsUk5qRTRJREV6TWlBMU1qTWdOVFZVTXpFNUlDMHlNbEV5TURZZ0xUSXlJREV5T0NBMU0xUTFNQ0F5TlRKYUlpOCtQSEJoZEdnZ2FXUTlJazFLV0MwMk55MVVSVmd0U1MweFJEUXpPQ0lnWkQwaVRUUTVNaUF5TVROUk5EY3lJREl4TXlBME56SWdNakkyVVRRM01pQXlNekFnTkRjM0lESTFNRlEwT0RJZ01qZzFVVFE0TWlBek1UWWdORFl4SURNeU0xUXpOalFnTXpNd1NETXhNbEV6TVRFZ016STRJREkzTnlBeE9USlVNalF6SURVeVVUSTBNeUEwT0NBeU5UUWdORGhVTXpNMElEUTJVVFF5T0NBME5pQTBOVGdnTkRoVU5URTRJRFl4VVRVMk55QTNOeUExT1RrZ01URTNWRFkzTUNBeU5EaFJOamd3SURJM01DQTJPRE1nTWpjeVVUWTVNQ0F5TnpRZ05qazRJREkzTkZFM01UZ2dNamMwSURjeE9DQXlOakZSTmpFeklEY2dOakE0SURKUk5qQTFJREFnTXpJeUlEQklNVE16VVRNeElEQWdNekVnTVRGUk16RWdNVE1nTXpRZ01qVlJNemdnTkRFZ05ESWdORE5VTmpVZ05EWlJPVElnTkRZZ01USTFJRFE1VVRFek9TQTFNaUF4TkRRZ05qRlJNVFEySURZMklESXhOU0F6TkRKVU1qZzFJRFl5TWxFeU9EVWdOakk1SURJNE1TQTJNamxSTWpjeklEWXpNaUF5TWpnZ05qTTBTREU1TjFFeE9URWdOalF3SURFNU1TQTJOREpVTVRreklEWTFPVkV4T1RjZ05qYzJJREl3TXlBMk9EQklOelUzVVRjMk5DQTJOellnTnpZMElEWTJPVkUzTmpRZ05qWTBJRGMxTVNBMU5UZFVOek0zSURRME4xRTNNelVnTkRRd0lEY3hOeUEwTkRCSU56QTFVVFk1T0NBME5EVWdOams0SURRMU0wdzNNREVnTkRjMlVUY3dOQ0ExTURBZ056QTBJRFV5T0ZFM01EUWdOVFU0SURZNU55QTFOemhVTmpjNElEWXdPVlEyTkRNZ05qSTFWRFU1TmlBMk16SlVOVE15SURZek5FZzBPRFZSTXprM0lEWXpNeUF6T1RJZ05qTXhVVE00T0NBMk1qa2dNemcySURZeU1sRXpPRFVnTmpFNUlETTFOU0EwT1RsVU16STBJRE0zTjFFek5EY2dNemMySURNM01pQXpOelpJTXprNFVUUTJOQ0F6TnpZZ05EZzVJRE01TVZRMU16UWdORGN5VVRVek9DQTBPRGdnTlRRd0lEUTVNRlExTlRjZ05Ea3pVVFUyTWlBME9UTWdOVFkxSURRNU0xUTFOekFnTkRreVZEVTNNaUEwT1RGVU5UYzBJRFE0TjFRMU56Y2dORGd6VERVME5DQXpOVEZSTlRFeElESXhPQ0ExTURnZ01qRTJVVFV3TlNBeU1UTWdORGt5SURJeE0xb2lMejQ4Y0dGMGFDQnBaRDBpVFVwWUxUWTN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5qY3RWRVZZTFVrdE1VUTBOVU1pSUdROUlrMHlNREVnTFRFeFVURXlOaUF0TVRFZ09EQWdNemhVTXpRZ01UVTJVVE0wSURJeU1TQTJOQ0F5TnpsVU1UUTJJRE00TUZFeU1qSWdORFF4SURNd01TQTBOREZSTXpNeklEUTBNU0F6TkRFZ05EUXdVVE0xTkNBME16Y2dNelkzSURRek0xUTBNRElnTkRFM1ZEUXpPQ0F6T0RkVU5EWTBJRE16T0ZRME56WWdNalk0VVRRM05pQXhOakVnTXprd0lEYzFWREl3TVNBdE1URmFUVEV5TVNBeE1qQlJNVEl4SURjd0lERTBOeUEwT0ZReU1EWWdNalpSTWpVd0lESTJJREk0T1NBMU9GUXpOVEVnTVRReVVUTTJNQ0F4TmpNZ016YzBJREl4TmxRek9EZ2dNekE0VVRNNE9DQXpOVElnTXpjd0lETTNOVkV6TkRZZ05EQTFJRE13TmlBME1EVlJNalF6SURRd05TQXhPVFVnTXpRM1VURTFPQ0F6TURNZ01UUXdJREl6TUZReE1qRWdNVEl3V2lJdlBqeHdZWFJvSUdsa1BTSk5TbGd0TmpjdFZFVllMVWt0TVVRME5qSWlJR1E5SWsweU1TQXlPRGRSTWpFZ01qazFJRE13SURNeE9GUTFOU0F6TnpCVU9Ua2dOREl3VkRFMU9DQTBOREpSTWpBMElEUTBNaUF5TWpjZ05ERTNWREkxTUNBek5UaFJNalV3SURNME1DQXlNVFlnTWpRMlZERTRNaUF4TURWUk1UZ3lJRFl5SURFNU5pQTBOVlF5TXpnZ01qZFVNamt4SURRMFZETXlPQ0EzT0V3ek16a2dPVFZSTXpReElEazVJRE0zTnlBeU5EZFJOREEzSURNMk55QTBNVE1nTXpnM1ZEUXlOeUEwTVRaUk5EUTBJRFF6TVNBME5qTWdORE14VVRRNE1DQTBNekVnTkRnNElEUXlNVlEwT1RZZ05EQXlURFF5TUNBNE5GRTBNVGtnTnprZ05ERTVJRFk0VVRReE9TQTBNeUEwTWpZZ016VlVORFEzSURJMlVUUTJPU0F5T1NBME9ESWdOVGRVTlRFeUlERTBOVkUxTVRRZ01UVXpJRFV6TWlBeE5UTlJOVFV4SURFMU15QTFOVEVnTVRRMFVUVTFNQ0F4TXprZ05UUTVJREV6TUZRMU5EQWdPVGhVTlRJeklEVTFWRFE1T0NBeE4xUTBOaklnTFRoUk5EVTBJQzB4TUNBME16Z2dMVEV3VVRNM01pQXRNVEFnTXpRM0lEUTJVVE0wTlNBME5TQXpNellnTXpaVU16RTRJREl4VkRJNU5pQTJWREkyTnlBdE5sUXlNek1nTFRFeFVURTRPU0F0TVRFZ01UVTFJRGRSTVRBeklETTRJREV3TXlBeE1UTlJNVEF6SURFM01DQXhNemdnTWpZeVZERTNNeUF6TnpsUk1UY3pJRE00TUNBeE56TWdNemd4VVRFM015QXpPVEFnTVRjeklETTVNMVF4TmprZ05EQXdWREUxT0NBME1EUklNVFUwVVRFek1TQTBNRFFnTVRFeUlETTROVlE0TWlBek5EUlVOalVnTXpBeVZEVTNJREk0TUZFMU5TQXlOemdnTkRFZ01qYzRTREkzVVRJeElESTROQ0F5TVNBeU9EZGFJaTgrUEhCaGRHZ2dhV1E5SWsxS1dDMDJOe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AyTnkxVVJWZ3RTUzB4UkRRMU1DSWdaRDBpVFRNMElERTFPVkV6TkNBeU5qZ2dNVEl3SURNMU5WUXpNRFlnTkRReVVUTTJNaUEwTkRJZ016azBJRFF4T0ZRME1qY2dNelUxVVRReU55QXpNallnTkRBNElETXdObFF6TmpBZ01qZzFVVE0wTVNBeU9EVWdNek13SURJNU5WUXpNVGtnTXpJMVZETXpNQ0F6TlRsVU16VXlJRE00TUZRek5qWWdNemcyU0RNMk4xRXpOamNnTXpnNElETTJNU0F6T1RKVU16UXdJRFF3TUZRek1EWWdOREEwVVRJM05pQTBNRFFnTWpRNUlETTVNRkV5TWpnZ016Z3hJREl3TmlBek5UbFJNVFl5SURNeE5TQXhORElnTWpNMVZERXlNU0F4TVRsUk1USXhJRGN6SURFME55QTFNRkV4TmprZ01qWWdNakExSURJMlNESXdPVkV6TWpFZ01qWWdNemswSURFeE1WRTBNRE1nTVRJeElEUXdOaUF4TWpGUk5ERXdJREV5TVNBME1Ua2dNVEV5VkRReU9TQTVPRlEwTWpBZ09ETlVNemt4SURVMVZETTBOaUF5TlZReU9ESWdNRlF5TURJZ0xURXhVVEV5TnlBdE1URWdPREVnTXpkVU16UWdNVFU1V2lJdlBqeHdZWFJvSUdsa1BTSk5TbGd0TmpjdFZFVllMVWt0TVVRME5USWlJR1E5SWswek9TQXhOamhSTXprZ01qSTFJRFU0SURJM01sUXhNRGNnTXpVd1ZERTNOQ0EwTURKVU1qUTBJRFF6TTFRek1EY2dORFF5U0RNeE1GRXpOVFVnTkRReUlETTRPQ0EwTWpCVU5ESXhJRE0xTlZFME1qRWdNalkxSURNeE1DQXlNemRSTWpZeElESXlOQ0F4TnpZZ01qSXpVVEV6T1NBeU1qTWdNVE00SURJeU1WRXhNemdnTWpFNUlERXpNaUF4T0RaVU1USTFJREV5T0ZFeE1qVWdPREVnTVRRMklEVTBWREl3T1NBeU5sUXpNRElnTkRWVU16azBJREV4TVZFME1ETWdNVEl4SURRd05pQXhNakZSTkRFd0lERXlNU0EwTVRrZ01URXlWRFF5T1NBNU9GUTBNakFnT0RKVU16a3dJRFUxVkRNME5DQXlORlF5T0RFZ0xURlVNakExSUMweE1WRXhNallnTFRFeElEZ3pJRFF5VkRNNUlERTJPRnBOTXpjeklETTFNMUV6TmpjZ05EQTFJRE13TlNBME1EVlJNamN5SURRd05TQXlORFFnTXpreFZERTVPU0F6TlRkVU1UY3dJRE14TmxReE5UUWdNamd3VkRFME9TQXlOakZSTVRRNUlESTJNQ0F4TmprZ01qWXdVVEk0TWlBeU5qQWdNekkzSURJNE5GUXpOek1nTXpVeldpSXZQanh3WVhSb0lHbGtQU0pOU2xndE5qY3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mpj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DJOe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ZM0xWUkZXQzFKTFRGRU5EVTBJaUJrUFNKTk16RXhJRFF6VVRJNU5pQXpNQ0F5TmpjZ01UVlVNakEySURCUk1UUXpJREFnTVRBMUlEUTFWRFkySURFMk1GRTJOaUF5TmpVZ01UUXpJRE0xTTFRek1UUWdORFF5VVRNMk1TQTBORElnTkRBeElETTVORXcwTURRZ016azRVVFF3TmlBME1ERWdOREE1SURRd05GUTBNVGdnTkRFeVZEUXpNU0EwTVRsVU5EUTNJRFF5TWxFME5qRWdOREl5SURRM01DQTBNVE5VTkRnd0lETTVORkUwT0RBZ016YzVJRFF5TXlBeE5USlVNell6SUMwNE1GRXpORFVnTFRFek5DQXlPRFlnTFRFMk9WUXhOVEVnTFRJd05WRXhNQ0F0TWpBMUlERXdJQzB4TXpkUk1UQWdMVEV4TVNBeU9DQXRPVEZVTnpRZ0xUY3hVVGc1SUMwM01TQXhNRElnTFRnd1ZERXhOaUF0TVRFeFVURXhOaUF0TVRJeElERXhOQ0F0TVRNd1ZERXdOeUF0TVRRMFZEazVJQzB4TlRSVU9USWdMVEUyTWt3NU1DQXRNVFkwU0RreFVURXdNU0F0TVRZM0lERTFNU0F0TVRZM1VURTRPU0F0TVRZM0lESXhNU0F0TVRVMVVUSXpOQ0F0TVRRMElESTFOQ0F0TVRJeVZESTRNaUF0TnpWUk1qZzRJQzAxTmlBeU9UZ2dMVEV6VVRNeE1TQXpOU0F6TVRFZ05ETmFUVE00TkNBek1qaE1Nemd3SURNek9WRXpOemNnTXpVd0lETTNOU0F6TlRSVU16WTVJRE0yT0ZRek5Ua2dNemd5VkRNME5pQXpPVE5VTXpJNElEUXdNbFF6TURZZ05EQTFVVEkyTWlBME1EVWdNakl4SURNMU1sRXhPVEVnTXpFeklERTNNU0F5TXpOVU1UVXhJREV4TjFFeE5URWdNemdnTWpFeklETTRVVEkyT1NBek9DQXpNak1nTVRBNFRETXpNU0F4TVRoTU16ZzBJRE15T0ZvaUx6NDhjR0YwYUNCcFpEMGlUVXBZTFRZM0xWUkZXQzFKTFRGRU5ETTNJaUJrUFNKTk1qZzNJRFl5T0ZFeU9EY2dOak0xSURJek1DQTJNemRSTWpBM0lEWXpOeUF5TURBZ05qTTRWREU1TXlBMk5EZFJNVGt6SURZMU5TQXhPVGNnTmpZM1ZESXdOQ0EyT0RKUk1qQTJJRFk0TXlBME1ETWdOamd6VVRVM01DQTJPRElnTlRrd0lEWTRNbFEyTXpBZ05qYzJVVGN3TWlBMk5Ua2dOelV5SURVNU4xUTRNRE1nTkRNeFVUZ3dNeUF5TnpVZ05qazJJREUxTVZRME5EUWdNMHcwTXpBZ01Vd3lNellnTUVneE1qVklOekpSTkRnZ01DQTBNU0F5VkRNeklERXhVVE16SURFeklETTJJREkxVVRRd0lEUXhJRFEwSURRelZEWTNJRFEyVVRrMElEUTJJREV5TnlBME9WRXhOREVnTlRJZ01UUTJJRFl4VVRFME9TQTJOU0F5TVRnZ016TTVWREk0TnlBMk1qaGFUVGN3TXlBME5qbFJOekF6SURVd055QTJPVElnTlRNM1ZEWTJOaUExT0RSVU5qSTVJRFl4TTFRMU9UQWdOakk1VkRVMU5TQTJNelpSTlRVeklEWXpOaUExTkRFZ05qTTJWRFV4TWlBMk16WlVORGM1SURZek4wZzBNelpSTXpreUlEWXpOeUF6T0RZZ05qSTNVVE00TkNBMk1qTWdNekV6SURNek9WUXlORElnTlRKUk1qUXlJRFE0SURJMU15QTBPRlF6TXpBZ05EZFJNek0xSURRM0lETTBPU0EwTjFRek56TWdORFpSTkRrNUlEUTJJRFU0TVNBeE1qaFJOakUzSURFMk5DQTJOREFnTWpFeVZEWTRNeUF6TXpsVU56QXpJRFEyT1ZvaUx6NDhjR0YwYUNCcFpEMGlUVXBZTFRZM0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AyTnkxVVJWZ3RTUzB4UkRRMU9TSWdaRDBpVFRFeE55QTFPVkV4TVRjZ01qWWdNVFF5SURJMlVURTNPU0F5TmlBeU1EVWdNVE14VVRJeE1TQXhOVEVnTWpFMUlERTFNbEV5TVRjZ01UVXpJREl5TlNBeE5UTklNakk1VVRJek9DQXhOVE1nTWpReElERTFNMVF5TkRZZ01UVXhWREkwT0NBeE5EUlJNalEzSURFek9DQXlORFVnTVRJNFZESXpOQ0E1TUZReU1UUWdORE5VTVRneklEWlVNVE0zSUMweE1WRXhNREVnTFRFeElEY3dJREV4VkRNNElEZzFVVE00SURrM0lETTVJREV3TWt3eE1EUWdNell3VVRFMk55QTJNVFVnTVRZM0lEWXlNMUV4TmpjZ05qSTJJREUyTmlBMk1qaFVNVFl5SURZek1sUXhOVGNnTmpNMFZERTBPU0EyTXpWVU1UUXhJRFl6TmxReE16SWdOak0zVkRFeU1pQTJNemRSTVRFeUlEWXpOeUF4TURrZ05qTTNWREV3TVNBMk16aFVPVFVnTmpReFZEazBJRFkwTjFFNU5DQTJORGtnT1RZZ05qWXhVVEV3TVNBMk9EQWdNVEEzSURZNE1sUXhOemtnTmpnNFVURTVOQ0EyT0RrZ01qRXpJRFk1TUZReU5ETWdOamt6VkRJMU5DQTJPVFJSTWpZMklEWTVOQ0F5TmpZZ05qZzJVVEkyTmlBMk56VWdNVGt6SURNNE5sUXhNVGdnT0ROUk1URTRJRGd4SURFeE9DQTNOVlF4TVRjZ05qVldOVGxhSWk4K1BIQmhkR2dnYVdROUlrMUtXQzAyTnk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WTNMVlJGV0MxT0xUSXlNVElpSUdROUlrMDROQ0F5TXpkVU9EUWdNalV3VkRrNElESTNNRWcyTnpsUk5qazBJREkyTWlBMk9UUWdNalV3VkRZM09TQXlNekJJT1RoUk9EUWdNak0zSURnMElESTFNRm9pTHo0OEwyUmxabk0rUEdjZ2MzUnliMnRsUFNKamRYSnlaVzUwUTI5c2IzSWlJR1pwYkd3OUltTjFjbkpsYm5SRGIyeHZjaUlnYzNSeWIydGxMWGRwWkhSb1BTSXdJaUIwY21GdWMyWnZjbTA5SW5OallXeGxLREVzTFRFcElqNDhaeUJrWVhSaExXMXRiQzF1YjJSbFBTSnRZWFJvSWo0OFp5QmtZWFJoTFcxdGJDMXViMlJsUFNKdGFTSStQSFZ6WlNCa1lYUmhMV005SWpGRU5ETTJJaUI0YkdsdWF6cG9jbVZtUFNJalRVcFlMVFkzTFZSRldDMUpMVEZFTkRNMklpOCtQQzluUGp4bklHUmhkR0V0Ylcxc0xXNXZaR1U5SW0xemRXSWlJSFJ5WVc1elptOXliVDBpZEhKaGJuTnNZWFJsS0RjMk1Dd3dLU0krUEdjZ1pHRjBZUzF0Yld3dGJtOWtaVDBpYldraVBqeDFjMlVnWkdGMFlTMWpQU0l4UkRRek9DSWdlR3hwYm1zNmFISmxaajBpSTAxS1dDMDJOeTFVUlZndFNTMHhSRFF6T0NJdlBqd3ZaejQ4WnlCa1lYUmhMVzF0YkMxdWIyUmxQU0pVWlZoQmRHOXRJaUIwY21GdWMyWnZjbTA5SW5SeVlXNXpiR0YwWlNnM056RXNMVEUxTUNrZ2MyTmhiR1VvTUM0M01EY3BJaUJrWVhSaExXMXFlQzEwWlhoamJHRnpjejBpVDFKRUlqNDhaeUJrWVhSaExXMXRiQzF1YjJSbFBTSnRhU0krUEhWelpTQmtZWFJoTFdNOUlqRkVORFl3SWlCNGJHbHVhenBvY21WbVBTSWpUVXBZTFRZM0xWUkZXQzFKTFRGRU5EWXdJaTgrUEM5blBqeG5JR1JoZEdFdGJXMXNMVzV2WkdVOUltMXBJaUIwY21GdWMyWnZjbTA5SW5SeVlXNXpiR0YwWlNnME5qa3NNQ2tpUGp4MWMyVWdaR0YwWVMxalBTSXhSRFExUXlJZ2VHeHBibXM2YUhKbFpqMGlJMDFLV0MwMk55MVVSVmd0U1MweFJEUTFReUl2UGp3dlp6NDhaeUJrWVhSaExXMXRiQzF1YjJSbFBTSnRhU0lnZEhKaGJuTm1iM0p0UFNKMGNtRnVjMnhoZEdVb09UVTBMREFwSWo0OGRYTmxJR1JoZEdFdFl6MGlNVVEwTmpJaUlIaHNhVzVyT21oeVpXWTlJaU5OU2xndE5qY3RWRVZZTFVrdE1VUTBOaklpTHo0OEwyYytQR2NnWkdGMFlTMXRiV3d0Ym05a1pUMGliV2tpSUhSeVlXNXpabTl5YlQwaWRISmhibk5zWVhSbEtERTFNallzTUNraVBqeDFjMlVnWkdGMFlTMWpQU0l4UkRRMVJpSWdlR3hwYm1zNmFISmxaajBpSTAxS1dDMDJOeTFVUlZndFNTMHhSRFExUmlJdlBqd3ZaejQ4WnlCa1lYUmhMVzF0YkMxdWIyUmxQU0p0YVNJZ2RISmhibk5tYjNKdFBTSjBjbUZ1YzJ4aGRHVW9NVGszTnl3d0tTSStQSFZ6WlNCa1lYUmhMV005SWpGRU5EVXdJaUI0YkdsdWF6cG9jbVZtUFNJalRVcFlMVFkzTFZSRldDMUpMVEZFTkRVd0lpOCtQQzluUGp4bklHUmhkR0V0Ylcxc0xXNXZaR1U5SW0xcElpQjBjbUZ1YzJadmNtMDlJblJ5WVc1emJHRjBaU2d5TkRFd0xEQXBJajQ4ZFhObElHUmhkR0V0WXowaU1VUTBOVElpSUhoc2FXNXJPbWh5WldZOUlpTk5TbGd0TmpjdFZFVllMVWt0TVVRME5USWlMejQ4TDJjK1BDOW5Qand2Wno0OFp5QmtZWFJoTFcxdGJDMXViMlJsUFNKdGJ5SWdkSEpoYm5ObWIzSnRQU0owY21GdWMyeGhkR1VvTXpnek5pNDVMREFwSWo0OGRYTmxJR1JoZEdFdFl6MGlNa0lpSUhoc2FXNXJPbWh5WldZOUlpTk5TbGd0TmpjdFZFVllMVTR0TWtJaUx6NDhMMmMrUEdjZ1pHRjBZUzF0Yld3dGJtOWtaVDBpYldraUlIUnlZVzV6Wm05eWJUMGlkSEpoYm5Oc1lYUmxLRFE0TXpjdU1Td3dLU0krUEhWelpTQmtZWFJoTFdNOUlqRkVORE0ySWlCNGJHbHVhenBvY21WbVBTSWpUVXBZTFRZM0xWUkZXQzFKTFRGRU5ETTJJaTgrUEM5blBqeG5JR1JoZEdFdGJXMXNMVzV2WkdVOUltMXpkV0lpSUhSeVlXNXpabTl5YlQwaWRISmhibk5zWVhSbEtEVTFPVGN1TVN3d0tTSStQR2NnWkdGMFlTMXRiV3d0Ym05a1pUMGliV2tpUGp4MWMyVWdaR0YwWVMxalBTSXhSRFF6T0NJZ2VHeHBibXM2YUhKbFpqMGlJMDFLV0MwMk55MVVSVmd0U1MweFJEUXpPQ0l2UGp3dlp6NDhaeUJrWVhSaExXMXRiQzF1YjJSbFBTSlVaVmhCZEc5dElpQjBjbUZ1YzJadmNtMDlJblJ5WVc1emJHRjBaU2czTnpFc0xURTFNQ2tnYzJOaGJHVW9NQzQzTURjcElpQmtZWFJoTFcxcWVDMTBaWGhqYkdGemN6MGlUMUpFSWo0OFp5QmtZWFJoTFcxdGJDMXViMlJsUFNKdGFTSStQSFZ6WlNCa1lYUmhMV005SWpGRU5EWXhJaUI0YkdsdWF6cG9jbVZtUFNJalRVcFlMVFkzTFZSRldDMUpMVEZFTkRZeElpOCtQQzluUGp4bklHUmhkR0V0Ylcxc0xXNXZaR1U5SW0xcElpQjBjbUZ1YzJadmNtMDlJblJ5WVc1emJHRjBaU2d6TmpFc01Da2lQangxYzJVZ1pHRjBZUzFqUFNJeFJEUTBSU0lnZUd4cGJtczZhSEpsWmowaUkwMUtXQzAyTnkxVVJWZ3RTUzB4UkRRMFJTSXZQand2Wno0OFp5QmtZWFJoTFcxdGJDMXViMlJsUFNKdGFTSWdkSEpoYm5ObWIzSnRQU0owY21GdWMyeGhkR1VvT0Rrd0xEQXBJajQ4ZFhObElHUmhkR0V0WXowaU1VUTBOVVlpSUhoc2FXNXJPbWh5WldZOUlpTk5TbGd0TmpjdFZFVllMVWt0TVVRME5VWWlMejQ4TDJjK1BHY2daR0YwWVMxdGJXd3RibTlrWlQwaWJXa2lJSFJ5WVc1elptOXliVDBpZEhKaGJuTnNZWFJsS0RFek5ERXNNQ2tpUGp4MWMyVWdaR0YwWVMxalBTSXhSRFExTkNJZ2VHeHBibXM2YUhKbFpqMGlJMDFLV0MwMk55MVVSVmd0U1MweFJEUTFOQ0l2UGp3dlp6NDhaeUJrWVhSaExXMXRiQzF1YjJSbFBTSnRhU0lnZEhKaGJuTm1iM0p0UFNKMGNtRnVjMnhoZEdVb01UZ3hPQ3d3S1NJK1BIVnpaU0JrWVhSaExXTTlJakZFTkRVeUlpQjRiR2x1YXpwb2NtVm1QU0lqVFVwWUxUWTNMVlJGV0MxSkxURkVORFV5SWk4K1BDOW5QanhuSUdSaGRHRXRiVzFzTFc1dlpHVTlJbTFwSWlCMGNtRnVjMlp2Y20wOUluUnlZVzV6YkdGMFpTZ3lNamcwTERBcElqNDhkWE5sSUdSaGRHRXRZejBpTVVRME5qRWlJSGhzYVc1ck9taHlaV1k5SWlOTlNsZ3ROamN0VkVWWUxVa3RNVVEwTmpFaUx6NDhMMmMrUEM5blBqd3ZaejQ4WnlCa1lYUmhMVzF0YkMxdWIyUmxQU0p0YnlJZ2RISmhibk5tYjNKdFBTSjBjbUZ1YzJ4aGRHVW9PRFV4TUM0MkxEQXBJajQ4ZFhObElHUmhkR0V0WXowaU1rSWlJSGhzYVc1ck9taHlaV1k5SWlOTlNsZ3ROamN0VkVWWUxVNHRNa0lpTHo0OEwyYytQR2NnWkdGMFlTMXRiV3d0Ym05a1pUMGliV2tpSUhSeVlXNXpabTl5YlQwaWRISmhibk5zWVhSbEtEazFNVEF1T0N3d0tTSStQSFZ6WlNCa1lYUmhMV005SWpGRU5ETTNJaUI0YkdsdWF6cG9jbVZtUFNJalRVcFlMVFkzTFZSRldDMUpMVEZFTkRNM0lpOCtQQzluUGp4bklHUmhkR0V0Ylcxc0xXNXZaR1U5SW0xcElpQjBjbUZ1YzJadmNtMDlJblJ5WVc1emJHRjBaU2d4TURNek9DNDRMREFwSWo0OGRYTmxJR1JoZEdFdFl6MGlNVVEwTlRZaUlIaHNhVzVyT21oeVpXWTlJaU5OU2xndE5qY3RWRVZZTFVrdE1VUTBOVFlpTHo0OEwyYytQR2NnWkdGMFlTMXRiV3d0Ym05a1pUMGliV2tpSUhSeVlXNXpabTl5YlQwaWRISmhibk5zWVhSbEtERXdOamd6TGpnc01Da2lQangxYzJVZ1pHRjBZUzFqUFNJeFJEUTJNQ0lnZUd4cGJtczZhSEpsWmowaUkwMUtXQzAyTnkxVVJWZ3RTUzB4UkRRMk1DSXZQand2Wno0OFp5QmtZWFJoTFcxdGJDMXViMlJsUFNKdGFTSWdkSEpoYm5ObWIzSnRQU0owY21GdWMyeGhkR1VvTVRFeE5USXVPQ3d3S1NJK1BIVnpaU0JrWVhSaExXTTlJakZFTkRZeElpQjRiR2x1YXpwb2NtVm1QU0lqVFVwWUxUWTNMVlJGV0MxSkxURkVORFl4SWk4K1BDOW5QanhuSUdSaGRHRXRiVzFzTFc1dlpHVTlJbTFwSWlCMGNtRnVjMlp2Y20wOUluUnlZVzV6YkdGMFpTZ3hNVFV4TXk0NExEQXBJajQ4ZFhObElHUmhkR0V0WXowaU1VUTBOVFlpSUhoc2FXNXJPbWh5WldZOUlpTk5TbGd0TmpjdFZFVllMVWt0TVVRME5UWWlMejQ4TDJjK1BHY2daR0YwWVMxdGJXd3RibTlrWlQwaWJXa2lJSFJ5WVc1elptOXliVDBpZEhKaGJuTnNZWFJsS0RFeE9EVTRMamdzTUNraVBqeDFjMlVnWkdGMFlTMWpQU0l4UkRRMU9TSWdlR3hwYm1zNmFISmxaajBpSTAxS1dDMDJOeTFVUlZndFNTMHhSRFExT1NJdlBqd3ZaejQ4WnlCa1lYUmhMVzF0YkMxdWIyUmxQU0p0YVNJZ2RISmhibk5tYjNKdFBTSjBjbUZ1YzJ4aGRHVW9NVEl4TlRZdU9Dd3dLU0krUEhWelpTQmtZWFJoTFdNOUlqRkVORFU1SWlCNGJHbHVhenBvY21WbVBTSWpUVXBZTFRZM0xWUkZXQzFKTFRGRU5EVTVJaTgrUEM5blBqeG5JR1JoZEdFdGJXMXNMVzV2WkdVOUltMXBJaUIwY21GdWMyWnZjbTA5SW5SeVlXNXpiR0YwWlNneE1qUTFOQzQ0TERBcElqNDhkWE5sSUdSaGRHRXRZejBpTVVRME5FVWlJSGhzYVc1ck9taHlaV1k5SWlOTlNsZ3ROamN0VkVWWUxVa3RNVVEwTkVVaUx6NDhMMmMrUEdjZ1pHRjBZUzF0Yld3dGJtOWtaVDBpYldraUlIUnlZVzV6Wm05eWJUMGlkSEpoYm5Oc1lYUmxLREV5T1RnekxqZ3NNQ2tpUGp4MWMyVWdaR0YwWVMxalBTSXhSRFEyTVNJZ2VHeHBibXM2YUhKbFpqMGlJMDFLV0MwMk55MVVSVmd0U1MweFJEUTJNU0l2UGp3dlp6NDhaeUJrWVhSaExXMXRiQzF1YjJSbFBTSnRhU0lnZEhKaGJuTm1iM0p0UFNKMGNtRnVjMnhoZEdVb01UTXpORFF1T0N3d0tTSStQSFZ6WlNCa1lYUmhMV005SWpGRU5EVTJJaUI0YkdsdWF6cG9jbVZtUFNJalRVcFlMVFkzTFZSRldDMUpMVEZFTkRVMklpOCtQQzluUGp4bklHUmhkR0V0Ylcxc0xXNXZaR1U5SW0xcElpQjBjbUZ1YzJadmNtMDlJblJ5WVc1emJHRjBaU2d4TXpZNE9TNDRMREFwSWo0OGRYTmxJR1JoZEdFdFl6MGlNVVEwTlVNaUlIaHNhVzVyT21oeVpXWTlJaU5OU2xndE5qY3RWRVZZTFVrdE1VUTBOVU1pTHo0OEwyYytQR2NnWkdGMFlTMXRiV3d0Ym05a1pUMGliWE4xWWlJZ2RISmhibk5tYjNKdFBTSjBjbUZ1YzJ4aGRHVW9NVFF4TnpRdU9Dd3dLU0krUEdjZ1pHRjBZUzF0Yld3dGJtOWtaVDBpYldraVBqeDFjMlVnWkdGMFlTMWpQU0l4UkRRMVFpSWdlR3hwYm1zNmFISmxaajBpSTAxS1dDMDJOeTFVUlZndFNTMHhSRFExUWlJdlBqd3ZaejQ4WnlCa1lYUmhMVzF0YkMxdWIyUmxQU0pVWlZoQmRHOXRJaUIwY21GdWMyWnZjbTA5SW5SeVlXNXpiR0YwWlNnMk16TXNMVEUxTUNrZ2MyTmhiR1VvTUM0M01EY3BJaUJrWVhSaExXMXFlQzEwWlhoamJHRnpjejBpVDFKRUlqNDhaeUJrWVhSaExXMXRiQzF1YjJSbFBTSnRhU0krUEhWelpTQmtZWFJoTFdNOUlqRkVORFl3SWlCNGJHbHVhenBvY21WbVBTSWpUVXBZTFRZM0xWUkZXQzFKTFRGRU5EWXdJaTgrUEM5blBqeG5JR1JoZEdFdGJXMXNMVzV2WkdVOUltMXBJaUIwY21GdWMyWnZjbTA5SW5SeVlXNXpiR0YwWlNnME5qa3NNQ2tpUGp4MWMyVWdaR0YwWVMxalBTSXhSRFExUXlJZ2VHeHBibXM2YUhKbFpqMGlJMDFLV0MwMk55MVVSVmd0U1MweFJEUTFReUl2UGp3dlp6NDhaeUJrWVhSaExXMXRiQzF1YjJSbFBTSnRhU0lnZEhKaGJuTm1iM0p0UFNKMGNtRnVjMnhoZEdVb09UVTBMREFwSWo0OGRYTmxJR1JoZEdFdFl6MGlNVVEwTmpJaUlIaHNhVzVyT21oeVpXWTlJaU5OU2xndE5qY3RWRVZZTFVrdE1VUTBOaklpTHo0OEwyYytQR2NnWkdGMFlTMXRiV3d0Ym05a1pUMGliV2tpSUhSeVlXNXpabTl5YlQwaWRISmhibk5zWVhSbEtERTFNallzTUNraVBqeDFjMlVnWkdGMFlTMWpQU0l4UkRRMVJpSWdlR3hwYm1zNmFISmxaajBpSTAxS1dDMDJOeTFVUlZndFNTMHhSRFExUmlJdlBqd3ZaejQ4WnlCa1lYUmhMVzF0YkMxdWIyUmxQU0p0YVNJZ2RISmhibk5tYjNKdFBTSjBjbUZ1YzJ4aGRHVW9NVGszTnl3d0tTSStQSFZ6WlNCa1lYUmhMV005SWpGRU5EVXdJaUI0YkdsdWF6cG9jbVZtUFNJalRVcFlMVFkzTFZSRldDMUpMVEZFTkRVd0lpOCtQQzluUGp4bklHUmhkR0V0Ylcxc0xXNXZaR1U5SW0xcElpQjBjbUZ1YzJadmNtMDlJblJ5WVc1emJHRjBaU2d5TkRFd0xEQXBJajQ4ZFhObElHUmhkR0V0WXowaU1VUTBOVElpSUhoc2FXNXJPbWh5WldZOUlpTk5TbGd0TmpjdFZFVllMVWt0TVVRME5USWlMejQ4TDJjK1BHY2daR0YwWVMxdGJXd3RibTlrWlQwaWJXOGlJSFJ5WVc1elptOXliVDBpZEhKaGJuTnNZWFJsS0RJNE56WXNNQ2tpUGp4MWMyVWdaR0YwWVMxalBTSXlNakV5SWlCNGJHbHVhenBvY21WbVBTSWpUVXBZTFRZM0xWUkZXQzFPTFRJeU1USWlMejQ4TDJjK1BHY2daR0YwWVMxdGJXd3RibTlrWlQwaWJXa2lJSFJ5WVc1elptOXliVDBpZEhKaGJuTnNZWFJsS0RNMk5UUXNNQ2tpUGp4MWMyVWdaR0YwWVMxalBTSXhSRFEyTVNJZ2VHeHBibXM2YUhKbFpqMGlJMDFLV0MwMk55MVVSVmd0U1MweFJEUTJNU0l2UGp3dlp6NDhaeUJrWVhSaExXMXRiQzF1YjJSbFBTSnRhU0lnZEhKaGJuTm1iM0p0UFNKMGNtRnVjMnhoZEdVb05EQXhOU3d3S1NJK1BIVnpaU0JrWVhSaExXTTlJakZFTkRSRklpQjRiR2x1YXpwb2NtVm1QU0lqVFVwWUxUWTNMVlJGV0MxSkxURkVORFJGSWk4K1BDOW5QanhuSUdSaGRHRXRiVzFzTFc1dlpHVTlJbTFwSWlCMGNtRnVjMlp2Y20wOUluUnlZVzV6YkdGMFpTZzBOVFEwTERBcElqNDhkWE5sSUdSaGRHRXRZejBpTVVRME5VWWlJSGhzYVc1ck9taHlaV1k5SWlOTlNsZ3ROamN0VkVWWUxVa3RNVVEwTlVZaUx6NDhMMmMrUEdjZ1pHRjBZUzF0Yld3dGJtOWtaVDBpYldraUlIUnlZVzV6Wm05eWJUMGlkSEpoYm5Oc1lYUmxLRFE1T1RVc01Da2lQangxYzJVZ1pHRjBZUzFqUFNJeFJEUTFOQ0lnZUd4cGJtczZhSEpsWmowaUkwMUtXQzAyTnkxVVJWZ3RTUzB4UkRRMU5DSXZQand2Wno0OFp5QmtZWFJoTFcxdGJDMXViMlJsUFNKdGFTSWdkSEpoYm5ObWIzSnRQU0owY21GdWMyeGhkR1VvTlRRM01pd3dLU0krUEhWelpTQmtZWFJoTFdNOUlqRkVORFV5SWlCNGJHbHVhenBvY21WbVBTSWpUVXBZTFRZM0xWUkZXQzFKTFRGRU5EVXlJaTgrUEM5blBqeG5JR1JoZEdFdGJXMXNMVzV2WkdVOUltMXBJaUIwY21GdWMyWnZjbTA5SW5SeVlXNXpiR0YwWlNnMU9UTTRMREFwSWo0OGRYTmxJR1JoZEdFdFl6MGlNVVEwTmpFaUlIaHNhVzVyT21oeVpXWTlJaU5OU2xndE5qY3RWRVZZTFVrdE1VUTBOakVpTHo0OEwyYytQQzluUGp3dlp6NDhMMmMrUEM5blBqd3ZjM1puUGc9PSIsCgkiUmVhbFZpZXdTaXplSnNvbiIgOiAie1wiaGVpZ2h0XCI6MzUzLFwid2lkdGhcIjo2ODIxfSIKfQo="/>
    </extobj>
    <extobj name="2384804F-3998-4D57-9195-F3826E402611-15">
      <extobjdata type="2384804F-3998-4D57-9195-F3826E402611" data="ewoJIkltZ1NldHRpbmdKc29uIiA6ICJ7XCJoZWlnaHRcIjo0MC4xNzg1NzE0Mjg1NzE0MixcIndpZHRoXCI6MzE2LjA3MTQyODU3MTQyODU2fSIsCgkiTGF0ZXgiIDogIk9iamVjdCBcXDtSYXRpbyA9IFxcZnJhY3tudW1iZXIgXFw7IG9mXFw7IG9iamVjdCBcXDsgcGl4ZWxzfXtudW1iZXIgXFw7IG9mIFxcOyB0b3RhbCBcXDsgcGl4ZWxzfSIsCgkiTGF0ZXhJbWdCYXNlNjQiIDogIlBITjJaeUI0Yld4dWN6MGlhSFIwY0RvdkwzZDNkeTUzTXk1dmNtY3ZNakF3TUM5emRtY2lJSGRwWkhSb1BTSTBNQzQwT1RSbGVDSWdhR1ZwWjJoMFBTSTFMakUwWlhnaUlISnZiR1U5SW1sdFp5SWdabTlqZFhOaFlteGxQU0ptWVd4elpTSWdkbWxsZDBKdmVEMGlNQ0F0TVRNNE1TQXhOemc1T0M0MklESXlOeklpSUhodGJHNXpPbmhzYVc1clBTSm9kSFJ3T2k4dmQzZDNMbmN6TG05eVp5OHhPVGs1TDNoc2FXNXJJaUJoY21saExXaHBaR1JsYmowaWRISjFaU0lnYzNSNWJHVTlJblpsY25ScFkyRnNMV0ZzYVdkdU9pQXRNaTR3TVRabGVEc2diV0Y0TFhkcFpIUm9PaUE1T0NVN0lqNDhaR1ZtY3o0OGNHRjBhQ0JwWkQwaVRVcFlMVEV3TmkxVVJWZ3RTUzB4UkRRME1pSWdaRDBpVFRjME1DQTBNelZSTnpRd0lETXlNQ0EyTnpZZ01qRXpWRFV4TVNBME1sUXpNRFFnTFRJeVVUSXdOeUF0TWpJZ01UTTRJRE0xVkRVeElESXdNVkUxTUNBeU1Ea2dOVEFnTWpRMFVUVXdJRE0wTmlBNU9DQTBNemhVTWpJM0lEWXdNVkV6TlRFZ056QTBJRFEzTmlBM01EUlJOVEUwSURjd05DQTFNalFnTnpBelVUWXlNU0EyT0RrZ05qZ3dJRFl4TjFRM05EQWdORE0xV2swMk16Y2dORGMyVVRZek55QTFOalVnTlRreElEWXhOVlEwTnpZZ05qWTFVVE01TmlBMk5qVWdNekl5SURZd05WRXlORElnTlRReUlESXdNQ0EwTWpoVU1UVTNJREl4TmxFeE5UY2dNVEkySURJd01DQTNNMVF6TVRRZ01UbFJOREEwSURFNUlEUTROU0E1T0ZRMk1EZ2dNekV6VVRZek55QTBNRGdnTmpNM0lEUTNObG9pTHo0OGNHRjBhQ0JwWkQwaVRVcFlMVEV3TmkxVVJWZ3RTUzB4UkRRMFJpSWdaRDBpVFRjeklEWTBOMUUzTXlBMk5UY2dOemNnTmpjd1ZEZzVJRFk0TTFFNU1DQTJPRE1nTVRZeElEWTRPRlF5TXpRZ05qazBVVEkwTmlBMk9UUWdNalEySURZNE5WUXlNVElnTlRReVVUSXdOQ0ExTURnZ01UazFJRFEzTWxReE9EQWdOREU0VERFM05pQXpPVGxSTVRjMklETTVOaUF4T0RJZ05EQXlVVEl6TVNBME5ESWdNamd6SURRME1sRXpORFVnTkRReUlETTRNeUF6T1RaVU5ESXlJREk0TUZFME1qSWdNVFk1SURNME15QTNPVlF4TnpNZ0xURXhVVEV5TXlBdE1URWdPRElnTWpkVU5EQWdNVFV3VmpFMU9WRTBNQ0F4T0RBZ05EZ2dNakUzVkRrM0lEUXhORkV4TkRjZ05qRXhJREUwTnlBMk1qTlVNVEE1SURZek4xRXhNRFFnTmpNM0lERXdNU0EyTXpkSU9UWlJPRFlnTmpNM0lEZ3pJRFl6TjFRM05pQTJOREJVTnpNZ05qUTNXazB6TXpZZ016STFWak16TVZFek16WWdOREExSURJM05TQTBNRFZSTWpVNElEUXdOU0F5TkRBZ016azNWREl3TnlBek56WlVNVGd4SURNMU1sUXhOak1nTXpNd1RERTFOeUF6TWpKTU1UTTJJREl6TmxFeE1UUWdNVFV3SURFeE5DQXhNVFJSTVRFMElEWTJJREV6T0NBME1sRXhOVFFnTWpZZ01UYzRJREkyVVRJeE1TQXlOaUF5TkRVZ05UaFJNamN3SURneElESTROU0F4TVRSVU16RTRJREl4T1ZFek16WWdNamt4SURNek5pQXpNalZhSWk4K1BIQmhkR2dnYVdROUlrMUtXQzB4TURZdFZFVllMVWt0TVVRME5UY2lJR1E5SWsweU9UY2dOVGsyVVRJNU55QTJNamNnTXpFNElEWTBORlF6TmpFZ05qWXhVVE0zT0NBMk5qRWdNemc1SURZMU1WUTBNRE1nTmpJelVUUXdNeUExT1RVZ016ZzBJRFUzTmxRek5EQWdOVFUzVVRNeU1pQTFOVGNnTXpFd0lEVTJOMVF5T1RjZ05UazJXazB5T0RnZ016YzJVVEk0T0NBME1EVWdNall5SURRd05WRXlOREFnTkRBMUlESXlNQ0F6T1ROVU1UZzFJRE0yTWxReE5qRWdNekkxVkRFME5DQXlPVE5NTVRNM0lESTNPVkV4TXpVZ01qYzRJREV5TVNBeU56aElNVEEzVVRFd01TQXlPRFFnTVRBeElESTRObFF4TURVZ01qazVVVEV5TmlBek5EZ2dNVFkwSURNNU1WUXlOVElnTkRReFVUSTFNeUEwTkRFZ01qWXdJRFEwTVZReU56SWdORFF5VVRJNU5pQTBOREVnTXpFMklEUXpNbEV6TkRFZ05ERTRJRE0xTkNBME1ERlVNelkzSURNME9GWXpNekpNTXpFNElERXpNMUV5TmpjZ0xUWTNJREkyTkNBdE56VlJNalEySUMweE1qVWdNVGswSUMweE5qUlVOelVnTFRJd05GRXlOU0F0TWpBMElEY2dMVEU0TTFRdE1USWdMVEV6TjFFdE1USWdMVEV4TUNBM0lDMDVNVlExTXlBdE56RlJOekFnTFRjeElEZ3lJQzA0TVZRNU5TQXRNVEV5VVRrMUlDMHhORGdnTmpNZ0xURTJOMUUyT1NBdE1UWTRJRGMzSUMweE5qaFJNVEV4SUMweE5qZ2dNVE01SUMweE5EQlVNVGd5SUMwM05Fd3hPVE1nTFRNeVVUSXdOQ0F4TVNBeU1Ua2dOekpVTWpVeElERTVOMVF5TnpnZ016QTRWREk0T1NBek5qVlJNamc1SURNM01pQXlPRGdnTXpjMldpSXZQanh3WVhSb0lHbGtQU0pOU2xndE1UQTJMVlJGV0MxSkxURkVORFV5SWlCa1BTSk5NemtnTVRZNFVUTTVJREl5TlNBMU9DQXlOekpVTVRBM0lETTFNRlF4TnpRZ05EQXlWREkwTkNBME16TlVNekEzSURRME1rZ3pNVEJSTXpVMUlEUTBNaUF6T0RnZ05ESXdWRFF5TVNBek5UVlJOREl4SURJMk5TQXpNVEFnTWpNM1VUSTJNU0F5TWpRZ01UYzJJREl5TTFFeE16a2dNakl6SURFek9DQXlNakZSTVRNNElESXhPU0F4TXpJZ01UZzJWREV5TlNBeE1qaFJNVEkxSURneElERTBOaUExTkZReU1Ea2dNalpVTXpBeUlEUTFWRE01TkNBeE1URlJOREF6SURFeU1TQTBNRFlnTVRJeFVUUXhNQ0F4TWpFZ05ERTVJREV4TWxRME1qa2dPVGhVTkRJd0lEZ3lWRE01TUNBMU5WUXpORFFnTWpSVU1qZ3hJQzB4VkRJd05TQXRNVEZSTVRJMklDMHhNU0E0TXlBME1sUXpPU0F4TmpoYVRUTTNNeUF6TlROUk16WTNJRFF3TlNBek1EVWdOREExVVRJM01pQTBNRFVnTWpRMElETTVNVlF4T1RrZ016VTNWREUzTUNBek1UWlVNVFUwSURJNE1GUXhORGtnTWpZeFVURTBPU0F5TmpBZ01UWTVJREkyTUZFeU9ESWdNall3SURNeU55QXlPRFJVTXpjeklETTFNMW9pTHo0OGNHRjBhQ0JwWkQwaVRVcFlMVEV3TmkxVVJWZ3RTUzB4UkRRMU1DSWdaRDBpVFRNMElERTFPVkV6TkNBeU5qZ2dNVEl3SURNMU5WUXpNRFlnTkRReVVUTTJNaUEwTkRJZ016azBJRFF4T0ZRME1qY2dNelUxVVRReU55QXpNallnTkRBNElETXdObFF6TmpBZ01qZzFVVE0wTVNBeU9EVWdNek13SURJNU5WUXpNVGtnTXpJMVZETXpNQ0F6TlRsVU16VXlJRE00TUZRek5qWWdNemcyU0RNMk4xRXpOamNnTXpnNElETTJNU0F6T1RKVU16UXdJRFF3TUZRek1EWWdOREEwVVRJM05pQTBNRFFnTWpRNUlETTVNRkV5TWpnZ016Z3hJREl3TmlBek5UbFJNVFl5SURNeE5TQXhORElnTWpNMVZERXlNU0F4TVRsUk1USXhJRGN6SURFME55QTFNRkV4TmprZ01qWWdNakExSURJMlNESXdPVkV6TWpFZ01qWWdNemswSURFeE1WRTBNRE1nTVRJeElEUXdOaUF4TWpGUk5ERXdJREV5TVNBME1Ua2dNVEV5VkRReU9TQTVPRlEwTWpBZ09ETlVNemt4SURVMVZETTBOaUF5TlZReU9ESWdNRlF5TURJZ0xURXhVVEV5TnlBdE1URWdPREVnTXpkVU16UWdNVFU1V2lJdlBqeHdZWFJvSUdsa1BTSk5TbGd0TVRBMk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VEEyTFZSRldDMUpMVEZFTkRRMUlpQmtQU0pOTWpNd0lEWXpOMUV5TURNZ05qTTNJREU1T0NBMk16aFVNVGt6SURZME9WRXhPVE1nTmpjMklESXdOQ0EyT0RKUk1qQTJJRFk0TXlBek56Z2dOamd6VVRVMU1DQTJPRElnTlRZMElEWTRNRkUyTWpBZ05qY3lJRFkxT0NBMk5USlVOekV5SURZd05sUTNNek1nTlRZelZEY3pPU0ExTWpsUk56TTVJRFE0TkNBM01UQWdORFExVkRZME15QXpPRFZVTlRjMklETTFNVlExTXpnZ016TTRURFUwTlNBek16TlJOakV5SURJNU5TQTJNVElnTWpJelVUWXhNaUF5TVRJZ05qQTNJREUyTWxRMk1ESWdPREJXTnpGUk5qQXlJRFV6SURZd015QTBNMVEyTVRRZ01qVlVOalF3SURFMlVUWTJPQ0F4TmlBMk9EWWdNemhVTnpFeUlEZzFVVGN4TnlBNU9TQTNNakFnTVRBeVZEY3pOU0F4TURWUk56VTFJREV3TlNBM05UVWdPVE5STnpVMUlEYzFJRGN6TVNBek5sRTJPVE1nTFRJeElEWTBNU0F0TWpGSU5qTXlVVFUzTVNBdE1qRWdOVE14SURSVU5EZzNJRGd5VVRRNE55QXhNRGtnTlRBeUlERTJObFExTVRjZ01qTTVVVFV4TnlBeU9UQWdORGMwSURNeE0xRTBOVGtnTXpJd0lEUTBPU0F6TWpGVU16YzRJRE15TTBnek1EbE1NamMzSURFNU0xRXlORFFnTmpFZ01qUTBJRFU1VVRJME5DQTFOU0F5TkRVZ05UUlVNalV5SURVd1ZESTJPU0EwT0ZRek1ESWdORFpJTXpNelVUTXpPU0F6T0NBek16a2dNemRVTXpNMklERTVVVE16TWlBMklETXlOaUF3U0RNeE1WRXlOelVnTWlBeE9EQWdNbEV4TkRZZ01pQXhNVGNnTWxRM01TQXlWRFV3SURGUk16TWdNU0F6TXlBeE1GRXpNeUF4TWlBek5pQXlORkUwTVNBME15QTBOaUEwTlZFMU1DQTBOaUEyTVNBME5rZzJOMUU1TkNBME5pQXhNamNnTkRsUk1UUXhJRFV5SURFME5pQTJNVkV4TkRrZ05qVWdNakU0SURNek9WUXlPRGNnTmpJNFVUSTROeUEyTXpVZ01qTXdJRFl6TjFwTk5qTXdJRFUxTkZFMk16QWdOVGcySURZd09TQTJNRGhVTlRJeklEWXpObEUxTWpFZ05qTTJJRFV3TUNBMk16WlVORFl5SURZek4wZzBOREJSTXpreklEWXpOeUF6T0RZZ05qSTNVVE00TlNBMk1qUWdNelV5SURRNU5GUXpNVGtnTXpZeFVUTXhPU0F6TmpBZ016ZzRJRE0yTUZFME5qWWdNell4SURRNU1pQXpOamRSTlRVMklETTNOeUExT1RJZ05ESTJVVFl3T0NBME5Ea2dOakU1SURRNE5sUTJNekFnTlRVMFdpSXZQanh3WVhSb0lHbGtQU0pOU2xndE1UQTJ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VRBMk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4TURZdFZFVllMVWt0TVVRME5VTWlJR1E5SWsweU1ERWdMVEV4VVRFeU5pQXRNVEVnT0RBZ016aFVNelFnTVRVMlVUTTBJREl5TVNBMk5DQXlOemxVTVRRMklETTRNRkV5TWpJZ05EUXhJRE13TVNBME5ERlJNek16SURRME1TQXpOREVnTkRRd1VUTTFOQ0EwTXpjZ016WTNJRFF6TTFRME1ESWdOREUzVkRRek9DQXpPRGRVTkRZMElETXpPRlEwTnpZZ01qWTRVVFEzTmlBeE5qRWdNemt3SURjMVZESXdNU0F0TVRGYVRURXlNU0F4TWpCUk1USXhJRGN3SURFME55QTBPRlF5TURZZ01qWlJNalV3SURJMklESTRPU0ExT0ZRek5URWdNVFF5VVRNMk1DQXhOak1nTXpjMElESXhObFF6T0RnZ016QTRVVE00T0NBek5USWdNemN3SURNM05WRXpORFlnTkRBMUlETXdOaUEwTURWUk1qUXpJRFF3TlNBeE9UVWdNelEzVVRFMU9DQXpNRE1nTVRRd0lESXpNRlF4TWpFZ01USXdXaUl2UGp4d1lYUm9JR2xrUFNKTlNsZ3RNVEEy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VRBMk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VEEyTFZSRldDMUpMVEZFTkRZeUlpQmtQU0pOTWpFZ01qZzNVVEl4SURJNU5TQXpNQ0F6TVRoVU5UVWdNemN3VkRrNUlEUXlNRlF4TlRnZ05EUXlVVEl3TkNBME5ESWdNakkzSURReE4xUXlOVEFnTXpVNFVUSTFNQ0F6TkRBZ01qRTJJREkwTmxReE9ESWdNVEExVVRFNE1pQTJNaUF4T1RZZ05EVlVNak00SURJM1ZESTVNU0EwTkZRek1qZ2dOemhNTXpNNUlEazFVVE0wTVNBNU9TQXpOemNnTWpRM1VUUXdOeUF6TmpjZ05ERXpJRE00TjFRME1qY2dOREUyVVRRME5DQTBNekVnTkRZeklEUXpNVkUwT0RBZ05ETXhJRFE0T0NBME1qRlVORGsySURRd01rdzBNakFnT0RSUk5ERTVJRGM1SURReE9TQTJPRkUwTVRrZ05ETWdOREkySURNMVZEUTBOeUF5TmxFME5qa2dNamtnTkRneUlEVTNWRFV4TWlBeE5EVlJOVEUwSURFMU15QTFNeklnTVRVelVUVTFNU0F4TlRNZ05UVXhJREUwTkZFMU5UQWdNVE01SURVME9TQXhNekJVTlRRd0lEazRWRFV5TXlBMU5WUTBPVGdnTVRkVU5EWXlJQzA0VVRRMU5DQXRNVEFnTkRNNElDMHhNRkV6TnpJZ0xURXdJRE0wTnlBME5sRXpORFVnTkRVZ016TTJJRE0yVkRNeE9DQXlNVlF5T1RZZ05sUXlOamNnTFRaVU1qTXpJQzB4TVZFeE9Ea2dMVEV4SURFMU5TQTNVVEV3TXlBek9D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UQTJMVlJGV0MxSkxURkVORFZCSWlCa1BTSk5NakVnTWpnM1VUSXlJREk1TXlBeU5DQXpNRE5VTXpZZ016UXhWRFUySURNNE9GUTRPQ0EwTWpWVU1UTXlJRFEwTWxReE56VWdORE0xVkRJd05TQTBNVGRVTWpJeElETTVOVlF5TWprZ016YzJUREl6TVNBek5qbFJNak14SURNMk55QXlNeklnTXpZM1RESTBNeUF6TnpoUk16QXpJRFEwTWlBek9EUWdORFF5VVRRd01TQTBORElnTkRFMUlEUTBNRlEwTkRFZ05ETXpWRFEyTUNBME1qTlVORGMxSURReE1WUTBPRFVnTXprNFZEUTVNeUF6T0RWVU5EazNJRE0zTTFRMU1EQWdNelkwVkRVd01pQXpOVGRNTlRFd0lETTJOMUUxTnpNZ05EUXlJRFkxT1NBME5ESlJOekV6SURRME1pQTNORFlnTkRFMVZEYzRNQ0F6TXpaUk56Z3dJREk0TlNBM05ESWdNVGM0VkRjd05DQTFNRkUzTURVZ016WWdOekE1SURNeFZEY3lOQ0F5TmxFM05USWdNallnTnpjMklEVTJWRGd4TlNBeE16aFJPREU0SURFME9TQTRNakVnTVRVeFZEZ3pOeUF4TlROUk9EVTNJREUxTXlBNE5UY2dNVFExVVRnMU55QXhORFFnT0RVeklERXpNRkU0TkRVZ01UQXhJRGd6TVNBM00xUTNPRFVnTVRkVU56RTJJQzB4TUZFMk5qa2dMVEV3SURZME9DQXhOMVEyTWpjZ056TlJOakkzSURreUlEWTJNeUF4T1ROVU56QXdJRE0wTlZFM01EQWdOREEwSURZMU5pQTBNRFJJTmpVeFVUVTJOU0EwTURRZ05UQTJJRE13TTB3ME9Ua2dNamt4VERRMk5pQXhOVGRSTkRNeklESTJJRFF5T0NBeE5sRTBNVFVnTFRFeElETTROU0F0TVRGUk16Y3lJQzB4TVNBek5qUWdMVFJVTXpVeklEaFVNelV3SURFNFVUTTFNQ0F5T1NBek9EUWdNVFl4VERReU1DQXpNRGRSTkRJeklETXlNaUEwTWpNZ016UTFVVFF5TXlBME1EUWdNemM1SURRd05FZ3pOelJSTWpnNElEUXdOQ0F5TWprZ016QXpUREl5TWlBeU9URk1NVGc1SURFMU4xRXhOVFlnTWpZZ01UVXhJREUyVVRFek9DQXRNVEVnTVRBNElDMHhNVkU1TlNBdE1URWdPRGNnTFRWVU56WWdOMVEzTkNBeE4xRTNOQ0F6TUNBeE1USWdNVGd4VVRFMU1TQXpNelVnTVRVeElETTBNbEV4TlRRZ016VTNJREUxTkNBek5qbFJNVFUwSURRd05TQXhNamtnTkRBMVVURXdOeUEwTURVZ09USWdNemMzVkRZNUlETXhObFExTnlBeU9EQlJOVFVnTWpjNElEUXhJREkzT0VneU4xRXlNU0F5T0RRZ01qRWdNamczV2lJdlBqeHdZWFJvSUdsa1BTSk5TbGd0TVRBM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RXdOaT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B4TURZdFZFVllMVWt0TVVRME5VUWlJR1E5SWsweU15QXlPRGRSTWpRZ01qa3dJREkxSURJNU5WUXpNQ0F6TVRkVU5EQWdNelE0VkRVMUlETTRNVlEzTlNBME1URlVNVEF4SURRek0xUXhNelFnTkRReVVUSXdPU0EwTkRJZ01qTXdJRE0zT0V3eU5EQWdNemczVVRNd01pQTBORElnTXpVNElEUTBNbEUwTWpNZ05EUXlJRFEyTUNBek9UVlVORGszSURJNE1WRTBPVGNnTVRjeklEUXlNU0E0TWxReU5Ea2dMVEV3VVRJeU55QXRNVEFnTWpFd0lDMDBVVEU1T1NBeElERTROeUF4TVZReE5qZ2dNamhNTVRZeElETTJVVEUyTUNBek5TQXhNemtnTFRVeFZERXhPQ0F0TVRNNFVURXhPQ0F0TVRRMElERXlOaUF0TVRRMVZERTJNeUF0TVRRNFNERTRPRkV4T1RRZ0xURTFOU0F4T1RRZ0xURTFOMVF4T1RFZ0xURTNOVkV4T0RnZ0xURTROeUF4T0RVZ0xURTVNRlF4TnpJZ0xURTVORkV4TnpBZ0xURTVOQ0F4TmpFZ0xURTVORlF4TWpjZ0xURTVNMVEyTlNBdE1Ua3lVUzAxSUMweE9USWdMVEkwSUMweE9UUklMVE15VVMwek9TQXRNVGczSUMwek9TQXRNVGd6VVMwek55QXRNVFUySUMweU5pQXRNVFE0U0MwMlVUSTRJQzB4TkRjZ016TWdMVEV6TmxFek5pQXRNVE13SURrMElERXdNMVF4TlRVZ016VXdVVEUxTmlBek5UVWdNVFUySURNMk5GRXhOVFlnTkRBMUlERXpNU0EwTURWUk1UQTVJRFF3TlNBNU5DQXpOemRVTnpFZ016RTJWRFU1SURJNE1GRTFOeUF5TnpnZ05ETWdNamM0U0RJNVVUSXpJREk0TkNBeU15QXlPRGRhVFRFM09DQXhNREpSTWpBd0lESTJJREkxTWlBeU5sRXlPRElnTWpZZ016RXdJRFE1VkRNMU5pQXhNRGRSTXpjMElERTBNU0F6T1RJZ01qRTFWRFF4TVNBek1qVldNek14VVRReE1TQTBNRFVnTXpVd0lEUXdOVkV6TXprZ05EQTFJRE15T0NBME1ESlVNekEySURNNU0xUXlPRFlnTXpnd1ZESTJPU0F6TmpWVU1qVTBJRE0xTUZReU5ETWdNek0yVkRJek5TQXpNalpNTWpNeUlETXlNbEV5TXpJZ016SXhJREl5T1NBek1EaFVNakU0SURJMk5GUXlNRFFnTWpFeVVURTNPQ0F4TURZZ01UYzRJREV3TWxvaUx6NDhjR0YwYUNCcFpEMGlUVXBZTFRFd05pMVVSVmd0U1MweFJEUTJOU0lnWkQwaVRUVXlJREk0T1ZFMU9TQXpNekVnTVRBMklETTRObFF5TWpJZ05EUXlVVEkxTnlBME5ESWdNamcySURReU5GUXpNamtnTXpjNVVUTTNNU0EwTkRJZ05ETXdJRFEwTWxFME5qY2dORFF5SURRNU5DQTBNakJVTlRJeUlETTJNVkUxTWpJZ016TXlJRFV3T0NBek1UUlVORGd4SURJNU1sUTBOVGdnTWpnNFVUUXpPU0F5T0RnZ05ESTNJREk1T1ZRME1UVWdNekk0VVRReE5TQXpOelFnTkRZMUlETTVNVkUwTlRRZ05EQTBJRFF5TlNBME1EUlJOREV5SURRd05DQTBNRFlnTkRBeVVUTTJPQ0F6T0RZZ016VXdJRE16TmxFeU9UQWdNVEUxSURJNU1DQTNPRkV5T1RBZ05UQWdNekEySURNNFZETTBNU0F5TmxFek56Z2dNallnTkRFMElEVTVWRFEyTXlBeE5EQlJORFkySURFMU1DQTBOamtnTVRVeFZEUTROU0F4TlROSU5EZzVVVFV3TkNBeE5UTWdOVEEwSURFME5WRTFNRFFnTVRRMElEVXdNaUF4TXpSUk5EZzJJRGMzSURRME1DQXpNMVF6TXpNZ0xURXhVVEkyTXlBdE1URWdNakkzSURVeVVURTROaUF0TVRBZ01UTXpJQzB4TUVneE1qZFJOemdnTFRFd0lEVTNJREUyVkRNMUlEY3hVVE0xSURFd015QTFOQ0F4TWpOVU9Ua2dNVFF6VVRFME1pQXhORE1nTVRReUlERXdNVkV4TkRJZ09ERWdNVE13SURZMlZERXdOeUEwTmxRNU5DQTBNVXc1TVNBME1GRTVNU0F6T1NBNU55QXpObFF4TVRNZ01qbFVNVE15SURJMlVURTJPQ0F5TmlBeE9UUWdOekZSTWpBeklEZzNJREl4TnlBeE16bFVNalExSURJME4xUXlOakVnTXpFelVUSTJOaUF6TkRBZ01qWTJJRE0xTWxFeU5qWWdNemd3SURJMU1TQXpPVEpVTWpFM0lEUXdORkV4TnpjZ05EQTBJREUwTWlBek56SlVPVE1nTWprd1VUa3hJREk0TVNBNE9DQXlPREJVTnpJZ01qYzRTRFU0VVRVeUlESTROQ0ExTWlBeU9EbGFJaTgrUEhCaGRHZ2dhV1E5SWsxS1dDMHhNRFl0VkVWWUxVa3RNVVEwTlRraUlHUTlJazB4TVRjZ05UbFJNVEUzSURJMklERTBNaUF5TmxFeE56a2dNallnTWpBMUlERXpNVkV5TVRFZ01UVXhJREl4TlNBeE5USlJNakUzSURFMU15QXlNalVnTVRVelNESXlPVkV5TXpnZ01UVXpJREkwTVNBeE5UTlVNalEySURFMU1WUXlORGdnTVRRMFVUSTBOeUF4TXpnZ01qUTFJREV5T0ZReU16UWdPVEJVTWpFMElEUXpWREU0TXlBMlZERXpOeUF0TVRGUk1UQXhJQzB4TVNBM01DQXhNVlF6T0NBNE5WRXpPQ0E1TnlBek9TQXhNREpNTVRBMElETTJNRkV4TmpjZ05qRTFJREUyTnlBMk1qTlJNVFkzSURZeU5pQXhOallnTmpJNFZERTJNaUEyTXpKVU1UVTNJRFl6TkZReE5Ea2dOak0xVkRFME1TQTJNelpVTVRNeUlEWXpOMVF4TWpJZ05qTTNVVEV4TWlBMk16Y2dNVEE1SURZek4xUXhNREVnTmpNNFZEazFJRFkwTVZRNU5DQTJORGRST1RRZ05qUTVJRGsySURZMk1WRXhNREVnTmpnd0lERXdOeUEyT0RKVU1UYzVJRFk0T0ZFeE9UUWdOamc1SURJeE15QTJPVEJVTWpReklEWTVNMVF5TlRRZ05qazBVVEkyTmlBMk9UUWdNalkySURZNE5sRXlOallnTmpjMUlERTVNeUF6T0RaVU1URTRJRGd6VVRFeE9DQTRNU0F4TVRnZ056VlVNVEUzSURZMVZqVTVXaUl2UGp4d1lYUm9JR2xrUFNKTlNsZ3RNVEEy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ESWlJSGhzYVc1ck9taHlaV1k5SWlOTlNsZ3RNVEEyTFZSRldDMUpMVEZFTkRReUlpOCtQQzluUGp4bklHUmhkR0V0Ylcxc0xXNXZaR1U5SW0xcElpQjBjbUZ1YzJadmNtMDlJblJ5WVc1emJHRjBaU2czTmpNc01Da2lQangxYzJVZ1pHRjBZUzFqUFNJeFJEUTBSaUlnZUd4cGJtczZhSEpsWmowaUkwMUtXQzB4TURZdFZFVllMVWt0TVVRME5FWWlMejQ4TDJjK1BHY2daR0YwWVMxdGJXd3RibTlrWlQwaWJXa2lJSFJ5WVc1elptOXliVDBpZEhKaGJuTnNZWFJsS0RFeE9USXNNQ2tpUGp4MWMyVWdaR0YwWVMxalBTSXhSRFExTnlJZ2VHeHBibXM2YUhKbFpqMGlJMDFLV0MweE1EWXRWRVZZTFVrdE1VUTBOVGNpTHo0OEwyYytQR2NnWkdGMFlTMXRiV3d0Ym05a1pUMGliV2tpSUhSeVlXNXpabTl5YlQwaWRISmhibk5zWVhSbEtERTJNRFFzTUNraVBqeDFjMlVnWkdGMFlTMWpQU0l4UkRRMU1pSWdlR3hwYm1zNmFISmxaajBpSTAxS1dDMHhNRFl0VkVWWUxVa3RNVVEwTlRJaUx6NDhMMmMrUEdjZ1pHRjBZUzF0Yld3dGJtOWtaVDBpYldraUlIUnlZVzV6Wm05eWJUMGlkSEpoYm5Oc1lYUmxLREl3TnpBc01Da2lQangxYzJVZ1pHRjBZUzFqUFNJeFJEUTFNQ0lnZUd4cGJtczZhSEpsWmowaUkwMUtXQzB4TURZdFZFVllMVWt0TVVRME5UQWlMejQ4TDJjK1BHY2daR0YwWVMxdGJXd3RibTlrWlQwaWJXa2lJSFJ5WVc1elptOXliVDBpZEhKaGJuTnNZWFJsS0RJMU1ETXNNQ2tpUGp4MWMyVWdaR0YwWVMxalBTSXhSRFEyTVNJZ2VHeHBibXM2YUhKbFpqMGlJMDFLV0MweE1EWXRWRVZZTFVrdE1VUTBOakVpTHo0OEwyYytQR2NnWkdGMFlTMXRiV3d0Ym05a1pUMGliWE4wZVd4bElpQjBjbUZ1YzJadmNtMDlJblJ5WVc1emJHRjBaU2d5T0RZMExEQXBJajQ4WnlCa1lYUmhMVzF0YkMxdWIyUmxQU0p0YzNCaFkyVWlMejQ4TDJjK1BHY2daR0YwWVMxdGJXd3RibTlrWlQwaWJXa2lJSFJ5WVc1elptOXliVDBpZEhKaGJuTnNZWFJsS0RNeE5ESXNNQ2tpUGp4MWMyVWdaR0YwWVMxalBTSXhSRFEwTlNJZ2VHeHBibXM2YUhKbFpqMGlJMDFLV0MweE1EWXRWRVZZTFVrdE1VUTBORFVpTHo0OEwyYytQR2NnWkdGMFlTMXRiV3d0Ym05a1pUMGliV2tpSUhSeVlXNXpabTl5YlQwaWRISmhibk5zWVhSbEtETTVNREVzTUNraVBqeDFjMlVnWkdGMFlTMWpQU0l4UkRRMFJTSWdlR3hwYm1zNmFISmxaajBpSTAxS1dDMHhNRFl0VkVWWUxVa3RNVVEwTkVVaUx6NDhMMmMrUEdjZ1pHRjBZUzF0Yld3dGJtOWtaVDBpYldraUlIUnlZVzV6Wm05eWJUMGlkSEpoYm5Oc1lYUmxLRFEwTXpBc01Da2lQangxYzJVZ1pHRjBZUzFqUFNJeFJEUTJNU0lnZUd4cGJtczZhSEpsWmowaUkwMUtXQzB4TURZdFZFVllMVWt0TVVRME5qRWlMejQ4TDJjK1BHY2daR0YwWVMxdGJXd3RibTlrWlQwaWJXa2lJSFJ5WVc1elptOXliVDBpZEhKaGJuTnNZWFJsS0RRM09URXNNQ2tpUGp4MWMyVWdaR0YwWVMxalBTSXhSRFExTmlJZ2VHeHBibXM2YUhKbFpqMGlJMDFLV0MweE1EWXRWRVZZTFVrdE1VUTBOVFlpTHo0OEwyYytQR2NnWkdGMFlTMXRiV3d0Ym05a1pUMGliV2tpSUhSeVlXNXpabTl5YlQwaWRISmhibk5zWVhSbEtEVXhNellzTUNraVBqeDFjMlVnWkdGMFlTMWpQU0l4UkRRMVF5SWdlR3hwYm1zNmFISmxaajBpSTAxS1dDMHhNRFl0VkVWWUxVa3RNVVEwTlVNaUx6NDhMMmMrUEdjZ1pHRjBZUzF0Yld3dGJtOWtaVDBpYlc4aUlIUnlZVzV6Wm05eWJUMGlkSEpoYm5Oc1lYUmxLRFU0T1RndU9Dd3dLU0krUEhWelpTQmtZWFJoTFdNOUlqTkVJaUI0YkdsdWF6cG9jbVZtUFNJalRVcFlMVEV3TmkxVVJWZ3RUaTB6UkNJdlBqd3ZaejQ4WnlCa1lYUmhMVzF0YkMxdWIyUmxQU0p0Wm5KaFl5SWdkSEpoYm5ObWIzSnRQU0owY21GdWMyeGhkR1VvTmprMU5DNDJMREFwSWo0OFp5QmtZWFJoTFcxdGJDMXViMlJsUFNKdGNtOTNJaUIwY21GdWMyWnZjbTA5SW5SeVlXNXpiR0YwWlNneU1qQXNOamMyS1NJK1BHY2daR0YwWVMxdGJXd3RibTlrWlQwaWJXa2lQangxYzJVZ1pHRjBZUzFqUFNJeFJEUTFRaUlnZUd4cGJtczZhSEpsWmowaUkwMUtXQzB4TURZdFZFVllMVWt0TVVRME5VSWlMejQ4TDJjK1BHY2daR0YwWVMxdGJXd3RibTlrWlQwaWJXa2lJSFJ5WVc1elptOXliVDBpZEhKaGJuTnNZWFJsS0RZd01Dd3dLU0krUEhWelpTQmtZWFJoTFdNOUlqRkVORFl5SWlCNGJHbHVhenBvY21WbVBTSWpUVXBZTFRFd05pMVVSVmd0U1MweFJEUTJNaUl2UGp3dlp6NDhaeUJrWVhSaExXMXRiQzF1YjJSbFBTSnRhU0lnZEhKaGJuTm1iM0p0UFNKMGNtRnVjMnhoZEdVb01URTNNaXd3S1NJK1BIVnpaU0JrWVhSaExXTTlJakZFTkRWQklpQjRiR2x1YXpwb2NtVm1QU0lqVFVwWUxURXdOaTFVUlZndFNTMHhSRFExUVNJdlBqd3ZaejQ4WnlCa1lYUmhMVzF0YkMxdWIyUmxQU0p0YVNJZ2RISmhibk5tYjNKdFBTSjBjbUZ1YzJ4aGRHVW9NakExTUN3d0tTSStQSFZ6WlNCa1lYUmhMV005SWpGRU5EUkdJaUI0YkdsdWF6cG9jbVZtUFNJalRVcFlMVEV3TmkxVVJWZ3RTUzB4UkRRMFJpSXZQand2Wno0OFp5QmtZWFJoTFcxdGJDMXViMlJsUFNKdGFTSWdkSEpoYm5ObWIzSnRQU0owY21GdWMyeGhkR1VvTWpRM09Td3dLU0krUEhWelpTQmtZWFJoTFdNOUlqRkVORFV5SWlCNGJHbHVhenBvY21WbVBTSWpUVXBZTFRFd05pMVVSVmd0U1MweFJEUTFNaUl2UGp3dlp6NDhaeUJrWVhSaExXMXRiQzF1YjJSbFBTSnRhU0lnZEhKaGJuTm1iM0p0UFNKMGNtRnVjMnhoZEdVb01qazBOU3d3S1NJK1BIVnpaU0JrWVhSaExXTTlJakZFTkRWR0lpQjRiR2x1YXpwb2NtVm1QU0lqVFVwWUxURXdOaTFVUlZndFNTMHhSRFExUmlJdlBqd3ZaejQ4WnlCa1lYUmhMVzF0YkMxdWIyUmxQU0p0YzNSNWJHVWlJSFJ5WVc1elptOXliVDBpZEhKaGJuTnNZWFJsS0RNek9UWXNNQ2tpUGp4bklHUmhkR0V0Ylcxc0xXNXZaR1U5SW0xemNHRmpaU0l2UGp3dlp6NDhaeUJrWVhSaExXMXRiQzF1YjJSbFBTSnRhU0lnZEhKaGJuTm1iM0p0UFNKMGNtRnVjMnhoZEdVb016WTNOQ3d3S1NJK1BIVnpaU0JrWVhSaExXTTlJakZFTkRWRElpQjRiR2x1YXpwb2NtVm1QU0lqVFVwWUxURXdOaTFVUlZndFNTMHhSRFExUXlJdlBqd3ZaejQ4WnlCa1lYUmhMVzF0YkMxdWIyUmxQU0p0YVNJZ2RISmhibk5tYjNKdFBTSjBjbUZ1YzJ4aGRHVW9OREUxT1N3d0tTSStQSFZ6WlNCa1lYUmhMV005SWpGRU5EVXpJaUI0YkdsdWF6cG9jbVZtUFNJalRVcFlMVEV3TmkxVVJWZ3RTUzB4UkRRMU15SXZQand2Wno0OFp5QmtZWFJoTFcxdGJDMXViMlJsUFNKdGMzUjViR1VpSUhSeVlXNXpabTl5YlQwaWRISmhibk5zWVhSbEtEUTNNRGtzTUNraVBqeG5JR1JoZEdFdGJXMXNMVzV2WkdVOUltMXpjR0ZqWlNJdlBqd3ZaejQ4WnlCa1lYUmhMVzF0YkMxdWIyUmxQU0p0YVNJZ2RISmhibk5tYjNKdFBTSjBjbUZ1YzJ4aGRHVW9ORGs0Tnl3d0tTSStQSFZ6WlNCa1lYUmhMV005SWpGRU5EVkRJaUI0YkdsdWF6cG9jbVZtUFNJalRVcFlMVEV3TmkxVVJWZ3RTUzB4UkRRMVF5SXZQand2Wno0OFp5QmtZWFJoTFcxdGJDMXViMlJsUFNKdGFTSWdkSEpoYm5ObWIzSnRQU0owY21GdWMyeGhkR1VvTlRRM01pd3dLU0krUEhWelpTQmtZWFJoTFdNOUlqRkVORFJHSWlCNGJHbHVhenBvY21WbVBTSWpUVXBZTFRFd05pMVVSVmd0U1MweFJEUTBSaUl2UGp3dlp6NDhaeUJrWVhSaExXMXRiQzF1YjJSbFBTSnRhU0lnZEhKaGJuTm1iM0p0UFNKMGNtRnVjMnhoZEdVb05Ua3dNU3d3S1NJK1BIVnpaU0JrWVhSaExXTTlJakZFTkRVM0lpQjRiR2x1YXpwb2NtVm1QU0lqVFVwWUxURXdOaTFVUlZndFNTMHhSRFExTnlJdlBqd3ZaejQ4WnlCa1lYUmhMVzF0YkMxdWIyUmxQU0p0YVNJZ2RISmhibk5tYjNKdFBTSjBjbUZ1YzJ4aGRHVW9Oak14TXl3d0tTSStQSFZ6WlNCa1lYUmhMV005SWpGRU5EVXlJaUI0YkdsdWF6cG9jbVZtUFNJalRVcFlMVEV3TmkxVVJWZ3RTUzB4UkRRMU1pSXZQand2Wno0OFp5QmtZWFJoTFcxdGJDMXViMlJsUFNKdGFTSWdkSEpoYm5ObWIzSnRQU0owY21GdWMyeGhkR1VvTmpjM09Td3dLU0krUEhWelpTQmtZWFJoTFdNOUlqRkVORFV3SWlCNGJHbHVhenBvY21WbVBTSWpUVXBZTFRFd05pMVVSVmd0U1MweFJEUTFNQ0l2UGp3dlp6NDhaeUJrWVhSaExXMXRiQzF1YjJSbFBTSnRhU0lnZEhKaGJuTm1iM0p0UFNKMGNtRnVjMnhoZEdVb056SXhNaXd3S1NJK1BIVnpaU0JrWVhSaExXTTlJakZFTkRZeElpQjRiR2x1YXpwb2NtVm1QU0lqVFVwWUxURXdOaTFVUlZndFNTMHhSRFEyTVNJdlBqd3ZaejQ4WnlCa1lYUmhMVzF0YkMxdWIyUmxQU0p0YzNSNWJHVWlJSFJ5WVc1elptOXliVDBpZEhKaGJuTnNZWFJsS0RjMU56TXNNQ2tpUGp4bklHUmhkR0V0Ylcxc0xXNXZaR1U5SW0xemNHRmpaU0l2UGp3dlp6NDhaeUJrWVhSaExXMXRiQzF1YjJSbFBTSnRhU0lnZEhKaGJuTm1iM0p0UFNKMGNtRnVjMnhoZEdVb056ZzFNU3d3S1NJK1BIVnpaU0JrWVhSaExXTTlJakZFTkRWRUlpQjRiR2x1YXpwb2NtVm1QU0lqVFVwWUxURXdOaTFVUlZndFNTMHhSRFExUkNJdlBqd3ZaejQ4WnlCa1lYUmhMVzF0YkMxdWIyUmxQU0p0YVNJZ2RISmhibk5tYjNKdFBTSjBjbUZ1YzJ4aGRHVW9PRE0xTkN3d0tTSStQSFZ6WlNCa1lYUmhMV005SWpGRU5EVTJJaUI0YkdsdWF6cG9jbVZtUFNJalRVcFlMVEV3TmkxVVJWZ3RTUzB4UkRRMU5pSXZQand2Wno0OFp5QmtZWFJoTFcxdGJDMXViMlJsUFNKdGFTSWdkSEpoYm5ObWIzSnRQU0owY21GdWMyeGhkR1VvT0RZNU9Td3dLU0krUEhWelpTQmtZWFJoTFdNOUlqRkVORFkxSWlCNGJHbHVhenBvY21WbVBTSWpUVXBZTFRFd05pMVVSVmd0U1MweFJEUTJOU0l2UGp3dlp6NDhaeUJrWVhSaExXMXRiQzF1YjJSbFBTSnRhU0lnZEhKaGJuTm1iM0p0UFNKMGNtRnVjMnhoZEdVb09USTNNU3d3S1NJK1BIVnpaU0JrWVhSaExXTTlJakZFTkRVeUlpQjRiR2x1YXpwb2NtVm1QU0lqVFVwWUxURXdOaTFVUlZndFNTMHhSRFExTWlJdlBqd3ZaejQ4WnlCa1lYUmhMVzF0YkMxdWIyUmxQU0p0YVNJZ2RISmhibk5tYjNKdFBTSjBjbUZ1YzJ4aGRHVW9PVGN6Tnl3d0tTSStQSFZ6WlNCa1lYUmhMV005SWpGRU5EVTVJaUI0YkdsdWF6cG9jbVZtUFNJalRVcFlMVEV3TmkxVVJWZ3RTUzB4UkRRMU9TSXZQand2Wno0OFp5QmtZWFJoTFcxdGJDMXViMlJsUFNKdGFTSWdkSEpoYm5ObWIzSnRQU0owY21GdWMyeGhkR1VvTVRBd016VXNNQ2tpUGp4MWMyVWdaR0YwWVMxalBTSXhSRFEyTUNJZ2VHeHBibXM2YUhKbFpqMGlJMDFLV0MweE1EWXRWRVZZTFVrdE1VUTBOakFpTHo0OEwyYytQQzluUGp4bklHUmhkR0V0Ylcxc0xXNXZaR1U5SW0xeWIzY2lJSFJ5WVc1elptOXliVDBpZEhKaGJuTnNZWFJsS0RRNU5pd3ROamcyS1NJK1BHY2daR0YwWVMxdGJXd3RibTlrWlQwaWJXa2lQangxYzJVZ1pHRjBZUzFqUFNJeFJEUTFRaUlnZUd4cGJtczZhSEpsWmowaUkwMUtXQzB4TURZdFZFVllMVWt0TVVRME5VSWlMejQ4TDJjK1BHY2daR0YwWVMxdGJXd3RibTlrWlQwaWJXa2lJSFJ5WVc1elptOXliVDBpZEhKaGJuTnNZWFJsS0RZd01Dd3dLU0krUEhWelpTQmtZWFJoTFdNOUlqRkVORFl5SWlCNGJHbHVhenBvY21WbVBTSWpUVXBZTFRFd05pMVVSVmd0U1MweFJEUTJNaUl2UGp3dlp6NDhaeUJrWVhSaExXMXRiQzF1YjJSbFBTSnRhU0lnZEhKaGJuTm1iM0p0UFNKMGNtRnVjMnhoZEdVb01URTNNaXd3S1NJK1BIVnpaU0JrWVhSaExXTTlJakZFTkRWQklpQjRiR2x1YXpwb2NtVm1QU0lqVFVwWUxURXdOaTFVUlZndFNTMHhSRFExUVNJdlBqd3ZaejQ4WnlCa1lYUmhMVzF0YkMxdWIyUmxQU0p0YVNJZ2RISmhibk5tYjNKdFBTSjBjbUZ1YzJ4aGRHVW9NakExTUN3d0tTSStQSFZ6WlNCa1lYUmhMV005SWpGRU5EUkdJaUI0YkdsdWF6cG9jbVZtUFNJalRVcFlMVEV3TmkxVVJWZ3RTUzB4UkRRMFJpSXZQand2Wno0OFp5QmtZWFJoTFcxdGJDMXViMlJsUFNKdGFTSWdkSEpoYm5ObWIzSnRQU0owY21GdWMyeGhkR1VvTWpRM09Td3dLU0krUEhWelpTQmtZWFJoTFdNOUlqRkVORFV5SWlCNGJHbHVhenBvY21WbVBTSWpUVXBZTFRFd05pMVVSVmd0U1MweFJEUTFNaUl2UGp3dlp6NDhaeUJrWVhSaExXMXRiQzF1YjJSbFBTSnRhU0lnZEhKaGJuTm1iM0p0UFNKMGNtRnVjMnhoZEdVb01qazBOU3d3S1NJK1BIVnpaU0JrWVhSaExXTTlJakZFTkRWR0lpQjRiR2x1YXpwb2NtVm1QU0lqVFVwWUxURXdOaTFVUlZndFNTMHhSRFExUmlJdlBqd3ZaejQ4WnlCa1lYUmhMVzF0YkMxdWIyUmxQU0p0YzNSNWJHVWlJSFJ5WVc1elptOXliVDBpZEhKaGJuTnNZWFJsS0RNek9UWXNNQ2tpUGp4bklHUmhkR0V0Ylcxc0xXNXZaR1U5SW0xemNHRmpaU0l2UGp3dlp6NDhaeUJrWVhSaExXMXRiQzF1YjJSbFBTSnRhU0lnZEhKaGJuTm1iM0p0UFNKMGNtRnVjMnhoZEdVb016WTNOQ3d3S1NJK1BIVnpaU0JrWVhSaExXTTlJakZFTkRWRElpQjRiR2x1YXpwb2NtVm1QU0lqVFVwWUxURXdOaTFVUlZndFNTMHhSRFExUXlJdlBqd3ZaejQ4WnlCa1lYUmhMVzF0YkMxdWIyUmxQU0p0YVNJZ2RISmhibk5tYjNKdFBTSjBjbUZ1YzJ4aGRHVW9OREUxT1N3d0tTSStQSFZ6WlNCa1lYUmhMV005SWpGRU5EVXpJaUI0YkdsdWF6cG9jbVZtUFNJalRVcFlMVEV3TmkxVVJWZ3RTUzB4UkRRMU15SXZQand2Wno0OFp5QmtZWFJoTFcxdGJDMXViMlJsUFNKdGMzUjViR1VpSUhSeVlXNXpabTl5YlQwaWRISmhibk5zWVhSbEtEUTNNRGtzTUNraVBqeG5JR1JoZEdFdGJXMXNMVzV2WkdVOUltMXpjR0ZqWlNJdlBqd3ZaejQ4WnlCa1lYUmhMVzF0YkMxdWIyUmxQU0p0YVNJZ2RISmhibk5tYjNKdFBTSjBjbUZ1YzJ4aGRHVW9ORGs0Tnl3d0tTSStQSFZ6WlNCa1lYUmhMV005SWpGRU5EWXhJaUI0YkdsdWF6cG9jbVZtUFNJalRVcFlMVEV3TmkxVVJWZ3RTUzB4UkRRMk1TSXZQand2Wno0OFp5QmtZWFJoTFcxdGJDMXViMlJsUFNKdGFTSWdkSEpoYm5ObWIzSnRQU0owY21GdWMyeGhkR1VvTlRNME9Dd3dLU0krUEhWelpTQmtZWFJoTFdNOUlqRkVORFZESWlCNGJHbHVhenBvY21WbVBTSWpUVXBZTFRFd05pMVVSVmd0U1MweFJEUTFReUl2UGp3dlp6NDhaeUJrWVhSaExXMXRiQzF1YjJSbFBTSnRhU0lnZEhKaGJuTm1iM0p0UFNKMGNtRnVjMnhoZEdVb05UZ3pNeXd3S1NJK1BIVnpaU0JrWVhSaExXTTlJakZFTkRZeElpQjRiR2x1YXpwb2NtVm1QU0lqVFVwWUxURXdOaTFVUlZndFNTMHhSRFEyTVNJdlBqd3ZaejQ4WnlCa1lYUmhMVzF0YkMxdWIyUmxQU0p0YVNJZ2RISmhibk5tYjNKdFBTSjBjbUZ1YzJ4aGRHVW9OakU1TkN3d0tTSStQSFZ6WlNCa1lYUmhMV005SWpGRU5EUkZJaUI0YkdsdWF6cG9jbVZtUFNJalRVcFlMVEV3TmkxVVJWZ3RTUzB4UkRRMFJTSXZQand2Wno0OFp5QmtZWFJoTFcxdGJDMXViMlJsUFNKdGFTSWdkSEpoYm5ObWIzSnRQU0owY21GdWMyeGhkR1VvTmpjeU15d3dLU0krUEhWelpTQmtZWFJoTFdNOUlqRkVORFU1SWlCNGJHbHVhenBvY21WbVBTSWpUVXBZTFRFd05pMVVSVmd0U1MweFJEUTFPU0l2UGp3dlp6NDhaeUJrWVhSaExXMXRiQzF1YjJSbFBTSnRjM1I1YkdVaUlIUnlZVzV6Wm05eWJUMGlkSEpoYm5Oc1lYUmxLRGN3TWpFc01Da2lQanhuSUdSaGRHRXRiVzFzTFc1dlpHVTlJbTF6Y0dGalpTSXZQand2Wno0OFp5QmtZWFJoTFcxdGJDMXViMlJsUFNKdGFTSWdkSEpoYm5ObWIzSnRQU0owY21GdWMyeGhkR1VvTnpJNU9Td3dLU0krUEhWelpTQmtZWFJoTFdNOUlqRkVORFZFSWlCNGJHbHVhenBvY21WbVBTSWpUVXBZTFRFd05pMVVSVmd0U1MweFJEUTFSQ0l2UGp3dlp6NDhaeUJrWVhSaExXMXRiQzF1YjJSbFBTSnRhU0lnZEhKaGJuTm1iM0p0UFNKMGNtRnVjMnhoZEdVb056Z3dNaXd3S1NJK1BIVnpaU0JrWVhSaExXTTlJakZFTkRVMklpQjRiR2x1YXpwb2NtVm1QU0lqVFVwWUxURXdOaTFVUlZndFNTMHhSRFExTmlJdlBqd3ZaejQ4WnlCa1lYUmhMVzF0YkMxdWIyUmxQU0p0YVNJZ2RISmhibk5tYjNKdFBTSjBjbUZ1YzJ4aGRHVW9PREUwTnl3d0tTSStQSFZ6WlNCa1lYUmhMV005SWpGRU5EWTFJaUI0YkdsdWF6cG9jbVZtUFNJalRVcFlMVEV3TmkxVVJWZ3RTUzB4UkRRMk5TSXZQand2Wno0OFp5QmtZWFJoTFcxdGJDMXViMlJsUFNKdGFTSWdkSEpoYm5ObWIzSnRQU0owY21GdWMyeGhkR1VvT0RjeE9Td3dLU0krUEhWelpTQmtZWFJoTFdNOUlqRkVORFV5SWlCNGJHbHVhenBvY21WbVBTSWpUVXBZTFRFd05pMVVSVmd0U1MweFJEUTFNaUl2UGp3dlp6NDhaeUJrWVhSaExXMXRiQzF1YjJSbFBTSnRhU0lnZEhKaGJuTm1iM0p0UFNKMGNtRnVjMnhoZEdVb09URTROU3d3S1NJK1BIVnpaU0JrWVhSaExXTTlJakZFTkRVNUlpQjRiR2x1YXpwb2NtVm1QU0lqVFVwWUxURXdOaTFVUlZndFNTMHhSRFExT1NJdlBqd3ZaejQ4WnlCa1lYUmhMVzF0YkMxdWIyUmxQU0p0YVNJZ2RISmhibk5tYjNKdFBTSjBjbUZ1YzJ4aGRHVW9PVFE0TXl3d0tTSStQSFZ6WlNCa1lYUmhMV005SWpGRU5EWXdJaUI0YkdsdWF6cG9jbVZtUFNJalRVcFlMVEV3TmkxVVJWZ3RTUzB4UkRRMk1DSXZQand2Wno0OEwyYytQSEpsWTNRZ2QybGtkR2c5SWpFd056QTBJaUJvWldsbmFIUTlJall3SWlCNFBTSXhNakFpSUhrOUlqSXlNQ0l2UGp3dlp6NDhMMmMrUEM5blBqd3ZjM1puUGc9PSIsCgkiUmVhbFZpZXdTaXplSnNvbiIgOiAie1wiaGVpZ2h0XCI6ODAyLFwid2lkdGhcIjo2MzIxfSIKfQo="/>
    </extobj>
    <extobj name="2384804F-3998-4D57-9195-F3826E402611-16">
      <extobjdata type="2384804F-3998-4D57-9195-F3826E402611" data="ewoJIkltZ1NldHRpbmdKc29uIiA6ICJ7XCJoZWlnaHRcIjoxNi45NjQyODU3MTQyODU3MSxcIndpZHRoXCI6NDU4LjkyODU3MTQyODU3MTR9IiwKCSJMYXRleCIgOiAicHJvdG90eXBlIFxcO2ZlYXR1cmUgPSBtb21lbnQgXFx0aW1lcyBwcm90b3R5cGVcXDsgZmVhdHVyZSArICgxIC0gbW9tZW50KSBcXHRpbWVzIGJhdGNoIFxcO3Byb3RvdHlwZSBcXDtmZWF0dXJlIiwKCSJMYXRleEltZ0Jhc2U2NCIgOiAiUEhOMlp5QjRiV3h1Y3owaWFIUjBjRG92TDNkM2R5NTNNeTV2Y21jdk1qQXdNQzl6ZG1jaUlIZHBaSFJvUFNJNU1pNHlOVFpsZUNJZ2FHVnBaMmgwUFNJeUxqSTJNbVY0SWlCeWIyeGxQU0pwYldjaUlHWnZZM1Z6WVdKc1pUMGlabUZzYzJVaUlIWnBaWGRDYjNnOUlqQWdMVGMxTUNBME1EYzNOeTR6SURFd01EQWlJSGh0Ykc1ek9uaHNhVzVyUFNKb2RIUndPaTh2ZDNkM0xuY3pMbTl5Wnk4eE9UazVMM2hzYVc1cklpQmhjbWxoTFdocFpHUmxiajBpZEhKMVpTSWdjM1I1YkdVOUluWmxjblJwWTJGc0xXRnNhV2R1T2lBdE1DNDFOalpsZURzZ2JXRjRMWGRwWkhSb09pQTVPQ1U3SWo0OFpHVm1jejQ4Y0dGMGFDQnBaRDBpVFVwWUxUTTN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HpOe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6TnkxVVJWZ3RTUzB4UkRRMVF5SWdaRDBpVFRJd01TQXRNVEZSTVRJMklDMHhNU0E0TUNBek9GUXpOQ0F4TlRaUk16UWdNakl4SURZMElESTNPVlF4TkRZZ016Z3dVVEl5TWlBME5ERWdNekF4SURRME1WRXpNek1nTkRReElETTBNU0EwTkRCUk16VTBJRFF6TnlBek5qY2dORE16VkRRd01pQTBNVGRVTkRNNElETTROMVEwTmpRZ016TTRWRFEzTmlBeU5qaFJORGMySURFMk1TQXpPVEFnTnpWVU1qQXhJQzB4TVZwTk1USXhJREV5TUZFeE1qRWdOekFnTVRRM0lEUTRWREl3TmlBeU5sRXlOVEFnTWpZZ01qZzVJRFU0VkRNMU1TQXhOREpSTXpZd0lERTJNeUF6TnpRZ01qRTJWRE00T0NBek1EaFJNemc0SURNMU1pQXpOekFnTXpjMVVUTTBOaUEwTURVZ016QTJJRFF3TlZFeU5ETWdOREExSURFNU5TQXpORGRSTVRVNElETXdNeUF4TkRBZ01qTXdWREV5TVNBeE1qQmFJaTgrUEhCaGRHZ2dhV1E5SWsxS1dDMHpOe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NM0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NM0xWUkZXQzFKTFRGRU5EVXlJaUJrUFNKTk16a2dNVFk0VVRNNUlESXlOU0ExT0NBeU56SlVNVEEzSURNMU1GUXhOelFnTkRBeVZESTBOQ0EwTXpOVU16QTNJRFEwTWtnek1UQlJNelUxSURRME1pQXpPRGdnTkRJd1ZEUXlNU0F6TlRWUk5ESXhJREkyTlNBek1UQWdNak0zVVRJMk1TQXlNalFnTVRjMklESXlNMUV4TXprZ01qSXpJREV6T0NBeU1qRlJNVE00SURJeE9TQXhNeklnTVRnMlZERXlOU0F4TWpoUk1USTFJRGd4SURFME5pQTFORlF5TURrZ01qWlVNekF5SURRMVZETTVOQ0F4TVRGUk5EQXpJREV5TVNBME1EWWdNVEl4VVRReE1DQXhNakVnTkRFNUlERXhNbFEwTWprZ09UaFVOREl3SURneVZETTVNQ0ExTlZRek5EUWdNalJVTWpneElDMHhWREl3TlNBdE1URlJNVEkySUMweE1TQTRNeUEwTWxRek9TQXhOamhhVFRNM015QXpOVE5STXpZM0lEUXdOU0F6TURVZ05EQTFVVEkzTWlBME1EVWdNalEwSURNNU1WUXhPVGtnTXpVM1ZERTNNQ0F6TVRaVU1UVTBJREk0TUZReE5Ea2dNall4VVRFME9TQXlOakFnTVRZNUlESTJNRkV5T0RJZ01qWXdJRE15TnlBeU9EUlVNemN6SURNMU0xb2lMejQ4Y0dGMGFDQnBaRDBpVFVwWUxUTTNMVlJGV0MxSkxURkVORFV6SWlCa1BTSk5NVEU0SUMweE5qSlJNVEl3SUMweE5qSWdNVEkwSUMweE5qUlVNVE0xSUMweE5qZFVNVFEzSUMweE5qaFJNVFl3SUMweE5qZ2dNVGN4SUMweE5UVlVNVGczSUMweE1qWlJNVGszSUMwNU9TQXlNakVnTWpkVU1qWTNJREkyTjFReU9Ea2dNemd5VmpNNE5VZ3lOREpSTVRrMUlETTROU0F4T1RJZ016ZzNVVEU0T0NBek9UQWdNVGc0SURNNU4wd3hPVFVnTkRJMVVURTVOeUEwTXpBZ01qQXpJRFF6TUZReU5UQWdORE14VVRJNU9DQTBNekVnTWprNElEUXpNbEV5T1RnZ05ETTBJRE13TnlBME9ESlVNekU1SURVME1GRXpOVFlnTnpBMUlEUTJOU0EzTURWUk5UQXlJRGN3TXlBMU1qWWdOamd6VkRVMU1DQTJNekJSTlRVd0lEVTVOQ0ExTWprZ05UYzRWRFE0TnlBMU5qRlJORFF6SURVMk1TQTBORE1nTmpBelVUUTBNeUEyTWpJZ05EVTBJRFl6TmxRME56Z2dOalUzVERRNE55QTJOakpSTkRjeElEWTJPQ0EwTlRjZ05qWTRVVFEwTlNBMk5qZ2dORE0wSURZMU9GUTBNVGtnTmpNd1VUUXhNaUEyTURFZ05EQXpJRFUxTWxRek9EY2dORFk1VkRNNE1DQTBNek5STXpnd0lEUXpNU0EwTXpVZ05ETXhVVFE0TUNBME16RWdORGczSURRek1GUTBPVGdnTkRJMFVUUTVPU0EwTWpBZ05EazJJRFF3TjFRME9URWdNemt4VVRRNE9TQXpPRFlnTkRneUlETTRObFEwTWpnZ016ZzFTRE0zTWt3ek5Ea2dNall6VVRNd01TQXhOU0F5T0RJZ0xUUTNVVEkxTlNBdE1UTXlJREl4TWlBdE1UY3pVVEUzTlNBdE1qQTFJREV6T1NBdE1qQTFVVEV3TnlBdE1qQTFJRGd4SUMweE9EWlVOVFVnTFRFek1sRTFOU0F0T1RVZ056WWdMVGM0VkRFeE9DQXROakZSTVRZeUlDMDJNU0F4TmpJZ0xURXdNMUV4TmpJZ0xURXlNaUF4TlRFZ0xURXpObFF4TWpjZ0xURTFOMHd4TVRnZ0xURTJNbG9pTHo0OGNHRjBhQ0JwWkQwaVRVcFlMVE0z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6Y3RWRVZZTFVrdE1VUTBOaklpSUdROUlrMHlNU0F5T0RkUk1qRWdNamsxSURNd0lETXhPRlExTlNBek56QlVPVGtnTkRJd1ZERTFPQ0EwTkRKUk1qQTBJRFEwTWlBeU1qY2dOREUzVkRJMU1DQXpOVGhSTWpVd0lETTBNQ0F5TVRZZ01qUTJWREU0TWlBeE1EVlJNVGd5SURZeUlERTVOaUEwTlZReU16Z2dNamRVTWpreElEUTBWRE15T0NBM09Fd3pNemtnT1RWUk16UXhJRGs1SURNM055QXlORGRSTkRBM0lETTJOeUEwTVRNZ016ZzNWRFF5TnlBME1UWlJORFEwSURRek1TQTBOak1nTkRNeFVUUTRNQ0EwTXpFZ05EZzRJRFF5TVZRME9UWWdOREF5VERReU1DQTRORkUwTVRrZ056a2dOREU1SURZNFVUUXhPU0EwTXlBME1qWWdNelZVTkRRM0lESTJVVFEyT1NBeU9TQTBPRElnTlRkVU5URXlJREUwTlZFMU1UUWdNVFV6SURVek1pQXhOVE5STlRVeElERTFNeUExTlRFZ01UUTBVVFUxTUNBeE16a2dOVFE1SURFek1GUTFOREFnT1RoVU5USXpJRFUxVkRRNU9DQXhOMVEwTmpJZ0xUaFJORFUwSUMweE1DQTBNemdnTFRFd1VUTTNNaUF0TVRBZ016UTNJRFEyVVRNME5TQTBOU0F6TXpZZ016WlVNekU0SURJeFZESTVOaUEyVkRJMk55QXRObFF5TXpNZ0xURXhVVEU0T1NBdE1URWdNVFUxSURkUk1UQXpJRE00SURFd015QXhNVE5STVRBeklERTNNQ0F4TXpnZ01qWXlWREUzTXlBek56bFJNVGN6SURNNE1DQXhOek1nTXpneFVURTNNeUF6T1RBZ01UY3pJRE01TTFReE5qa2dOREF3VkRFMU9DQTBNRFJJTVRVMFVURXpNU0EwTURRZ01URXlJRE00TlZRNE1pQXpORFJVTmpVZ016QXlWRFUzSURJNE1GRTFOU0F5TnpnZ05ERWdNamM0U0RJM1VUSXhJREk0TkNBeU1TQXlPRGRhSWk4K1BIQmhkR2dnYVdROUlrMUtXQzB6Tn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NM0xWUkZXQzFKTFRGRU5EVkJJaUJrUFNKTk1qRWdNamczVVRJeUlESTVNeUF5TkNBek1ETlVNellnTXpReFZEVTJJRE00T0ZRNE9DQTBNalZVTVRNeUlEUTBNbFF4TnpVZ05ETTFWREl3TlNBME1UZFVNakl4SURNNU5WUXlNamtnTXpjMlRESXpNU0F6TmpsUk1qTXhJRE0yTnlBeU16SWdNelkzVERJME15QXpOemhSTXpBeklEUTBNaUF6T0RRZ05EUXlVVFF3TVNBME5ESWdOREUxSURRME1GUTBOREVnTkRNelZEUTJNQ0EwTWpOVU5EYzFJRFF4TVZRME9EVWdNems0VkRRNU15QXpPRFZVTkRrM0lETTNNMVExTURBZ016WTBWRFV3TWlBek5UZE1OVEV3SURNMk4xRTFOek1nTkRReUlEWTFPU0EwTkRKUk56RXpJRFEwTWlBM05EWWdOREUxVkRjNE1DQXpNelpSTnpnd0lESTROU0EzTkRJZ01UYzRWRGN3TkNBMU1GRTNNRFVnTXpZZ056QTVJRE14VkRjeU5DQXlObEUzTlRJZ01qWWdOemMySURVMlZEZ3hOU0F4TXpoUk9ERTRJREUwT1NBNE1qRWdNVFV4VkRnek55QXhOVE5ST0RVM0lERTFNeUE0TlRjZ01UUTFVVGcxTnlBeE5EUWdPRFV6SURFek1GRTRORFVnTVRBeElEZ3pNU0EzTTFRM09EVWdNVGRVTnpFMklDMHhNRkUyTmprZ0xURXdJRFkwT0NBeE4xUTJNamNnTnpOUk5qSTNJRGt5SURZMk15QXhPVE5VTnpBd0lETTBOVkUzTURBZ05EQTBJRFkxTmlBME1EUklOalV4VVRVMk5TQTBNRFFnTlRBMklETXdNMHcwT1RrZ01qa3hURFEyTmlBeE5UZFJORE16SURJMklEUXlPQ0F4TmxFME1UVWdMVEV4SURNNE5TQXRNVEZSTXpjeUlDMHhNU0F6TmpRZ0xUUlVNelV6SURoVU16VXdJREU0VVRNMU1DQXlPU0F6T0RRZ01UWXhURFF5TUNBek1EZFJOREl6SURNeU1pQTBNak1nTXpRMVVUUXlNeUEwTURRZ016YzVJRFF3TkVnek56UlJNamc0SURRd05DQXlNamtnTXpBelRESXlNaUF5T1RGTU1UZzVJREUxTjFFeE5UWWdNallnTVRVeElERTJVVEV6T0NBdE1URWdNVEE0SUMweE1WRTVOU0F0TVRFZ09EY2dMVFZVTnpZZ04xUTNOQ0F4TjFFM05DQXpNQ0F4TVRJZ01UZ3hVVEUxTVNBek16VWdNVFV4SURNME1sRXhOVFFnTXpVM0lERTFOQ0F6TmpsUk1UVTBJRFF3TlNBeE1qa2dOREExVVRFd055QTBNRFVnT1RJZ016YzNWRFk1SURNeE5sUTFOeUF5T0RCUk5UVWdNamM0SURReElESTNPRWd5TjFFeU1TQXlPRFFnTWpFZ01qZzNXaUl2UGp4d1lYUm9JR2xrUFNKTlNsZ3RNemN0VkVWWUxVa3RNVVEwTlVJaUlHUTlJazB5TVNBeU9EZFJNaklnTWpreklESTBJRE13TTFRek5pQXpOREZVTlRZZ016ZzRWRGc1SURReU5WUXhNelVnTkRReVVURTNNU0EwTkRJZ01UazFJRFF5TkZReU1qVWdNemt3VkRJek1TQXpOamxSTWpNeElETTJOeUF5TXpJZ016WTNUREkwTXlBek56aFJNekEwSURRME1pQXpPRElnTkRReVVUUXpOaUEwTkRJZ05EWTVJRFF4TlZRMU1ETWdNek0yVkRRMk5TQXhOemxVTkRJM0lEVXlVVFF5TnlBeU5pQTBORFFnTWpaUk5EVXdJREkySURRMU15QXlOMUUwT0RJZ016SWdOVEExSURZMVZEVTBNQ0F4TkRWUk5UUXlJREUxTXlBMU5qQWdNVFV6VVRVNE1DQXhOVE1nTlRnd0lERTBOVkUxT0RBZ01UUTBJRFUzTmlBeE16QlJOVFk0SURFd01TQTFOVFFnTnpOVU5UQTRJREUzVkRRek9TQXRNVEJSTXpreUlDMHhNQ0F6TnpFZ01UZFVNelV3SURjelVUTTFNQ0E1TWlBek9EWWdNVGt6VkRReU15QXpORFZSTkRJeklEUXdOQ0F6TnprZ05EQTBTRE0zTkZFeU9EZ2dOREEwSURJeU9TQXpNRE5NTWpJeUlESTVNVXd4T0RrZ01UVTNVVEUxTmlBeU5pQXhOVEVnTVRaUk1UTTRJQzB4TVNBeE1EZ2dMVEV4VVRrMUlDMHhNU0E0TnlBdE5WUTNOaUEzVkRjMElERTNVVGMwSURNd0lERXhNaUF4T0RCVU1UVXlJRE0wTTFFeE5UTWdNelE0SURFMU15QXpOalpSTVRVeklEUXdOU0F4TWprZ05EQTFVVGt4SURRd05TQTJOaUF6TURWUk5qQWdNamcxSURZd0lESTRORkUxT0NBeU56Z2dOREVnTWpjNFNESTNVVEl4SURJNE5DQXlNU0F5T0RkYUlpOCtQSEJoZEdnZ2FXUTlJazFLV0Mwek55MVVSVmd0VGkxRU55SWdaRDBpVFRZek1DQXlPVkUyTXpBZ09TQTJNRGtnT1ZFMk1EUWdPU0ExT0RjZ01qVlVORGt6SURFeE9Fd3pPRGtnTWpJeVRESTROQ0F4TVRkUk1UYzRJREV6SURFM05TQXhNVkV4TnpFZ09TQXhOamdnT1ZFeE5qQWdPU0F4TlRRZ01UVlVNVFEzSURJNVVURTBOeUF6TmlBeE5qRWdOVEZVTWpVMUlERTBOa3d6TlRrZ01qVXdUREkxTlNBek5UUlJNVGMwSURRek5TQXhOakVnTkRRNVZERTBOeUEwTnpGUk1UUTNJRFE0TUNBeE5UTWdORGcxVkRFMk9DQTBPVEJSTVRjeklEUTVNQ0F4TnpVZ05EZzVVVEUzT0NBME9EY2dNamcwSURNNE0wd3pPRGtnTWpjNFREUTVNeUF6T0RKUk5UY3dJRFExT1NBMU9EY2dORGMxVkRZd09TQTBPVEZSTmpNd0lEUTVNU0EyTXpBZ05EY3hVVFl6TUNBME5qUWdOakl3SURRMU0xUTFNaklnTXpVMVREUXhPQ0F5TlRCTU5USXlJREUwTlZFMk1EWWdOakVnTmpFNElEUTRWRFl6TUNBeU9Wb2lMejQ4Y0dGMGFDQnBaRDBpVFVwWUxUTTNMVlJGV0MxT0xUSkNJaUJrUFNKTk5UWWdNak0zVkRVMklESTFNRlEzTUNBeU56QklNelk1VmpReU1Fd3pOekFnTlRjd1VUTTRNQ0ExT0RNZ016ZzVJRFU0TTFFME1ESWdOVGd6SURRd09TQTFOamhXTWpjd1NEY3dOMUUzTWpJZ01qWXlJRGN5TWlBeU5UQlVOekEzSURJek1FZzBNRGxXTFRZNFVUUXdNU0F0T0RJZ016a3hJQzA0TWtnek9EbElNemczVVRNM05TQXRPRElnTXpZNUlDMDJPRll5TXpCSU56QlJOVFlnTWpNM0lEVTJJREkxTUZvaUx6NDhjR0YwYUNCcFpEMGlUVXBZTFRNM0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6Tn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pOeTFVUlZndFRpMHlNakV5SWlCa1BTSk5PRFFnTWpNM1ZEZzBJREkxTUZRNU9DQXlOekJJTmpjNVVUWTVOQ0F5TmpJZ05qazBJREkxTUZRMk56a2dNak13U0RrNFVUZzBJREl6TnlBNE5DQXlOVEJhSWk4K1BIQmhkR2dnYVdROUlrMUtXQzB6Tn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M0xWUkZXQzFKTFRGRU5EUkdJaUJrUFNKTk56TWdOalEzVVRjeklEWTFOeUEzTnlBMk56QlVPRGtnTmpnelVUa3dJRFk0TXlBeE5qRWdOamc0VkRJek5DQTJPVFJSTWpRMklEWTVOQ0F5TkRZZ05qZzFWREl4TWlBMU5ESlJNakEwSURVd09DQXhPVFVnTkRjeVZERTRNQ0EwTVRoTU1UYzJJRE01T1ZFeE56WWdNemsySURFNE1pQTBNREpSTWpNeElEUTBNaUF5T0RNZ05EUXlVVE0wTlNBME5ESWdNemd6SURNNU5sUTBNaklnTWpnd1VUUXlNaUF4TmprZ016UXpJRGM1VkRFM015QXRNVEZSTVRJeklDMHhNU0E0TWlBeU4xUTBNQ0F4TlRCV01UVTVVVFF3SURFNE1DQTBPQ0F5TVRkVU9UY2dOREUwVVRFME55QTJNVEVnTVRRM0lEWXlNMVF4TURrZ05qTTNVVEV3TkNBMk16Y2dNVEF4SURZek4wZzVObEU0TmlBMk16Y2dPRE1nTmpNM1ZEYzJJRFkwTUZRM015QTJORGRhVFRNek5pQXpNalZXTXpNeFVUTXpOaUEwTURVZ01qYzFJRFF3TlZFeU5UZ2dOREExSURJME1DQXpPVGRVTWpBM0lETTNObFF4T0RFZ016VXlWREUyTXlBek16Qk1NVFUzSURNeU1rd3hNellnTWpNMlVURXhOQ0F4TlRBZ01URTBJREV4TkZFeE1UUWdOallnTVRNNElEUXlVVEUxTkNBeU5pQXhOemdnTWpaUk1qRXhJREkySURJME5TQTFPRkV5TnpBZ09ERWdNamcxSURFeE5GUXpNVGdnTWpFNVVUTXpOaUF5T1RFZ016TTJJRE15TlZvaUx6NDhjR0YwYUNCcFpEMGlUVXBZTFRNM0xWUkZXQzFKTFRGRU5EVXdJaUJrUFNKTk16UWdNVFU1VVRNMElESTJPQ0F4TWpBZ016VTFWRE13TmlBME5ESlJNell5SURRME1pQXpPVFFnTkRFNFZEUXlOeUF6TlRWUk5ESTNJRE15TmlBME1EZ2dNekEyVkRNMk1DQXlPRFZSTXpReElESTROU0F6TXpBZ01qazFWRE14T1NBek1qVlVNek13SURNMU9WUXpOVElnTXpnd1ZETTJOaUF6T0RaSU16WTNVVE0yTnlBek9EZ2dNell4SURNNU1sUXpOREFnTkRBd1ZETXdOaUEwTURSUk1qYzJJRFF3TkNBeU5Ea2dNemt3VVRJeU9DQXpPREVnTWpBMklETTFPVkV4TmpJZ016RTFJREUwTWlBeU16VlVNVEl4SURFeE9WRXhNakVnTnpNZ01UUTNJRFV3VVRFMk9TQXlOaUF5TURVZ01qWklNakE1VVRNeU1TQXlOaUF6T1RRZ01URXhVVFF3TXlBeE1qRWdOREEySURFeU1WRTBNVEFnTVRJeElEUXhPU0F4TVRKVU5ESTVJRGs0VkRReU1DQTRNMVF6T1RFZ05UVlVNelEySURJMVZESTRNaUF3VkRJd01pQXRNVEZSTVRJM0lDMHhNU0E0TVNBek4xUXpOQ0F4TlRsYUlpOCtQSEJoZEdnZ2FXUTlJazFLV0Mwek55MVVSVmd0U1MweU1UQkZJaUJrUFNKTk1UTTNJRFk0TTFFeE16Z2dOamd6SURJd09TQTJPRGhVTWpneUlEWTVORkV5T1RRZ05qazBJREk1TkNBMk9EVlJNamswSURZM05DQXlOVGdnTlRNMFVUSXlNQ0F6T0RZZ01qSXdJRE00TTFFeU1qQWdNemd4SURJeU55QXpPRGhSTWpnNElEUTBNaUF6TlRjZ05EUXlVVFF4TVNBME5ESWdORFEwSURReE5WUTBOemdnTXpNMlVUUTNPQ0F5T0RVZ05EUXdJREUzT0ZRME1ESWdOVEJSTkRBeklETTJJRFF3TnlBek1WUTBNaklnTWpaUk5EVXdJREkySURRM05DQTFObFExTVRNZ01UTTRVVFV4TmlBeE5Ea2dOVEU1SURFMU1WUTFNelVnTVRVelVUVTFOU0F4TlRNZ05UVTFJREUwTlZFMU5UVWdNVFEwSURVMU1TQXhNekJSTlRNMUlEY3hJRFV3TUNBek0xRTBOallnTFRFd0lEUXhPU0F0TVRCSU5ERTBVVE0yTnlBdE1UQWdNelEySURFM1ZETXlOU0EzTkZFek1qVWdPVEFnTXpZeElERTVNbFF6T1RnZ016UTFVVE01T0NBME1EUWdNelUwSURRd05FZ3pORGxSTWpZMklEUXdOQ0F5TURVZ016QTJUREU1T0NBeU9UTk1NVFkwSURFMU9GRXhNeklnTWpnZ01USTNJREUyVVRFeE5DQXRNVEVnT0RNZ0xURXhVVFk1SUMweE1TQTFPU0F0TWxRME9DQXhObEUwT0NBek1DQXhNakVnTXpJd1RERTVOU0EyTVRaUk1UazFJRFl5T1NBeE9EZ2dOak15VkRFME9TQTJNemRJTVRJNFVURXlNaUEyTkRNZ01USXlJRFkwTlZReE1qUWdOalkwVVRFeU9TQTJPRE1nTVRNM0lEWTRNMW9pTHo0OEwyUmxabk0rUEdjZ2MzUnliMnRsUFNKamRYSnlaVzUwUTI5c2IzSWlJR1pwYkd3OUltTjFjbkpsYm5SRGIyeHZjaUlnYzNSeWIydGxMWGRwWkhSb1BTSXdJaUIwY21GdWMyWnZjbTA5SW5OallXeGxLREVzTFRFcElqNDhaeUJrWVhSaExXMXRiQzF1YjJSbFBTSnRZWFJvSWo0OFp5QmtZWFJoTFcxdGJDMXViMlJsUFNKdGFTSStQSFZ6WlNCa1lYUmhMV005SWpGRU5EVkVJaUI0YkdsdWF6cG9jbVZtUFNJalRVcFlMVE0zTFZSRldDMUpMVEZFTkRWRUlpOCtQQzluUGp4bklHUmhkR0V0Ylcxc0xXNXZaR1U5SW0xcElpQjBjbUZ1YzJadmNtMDlJblJ5WVc1emJHRjBaU2cxTURNc01Da2lQangxYzJVZ1pHRjBZUzFqUFNJeFJEUTFSaUlnZUd4cGJtczZhSEpsWmowaUkwMUtXQzB6TnkxVVJWZ3RTUzB4UkRRMVJpSXZQand2Wno0OFp5QmtZWFJoTFcxdGJDMXViMlJsUFNKdGFTSWdkSEpoYm5ObWIzSnRQU0owY21GdWMyeGhkR1VvT1RVMExEQXBJajQ4ZFhObElHUmhkR0V0WXowaU1VUTBOVU1pSUhoc2FXNXJPbWh5WldZOUlpTk5TbGd0TXpjdFZFVllMVWt0TVVRME5VTWlMejQ4TDJjK1BHY2daR0YwWVMxdGJXd3RibTlrWlQwaWJXa2lJSFJ5WVc1elptOXliVDBpZEhKaGJuTnNZWFJsS0RFME16a3NNQ2tpUGp4MWMyVWdaR0YwWVMxalBTSXhSRFEyTVNJZ2VHeHBibXM2YUhKbFpqMGlJMDFLV0Mwek55MVVSVmd0U1MweFJEUTJNU0l2UGp3dlp6NDhaeUJrWVhSaExXMXRiQzF1YjJSbFBTSnRhU0lnZEhKaGJuTm1iM0p0UFNKMGNtRnVjMnhoZEdVb01UZ3dNQ3d3S1NJK1BIVnpaU0JrWVhSaExXTTlJakZFTkRWRElpQjRiR2x1YXpwb2NtVm1QU0lqVFVwWUxUTTNMVlJGV0MxSkxURkVORFZESWk4K1BDOW5QanhuSUdSaGRHRXRiVzFzTFc1dlpHVTlJbTFwSWlCMGNtRnVjMlp2Y20wOUluUnlZVzV6YkdGMFpTZ3lNamcxTERBcElqNDhkWE5sSUdSaGRHRXRZejBpTVVRME5qRWlJSGhzYVc1ck9taHlaV1k5SWlOTlNsZ3RNemN0VkVWWUxVa3RNVVEwTmpFaUx6NDhMMmMrUEdjZ1pHRjBZUzF0Yld3dGJtOWtaVDBpYldraUlIUnlZVzV6Wm05eWJUMGlkSEpoYm5Oc1lYUmxLREkyTkRZc01Da2lQangxYzJVZ1pHRjBZUzFqUFNJeFJEUTJOaUlnZUd4cGJtczZhSEpsWmowaUkwMUtXQzB6TnkxVVJWZ3RTUzB4UkRRMk5pSXZQand2Wno0OFp5QmtZWFJoTFcxdGJDMXViMlJsUFNKdGFTSWdkSEpoYm5ObWIzSnRQU0owY21GdWMyeGhkR1VvTXpFek5pd3dLU0krUEhWelpTQmtZWFJoTFdNOUlqRkVORFZFSWlCNGJHbHVhenBvY21WbVBTSWpUVXBZTFRNM0xWUkZXQzFKTFRGRU5EVkVJaTgrUEM5blBqeG5JR1JoZEdFdGJXMXNMVzV2WkdVOUltMXBJaUIwY21GdWMyWnZjbTA5SW5SeVlXNXpiR0YwWlNnek5qTTVMREFwSWo0OGRYTmxJR1JoZEdFdFl6MGlNVVEwTlRJaUlIaHNhVzVyT21oeVpXWTlJaU5OU2xndE16Y3RWRVZZTFVrdE1VUTBOVElpTHo0OEwyYytQR2NnWkdGMFlTMXRiV3d0Ym05a1pUMGliWE4wZVd4bElpQjBjbUZ1YzJadmNtMDlJblJ5WVc1emJHRjBaU2cwTVRBMUxEQXBJajQ4WnlCa1lYUmhMVzF0YkMxdWIyUmxQU0p0YzNCaFkyVWlMejQ4TDJjK1BHY2daR0YwWVMxdGJXd3RibTlrWlQwaWJXa2lJSFJ5WVc1elptOXliVDBpZEhKaGJuTnNZWFJsS0RRek9ETXNNQ2tpUGp4MWMyVWdaR0YwWVMxalBTSXhSRFExTXlJZ2VHeHBibXM2YUhKbFpqMGlJMDFLV0Mwek55MVVSVmd0U1MweFJEUTFNeUl2UGp3dlp6NDhaeUJrWVhSaExXMXRiQzF1YjJSbFBTSnRhU0lnZEhKaGJuTm1iM0p0UFNKMGNtRnVjMnhoZEdVb05Ea3pNeXd3S1NJK1BIVnpaU0JrWVhSaExXTTlJakZFTkRVeUlpQjRiR2x1YXpwb2NtVm1QU0lqVFVwWUxUTTNMVlJGV0MxSkxURkVORFV5SWk4K1BDOW5QanhuSUdSaGRHRXRiVzFzTFc1dlpHVTlJbTFwSWlCMGNtRnVjMlp2Y20wOUluUnlZVzV6YkdGMFpTZzFNems1TERBcElqNDhkWE5sSUdSaGRHRXRZejBpTVVRME5FVWlJSGhzYVc1ck9taHlaV1k5SWlOTlNsZ3RNemN0VkVWWUxVa3RNVVEwTkVVaUx6NDhMMmMrUEdjZ1pHRjBZUzF0Yld3dGJtOWtaVDBpYldraUlIUnlZVzV6Wm05eWJUMGlkSEpoYm5Oc1lYUmxLRFU1TWpnc01Da2lQangxYzJVZ1pHRjBZUzFqUFNJeFJEUTJNU0lnZUd4cGJtczZhSEpsWmowaUkwMUtXQzB6TnkxVVJWZ3RTUzB4UkRRMk1TSXZQand2Wno0OFp5QmtZWFJoTFcxdGJDMXViMlJsUFNKdGFTSWdkSEpoYm5ObWIzSnRQU0owY21GdWMyeGhkR1VvTmpJNE9Td3dLU0krUEhWelpTQmtZWFJoTFdNOUlqRkVORFl5SWlCNGJHbHVhenBvY21WbVBTSWpUVXBZTFRNM0xWUkZXQzFKTFRGRU5EWXlJaTgrUEM5blBqeG5JR1JoZEdFdGJXMXNMVzV2WkdVOUltMXBJaUIwY21GdWMyWnZjbTA5SW5SeVlXNXpiR0YwWlNnMk9EWXhMREFwSWo0OGRYTmxJR1JoZEdFdFl6MGlNVVEwTlVZaUlIaHNhVzVyT21oeVpXWTlJaU5OU2xndE16Y3RWRVZZTFVrdE1VUTBOVVlpTHo0OEwyYytQR2NnWkdGMFlTMXRiV3d0Ym05a1pUMGliV2tpSUhSeVlXNXpabTl5YlQwaWRISmhibk5zWVhSbEtEY3pNVElzTUNraVBqeDFjMlVnWkdGMFlTMWpQU0l4UkRRMU1pSWdlR3hwYm1zNmFISmxaajBpSTAxS1dDMHpOeTFVUlZndFNTMHhSRFExTWlJdlBqd3ZaejQ4WnlCa1lYUmhMVzF0YkMxdWIyUmxQU0p0YnlJZ2RISmhibk5tYjNKdFBTSjBjbUZ1YzJ4aGRHVW9PREExTlM0NExEQXBJajQ4ZFhObElHUmhkR0V0WXowaU0wUWlJSGhzYVc1ck9taHlaV1k5SWlOTlNsZ3RNemN0VkVWWUxVNHRNMFFpTHo0OEwyYytQR2NnWkdGMFlTMXRiV3d0Ym05a1pUMGliV2tpSUhSeVlXNXpabTl5YlQwaWRISmhibk5zWVhSbEtEa3hNVEV1Tml3d0tTSStQSFZ6WlNCa1lYUmhMV005SWpGRU5EVkJJaUI0YkdsdWF6cG9jbVZtUFNJalRVcFlMVE0zTFZSRldDMUpMVEZFTkRWQklpOCtQQzluUGp4bklHUmhkR0V0Ylcxc0xXNXZaR1U5SW0xcElpQjBjbUZ1YzJadmNtMDlJblJ5WVc1emJHRjBaU2c1T1RnNUxqWXNNQ2tpUGp4MWMyVWdaR0YwWVMxalBTSXhSRFExUXlJZ2VHeHBibXM2YUhKbFpqMGlJMDFLV0Mwek55MVVSVmd0U1MweFJEUTFReUl2UGp3dlp6NDhaeUJrWVhSaExXMXRiQzF1YjJSbFBTSnRhU0lnZEhKaGJuTm1iM0p0UFNKMGNtRnVjMnhoZEdVb01UQTBOelF1Tml3d0tTSStQSFZ6WlNCa1lYUmhMV005SWpGRU5EVkJJaUI0YkdsdWF6cG9jbVZtUFNJalRVcFlMVE0zTFZSRldDMUpMVEZFTkRWQklpOCtQQzluUGp4bklHUmhkR0V0Ylcxc0xXNXZaR1U5SW0xcElpQjBjbUZ1YzJadmNtMDlJblJ5WVc1emJHRjBaU2d4TVRNMU1pNDJMREFwSWo0OGRYTmxJR1JoZEdFdFl6MGlNVVEwTlRJaUlIaHNhVzVyT21oeVpXWTlJaU5OU2xndE16Y3RWRVZZTFVrdE1VUTBOVElpTHo0OEwyYytQR2NnWkdGMFlTMXRiV3d0Ym05a1pUMGliV2tpSUhSeVlXNXpabTl5YlQwaWRISmhibk5zWVhSbEtERXhPREU0TGpZc01Da2lQangxYzJVZ1pHRjBZUzFqUFNJeFJEUTFRaUlnZUd4cGJtczZhSEpsWmowaUkwMUtXQzB6TnkxVVJWZ3RTUzB4UkRRMVFpSXZQand2Wno0OFp5QmtZWFJoTFcxdGJDMXViMlJsUFNKdGFTSWdkSEpoYm5ObWIzSnRQU0owY21GdWMyeGhkR1VvTVRJME1UZ3VOaXd3S1NJK1BIVnpaU0JrWVhSaExXTTlJakZFTkRZeElpQjRiR2x1YXpwb2NtVm1QU0lqVFVwWUxUTTNMVlJGV0MxSkxURkVORFl4SWk4K1BDOW5QanhuSUdSaGRHRXRiVzFzTFc1dlpHVTlJbTF2SWlCMGNtRnVjMlp2Y20wOUluUnlZVzV6YkdGMFpTZ3hNekF3TVM0NExEQXBJajQ4ZFhObElHUmhkR0V0WXowaVJEY2lJSGhzYVc1ck9taHlaV1k5SWlOTlNsZ3RNemN0VkVWWUxVNHRSRGNpTHo0OEwyYytQR2NnWkdGMFlTMXRiV3d0Ym05a1pUMGliV2tpSUhSeVlXNXpabTl5YlQwaWRISmhibk5zWVhSbEtERTBNREF5TERBcElqNDhkWE5sSUdSaGRHRXRZejBpTVVRME5VUWlJSGhzYVc1ck9taHlaV1k5SWlOTlNsZ3RNemN0VkVWWUxVa3RNVVEwTlVRaUx6NDhMMmMrUEdjZ1pHRjBZUzF0Yld3dGJtOWtaVDBpYldraUlIUnlZVzV6Wm05eWJUMGlkSEpoYm5Oc1lYUmxLREUwTlRBMUxEQXBJajQ4ZFhObElHUmhkR0V0WXowaU1VUTBOVVlpSUhoc2FXNXJPbWh5WldZOUlpTk5TbGd0TXpjdFZFVllMVWt0TVVRME5VWWlMejQ4TDJjK1BHY2daR0YwWVMxdGJXd3RibTlrWlQwaWJXa2lJSFJ5WVc1elptOXliVDBpZEhKaGJuTnNZWFJsS0RFME9UVTJMREFwSWo0OGRYTmxJR1JoZEdFdFl6MGlNVVEwTlVNaUlIaHNhVzVyT21oeVpXWTlJaU5OU2xndE16Y3RWRVZZTFVrdE1VUTBOVU1pTHo0OEwyYytQR2NnWkdGMFlTMXRiV3d0Ym05a1pUMGliV2tpSUhSeVlXNXpabTl5YlQwaWRISmhibk5zWVhSbEtERTFORFF4TERBcElqNDhkWE5sSUdSaGRHRXRZejBpTVVRME5qRWlJSGhzYVc1ck9taHlaV1k5SWlOTlNsZ3RNemN0VkVWWUxVa3RNVVEwTmpFaUx6NDhMMmMrUEdjZ1pHRjBZUzF0Yld3dGJtOWtaVDBpYldraUlIUnlZVzV6Wm05eWJUMGlkSEpoYm5Oc1lYUmxLREUxT0RBeUxEQXBJajQ4ZFhObElHUmhkR0V0WXowaU1VUTBOVU1pSUhoc2FXNXJPbWh5WldZOUlpTk5TbGd0TXpjdFZFVllMVWt0TVVRME5VTWlMejQ4TDJjK1BHY2daR0YwWVMxdGJXd3RibTlrWlQwaWJXa2lJSFJ5WVc1elptOXliVDBpZEhKaGJuTnNZWFJsS0RFMk1qZzNMREFwSWo0OGRYTmxJR1JoZEdFdFl6MGlNVVEwTmpFaUlIaHNhVzVyT21oeVpXWTlJaU5OU2xndE16Y3RWRVZZTFVrdE1VUTBOakVpTHo0OEwyYytQR2NnWkdGMFlTMXRiV3d0Ym05a1pUMGliV2tpSUhSeVlXNXpabTl5YlQwaWRISmhibk5zWVhSbEtERTJOalE0TERBcElqNDhkWE5sSUdSaGRHRXRZejBpTVVRME5qWWlJSGhzYVc1ck9taHlaV1k5SWlOTlNsZ3RNemN0VkVWWUxVa3RNVVEwTmpZaUx6NDhMMmMrUEdjZ1pHRjBZUzF0Yld3dGJtOWtaVDBpYldraUlIUnlZVzV6Wm05eWJUMGlkSEpoYm5Oc1lYUmxLREUzTVRNNExEQXBJajQ4ZFhObElHUmhkR0V0WXowaU1VUTBOVVFpSUhoc2FXNXJPbWh5WldZOUlpTk5TbGd0TXpjdFZFVllMVWt0TVVRME5VUWlMejQ4TDJjK1BHY2daR0YwWVMxdGJXd3RibTlrWlQwaWJXa2lJSFJ5WVc1elptOXliVDBpZEhKaGJuTnNZWFJsS0RFM05qUXhMREFwSWo0OGRYTmxJR1JoZEdFdFl6MGlNVVEwTlRJaUlIaHNhVzVyT21oeVpXWTlJaU5OU2xndE16Y3RWRVZZTFVrdE1VUTBOVElpTHo0OEwyYytQR2NnWkdGMFlTMXRiV3d0Ym05a1pUMGliWE4wZVd4bElpQjBjbUZ1YzJadmNtMDlJblJ5WVc1emJHRjBaU2d4T0RFd055d3dLU0krUEdjZ1pHRjBZUzF0Yld3dGJtOWtaVDBpYlhOd1lXTmxJaTgrUEM5blBqeG5JR1JoZEdFdGJXMXNMVzV2WkdVOUltMXBJaUIwY21GdWMyWnZjbTA5SW5SeVlXNXpiR0YwWlNneE9ETTROU3d3S1NJK1BIVnpaU0JrWVhSaExXTTlJakZFTkRVeklpQjRiR2x1YXpwb2NtVm1QU0lqVFVwWUxUTTNMVlJGV0MxSkxURkVORFV6SWk4K1BDOW5QanhuSUdSaGRHRXRiVzFzTFc1dlpHVTlJbTFwSWlCMGNtRnVjMlp2Y20wOUluUnlZVzV6YkdGMFpTZ3hPRGt6TlN3d0tTSStQSFZ6WlNCa1lYUmhMV005SWpGRU5EVXlJaUI0YkdsdWF6cG9jbVZtUFNJalRVcFlMVE0zTFZSRldDMUpMVEZFTkRVeUlpOCtQQzluUGp4bklHUmhkR0V0Ylcxc0xXNXZaR1U5SW0xcElpQjBjbUZ1YzJadmNtMDlJblJ5WVc1emJHRjBaU2d4T1RRd01Td3dLU0krUEhWelpTQmtZWFJoTFdNOUlqRkVORFJGSWlCNGJHbHVhenBvY21WbVBTSWpUVXBZTFRNM0xWUkZXQzFKTFRGRU5EUkZJaTgrUEM5blBqeG5JR1JoZEdFdGJXMXNMVzV2WkdVOUltMXBJaUIwY21GdWMyWnZjbTA5SW5SeVlXNXpiR0YwWlNneE9Ua3pNQ3d3S1NJK1BIVnpaU0JrWVhSaExXTTlJakZFTkRZeElpQjRiR2x1YXpwb2NtVm1QU0lqVFVwWUxUTTNMVlJGV0MxSkxURkVORFl4SWk4K1BDOW5QanhuSUdSaGRHRXRiVzFzTFc1dlpHVTlJbTFwSWlCMGNtRnVjMlp2Y20wOUluUnlZVzV6YkdGMFpTZ3lNREk1TVN3d0tTSStQSFZ6WlNCa1lYUmhMV005SWpGRU5EWXlJaUI0YkdsdWF6cG9jbVZtUFNJalRVcFlMVE0zTFZSRldDMUpMVEZFTkRZeUlpOCtQQzluUGp4bklHUmhkR0V0Ylcxc0xXNXZaR1U5SW0xcElpQjBjbUZ1YzJadmNtMDlJblJ5WVc1emJHRjBaU2d5TURnMk15d3dLU0krUEhWelpTQmtZWFJoTFdNOUlqRkVORFZHSWlCNGJHbHVhenBvY21WbVBTSWpUVXBZTFRNM0xWUkZXQzFKTFRGRU5EVkdJaTgrUEM5blBqeG5JR1JoZEdFdGJXMXNMVzV2WkdVOUltMXBJaUIwY21GdWMyWnZjbTA5SW5SeVlXNXpiR0YwWlNneU1UTXhOQ3d3S1NJK1BIVnpaU0JrWVhSaExXTTlJakZFTkRVeUlpQjRiR2x1YXpwb2NtVm1QU0lqVFVwWUxUTTNMVlJGV0MxSkxURkVORFV5SWk4K1BDOW5QanhuSUdSaGRHRXRiVzFzTFc1dlpHVTlJbTF2SWlCMGNtRnVjMlp2Y20wOUluUnlZVzV6YkdGMFpTZ3lNakF3TWk0eUxEQXBJajQ4ZFhObElHUmhkR0V0WXowaU1rSWlJSGhzYVc1ck9taHlaV1k5SWlOTlNsZ3RNemN0VkVWWUxVNHRNa0lpTHo0OEwyYytQR2NnWkdGMFlTMXRiV3d0Ym05a1pUMGliVzhpSUhSeVlXNXpabTl5YlQwaWRISmhibk5zWVhSbEtESXpNREF5TGpRc01Da2lQangxYzJVZ1pHRjBZUzFqUFNJeU9DSWdlR3hwYm1zNmFISmxaajBpSTAxS1dDMHpOeTFVUlZndFRpMHlPQ0l2UGp3dlp6NDhaeUJrWVhSaExXMXRiQzF1YjJSbFBTSnRiaUlnZEhKaGJuTm1iM0p0UFNKMGNtRnVjMnhoZEdVb01qTXpPVEV1TkN3d0tTSStQSFZ6WlNCa1lYUmhMV005SWpNeElpQjRiR2x1YXpwb2NtVm1QU0lqVFVwWUxUTTNMVlJGV0MxT0xUTXhJaTgrUEM5blBqeG5JR1JoZEdFdGJXMXNMVzV2WkdVOUltMXZJaUIwY21GdWMyWnZjbTA5SW5SeVlXNXpiR0YwWlNneU5ERXhNeTQzTERBcElqNDhkWE5sSUdSaGRHRXRZejBpTWpJeE1pSWdlR3hwYm1zNmFISmxaajBpSTAxS1dDMHpOeTFVUlZndFRpMHlNakV5SWk4K1BDOW5QanhuSUdSaGRHRXRiVzFzTFc1dlpHVTlJbTFwSWlCMGNtRnVjMlp2Y20wOUluUnlZVzV6YkdGMFpTZ3lOVEV4TXk0NUxEQXBJajQ4ZFhObElHUmhkR0V0WXowaU1VUTBOVUVpSUhoc2FXNXJPbWh5WldZOUlpTk5TbGd0TXpjdFZFVllMVWt0TVVRME5VRWlMejQ4TDJjK1BHY2daR0YwWVMxdGJXd3RibTlrWlQwaWJXa2lJSFJ5WVc1elptOXliVDBpZEhKaGJuTnNZWFJsS0RJMU9Ua3hMamtzTUNraVBqeDFjMlVnWkdGMFlTMWpQU0l4UkRRMVF5SWdlR3hwYm1zNmFISmxaajBpSTAxS1dDMHpOeTFVUlZndFNTMHhSRFExUXlJdlBqd3ZaejQ4WnlCa1lYUmhMVzF0YkMxdWIyUmxQU0p0YVNJZ2RISmhibk5tYjNKdFBTSjBjbUZ1YzJ4aGRHVW9NalkwTnpZdU9Td3dLU0krUEhWelpTQmtZWFJoTFdNOUlqRkVORFZCSWlCNGJHbHVhenBvY21WbVBTSWpUVXBZTFRNM0xWUkZXQzFKTFRGRU5EVkJJaTgrUEM5blBqeG5JR1JoZEdFdGJXMXNMVzV2WkdVOUltMXBJaUIwY21GdWMyWnZjbTA5SW5SeVlXNXpiR0YwWlNneU56TTFOQzQ1TERBcElqNDhkWE5sSUdSaGRHRXRZejBpTVVRME5USWlJSGhzYVc1ck9taHlaV1k5SWlOTlNsZ3RNemN0VkVWWUxVa3RNVVEwTlRJaUx6NDhMMmMrUEdjZ1pHRjBZUzF0Yld3dGJtOWtaVDBpYldraUlIUnlZVzV6Wm05eWJUMGlkSEpoYm5Oc1lYUmxLREkzT0RJd0xqa3NNQ2tpUGp4MWMyVWdaR0YwWVMxalBTSXhSRFExUWlJZ2VHeHBibXM2YUhKbFpqMGlJMDFLV0Mwek55MVVSVmd0U1MweFJEUTFRaUl2UGp3dlp6NDhaeUJrWVhSaExXMXRiQzF1YjJSbFBTSnRhU0lnZEhKaGJuTm1iM0p0UFNKMGNtRnVjMnhoZEdVb01qZzBNakF1T1N3d0tTSStQSFZ6WlNCa1lYUmhMV005SWpGRU5EWXhJaUI0YkdsdWF6cG9jbVZtUFNJalRVcFlMVE0zTFZSRldDMUpMVEZFTkRZeElpOCtQQzluUGp4bklHUmhkR0V0Ylcxc0xXNXZaR1U5SW0xdklpQjBjbUZ1YzJadmNtMDlJblJ5WVc1emJHRjBaU2d5T0RjNE1TNDVMREFwSWo0OGRYTmxJR1JoZEdFdFl6MGlNamtpSUhoc2FXNXJPbWh5WldZOUlpTk5TbGd0TXpjdFZFVllMVTR0TWpraUx6NDhMMmMrUEdjZ1pHRjBZUzF0Yld3dGJtOWtaVDBpYlc4aUlIUnlZVzV6Wm05eWJUMGlkSEpoYm5Oc1lYUmxLREk1TXprekxqRXNNQ2tpUGp4MWMyVWdaR0YwWVMxalBTSkVOeUlnZUd4cGJtczZhSEpsWmowaUkwMUtXQzB6TnkxVVJWZ3RUaTFFTnlJdlBqd3ZaejQ4WnlCa1lYUmhMVzF0YkMxdWIyUmxQU0p0YVNJZ2RISmhibk5tYjNKdFBTSjBjbUZ1YzJ4aGRHVW9NekF6T1RNdU15d3dLU0krUEhWelpTQmtZWFJoTFdNOUlqRkVORFJHSWlCNGJHbHVhenBvY21WbVBTSWpUVXBZTFRNM0xWUkZXQzFKTFRGRU5EUkdJaTgrUEM5blBqeG5JR1JoZEdFdGJXMXNMVzV2WkdVOUltMXBJaUIwY21GdWMyWnZjbTA5SW5SeVlXNXpiR0YwWlNnek1EZ3lNaTR6TERBcElqNDhkWE5sSUdSaGRHRXRZejBpTVVRME5FVWlJSGhzYVc1ck9taHlaV1k5SWlOTlNsZ3RNemN0VkVWWUxVa3RNVVEwTkVVaUx6NDhMMmMrUEdjZ1pHRjBZUzF0Yld3dGJtOWtaVDBpYldraUlIUnlZVzV6Wm05eWJUMGlkSEpoYm5Oc1lYUmxLRE14TXpVeExqTXNNQ2tpUGp4MWMyVWdaR0YwWVMxalBTSXhSRFEyTVNJZ2VHeHBibXM2YUhKbFpqMGlJMDFLV0Mwek55MVVSVmd0U1MweFJEUTJNU0l2UGp3dlp6NDhaeUJrWVhSaExXMXRiQzF1YjJSbFBTSnRhU0lnZEhKaGJuTm1iM0p0UFNKMGNtRnVjMnhoZEdVb016RTNNVEl1TXl3d0tTSStQSFZ6WlNCa1lYUmhMV005SWpGRU5EVXdJaUI0YkdsdWF6cG9jbVZtUFNJalRVcFlMVE0zTFZSRldDMUpMVEZFTkRVd0lpOCtQQzluUGp4bklHUmhkR0V0Ylcxc0xXNXZaR1U5SW0xcElpQjBjbUZ1YzJadmNtMDlJblJ5WVc1emJHRjBaU2d6TWpFME5TNHpMREFwSWo0OGRYTmxJR1JoZEdFdFl6MGlNakV3UlNJZ2VHeHBibXM2YUhKbFpqMGlJMDFLV0Mwek55MVVSVmd0U1MweU1UQkZJaTgrUEM5blBqeG5JR1JoZEdFdGJXMXNMVzV2WkdVOUltMXpkSGxzWlNJZ2RISmhibk5tYjNKdFBTSjBjbUZ1YzJ4aGRHVW9NekkzTWpFdU15d3dLU0krUEdjZ1pHRjBZUzF0Yld3dGJtOWtaVDBpYlhOd1lXTmxJaTgrUEM5blBqeG5JR1JoZEdFdGJXMXNMVzV2WkdVOUltMXBJaUIwY21GdWMyWnZjbTA5SW5SeVlXNXpiR0YwWlNnek1qazVPUzR6TERBcElqNDhkWE5sSUdSaGRHRXRZejBpTVVRME5VUWlJSGhzYVc1ck9taHlaV1k5SWlOTlNsZ3RNemN0VkVWWUxVa3RNVVEwTlVRaUx6NDhMMmMrUEdjZ1pHRjBZUzF0Yld3dGJtOWtaVDBpYldraUlIUnlZVzV6Wm05eWJUMGlkSEpoYm5Oc1lYUmxLRE16TlRBeUxqTXNNQ2tpUGp4MWMyVWdaR0YwWVMxalBTSXhSRFExUmlJZ2VHeHBibXM2YUhKbFpqMGlJMDFLV0Mwek55MVVSVmd0U1MweFJEUTFSaUl2UGp3dlp6NDhaeUJrWVhSaExXMXRiQzF1YjJSbFBTSnRhU0lnZEhKaGJuTm1iM0p0UFNKMGNtRnVjMnhoZEdVb016TTVOVE11TXl3d0tTSStQSFZ6WlNCa1lYUmhMV005SWpGRU5EVkRJaUI0YkdsdWF6cG9jbVZtUFNJalRVcFlMVE0zTFZSRldDMUpMVEZFTkRWRElpOCtQQzluUGp4bklHUmhkR0V0Ylcxc0xXNXZaR1U5SW0xcElpQjBjbUZ1YzJadmNtMDlJblJ5WVc1emJHRjBaU2d6TkRRek9DNHpMREFwSWo0OGRYTmxJR1JoZEdFdFl6MGlNVVEwTmpFaUlIaHNhVzVyT21oeVpXWTlJaU5OU2xndE16Y3RWRVZZTFVrdE1VUTBOakVpTHo0OEwyYytQR2NnWkdGMFlTMXRiV3d0Ym05a1pUMGliV2tpSUhSeVlXNXpabTl5YlQwaWRISmhibk5zWVhSbEtETTBOems1TGpNc01Da2lQangxYzJVZ1pHRjBZUzFqUFNJeFJEUTFReUlnZUd4cGJtczZhSEpsWmowaUkwMUtXQzB6TnkxVVJWZ3RTUzB4UkRRMVF5SXZQand2Wno0OFp5QmtZWFJoTFcxdGJDMXViMlJsUFNKdGFTSWdkSEpoYm5ObWIzSnRQU0owY21GdWMyeGhkR1VvTXpVeU9EUXVNeXd3S1NJK1BIVnpaU0JrWVhSaExXTTlJakZFTkRZeElpQjRiR2x1YXpwb2NtVm1QU0lqVFVwWUxUTTNMVlJGV0MxSkxURkVORFl4SWk4K1BDOW5QanhuSUdSaGRHRXRiVzFzTFc1dlpHVTlJbTFwSWlCMGNtRnVjMlp2Y20wOUluUnlZVzV6YkdGMFpTZ3pOVFkwTlM0ekxEQXBJajQ4ZFhObElHUmhkR0V0WXowaU1VUTBOallpSUhoc2FXNXJPbWh5WldZOUlpTk5TbGd0TXpjdFZFVllMVWt0TVVRME5qWWlMejQ4TDJjK1BHY2daR0YwWVMxdGJXd3RibTlrWlQwaWJXa2lJSFJ5WVc1elptOXliVDBpZEhKaGJuTnNZWFJsS0RNMk1UTTFMak1zTUNraVBqeDFjMlVnWkdGMFlTMWpQU0l4UkRRMVJDSWdlR3hwYm1zNmFISmxaajBpSTAxS1dDMHpOeTFVUlZndFNTMHhSRFExUkNJdlBqd3ZaejQ4WnlCa1lYUmhMVzF0YkMxdWIyUmxQU0p0YVNJZ2RISmhibk5tYjNKdFBTSjBjbUZ1YzJ4aGRHVW9NelkyTXpndU15d3dLU0krUEhWelpTQmtZWFJoTFdNOUlqRkVORFV5SWlCNGJHbHVhenBvY21WbVBTSWpUVXBZTFRNM0xWUkZXQzFKTFRGRU5EVXlJaTgrUEM5blBqeG5JR1JoZEdFdGJXMXNMVzV2WkdVOUltMXpkSGxzWlNJZ2RISmhibk5tYjNKdFBTSjBjbUZ1YzJ4aGRHVW9NemN4TURRdU15d3dLU0krUEdjZ1pHRjBZUzF0Yld3dGJtOWtaVDBpYlhOd1lXTmxJaTgrUEM5blBqeG5JR1JoZEdFdGJXMXNMVzV2WkdVOUltMXBJaUIwY21GdWMyWnZjbTA5SW5SeVlXNXpiR0YwWlNnek56TTRNaTR6TERBcElqNDhkWE5sSUdSaGRHRXRZejBpTVVRME5UTWlJSGhzYVc1ck9taHlaV1k5SWlOTlNsZ3RNemN0VkVWWUxVa3RNVVEwTlRNaUx6NDhMMmMrUEdjZ1pHRjBZUzF0Yld3dGJtOWtaVDBpYldraUlIUnlZVzV6Wm05eWJUMGlkSEpoYm5Oc1lYUmxLRE0zT1RNeUxqTXNNQ2tpUGp4MWMyVWdaR0YwWVMxalBTSXhSRFExTWlJZ2VHeHBibXM2YUhKbFpqMGlJMDFLV0Mwek55MVVSVmd0U1MweFJEUTFNaUl2UGp3dlp6NDhaeUJrWVhSaExXMXRiQzF1YjJSbFBTSnRhU0lnZEhKaGJuTm1iM0p0UFNKMGNtRnVjMnhoZEdVb016Z3pPVGd1TXl3d0tTSStQSFZ6WlNCa1lYUmhMV005SWpGRU5EUkZJaUI0YkdsdWF6cG9jbVZtUFNJalRVcFlMVE0zTFZSRldDMUpMVEZFTkRSRklpOCtQQzluUGp4bklHUmhkR0V0Ylcxc0xXNXZaR1U5SW0xcElpQjBjbUZ1YzJadmNtMDlJblJ5WVc1emJHRjBaU2d6T0RreU55NHpMREFwSWo0OGRYTmxJR1JoZEdFdFl6MGlNVVEwTmpFaUlIaHNhVzVyT21oeVpXWTlJaU5OU2xndE16Y3RWRVZZTFVrdE1VUTBOakVpTHo0OEwyYytQR2NnWkdGMFlTMXRiV3d0Ym05a1pUMGliV2tpSUhSeVlXNXpabTl5YlQwaWRISmhibk5zWVhSbEtETTVNamc0TGpNc01Da2lQangxYzJVZ1pHRjBZUzFqUFNJeFJEUTJNaUlnZUd4cGJtczZhSEpsWmowaUkwMUtXQzB6TnkxVVJWZ3RTUzB4UkRRMk1pSXZQand2Wno0OFp5QmtZWFJoTFcxdGJDMXViMlJsUFNKdGFTSWdkSEpoYm5ObWIzSnRQU0owY21GdWMyeGhkR1VvTXprNE5qQXVNeXd3S1NJK1BIVnpaU0JrWVhSaExXTTlJakZFTkRWR0lpQjRiR2x1YXpwb2NtVm1QU0lqVFVwWUxUTTNMVlJGV0MxSkxURkVORFZHSWk4K1BDOW5QanhuSUdSaGRHRXRiVzFzTFc1dlpHVTlJbTFwSWlCMGNtRnVjMlp2Y20wOUluUnlZVzV6YkdGMFpTZzBNRE14TVM0ekxEQXBJajQ4ZFhObElHUmhkR0V0WXowaU1VUTBOVElpSUhoc2FXNXJPbWh5WldZOUlpTk5TbGd0TXpjdFZFVllMVWt0TVVRME5USWlMejQ4TDJjK1BDOW5Qand2Wno0OEwzTjJaejQ9IiwKCSJSZWFsVmlld1NpemVKc29uIiA6ICJ7XCJoZWlnaHRcIjoyMjUsXCJ3aWR0aFwiOjkxNzl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8643</Words>
  <Application>WPS Presentation</Application>
  <PresentationFormat>On-screen Show (16:9)</PresentationFormat>
  <Paragraphs>233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Arial</vt:lpstr>
      <vt:lpstr>Arial Unicode MS</vt:lpstr>
      <vt:lpstr>黑体</vt:lpstr>
      <vt:lpstr>Imperial College London Theme</vt:lpstr>
      <vt:lpstr>PowerPoint 演示文稿</vt:lpstr>
      <vt:lpstr>PowerPoint 演示文稿</vt:lpstr>
      <vt:lpstr>Motivation</vt:lpstr>
      <vt:lpstr>PowerPoint 演示文稿</vt:lpstr>
      <vt:lpstr>PowerPoint 演示文稿</vt:lpstr>
      <vt:lpstr>For Classification - Data</vt:lpstr>
      <vt:lpstr>For Classification - Method</vt:lpstr>
      <vt:lpstr>For Classification - Method - Building Pairs</vt:lpstr>
      <vt:lpstr>For Classification - Method - Overview</vt:lpstr>
      <vt:lpstr>For Classification - Method - Training</vt:lpstr>
      <vt:lpstr>For Classification - Result - Source Domain Pretrain</vt:lpstr>
      <vt:lpstr>For Classification - Result - Source Domain Pretrain</vt:lpstr>
      <vt:lpstr>For Classification - Result - Target Domain</vt:lpstr>
      <vt:lpstr>For Classification - Data</vt:lpstr>
      <vt:lpstr>Segmentation - Data</vt:lpstr>
      <vt:lpstr>Segmentation - Method</vt:lpstr>
      <vt:lpstr>Segmentation - Method</vt:lpstr>
      <vt:lpstr>Segmentation - Method - Step 1</vt:lpstr>
      <vt:lpstr>Segmentation - Method - Step 2</vt:lpstr>
      <vt:lpstr>Segmentation - Method - Step 3</vt:lpstr>
      <vt:lpstr>Segmentation - Method - Step 3</vt:lpstr>
      <vt:lpstr>Segmentation - Method - Result</vt:lpstr>
      <vt:lpstr>Segmentation - Method - Result</vt:lpstr>
      <vt:lpstr>Segmentation - Method - Result</vt:lpstr>
      <vt:lpstr>Segmentation - Method - Result</vt:lpstr>
      <vt:lpstr>Segmentation - Method - Conclusion</vt:lpstr>
      <vt:lpstr>Final Conclusion</vt:lpstr>
      <vt:lpstr>Future Work</vt:lpstr>
      <vt:lpstr>Reference</vt:lpstr>
      <vt:lpstr>Reference</vt:lpstr>
      <vt:lpstr>Appendix - CDTrans Hyper-parameters</vt:lpstr>
      <vt:lpstr>Appendix - MP-UDA Hyper-parameters</vt:lpstr>
      <vt:lpstr>Questions?</vt:lpstr>
      <vt:lpstr>Questions?</vt:lpstr>
    </vt:vector>
  </TitlesOfParts>
  <Company>Imperial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nevil</cp:lastModifiedBy>
  <cp:revision>21</cp:revision>
  <dcterms:created xsi:type="dcterms:W3CDTF">2017-02-16T14:49:00Z</dcterms:created>
  <dcterms:modified xsi:type="dcterms:W3CDTF">2022-09-06T13:48:36Z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7E724EDB12DF481FB73FB3527F318EDC</vt:lpwstr>
  </property>
  <property fmtid="{D5CDD505-2E9C-101B-9397-08002B2CF9AE}" pid="3" name="KSOProductBuildVer">
    <vt:lpwstr>1033-11.2.0.11306</vt:lpwstr>
  </property>
</Properties>
</file>