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26"/>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x="18288000" cy="10287000"/>
  <p:notesSz cx="6858000" cy="9144000"/>
  <p:embeddedFontLst>
    <p:embeddedFont>
      <p:font typeface="Public Sans Thin" charset="1" panose="00000000000000000000"/>
      <p:regular r:id="rId23"/>
    </p:embeddedFont>
    <p:embeddedFont>
      <p:font typeface="Public Sans Bold" charset="1" panose="00000000000000000000"/>
      <p:regular r:id="rId24"/>
    </p:embeddedFont>
    <p:embeddedFont>
      <p:font typeface="Public Sans" charset="1" panose="00000000000000000000"/>
      <p:regular r:id="rId25"/>
    </p:embeddedFont>
    <p:embeddedFont>
      <p:font typeface="Public Sans Bold Italics" charset="1" panose="00000000000000000000"/>
      <p:regular r:id="rId29"/>
    </p:embeddedFont>
    <p:embeddedFont>
      <p:font typeface="Public Sans Italics" charset="1" panose="00000000000000000000"/>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notesMasters/notesMaster1.xml" Type="http://schemas.openxmlformats.org/officeDocument/2006/relationships/notesMaster"/><Relationship Id="rId27" Target="theme/theme2.xml" Type="http://schemas.openxmlformats.org/officeDocument/2006/relationships/theme"/><Relationship Id="rId28" Target="notesSlides/notesSlide1.xml" Type="http://schemas.openxmlformats.org/officeDocument/2006/relationships/notesSlide"/><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notesSlides/notesSlide2.xml" Type="http://schemas.openxmlformats.org/officeDocument/2006/relationships/notesSlide"/><Relationship Id="rId32" Target="notesSlides/notesSlide3.xml" Type="http://schemas.openxmlformats.org/officeDocument/2006/relationships/notesSlide"/><Relationship Id="rId33" Target="notesSlides/notesSlide4.xml" Type="http://schemas.openxmlformats.org/officeDocument/2006/relationships/notesSlide"/><Relationship Id="rId34" Target="notesSlides/notesSlide5.xml" Type="http://schemas.openxmlformats.org/officeDocument/2006/relationships/notesSlide"/><Relationship Id="rId35" Target="notesSlides/notesSlide6.xml" Type="http://schemas.openxmlformats.org/officeDocument/2006/relationships/notesSlide"/><Relationship Id="rId36" Target="notesSlides/notesSlide7.xml" Type="http://schemas.openxmlformats.org/officeDocument/2006/relationships/notesSlide"/><Relationship Id="rId37" Target="notesSlides/notesSlide8.xml" Type="http://schemas.openxmlformats.org/officeDocument/2006/relationships/notesSlide"/><Relationship Id="rId38" Target="notesSlides/notesSlide9.xml" Type="http://schemas.openxmlformats.org/officeDocument/2006/relationships/notesSlide"/><Relationship Id="rId39" Target="notesSlides/notesSlide10.xml" Type="http://schemas.openxmlformats.org/officeDocument/2006/relationships/notesSlide"/><Relationship Id="rId4" Target="theme/theme1.xml" Type="http://schemas.openxmlformats.org/officeDocument/2006/relationships/theme"/><Relationship Id="rId40" Target="notesSlides/notesSlide11.xml" Type="http://schemas.openxmlformats.org/officeDocument/2006/relationships/notesSlid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1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4.xml" Type="http://schemas.openxmlformats.org/officeDocument/2006/relationships/slide"/></Relationships>
</file>

<file path=ppt/notesSlides/_rels/notesSlide1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6.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2.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3.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Let's start by understanding the foundation of our work: Federated Learning.</a:t>
            </a:r>
          </a:p>
          <a:p>
            <a:r>
              <a:rPr lang="en-US"/>
              <a:t/>
            </a:r>
          </a:p>
          <a:p>
            <a:r>
              <a:rPr lang="en-US"/>
              <a:t>Federated Learning represents a relatively new and powerful approach to Machine Learning. Traditionally, training models required gathering all data in a central location, which often raised significant privacy and logistical concerns. FL, however, offers a collaborative method where models are trained using decentralized devices – like your mobile phones or local sensors – without the need to explicitly share raw data.</a:t>
            </a:r>
          </a:p>
          <a:p>
            <a:r>
              <a:rPr lang="en-US"/>
              <a:t/>
            </a:r>
          </a:p>
          <a:p>
            <a:r>
              <a:rPr lang="en-US"/>
              <a:t>The core idea is simple: individual client devices train their local models using their own data. Then, instead of sending their sensitive raw data back to a central server, they only transmit compact model updates – essentially, the learned parameters or weights. These updates are then aggregated at a central node to produce a more robust and generalized global model.</a:t>
            </a:r>
          </a:p>
          <a:p>
            <a:r>
              <a:rPr lang="en-US"/>
              <a:t/>
            </a:r>
          </a:p>
          <a:p>
            <a:r>
              <a:rPr lang="en-US"/>
              <a:t>This technique offers several key advantages, making it particularly relevant today:</a:t>
            </a:r>
          </a:p>
          <a:p>
            <a:r>
              <a:rPr lang="en-US"/>
              <a:t/>
            </a:r>
          </a:p>
          <a:p>
            <a:r>
              <a:rPr lang="en-US"/>
              <a:t>    Firstly, Data Privacy and Access: FL significantly enhances data privacy and security by ensuring that raw data remains localized on the client devices. This reduces the risk of data breaches and helps comply with strict data protection regulations. It also allows us to leverage diverse and larger datasets that might otherwise be inaccessible due to privacy concerns.</a:t>
            </a:r>
          </a:p>
          <a:p>
            <a:r>
              <a:rPr lang="en-US"/>
              <a:t/>
            </a:r>
          </a:p>
          <a:p>
            <a:r>
              <a:rPr lang="en-US"/>
              <a:t>Secondly, Lower Overhead and Computational Demands: Since only small model updates, rather than bulky raw data, are transmitted, the communication overhead and computational demands on the network are greatly reduced. This also enables on-device learning and edge AI, leading to lower latency and improved real-time performance.</a:t>
            </a:r>
          </a:p>
          <a:p>
            <a:r>
              <a:rPr lang="en-US"/>
              <a:t/>
            </a:r>
          </a:p>
          <a:p>
            <a:r>
              <a:rPr lang="en-US"/>
              <a:t>And finally, Robustness: By decentralizing the training process, FL mitigates the risk of a single point of failure. If one device goes offline, the overall training process can continue, enhancing the system's overall resilience.</a:t>
            </a:r>
          </a:p>
          <a:p>
            <a:r>
              <a:rPr lang="en-US"/>
              <a:t/>
            </a:r>
          </a:p>
          <a:p>
            <a:r>
              <a:rPr lang="en-US"/>
              <a:t>As you can see from the diagram, the standard FL setup involves direct communication between each client and a single central server for aggregation.</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0.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Estimation are ceiled. </a:t>
            </a:r>
          </a:p>
          <a:p>
            <a:r>
              <a:rPr lang="en-US"/>
              <a:t/>
            </a:r>
          </a:p>
          <a:p>
            <a:r>
              <a:rPr lang="en-US"/>
              <a:t>Beyond performance, another key aspect of our research was to demonstrate the economic benefits of our dynamic allocation strategy. Here we presents a cost analysis based on public cloud pricing, specifically using Azure's rates.</a:t>
            </a:r>
          </a:p>
          <a:p>
            <a:r>
              <a:rPr lang="en-US"/>
              <a:t/>
            </a:r>
          </a:p>
          <a:p>
            <a:r>
              <a:rPr lang="en-US"/>
              <a:t>For our cost calculations, we made realistic assumptions: an edge Virtual Machine (VM) with four cores was estimated to cost approximately 0.8 USD per hour , with an additional daily cost of about 1 USD for local storage and a static public IP.</a:t>
            </a:r>
          </a:p>
          <a:p>
            <a:r>
              <a:rPr lang="en-US"/>
              <a:t/>
            </a:r>
          </a:p>
          <a:p>
            <a:r>
              <a:rPr lang="en-US"/>
              <a:t>We then compared two deployment scenarios for two edge servers:</a:t>
            </a:r>
          </a:p>
          <a:p>
            <a:r>
              <a:rPr lang="en-US"/>
              <a:t/>
            </a:r>
          </a:p>
          <a:p>
            <a:r>
              <a:rPr lang="en-US"/>
              <a:t>    Static Deployment: If these two edge servers were to run continuously, 24 hours a day, their estimated annual cost would be around 15,000 USD. This represents the cost of a traditional, non-adaptive HFL setup.</a:t>
            </a:r>
          </a:p>
          <a:p>
            <a:r>
              <a:rPr lang="en-US"/>
              <a:t/>
            </a:r>
          </a:p>
          <a:p>
            <a:r>
              <a:rPr lang="en-US"/>
              <a:t>Our Dynamic Allocation: In contrast, our proposed method, which dynamically scales edge servers based on demand, resulted in an estimated operational time of only 8 hours per day. With this dynamic allocation, the projected annual cost significantly drops to approximately 6,000 USD.</a:t>
            </a:r>
          </a:p>
          <a:p>
            <a:r>
              <a:rPr lang="en-US"/>
              <a:t/>
            </a:r>
          </a:p>
          <a:p>
            <a:r>
              <a:rPr lang="en-US"/>
              <a:t>This comparison reveals a compelling annual projected savings of roughly 10,000 USD. This clearly demonstrates the substantial economic value of implementing an elastic scaling mechanism for edge servers in Hierarchical Federated Learning. By only paying for the resources when they are actively needed, it is possible to achieve significant cost efficiencies while maintaining performance.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To conclude our presentation, let's summarize our key contributions and outline our future work.</a:t>
            </a:r>
          </a:p>
          <a:p>
            <a:r>
              <a:rPr lang="en-US"/>
              <a:t/>
            </a:r>
          </a:p>
          <a:p>
            <a:r>
              <a:rPr lang="en-US"/>
              <a:t>Our work has successfully addressed significant challenges in large-scale Federated Learning by introducing the first auto-scaled Hierarchical Federated Learning framework. This framework dynamically instantiates and retires edge servers based on real-time demand, a critical advancement for adaptive and efficient FL.</a:t>
            </a:r>
          </a:p>
          <a:p>
            <a:r>
              <a:rPr lang="en-US"/>
              <a:t/>
            </a:r>
          </a:p>
          <a:p>
            <a:r>
              <a:rPr lang="en-US"/>
              <a:t>Through our comprehensive evaluation, we demonstrated a significant traffic reduction at the central coordinator, achieving approximately 90% offload of upstream traffic, while maintaining negligible end-to-end overhead across the entire system. This proves the effectiveness of our hierarchical design in alleviating network bottlenecks.</a:t>
            </a:r>
          </a:p>
          <a:p>
            <a:r>
              <a:rPr lang="en-US"/>
              <a:t/>
            </a:r>
          </a:p>
          <a:p>
            <a:r>
              <a:rPr lang="en-US"/>
              <a:t>Furthermore, our cost analysis revealed potential annual economic savings, projecting approximately $10,000 in savings compared to traditional static deployments. This highlights the practical and financial benefits of adopting our dynamic allocation strategy.</a:t>
            </a:r>
          </a:p>
          <a:p>
            <a:r>
              <a:rPr lang="en-US"/>
              <a:t/>
            </a:r>
          </a:p>
          <a:p>
            <a:r>
              <a:rPr lang="en-US"/>
              <a:t>Beyond these tangible results, we also contributed a lightweight orchestration mechanism that operates without the need for external orchestrators like Kubernetes. We provided an explicit analytical formulation of dynamic edge aggregation and, importantly, an open-source reference implementation for the community.</a:t>
            </a:r>
          </a:p>
          <a:p>
            <a:r>
              <a:rPr lang="en-US"/>
              <a:t/>
            </a:r>
          </a:p>
          <a:p>
            <a:r>
              <a:rPr lang="en-US"/>
              <a:t>Looking ahead, our future work is focused on several directions:</a:t>
            </a:r>
          </a:p>
          <a:p>
            <a:r>
              <a:rPr lang="en-US"/>
              <a:t/>
            </a:r>
          </a:p>
          <a:p>
            <a:r>
              <a:rPr lang="en-US"/>
              <a:t>    Firstly, we aim to migrate our prototype to Azure VMSS to fully validate the auto-scaling mechanism on a real cloud infrastructure, moving beyond our simulated environment.</a:t>
            </a:r>
          </a:p>
          <a:p>
            <a:r>
              <a:rPr lang="en-US"/>
              <a:t/>
            </a:r>
          </a:p>
          <a:p>
            <a:r>
              <a:rPr lang="en-US"/>
              <a:t>Secondly, we plan to extend the current three-tier hierarchy to multi-tier topologies. This will enable even finer-grained aggregation and potentially unlock new optimization opportunities for very large and diverse federated learning scenarios.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While traditional Federated Learning offers immense potential, it faces critical challenges when scaled to a very large number of geographically dispersed clients. Imagine thousands or even millions of devices all trying to communicate directly with one central coordinator – this can lead to significant communication overhead, network congestion, and reduced scalability.</a:t>
            </a:r>
          </a:p>
          <a:p>
            <a:r>
              <a:rPr lang="en-US"/>
              <a:t/>
            </a:r>
          </a:p>
          <a:p>
            <a:r>
              <a:rPr lang="en-US"/>
              <a:t>This is where Hierarchical Federated Learning, or HFL, comes in as a practical and elegant solution. HFL introduces an intermediate layer of 'edge servers' or 'aggregators' between the clients and the central server.</a:t>
            </a:r>
          </a:p>
          <a:p>
            <a:r>
              <a:rPr lang="en-US"/>
              <a:t/>
            </a:r>
          </a:p>
          <a:p>
            <a:r>
              <a:rPr lang="en-US"/>
              <a:t>Instead of every client communicating directly with the central server, clients now connect to a smaller, more manageable group of these edge nodes. These edge servers perform an initial, local aggregation of model updates from their assigned clients. Only these intermediate, partially aggregated models are then sent to the central coordinator for final global aggregation.</a:t>
            </a:r>
          </a:p>
          <a:p>
            <a:r>
              <a:rPr lang="en-US"/>
              <a:t/>
            </a:r>
          </a:p>
          <a:p>
            <a:r>
              <a:rPr lang="en-US"/>
              <a:t>This layered approach offers several key benefits:</a:t>
            </a:r>
          </a:p>
          <a:p>
            <a:r>
              <a:rPr lang="en-US"/>
              <a:t/>
            </a:r>
          </a:p>
          <a:p>
            <a:r>
              <a:rPr lang="en-US"/>
              <a:t>    Reduced Communication Overhead: By performing local aggregation at the edge, HFL significantly reduces the volume of traffic that needs to be processed by the central server, alleviating network bottlenecks.</a:t>
            </a:r>
          </a:p>
          <a:p>
            <a:r>
              <a:rPr lang="en-US"/>
              <a:t/>
            </a:r>
          </a:p>
          <a:p>
            <a:r>
              <a:rPr lang="en-US"/>
              <a:t>Enhanced Scalability and Robustness: It allows for local aggregation among geographically or logically grouped clients, making the system more scalable and resilient. Edge servers can also buffer updates and handle brief network disruptions, improving fault tolerance.</a:t>
            </a:r>
          </a:p>
          <a:p>
            <a:r>
              <a:rPr lang="en-US"/>
              <a:t/>
            </a:r>
          </a:p>
          <a:p>
            <a:r>
              <a:rPr lang="en-US"/>
              <a:t>Essentially, HFL optimizes the communication flow, making federated learning feasible and efficient in large-scale, real-world deployments such as smart cities or IoT networks, where data privacy, efficient communication, and resilience are paramount.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While HFL offers significant advantages over traditional Federated Learning, existing HFL frameworks face a fundamental limitation: their reliance on a static pool of edge servers. This means that the number of edge servers is fixed, regardless of the actual demand or workload.</a:t>
            </a:r>
          </a:p>
          <a:p>
            <a:r>
              <a:rPr lang="en-US"/>
              <a:t/>
            </a:r>
          </a:p>
          <a:p>
            <a:r>
              <a:rPr lang="en-US"/>
              <a:t>This static allocation is a major hurdle because it simply cannot accommodate the inherently dynamic nature of real-world edge environments. In practice, the number of client devices participating in federated learning, the data rates they generate, and their computational requirements can fluctuate significantly over time. A static infrastructure is ill-equipped to handle these variations.</a:t>
            </a:r>
          </a:p>
          <a:p>
            <a:r>
              <a:rPr lang="en-US"/>
              <a:t/>
            </a:r>
          </a:p>
          <a:p>
            <a:r>
              <a:rPr lang="en-US"/>
              <a:t>The consequences of this static approach are quite severe and can be broadly categorized into three areas:</a:t>
            </a:r>
          </a:p>
          <a:p>
            <a:r>
              <a:rPr lang="en-US"/>
              <a:t/>
            </a:r>
          </a:p>
          <a:p>
            <a:r>
              <a:rPr lang="en-US"/>
              <a:t>    Firstly, Economic Inefficiency: When client activity is low, a fixed number of edge servers leads to significant resource underutilization. This translates directly into unnecessary energy consumption and wasted operational costs, as resources are kept running even when they are not fully needed.</a:t>
            </a:r>
          </a:p>
          <a:p>
            <a:r>
              <a:rPr lang="en-US"/>
              <a:t/>
            </a:r>
          </a:p>
          <a:p>
            <a:r>
              <a:rPr lang="en-US"/>
              <a:t>Secondly, Performance Degradation: Conversely, during periods of peak workload, these static resources can become overwhelmed. This results in increased latency for model updates, potentially dropped updates, and ultimately, degraded model convergence, meaning the global model takes longer to train or doesn't achieve optimal performance.</a:t>
            </a:r>
          </a:p>
          <a:p>
            <a:r>
              <a:rPr lang="en-US"/>
              <a:t/>
            </a:r>
          </a:p>
          <a:p>
            <a:r>
              <a:rPr lang="en-US"/>
              <a:t>And finally, Limited Fault Tolerance: In a static setup, if a single edge server fails, it can disrupt a large subset of clients that were assigned to it. This interrupts the training process for those clients and can introduce inconsistencies into the overall federated learning operation, reducing the system's robustness.</a:t>
            </a:r>
          </a:p>
          <a:p>
            <a:r>
              <a:rPr lang="en-US"/>
              <a:t/>
            </a:r>
          </a:p>
          <a:p>
            <a:r>
              <a:rPr lang="en-US"/>
              <a:t>Therefore, the critical challenge lies in designing an HFL framework that can dynamically adapt its edge server resources to meet real-time demand, overcoming these inefficiencies and limitations.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Now, let's move on to our proposed solution. Recognizing the limitations of static HFL frameworks, our method introduces a novel Hierarchical Federated Learning architecture with a built-in auto-scaling mechanism for edge servers. The key here is its ability to efficiently manage communication overhead and dynamically adapt to varying client numbers, crucially, without the need for external orchestrators like Kubernetes.</a:t>
            </a:r>
          </a:p>
          <a:p>
            <a:r>
              <a:rPr lang="en-US"/>
              <a:t/>
            </a:r>
          </a:p>
          <a:p>
            <a:r>
              <a:rPr lang="en-US"/>
              <a:t>Our architecture is structured in three layers, designed to optimize the federated learning process:</a:t>
            </a:r>
          </a:p>
          <a:p>
            <a:r>
              <a:rPr lang="en-US"/>
              <a:t/>
            </a:r>
          </a:p>
          <a:p>
            <a:r>
              <a:rPr lang="en-US"/>
              <a:t>    At the base, we have the Clients. These are the end-user devices holding the local datasets. Each client is responsible for training a local model—in our study, we used a lightweight tinyVGG model—and then transmitting only the model updates, specifically the weights, to a designated edge server. To simulate real-world conditions, we implemented random data partitioning, which emulates the heterogeneous data distributions often found in real-world scenarios.</a:t>
            </a:r>
          </a:p>
          <a:p>
            <a:r>
              <a:rPr lang="en-US"/>
              <a:t/>
            </a:r>
          </a:p>
          <a:p>
            <a:r>
              <a:rPr lang="en-US"/>
              <a:t>In the intermediate layer, we have the Edge Servers. These servers act as local aggregators. Each edge server collects model updates from a subset of clients it serves and performs an initial aggregation to produce an intermediate model. A critical aspect of our design is that the number of active edge servers is dynamically controlled by our auto-scaling mechanism, responding in real-time to system demands.</a:t>
            </a:r>
          </a:p>
          <a:p>
            <a:r>
              <a:rPr lang="en-US"/>
              <a:t/>
            </a:r>
          </a:p>
          <a:p>
            <a:r>
              <a:rPr lang="en-US"/>
              <a:t>And finally, at the top, we have the Coordinator. This central server oversees the entire federated learning process. Its responsibilities include assigning newly connected clients to appropriate edge servers and performing the final, global aggregation once the intermediate FL sessions at the edge servers are completed.</a:t>
            </a:r>
          </a:p>
          <a:p>
            <a:r>
              <a:rPr lang="en-US"/>
              <a:t/>
            </a:r>
          </a:p>
          <a:p>
            <a:r>
              <a:rPr lang="en-US"/>
              <a:t>This three-layered approach provides a flexible and efficient structure that forms the backbone of our adaptive HFL system.</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The process begins with the Client Connection Process. When a client wants to join the federated learning process, it queries the coordinator for an available edge server's IP address. From the client's perspective, the hierarchical topology is largely transparent; they simply request a connection endpoint.</a:t>
            </a:r>
          </a:p>
          <a:p>
            <a:r>
              <a:rPr lang="en-US"/>
              <a:t/>
            </a:r>
          </a:p>
          <a:p>
            <a:r>
              <a:rPr lang="en-US"/>
              <a:t>What happens behind the scenes is our Horizontal Scaling Policy. The coordinator actively leverages these client requests as a real-time indicator of demand. As the number of incoming client requests grows, the coordinator dynamically instantiates new edge servers to accommodate the increased load. Conversely, when demand decreases, underutilized edge servers can be retired, ensuring efficient resource allocation.</a:t>
            </a:r>
          </a:p>
          <a:p>
            <a:r>
              <a:rPr lang="en-US"/>
              <a:t/>
            </a:r>
          </a:p>
          <a:p>
            <a:r>
              <a:rPr lang="en-US"/>
              <a:t>To ensure the system remains robust and resilient, the Coordinator also manages Robustness &amp; Management. It continuously tracks the assignments of clients to edge servers. This capability allows for seamless client reconnections if an edge server temporarily goes offline, and it facilitates the effective management of edge server failures, minimizing disruption to the overall training process.</a:t>
            </a:r>
          </a:p>
          <a:p>
            <a:r>
              <a:rPr lang="en-US"/>
              <a:t/>
            </a:r>
          </a:p>
          <a:p>
            <a:r>
              <a:rPr lang="en-US"/>
              <a:t>Our design greatly benefits from the capabilities offered by modern cloud computing solutions. Platforms like Azure Virtual Machine Scale Sets (VMSS) are ideal for rapid virtual machine instantiation using pre-configured 'golden images.' Additionally, integrated distributed storage services, such as Azure Blob Storage, provide a reliable mechanism for crash recovery and persistent storage of model updates. This integration with cloud features enables us to achieve truly elastic and resilient HFL deployments.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While our auto-scaled system was conceptually designed to greatly benefit from robust cloud computing solutions like Azure VMSS, which allows for quick instantiation of virtual machines, we faced a practical limitation during our experimental phase.</a:t>
            </a:r>
          </a:p>
          <a:p>
            <a:r>
              <a:rPr lang="en-US"/>
              <a:t/>
            </a:r>
          </a:p>
          <a:p>
            <a:r>
              <a:rPr lang="en-US"/>
              <a:t>The experiments were constrained by the resources available under the 'Azure for Students' plan. This plan, while generous for educational purposes, allowed us only three virtual machines and three public IP addresses. This quota limit made it impractical to realistically simulate the dynamic creation of numerous edge servers, which is a core component of our auto-scaling mechanism, and is essential for comprehensive testing.</a:t>
            </a:r>
          </a:p>
          <a:p>
            <a:r>
              <a:rPr lang="en-US"/>
              <a:t/>
            </a:r>
          </a:p>
          <a:p>
            <a:r>
              <a:rPr lang="en-US"/>
              <a:t>To circumvent these quota limits and still validate our proposed auto-scaling mechanism effectively, we decided to conduct our experiments in a fully simulated environment on a single local host machine. For this, we extensively utilized Docker containers.</a:t>
            </a:r>
          </a:p>
          <a:p>
            <a:r>
              <a:rPr lang="en-US"/>
              <a:t/>
            </a:r>
          </a:p>
          <a:p>
            <a:r>
              <a:rPr lang="en-US"/>
              <a:t>Docker containers were used to host all the required entities of our hierarchical federated learning system: the coordinator, multiple edge servers, and multiple clients. This allowed us to create and manage numerous instances of these components, simulating the dynamic nature of a large-scale deployment. Each Docker container was allocated four dedicated CPU cores to ensure consistent performance for each simulated entity. Furthermore, Docker's networking features were leveraged to simulate a real network with existing DNS, providing a realistic testing ground despite being contained within a single physical machine.</a:t>
            </a:r>
          </a:p>
          <a:p>
            <a:r>
              <a:rPr lang="en-US"/>
              <a:t/>
            </a:r>
          </a:p>
          <a:p>
            <a:r>
              <a:rPr lang="en-US"/>
              <a:t>This approach allowed us to thoroughly test and demonstrate the auto-scaling capabilities and the overall behavior of our HFL framework, overcoming the infrastructural limitations and proving its viability in a controlled, replicable environment.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All our experiments and simulations were conducted on a robust local host machine. This machine was equipped with an Intel Core i9-13900K CPU, which boasts 24 cores and 32 threads, along with 32 GB of RAM. This powerful local environment allowed us to run numerous Docker containers, effectively simulating a large-scale distributed system.</a:t>
            </a:r>
          </a:p>
          <a:p>
            <a:r>
              <a:rPr lang="en-US"/>
              <a:t/>
            </a:r>
          </a:p>
          <a:p>
            <a:r>
              <a:rPr lang="en-US"/>
              <a:t>For our deep learning model and training, we made specific choices to reflect realistic federated learning scenarios:</a:t>
            </a:r>
          </a:p>
          <a:p>
            <a:r>
              <a:rPr lang="en-US"/>
              <a:t/>
            </a:r>
          </a:p>
          <a:p>
            <a:r>
              <a:rPr lang="en-US"/>
              <a:t>    We used tinyVGG, a lightweight version of the well-known VGG model, as our deep learning model.</a:t>
            </a:r>
          </a:p>
          <a:p>
            <a:r>
              <a:rPr lang="en-US"/>
              <a:t/>
            </a:r>
          </a:p>
          <a:p>
            <a:r>
              <a:rPr lang="en-US"/>
              <a:t>Crucially, all training was performed using CPU only. This decision was deliberate, aiming to simulate typical scenarios where client devices might have limited computational resources, often lacking dedicated GPUs.</a:t>
            </a:r>
          </a:p>
          <a:p>
            <a:r>
              <a:rPr lang="en-US"/>
              <a:t>Each client performed a single local training epoch per round, which is a common practice in federated learning to balance communication overhead with local computation.</a:t>
            </a:r>
          </a:p>
          <a:p>
            <a:r>
              <a:rPr lang="en-US"/>
              <a:t>We used a batch size of 64 for our training.</a:t>
            </a:r>
          </a:p>
          <a:p>
            <a:r>
              <a:rPr lang="en-US"/>
              <a:t>The dataset we utilized was 10% of the Fashion-MNIST training dataset, amounting to 6,000 samples. This provided a sufficiently diverse yet manageable dataset for our experiments.</a:t>
            </a:r>
          </a:p>
          <a:p>
            <a:r>
              <a:rPr lang="en-US"/>
              <a:t>Due to the relative simplicity of the tinyVGG model and the dataset, our federated training setup converged in approximately three rounds, allowing for efficient experimentation.</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Plot on the bottom right shows also the error bars computed during the simulation, which shown a standard deviation of about 10%</a:t>
            </a:r>
          </a:p>
          <a:p>
            <a:r>
              <a:rPr lang="en-US"/>
              <a:t/>
            </a:r>
          </a:p>
          <a:p>
            <a:r>
              <a:rPr lang="en-US"/>
              <a:t>Now, let's turn our attention to the results of our experiments, which illustrates the network traffic distribution. Our primary goal was to significantly reduce the communication overhead at the central coordinator.</a:t>
            </a:r>
          </a:p>
          <a:p>
            <a:r>
              <a:rPr lang="en-US"/>
              <a:t/>
            </a:r>
          </a:p>
          <a:p>
            <a:r>
              <a:rPr lang="en-US"/>
              <a:t>As you can see from the bar chart, we compared the 'Baseline' (representing a flat, traditional Federated Learning architecture) with our 'Hierarchical FL' approach. The y-axis shows the traffic as a percentage of the baseline.</a:t>
            </a:r>
          </a:p>
          <a:p>
            <a:r>
              <a:rPr lang="en-US"/>
              <a:t/>
            </a:r>
          </a:p>
          <a:p>
            <a:r>
              <a:rPr lang="en-US"/>
              <a:t>The most striking result is regarding the Coordinator. In the baseline, the coordinator handles 100% of the upstream traffic. However, with our on-demand edge servers, the volume of traffic processed by the central coordinator was significantly reduced. Our Hierarchical FL framework offloaded approximately 90% of the upstream volume from the coordinator, leaving it to handle only a small fraction of the total traffic. This is a massive improvement in managing central bottleneck.</a:t>
            </a:r>
          </a:p>
          <a:p>
            <a:r>
              <a:rPr lang="en-US"/>
              <a:t/>
            </a:r>
          </a:p>
          <a:p>
            <a:r>
              <a:rPr lang="en-US"/>
              <a:t>Next, looking at the Edge Servers, they absorbed about half of the baseline throughput. This demonstrates how the intermediate layer effectively distributes the communication load.</a:t>
            </a:r>
          </a:p>
          <a:p>
            <a:r>
              <a:rPr lang="en-US"/>
              <a:t/>
            </a:r>
          </a:p>
          <a:p>
            <a:r>
              <a:rPr lang="en-US"/>
              <a:t>Importantly, for the Clients, the amount of data they needed to transmit remained essentially the same as in the baseline. This means our hierarchical approach imposes no extra burden or changes on the end-user devices, which is critical for practical adoption.</a:t>
            </a:r>
          </a:p>
          <a:p>
            <a:r>
              <a:rPr lang="en-US"/>
              <a:t/>
            </a:r>
          </a:p>
          <a:p>
            <a:r>
              <a:rPr lang="en-US"/>
              <a:t>Finally, when we look at the Total End-to-End Traffic, it remained statistically identical to the baseline. This is a crucial finding because it confirms that while we drastically reduced the load on the central coordinator, we didn't introduce any significant overhead to the overall system. The communication load is cleanly partitioned across the edge tier, and the coordinator is virtually unburdened, with negligible overhead introduced by the hierarchical design.</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7.png" Type="http://schemas.openxmlformats.org/officeDocument/2006/relationships/image"/><Relationship Id="rId4" Target="../media/image8.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 Id="rId3" Target="../media/image7.png" Type="http://schemas.openxmlformats.org/officeDocument/2006/relationships/image"/><Relationship Id="rId4" Target="../media/image8.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 Id="rId3" Target="../media/image7.png" Type="http://schemas.openxmlformats.org/officeDocument/2006/relationships/image"/><Relationship Id="rId4" Target="../media/image8.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9.xml" Type="http://schemas.openxmlformats.org/officeDocument/2006/relationships/notesSlide"/><Relationship Id="rId3" Target="../media/image7.png" Type="http://schemas.openxmlformats.org/officeDocument/2006/relationships/image"/><Relationship Id="rId4" Target="../media/image8.svg" Type="http://schemas.openxmlformats.org/officeDocument/2006/relationships/image"/><Relationship Id="rId5" Target="../media/image12.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0.xml" Type="http://schemas.openxmlformats.org/officeDocument/2006/relationships/notesSlide"/><Relationship Id="rId3" Target="../media/image7.png" Type="http://schemas.openxmlformats.org/officeDocument/2006/relationships/image"/><Relationship Id="rId4" Target="../media/image8.svg" Type="http://schemas.openxmlformats.org/officeDocument/2006/relationships/image"/><Relationship Id="rId5" Target="../media/image13.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1.xml" Type="http://schemas.openxmlformats.org/officeDocument/2006/relationships/notesSlide"/><Relationship Id="rId3" Target="../media/image7.png" Type="http://schemas.openxmlformats.org/officeDocument/2006/relationships/image"/><Relationship Id="rId4" Target="../media/image8.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7.png" Type="http://schemas.openxmlformats.org/officeDocument/2006/relationships/image"/><Relationship Id="rId4" Target="../media/image8.svg" Type="http://schemas.openxmlformats.org/officeDocument/2006/relationships/image"/><Relationship Id="rId5" Target="../media/image9.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7.png" Type="http://schemas.openxmlformats.org/officeDocument/2006/relationships/image"/><Relationship Id="rId4" Target="../media/image8.svg" Type="http://schemas.openxmlformats.org/officeDocument/2006/relationships/image"/><Relationship Id="rId5" Target="../media/image10.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7.png" Type="http://schemas.openxmlformats.org/officeDocument/2006/relationships/image"/><Relationship Id="rId4" Target="../media/image8.svg" Type="http://schemas.openxmlformats.org/officeDocument/2006/relationships/image"/><Relationship Id="rId5" Target="../media/image1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7.png" Type="http://schemas.openxmlformats.org/officeDocument/2006/relationships/image"/><Relationship Id="rId4" Target="../media/image8.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7.png" Type="http://schemas.openxmlformats.org/officeDocument/2006/relationships/image"/><Relationship Id="rId4" Target="../media/image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222A9B"/>
        </a:solidFill>
      </p:bgPr>
    </p:bg>
    <p:spTree>
      <p:nvGrpSpPr>
        <p:cNvPr id="1" name=""/>
        <p:cNvGrpSpPr/>
        <p:nvPr/>
      </p:nvGrpSpPr>
      <p:grpSpPr>
        <a:xfrm>
          <a:off x="0" y="0"/>
          <a:ext cx="0" cy="0"/>
          <a:chOff x="0" y="0"/>
          <a:chExt cx="0" cy="0"/>
        </a:xfrm>
      </p:grpSpPr>
      <p:sp>
        <p:nvSpPr>
          <p:cNvPr name="Freeform 2" id="2"/>
          <p:cNvSpPr/>
          <p:nvPr/>
        </p:nvSpPr>
        <p:spPr>
          <a:xfrm flipH="false" flipV="false" rot="-2142210">
            <a:off x="13955596" y="-2306868"/>
            <a:ext cx="8028719" cy="6671135"/>
          </a:xfrm>
          <a:custGeom>
            <a:avLst/>
            <a:gdLst/>
            <a:ahLst/>
            <a:cxnLst/>
            <a:rect r="r" b="b" t="t" l="l"/>
            <a:pathLst>
              <a:path h="6671135" w="8028719">
                <a:moveTo>
                  <a:pt x="0" y="0"/>
                </a:moveTo>
                <a:lnTo>
                  <a:pt x="8028719" y="0"/>
                </a:lnTo>
                <a:lnTo>
                  <a:pt x="8028719" y="6671136"/>
                </a:lnTo>
                <a:lnTo>
                  <a:pt x="0" y="6671136"/>
                </a:lnTo>
                <a:lnTo>
                  <a:pt x="0" y="0"/>
                </a:lnTo>
                <a:close/>
              </a:path>
            </a:pathLst>
          </a:custGeom>
          <a:blipFill>
            <a:blip r:embed="rId2">
              <a:alphaModFix amt="40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477323" y="1126783"/>
            <a:ext cx="14381689" cy="6102330"/>
            <a:chOff x="0" y="0"/>
            <a:chExt cx="19175586" cy="8136440"/>
          </a:xfrm>
        </p:grpSpPr>
        <p:sp>
          <p:nvSpPr>
            <p:cNvPr name="TextBox 4" id="4"/>
            <p:cNvSpPr txBox="true"/>
            <p:nvPr/>
          </p:nvSpPr>
          <p:spPr>
            <a:xfrm rot="0">
              <a:off x="0" y="1585568"/>
              <a:ext cx="19175586" cy="6526742"/>
            </a:xfrm>
            <a:prstGeom prst="rect">
              <a:avLst/>
            </a:prstGeom>
          </p:spPr>
          <p:txBody>
            <a:bodyPr anchor="t" rtlCol="false" tIns="0" lIns="0" bIns="0" rIns="0">
              <a:spAutoFit/>
            </a:bodyPr>
            <a:lstStyle/>
            <a:p>
              <a:pPr algn="l">
                <a:lnSpc>
                  <a:spcPts val="12999"/>
                </a:lnSpc>
              </a:pPr>
              <a:r>
                <a:rPr lang="en-US" sz="9999">
                  <a:solidFill>
                    <a:srgbClr val="FFFFFF"/>
                  </a:solidFill>
                  <a:latin typeface="Public Sans Thin"/>
                  <a:ea typeface="Public Sans Thin"/>
                  <a:cs typeface="Public Sans Thin"/>
                  <a:sym typeface="Public Sans Thin"/>
                </a:rPr>
                <a:t>Towards Adaptive and Scalable Hierarchical</a:t>
              </a:r>
            </a:p>
            <a:p>
              <a:pPr algn="l">
                <a:lnSpc>
                  <a:spcPts val="12999"/>
                </a:lnSpc>
              </a:pPr>
              <a:r>
                <a:rPr lang="en-US" sz="9999">
                  <a:solidFill>
                    <a:srgbClr val="FFFFFF"/>
                  </a:solidFill>
                  <a:latin typeface="Public Sans Thin"/>
                  <a:ea typeface="Public Sans Thin"/>
                  <a:cs typeface="Public Sans Thin"/>
                  <a:sym typeface="Public Sans Thin"/>
                </a:rPr>
                <a:t>Federated Learning</a:t>
              </a:r>
            </a:p>
          </p:txBody>
        </p:sp>
        <p:sp>
          <p:nvSpPr>
            <p:cNvPr name="TextBox 5" id="5"/>
            <p:cNvSpPr txBox="true"/>
            <p:nvPr/>
          </p:nvSpPr>
          <p:spPr>
            <a:xfrm rot="0">
              <a:off x="0" y="-66675"/>
              <a:ext cx="14537536" cy="588222"/>
            </a:xfrm>
            <a:prstGeom prst="rect">
              <a:avLst/>
            </a:prstGeom>
          </p:spPr>
          <p:txBody>
            <a:bodyPr anchor="t" rtlCol="false" tIns="0" lIns="0" bIns="0" rIns="0">
              <a:spAutoFit/>
            </a:bodyPr>
            <a:lstStyle/>
            <a:p>
              <a:pPr algn="l">
                <a:lnSpc>
                  <a:spcPts val="3640"/>
                </a:lnSpc>
                <a:spcBef>
                  <a:spcPct val="0"/>
                </a:spcBef>
              </a:pPr>
              <a:r>
                <a:rPr lang="en-US" b="true" sz="2600">
                  <a:solidFill>
                    <a:srgbClr val="FFFFFF"/>
                  </a:solidFill>
                  <a:latin typeface="Public Sans Bold"/>
                  <a:ea typeface="Public Sans Bold"/>
                  <a:cs typeface="Public Sans Bold"/>
                  <a:sym typeface="Public Sans Bold"/>
                </a:rPr>
                <a:t>CLOUD COMPUTING COURSE  PRESENTATION - PARTHENOPE</a:t>
              </a:r>
            </a:p>
          </p:txBody>
        </p:sp>
      </p:grpSp>
      <p:sp>
        <p:nvSpPr>
          <p:cNvPr name="Freeform 6" id="6"/>
          <p:cNvSpPr/>
          <p:nvPr/>
        </p:nvSpPr>
        <p:spPr>
          <a:xfrm flipH="false" flipV="false" rot="0">
            <a:off x="-2588596" y="7449663"/>
            <a:ext cx="8028719" cy="6671135"/>
          </a:xfrm>
          <a:custGeom>
            <a:avLst/>
            <a:gdLst/>
            <a:ahLst/>
            <a:cxnLst/>
            <a:rect r="r" b="b" t="t" l="l"/>
            <a:pathLst>
              <a:path h="6671135" w="8028719">
                <a:moveTo>
                  <a:pt x="0" y="0"/>
                </a:moveTo>
                <a:lnTo>
                  <a:pt x="8028718" y="0"/>
                </a:lnTo>
                <a:lnTo>
                  <a:pt x="8028718" y="6671135"/>
                </a:lnTo>
                <a:lnTo>
                  <a:pt x="0" y="6671135"/>
                </a:lnTo>
                <a:lnTo>
                  <a:pt x="0" y="0"/>
                </a:lnTo>
                <a:close/>
              </a:path>
            </a:pathLst>
          </a:custGeom>
          <a:blipFill>
            <a:blip r:embed="rId2">
              <a:alphaModFix amt="19999"/>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3234985" y="8686800"/>
            <a:ext cx="10903152" cy="1066800"/>
          </a:xfrm>
          <a:prstGeom prst="rect">
            <a:avLst/>
          </a:prstGeom>
        </p:spPr>
        <p:txBody>
          <a:bodyPr anchor="t" rtlCol="false" tIns="0" lIns="0" bIns="0" rIns="0">
            <a:spAutoFit/>
          </a:bodyPr>
          <a:lstStyle/>
          <a:p>
            <a:pPr algn="r">
              <a:lnSpc>
                <a:spcPts val="4200"/>
              </a:lnSpc>
            </a:pPr>
            <a:r>
              <a:rPr lang="en-US" sz="3000">
                <a:solidFill>
                  <a:srgbClr val="FFFFFF"/>
                </a:solidFill>
                <a:latin typeface="Public Sans"/>
                <a:ea typeface="Public Sans"/>
                <a:cs typeface="Public Sans"/>
                <a:sym typeface="Public Sans"/>
              </a:rPr>
              <a:t>Simone Cioffi</a:t>
            </a:r>
          </a:p>
          <a:p>
            <a:pPr algn="r">
              <a:lnSpc>
                <a:spcPts val="4200"/>
              </a:lnSpc>
            </a:pPr>
            <a:r>
              <a:rPr lang="en-US" sz="3000">
                <a:solidFill>
                  <a:srgbClr val="FFFFFF"/>
                </a:solidFill>
                <a:latin typeface="Public Sans"/>
                <a:ea typeface="Public Sans"/>
                <a:cs typeface="Public Sans"/>
                <a:sym typeface="Public Sans"/>
              </a:rPr>
              <a:t>Mat : 0120000321</a:t>
            </a:r>
          </a:p>
        </p:txBody>
      </p:sp>
      <p:sp>
        <p:nvSpPr>
          <p:cNvPr name="TextBox 8" id="8"/>
          <p:cNvSpPr txBox="true"/>
          <p:nvPr/>
        </p:nvSpPr>
        <p:spPr>
          <a:xfrm rot="0">
            <a:off x="8414330" y="8686800"/>
            <a:ext cx="4557676" cy="1066800"/>
          </a:xfrm>
          <a:prstGeom prst="rect">
            <a:avLst/>
          </a:prstGeom>
        </p:spPr>
        <p:txBody>
          <a:bodyPr anchor="t" rtlCol="false" tIns="0" lIns="0" bIns="0" rIns="0">
            <a:spAutoFit/>
          </a:bodyPr>
          <a:lstStyle/>
          <a:p>
            <a:pPr algn="r">
              <a:lnSpc>
                <a:spcPts val="4200"/>
              </a:lnSpc>
            </a:pPr>
            <a:r>
              <a:rPr lang="en-US" sz="3000">
                <a:solidFill>
                  <a:srgbClr val="FFFFFF"/>
                </a:solidFill>
                <a:latin typeface="Public Sans"/>
                <a:ea typeface="Public Sans"/>
                <a:cs typeface="Public Sans"/>
                <a:sym typeface="Public Sans"/>
              </a:rPr>
              <a:t>Daniele d’Alessandro</a:t>
            </a:r>
          </a:p>
          <a:p>
            <a:pPr algn="r">
              <a:lnSpc>
                <a:spcPts val="4200"/>
              </a:lnSpc>
            </a:pPr>
            <a:r>
              <a:rPr lang="en-US" sz="3000">
                <a:solidFill>
                  <a:srgbClr val="FFFFFF"/>
                </a:solidFill>
                <a:latin typeface="Public Sans"/>
                <a:ea typeface="Public Sans"/>
                <a:cs typeface="Public Sans"/>
                <a:sym typeface="Public Sans"/>
              </a:rPr>
              <a:t>Mat : 0120000310</a:t>
            </a:r>
          </a:p>
        </p:txBody>
      </p:sp>
      <p:sp>
        <p:nvSpPr>
          <p:cNvPr name="TextBox 9" id="9"/>
          <p:cNvSpPr txBox="true"/>
          <p:nvPr/>
        </p:nvSpPr>
        <p:spPr>
          <a:xfrm rot="0">
            <a:off x="6947344" y="8686800"/>
            <a:ext cx="10903152" cy="1066800"/>
          </a:xfrm>
          <a:prstGeom prst="rect">
            <a:avLst/>
          </a:prstGeom>
        </p:spPr>
        <p:txBody>
          <a:bodyPr anchor="t" rtlCol="false" tIns="0" lIns="0" bIns="0" rIns="0">
            <a:spAutoFit/>
          </a:bodyPr>
          <a:lstStyle/>
          <a:p>
            <a:pPr algn="r">
              <a:lnSpc>
                <a:spcPts val="4200"/>
              </a:lnSpc>
            </a:pPr>
            <a:r>
              <a:rPr lang="en-US" sz="3000">
                <a:solidFill>
                  <a:srgbClr val="FFFFFF"/>
                </a:solidFill>
                <a:latin typeface="Public Sans"/>
                <a:ea typeface="Public Sans"/>
                <a:cs typeface="Public Sans"/>
                <a:sym typeface="Public Sans"/>
              </a:rPr>
              <a:t>Marco Lettiero</a:t>
            </a:r>
          </a:p>
          <a:p>
            <a:pPr algn="r">
              <a:lnSpc>
                <a:spcPts val="4200"/>
              </a:lnSpc>
            </a:pPr>
            <a:r>
              <a:rPr lang="en-US" sz="3000">
                <a:solidFill>
                  <a:srgbClr val="FFFFFF"/>
                </a:solidFill>
                <a:latin typeface="Public Sans"/>
                <a:ea typeface="Public Sans"/>
                <a:cs typeface="Public Sans"/>
                <a:sym typeface="Public Sans"/>
              </a:rPr>
              <a:t>Mat : 0120000286</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832683" y="-774656"/>
            <a:ext cx="8307453" cy="6337190"/>
          </a:xfrm>
          <a:custGeom>
            <a:avLst/>
            <a:gdLst/>
            <a:ahLst/>
            <a:cxnLst/>
            <a:rect r="r" b="b" t="t" l="l"/>
            <a:pathLst>
              <a:path h="6337190" w="8307453">
                <a:moveTo>
                  <a:pt x="0" y="0"/>
                </a:moveTo>
                <a:lnTo>
                  <a:pt x="8307454" y="0"/>
                </a:lnTo>
                <a:lnTo>
                  <a:pt x="8307454" y="6337190"/>
                </a:lnTo>
                <a:lnTo>
                  <a:pt x="0" y="633719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137841">
            <a:off x="-3569617" y="6859192"/>
            <a:ext cx="8307453" cy="6337190"/>
          </a:xfrm>
          <a:custGeom>
            <a:avLst/>
            <a:gdLst/>
            <a:ahLst/>
            <a:cxnLst/>
            <a:rect r="r" b="b" t="t" l="l"/>
            <a:pathLst>
              <a:path h="6337190" w="8307453">
                <a:moveTo>
                  <a:pt x="0" y="0"/>
                </a:moveTo>
                <a:lnTo>
                  <a:pt x="8307454" y="0"/>
                </a:lnTo>
                <a:lnTo>
                  <a:pt x="8307454" y="6337190"/>
                </a:lnTo>
                <a:lnTo>
                  <a:pt x="0" y="633719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584110" y="923925"/>
            <a:ext cx="14248573" cy="863600"/>
          </a:xfrm>
          <a:prstGeom prst="rect">
            <a:avLst/>
          </a:prstGeom>
        </p:spPr>
        <p:txBody>
          <a:bodyPr anchor="t" rtlCol="false" tIns="0" lIns="0" bIns="0" rIns="0">
            <a:spAutoFit/>
          </a:bodyPr>
          <a:lstStyle/>
          <a:p>
            <a:pPr algn="l">
              <a:lnSpc>
                <a:spcPts val="7000"/>
              </a:lnSpc>
            </a:pPr>
            <a:r>
              <a:rPr lang="en-US" sz="5000">
                <a:solidFill>
                  <a:srgbClr val="222A9B"/>
                </a:solidFill>
                <a:latin typeface="Public Sans"/>
                <a:ea typeface="Public Sans"/>
                <a:cs typeface="Public Sans"/>
                <a:sym typeface="Public Sans"/>
              </a:rPr>
              <a:t>Proposed Method</a:t>
            </a:r>
          </a:p>
        </p:txBody>
      </p:sp>
      <p:sp>
        <p:nvSpPr>
          <p:cNvPr name="TextBox 5" id="5"/>
          <p:cNvSpPr txBox="true"/>
          <p:nvPr/>
        </p:nvSpPr>
        <p:spPr>
          <a:xfrm rot="0">
            <a:off x="101579" y="124777"/>
            <a:ext cx="6777633" cy="391795"/>
          </a:xfrm>
          <a:prstGeom prst="rect">
            <a:avLst/>
          </a:prstGeom>
        </p:spPr>
        <p:txBody>
          <a:bodyPr anchor="t" rtlCol="false" tIns="0" lIns="0" bIns="0" rIns="0">
            <a:spAutoFit/>
          </a:bodyPr>
          <a:lstStyle/>
          <a:p>
            <a:pPr algn="ctr">
              <a:lnSpc>
                <a:spcPts val="3079"/>
              </a:lnSpc>
              <a:spcBef>
                <a:spcPct val="0"/>
              </a:spcBef>
            </a:pPr>
            <a:r>
              <a:rPr lang="en-US" b="true" sz="2199">
                <a:solidFill>
                  <a:srgbClr val="000000"/>
                </a:solidFill>
                <a:latin typeface="Public Sans Bold"/>
                <a:ea typeface="Public Sans Bold"/>
                <a:cs typeface="Public Sans Bold"/>
                <a:sym typeface="Public Sans Bold"/>
              </a:rPr>
              <a:t>Cloud computing Course Presentation - Parthenope</a:t>
            </a:r>
          </a:p>
        </p:txBody>
      </p:sp>
      <p:sp>
        <p:nvSpPr>
          <p:cNvPr name="TextBox 6" id="6"/>
          <p:cNvSpPr txBox="true"/>
          <p:nvPr/>
        </p:nvSpPr>
        <p:spPr>
          <a:xfrm rot="0">
            <a:off x="584110" y="2336789"/>
            <a:ext cx="13560125" cy="4486445"/>
          </a:xfrm>
          <a:prstGeom prst="rect">
            <a:avLst/>
          </a:prstGeom>
        </p:spPr>
        <p:txBody>
          <a:bodyPr anchor="t" rtlCol="false" tIns="0" lIns="0" bIns="0" rIns="0">
            <a:spAutoFit/>
          </a:bodyPr>
          <a:lstStyle/>
          <a:p>
            <a:pPr algn="l">
              <a:lnSpc>
                <a:spcPts val="3544"/>
              </a:lnSpc>
            </a:pPr>
            <a:r>
              <a:rPr lang="en-US" sz="2531">
                <a:solidFill>
                  <a:srgbClr val="343434"/>
                </a:solidFill>
                <a:latin typeface="Public Sans"/>
                <a:ea typeface="Public Sans"/>
                <a:cs typeface="Public Sans"/>
                <a:sym typeface="Public Sans"/>
              </a:rPr>
              <a:t>Auto-Scaling System for Edge Servers:</a:t>
            </a:r>
          </a:p>
          <a:p>
            <a:pPr algn="l" marL="546537" indent="-273269" lvl="1">
              <a:lnSpc>
                <a:spcPts val="3544"/>
              </a:lnSpc>
              <a:buFont typeface="Arial"/>
              <a:buChar char="•"/>
            </a:pPr>
            <a:r>
              <a:rPr lang="en-US" sz="2531">
                <a:solidFill>
                  <a:srgbClr val="343434"/>
                </a:solidFill>
                <a:latin typeface="Public Sans"/>
                <a:ea typeface="Public Sans"/>
                <a:cs typeface="Public Sans"/>
                <a:sym typeface="Public Sans"/>
              </a:rPr>
              <a:t>Client Connection Process: Clients query the coordinator for an available edge server's IP address, unaware of the hierarchical topology.</a:t>
            </a:r>
          </a:p>
          <a:p>
            <a:pPr algn="l" marL="546537" indent="-273269" lvl="1">
              <a:lnSpc>
                <a:spcPts val="3544"/>
              </a:lnSpc>
              <a:buFont typeface="Arial"/>
              <a:buChar char="•"/>
            </a:pPr>
            <a:r>
              <a:rPr lang="en-US" sz="2531">
                <a:solidFill>
                  <a:srgbClr val="343434"/>
                </a:solidFill>
                <a:latin typeface="Public Sans"/>
                <a:ea typeface="Public Sans"/>
                <a:cs typeface="Public Sans"/>
                <a:sym typeface="Public Sans"/>
              </a:rPr>
              <a:t>Horizontal Scaling Policy: The coordinator leverages client requests to dynamically instantiate new edge servers as the number of requests grows.</a:t>
            </a:r>
          </a:p>
          <a:p>
            <a:pPr algn="l" marL="546537" indent="-273269" lvl="1">
              <a:lnSpc>
                <a:spcPts val="3544"/>
              </a:lnSpc>
              <a:buFont typeface="Arial"/>
              <a:buChar char="•"/>
            </a:pPr>
            <a:r>
              <a:rPr lang="en-US" sz="2531">
                <a:solidFill>
                  <a:srgbClr val="343434"/>
                </a:solidFill>
                <a:latin typeface="Public Sans"/>
                <a:ea typeface="Public Sans"/>
                <a:cs typeface="Public Sans"/>
                <a:sym typeface="Public Sans"/>
              </a:rPr>
              <a:t>Robustness &amp; Management: The coordinator tracks assignments to ensure system robustness, enabling client reconnections and managing edge server failures.</a:t>
            </a:r>
          </a:p>
          <a:p>
            <a:pPr algn="l" marL="546537" indent="-273269" lvl="1">
              <a:lnSpc>
                <a:spcPts val="3544"/>
              </a:lnSpc>
              <a:buFont typeface="Arial"/>
              <a:buChar char="•"/>
            </a:pPr>
            <a:r>
              <a:rPr lang="en-US" sz="2531">
                <a:solidFill>
                  <a:srgbClr val="343434"/>
                </a:solidFill>
                <a:latin typeface="Public Sans"/>
                <a:ea typeface="Public Sans"/>
                <a:cs typeface="Public Sans"/>
                <a:sym typeface="Public Sans"/>
              </a:rPr>
              <a:t>Cloud Benefits: Greatly benefits from cloud computing solutions (e.g., Azure VMSS) for rapid VM instantiation using "golden images" and integrated distributed storage services (e.g., Azure Blob Storage) for crash recovery.</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832683" y="-774656"/>
            <a:ext cx="8307453" cy="6337190"/>
          </a:xfrm>
          <a:custGeom>
            <a:avLst/>
            <a:gdLst/>
            <a:ahLst/>
            <a:cxnLst/>
            <a:rect r="r" b="b" t="t" l="l"/>
            <a:pathLst>
              <a:path h="6337190" w="8307453">
                <a:moveTo>
                  <a:pt x="0" y="0"/>
                </a:moveTo>
                <a:lnTo>
                  <a:pt x="8307454" y="0"/>
                </a:lnTo>
                <a:lnTo>
                  <a:pt x="8307454" y="6337190"/>
                </a:lnTo>
                <a:lnTo>
                  <a:pt x="0" y="633719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137841">
            <a:off x="-3569617" y="6859192"/>
            <a:ext cx="8307453" cy="6337190"/>
          </a:xfrm>
          <a:custGeom>
            <a:avLst/>
            <a:gdLst/>
            <a:ahLst/>
            <a:cxnLst/>
            <a:rect r="r" b="b" t="t" l="l"/>
            <a:pathLst>
              <a:path h="6337190" w="8307453">
                <a:moveTo>
                  <a:pt x="0" y="0"/>
                </a:moveTo>
                <a:lnTo>
                  <a:pt x="8307454" y="0"/>
                </a:lnTo>
                <a:lnTo>
                  <a:pt x="8307454" y="6337190"/>
                </a:lnTo>
                <a:lnTo>
                  <a:pt x="0" y="633719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584110" y="923925"/>
            <a:ext cx="14248573" cy="863600"/>
          </a:xfrm>
          <a:prstGeom prst="rect">
            <a:avLst/>
          </a:prstGeom>
        </p:spPr>
        <p:txBody>
          <a:bodyPr anchor="t" rtlCol="false" tIns="0" lIns="0" bIns="0" rIns="0">
            <a:spAutoFit/>
          </a:bodyPr>
          <a:lstStyle/>
          <a:p>
            <a:pPr algn="l">
              <a:lnSpc>
                <a:spcPts val="7000"/>
              </a:lnSpc>
            </a:pPr>
            <a:r>
              <a:rPr lang="en-US" sz="5000">
                <a:solidFill>
                  <a:srgbClr val="222A9B"/>
                </a:solidFill>
                <a:latin typeface="Public Sans"/>
                <a:ea typeface="Public Sans"/>
                <a:cs typeface="Public Sans"/>
                <a:sym typeface="Public Sans"/>
              </a:rPr>
              <a:t>An Alternative to Azure - Docker</a:t>
            </a:r>
          </a:p>
        </p:txBody>
      </p:sp>
      <p:sp>
        <p:nvSpPr>
          <p:cNvPr name="TextBox 5" id="5"/>
          <p:cNvSpPr txBox="true"/>
          <p:nvPr/>
        </p:nvSpPr>
        <p:spPr>
          <a:xfrm rot="0">
            <a:off x="101579" y="124777"/>
            <a:ext cx="6777633" cy="391795"/>
          </a:xfrm>
          <a:prstGeom prst="rect">
            <a:avLst/>
          </a:prstGeom>
        </p:spPr>
        <p:txBody>
          <a:bodyPr anchor="t" rtlCol="false" tIns="0" lIns="0" bIns="0" rIns="0">
            <a:spAutoFit/>
          </a:bodyPr>
          <a:lstStyle/>
          <a:p>
            <a:pPr algn="ctr">
              <a:lnSpc>
                <a:spcPts val="3079"/>
              </a:lnSpc>
              <a:spcBef>
                <a:spcPct val="0"/>
              </a:spcBef>
            </a:pPr>
            <a:r>
              <a:rPr lang="en-US" b="true" sz="2199">
                <a:solidFill>
                  <a:srgbClr val="000000"/>
                </a:solidFill>
                <a:latin typeface="Public Sans Bold"/>
                <a:ea typeface="Public Sans Bold"/>
                <a:cs typeface="Public Sans Bold"/>
                <a:sym typeface="Public Sans Bold"/>
              </a:rPr>
              <a:t>Cloud computing Course Presentation - Parthenope</a:t>
            </a:r>
          </a:p>
        </p:txBody>
      </p:sp>
      <p:sp>
        <p:nvSpPr>
          <p:cNvPr name="TextBox 6" id="6"/>
          <p:cNvSpPr txBox="true"/>
          <p:nvPr/>
        </p:nvSpPr>
        <p:spPr>
          <a:xfrm rot="0">
            <a:off x="584110" y="2336789"/>
            <a:ext cx="13560125" cy="5834523"/>
          </a:xfrm>
          <a:prstGeom prst="rect">
            <a:avLst/>
          </a:prstGeom>
        </p:spPr>
        <p:txBody>
          <a:bodyPr anchor="t" rtlCol="false" tIns="0" lIns="0" bIns="0" rIns="0">
            <a:spAutoFit/>
          </a:bodyPr>
          <a:lstStyle/>
          <a:p>
            <a:pPr algn="l">
              <a:lnSpc>
                <a:spcPts val="3544"/>
              </a:lnSpc>
            </a:pPr>
            <a:r>
              <a:rPr lang="en-US" sz="2531">
                <a:solidFill>
                  <a:srgbClr val="343434"/>
                </a:solidFill>
                <a:latin typeface="Public Sans"/>
                <a:ea typeface="Public Sans"/>
                <a:cs typeface="Public Sans"/>
                <a:sym typeface="Public Sans"/>
              </a:rPr>
              <a:t>The auto-scaled system was designed to greatly benefit from cloud computing solutions like Azure VMSS, which allows for quick instantiation of virtual machines.</a:t>
            </a:r>
          </a:p>
          <a:p>
            <a:pPr algn="l">
              <a:lnSpc>
                <a:spcPts val="3544"/>
              </a:lnSpc>
            </a:pPr>
            <a:r>
              <a:rPr lang="en-US" sz="2531">
                <a:solidFill>
                  <a:srgbClr val="343434"/>
                </a:solidFill>
                <a:latin typeface="Public Sans"/>
                <a:ea typeface="Public Sans"/>
                <a:cs typeface="Public Sans"/>
                <a:sym typeface="Public Sans"/>
              </a:rPr>
              <a:t>The experiments were limited by the resources available under the Azure for Students plan, which allows only three virtual machines and three public IP addresses. This quota limit made it impractical to simulate the dynamic creation of numerous edge servers required for comprehensive testing of the auto-scaling mechanism.</a:t>
            </a:r>
          </a:p>
          <a:p>
            <a:pPr algn="l">
              <a:lnSpc>
                <a:spcPts val="3544"/>
              </a:lnSpc>
            </a:pPr>
          </a:p>
          <a:p>
            <a:pPr algn="l">
              <a:lnSpc>
                <a:spcPts val="3544"/>
              </a:lnSpc>
            </a:pPr>
            <a:r>
              <a:rPr lang="en-US" sz="2531">
                <a:solidFill>
                  <a:srgbClr val="343434"/>
                </a:solidFill>
                <a:latin typeface="Public Sans"/>
                <a:ea typeface="Public Sans"/>
                <a:cs typeface="Public Sans"/>
                <a:sym typeface="Public Sans"/>
              </a:rPr>
              <a:t>To circumvent these quota limits, the experiments were conducted in a fully simulated environment on a single local host machine, Docker containers were used to host all required entities: the coordinator, multiple edge servers, and multiple clients. Each Docker container was allocated four dedicated CPU cores, and Docker's networking features were also utilized to simulate a real network with existing DNS</a:t>
            </a:r>
          </a:p>
          <a:p>
            <a:pPr algn="l">
              <a:lnSpc>
                <a:spcPts val="3544"/>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832683" y="-774656"/>
            <a:ext cx="8307453" cy="6337190"/>
          </a:xfrm>
          <a:custGeom>
            <a:avLst/>
            <a:gdLst/>
            <a:ahLst/>
            <a:cxnLst/>
            <a:rect r="r" b="b" t="t" l="l"/>
            <a:pathLst>
              <a:path h="6337190" w="8307453">
                <a:moveTo>
                  <a:pt x="0" y="0"/>
                </a:moveTo>
                <a:lnTo>
                  <a:pt x="8307454" y="0"/>
                </a:lnTo>
                <a:lnTo>
                  <a:pt x="8307454" y="6337190"/>
                </a:lnTo>
                <a:lnTo>
                  <a:pt x="0" y="633719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137841">
            <a:off x="-3569617" y="6859192"/>
            <a:ext cx="8307453" cy="6337190"/>
          </a:xfrm>
          <a:custGeom>
            <a:avLst/>
            <a:gdLst/>
            <a:ahLst/>
            <a:cxnLst/>
            <a:rect r="r" b="b" t="t" l="l"/>
            <a:pathLst>
              <a:path h="6337190" w="8307453">
                <a:moveTo>
                  <a:pt x="0" y="0"/>
                </a:moveTo>
                <a:lnTo>
                  <a:pt x="8307454" y="0"/>
                </a:lnTo>
                <a:lnTo>
                  <a:pt x="8307454" y="6337190"/>
                </a:lnTo>
                <a:lnTo>
                  <a:pt x="0" y="633719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584110" y="923925"/>
            <a:ext cx="14248573" cy="863600"/>
          </a:xfrm>
          <a:prstGeom prst="rect">
            <a:avLst/>
          </a:prstGeom>
        </p:spPr>
        <p:txBody>
          <a:bodyPr anchor="t" rtlCol="false" tIns="0" lIns="0" bIns="0" rIns="0">
            <a:spAutoFit/>
          </a:bodyPr>
          <a:lstStyle/>
          <a:p>
            <a:pPr algn="l">
              <a:lnSpc>
                <a:spcPts val="7000"/>
              </a:lnSpc>
            </a:pPr>
            <a:r>
              <a:rPr lang="en-US" sz="5000">
                <a:solidFill>
                  <a:srgbClr val="222A9B"/>
                </a:solidFill>
                <a:latin typeface="Public Sans"/>
                <a:ea typeface="Public Sans"/>
                <a:cs typeface="Public Sans"/>
                <a:sym typeface="Public Sans"/>
              </a:rPr>
              <a:t>Experimental Setup</a:t>
            </a:r>
          </a:p>
        </p:txBody>
      </p:sp>
      <p:sp>
        <p:nvSpPr>
          <p:cNvPr name="TextBox 5" id="5"/>
          <p:cNvSpPr txBox="true"/>
          <p:nvPr/>
        </p:nvSpPr>
        <p:spPr>
          <a:xfrm rot="0">
            <a:off x="101579" y="124777"/>
            <a:ext cx="6777633" cy="391795"/>
          </a:xfrm>
          <a:prstGeom prst="rect">
            <a:avLst/>
          </a:prstGeom>
        </p:spPr>
        <p:txBody>
          <a:bodyPr anchor="t" rtlCol="false" tIns="0" lIns="0" bIns="0" rIns="0">
            <a:spAutoFit/>
          </a:bodyPr>
          <a:lstStyle/>
          <a:p>
            <a:pPr algn="ctr">
              <a:lnSpc>
                <a:spcPts val="3079"/>
              </a:lnSpc>
              <a:spcBef>
                <a:spcPct val="0"/>
              </a:spcBef>
            </a:pPr>
            <a:r>
              <a:rPr lang="en-US" b="true" sz="2199">
                <a:solidFill>
                  <a:srgbClr val="000000"/>
                </a:solidFill>
                <a:latin typeface="Public Sans Bold"/>
                <a:ea typeface="Public Sans Bold"/>
                <a:cs typeface="Public Sans Bold"/>
                <a:sym typeface="Public Sans Bold"/>
              </a:rPr>
              <a:t>Cloud computing Course Presentation - Parthenope</a:t>
            </a:r>
          </a:p>
        </p:txBody>
      </p:sp>
      <p:sp>
        <p:nvSpPr>
          <p:cNvPr name="TextBox 6" id="6"/>
          <p:cNvSpPr txBox="true"/>
          <p:nvPr/>
        </p:nvSpPr>
        <p:spPr>
          <a:xfrm rot="0">
            <a:off x="928334" y="2075699"/>
            <a:ext cx="13560125" cy="7182601"/>
          </a:xfrm>
          <a:prstGeom prst="rect">
            <a:avLst/>
          </a:prstGeom>
        </p:spPr>
        <p:txBody>
          <a:bodyPr anchor="t" rtlCol="false" tIns="0" lIns="0" bIns="0" rIns="0">
            <a:spAutoFit/>
          </a:bodyPr>
          <a:lstStyle/>
          <a:p>
            <a:pPr algn="l">
              <a:lnSpc>
                <a:spcPts val="3544"/>
              </a:lnSpc>
            </a:pPr>
            <a:r>
              <a:rPr lang="en-US" sz="2531">
                <a:solidFill>
                  <a:srgbClr val="343434"/>
                </a:solidFill>
                <a:latin typeface="Public Sans"/>
                <a:ea typeface="Public Sans"/>
                <a:cs typeface="Public Sans"/>
                <a:sym typeface="Public Sans"/>
              </a:rPr>
              <a:t>Experiments and simulations were conducted on a local host machine equipped with an Intel Core i9-13900K CPU (24 cores, 32 threads) and 32 GB of RAM.</a:t>
            </a:r>
          </a:p>
          <a:p>
            <a:pPr algn="l">
              <a:lnSpc>
                <a:spcPts val="3544"/>
              </a:lnSpc>
            </a:pPr>
          </a:p>
          <a:p>
            <a:pPr algn="l">
              <a:lnSpc>
                <a:spcPts val="3544"/>
              </a:lnSpc>
            </a:pPr>
            <a:r>
              <a:rPr lang="en-US" sz="2531">
                <a:solidFill>
                  <a:srgbClr val="343434"/>
                </a:solidFill>
                <a:latin typeface="Public Sans"/>
                <a:ea typeface="Public Sans"/>
                <a:cs typeface="Public Sans"/>
                <a:sym typeface="Public Sans"/>
              </a:rPr>
              <a:t>Deep Learning Model &amp; Training:</a:t>
            </a:r>
          </a:p>
          <a:p>
            <a:pPr algn="l" marL="546537" indent="-273269" lvl="1">
              <a:lnSpc>
                <a:spcPts val="3544"/>
              </a:lnSpc>
              <a:buFont typeface="Arial"/>
              <a:buChar char="•"/>
            </a:pPr>
            <a:r>
              <a:rPr lang="en-US" sz="2531">
                <a:solidFill>
                  <a:srgbClr val="343434"/>
                </a:solidFill>
                <a:latin typeface="Public Sans"/>
                <a:ea typeface="Public Sans"/>
                <a:cs typeface="Public Sans"/>
                <a:sym typeface="Public Sans"/>
              </a:rPr>
              <a:t>Model: tinyVGG, a lightweight version of VGG.</a:t>
            </a:r>
          </a:p>
          <a:p>
            <a:pPr algn="l" marL="546537" indent="-273269" lvl="1">
              <a:lnSpc>
                <a:spcPts val="3544"/>
              </a:lnSpc>
              <a:buFont typeface="Arial"/>
              <a:buChar char="•"/>
            </a:pPr>
            <a:r>
              <a:rPr lang="en-US" sz="2531">
                <a:solidFill>
                  <a:srgbClr val="343434"/>
                </a:solidFill>
                <a:latin typeface="Public Sans"/>
                <a:ea typeface="Public Sans"/>
                <a:cs typeface="Public Sans"/>
                <a:sym typeface="Public Sans"/>
              </a:rPr>
              <a:t>Training: Performed using CPU only to simulate typical scenarios where clients have limited computational resources.</a:t>
            </a:r>
          </a:p>
          <a:p>
            <a:pPr algn="l" marL="546537" indent="-273269" lvl="1">
              <a:lnSpc>
                <a:spcPts val="3544"/>
              </a:lnSpc>
              <a:buFont typeface="Arial"/>
              <a:buChar char="•"/>
            </a:pPr>
            <a:r>
              <a:rPr lang="en-US" sz="2531">
                <a:solidFill>
                  <a:srgbClr val="343434"/>
                </a:solidFill>
                <a:latin typeface="Public Sans"/>
                <a:ea typeface="Public Sans"/>
                <a:cs typeface="Public Sans"/>
                <a:sym typeface="Public Sans"/>
              </a:rPr>
              <a:t>Client Training: Each client performed a single local training epoch per round.</a:t>
            </a:r>
          </a:p>
          <a:p>
            <a:pPr algn="l" marL="546537" indent="-273269" lvl="1">
              <a:lnSpc>
                <a:spcPts val="3544"/>
              </a:lnSpc>
              <a:buFont typeface="Arial"/>
              <a:buChar char="•"/>
            </a:pPr>
            <a:r>
              <a:rPr lang="en-US" sz="2531">
                <a:solidFill>
                  <a:srgbClr val="343434"/>
                </a:solidFill>
                <a:latin typeface="Public Sans"/>
                <a:ea typeface="Public Sans"/>
                <a:cs typeface="Public Sans"/>
                <a:sym typeface="Public Sans"/>
              </a:rPr>
              <a:t>Batch Size: 64.</a:t>
            </a:r>
          </a:p>
          <a:p>
            <a:pPr algn="l" marL="546537" indent="-273269" lvl="1">
              <a:lnSpc>
                <a:spcPts val="3544"/>
              </a:lnSpc>
              <a:buFont typeface="Arial"/>
              <a:buChar char="•"/>
            </a:pPr>
            <a:r>
              <a:rPr lang="en-US" sz="2531">
                <a:solidFill>
                  <a:srgbClr val="343434"/>
                </a:solidFill>
                <a:latin typeface="Public Sans"/>
                <a:ea typeface="Public Sans"/>
                <a:cs typeface="Public Sans"/>
                <a:sym typeface="Public Sans"/>
              </a:rPr>
              <a:t>Dataset: 10% of the Fashion-MNIST training dataset (i.e., 6,000 samples).</a:t>
            </a:r>
          </a:p>
          <a:p>
            <a:pPr algn="l" marL="546537" indent="-273269" lvl="1">
              <a:lnSpc>
                <a:spcPts val="3544"/>
              </a:lnSpc>
              <a:buFont typeface="Arial"/>
              <a:buChar char="•"/>
            </a:pPr>
            <a:r>
              <a:rPr lang="en-US" sz="2531">
                <a:solidFill>
                  <a:srgbClr val="343434"/>
                </a:solidFill>
                <a:latin typeface="Public Sans"/>
                <a:ea typeface="Public Sans"/>
                <a:cs typeface="Public Sans"/>
                <a:sym typeface="Public Sans"/>
              </a:rPr>
              <a:t>Convergence: tinyVGG's simplicity allowed federated training to converge in approximately three rounds.</a:t>
            </a:r>
          </a:p>
          <a:p>
            <a:pPr algn="l">
              <a:lnSpc>
                <a:spcPts val="3544"/>
              </a:lnSpc>
            </a:pPr>
          </a:p>
          <a:p>
            <a:pPr algn="l">
              <a:lnSpc>
                <a:spcPts val="3544"/>
              </a:lnSpc>
            </a:pPr>
            <a:r>
              <a:rPr lang="en-US" sz="2531">
                <a:solidFill>
                  <a:srgbClr val="343434"/>
                </a:solidFill>
                <a:latin typeface="Public Sans"/>
                <a:ea typeface="Public Sans"/>
                <a:cs typeface="Public Sans"/>
                <a:sym typeface="Public Sans"/>
              </a:rPr>
              <a:t>All work and code are openly available on GitHub.</a:t>
            </a:r>
          </a:p>
          <a:p>
            <a:pPr algn="l">
              <a:lnSpc>
                <a:spcPts val="3544"/>
              </a:lnSpc>
            </a:pPr>
          </a:p>
          <a:p>
            <a:pPr algn="l">
              <a:lnSpc>
                <a:spcPts val="3544"/>
              </a:lnSpc>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832683" y="-774656"/>
            <a:ext cx="8307453" cy="6337190"/>
          </a:xfrm>
          <a:custGeom>
            <a:avLst/>
            <a:gdLst/>
            <a:ahLst/>
            <a:cxnLst/>
            <a:rect r="r" b="b" t="t" l="l"/>
            <a:pathLst>
              <a:path h="6337190" w="8307453">
                <a:moveTo>
                  <a:pt x="0" y="0"/>
                </a:moveTo>
                <a:lnTo>
                  <a:pt x="8307454" y="0"/>
                </a:lnTo>
                <a:lnTo>
                  <a:pt x="8307454" y="6337190"/>
                </a:lnTo>
                <a:lnTo>
                  <a:pt x="0" y="633719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137841">
            <a:off x="-3569617" y="6859192"/>
            <a:ext cx="8307453" cy="6337190"/>
          </a:xfrm>
          <a:custGeom>
            <a:avLst/>
            <a:gdLst/>
            <a:ahLst/>
            <a:cxnLst/>
            <a:rect r="r" b="b" t="t" l="l"/>
            <a:pathLst>
              <a:path h="6337190" w="8307453">
                <a:moveTo>
                  <a:pt x="0" y="0"/>
                </a:moveTo>
                <a:lnTo>
                  <a:pt x="8307454" y="0"/>
                </a:lnTo>
                <a:lnTo>
                  <a:pt x="8307454" y="6337190"/>
                </a:lnTo>
                <a:lnTo>
                  <a:pt x="0" y="633719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2689862" y="5765399"/>
            <a:ext cx="5458146" cy="3492901"/>
          </a:xfrm>
          <a:custGeom>
            <a:avLst/>
            <a:gdLst/>
            <a:ahLst/>
            <a:cxnLst/>
            <a:rect r="r" b="b" t="t" l="l"/>
            <a:pathLst>
              <a:path h="3492901" w="5458146">
                <a:moveTo>
                  <a:pt x="0" y="0"/>
                </a:moveTo>
                <a:lnTo>
                  <a:pt x="5458146" y="0"/>
                </a:lnTo>
                <a:lnTo>
                  <a:pt x="5458146" y="3492901"/>
                </a:lnTo>
                <a:lnTo>
                  <a:pt x="0" y="3492901"/>
                </a:lnTo>
                <a:lnTo>
                  <a:pt x="0" y="0"/>
                </a:lnTo>
                <a:close/>
              </a:path>
            </a:pathLst>
          </a:custGeom>
          <a:blipFill>
            <a:blip r:embed="rId5"/>
            <a:stretch>
              <a:fillRect l="0" t="0" r="0" b="0"/>
            </a:stretch>
          </a:blipFill>
        </p:spPr>
      </p:sp>
      <p:sp>
        <p:nvSpPr>
          <p:cNvPr name="TextBox 5" id="5"/>
          <p:cNvSpPr txBox="true"/>
          <p:nvPr/>
        </p:nvSpPr>
        <p:spPr>
          <a:xfrm rot="0">
            <a:off x="584110" y="2336789"/>
            <a:ext cx="12404631" cy="6733242"/>
          </a:xfrm>
          <a:prstGeom prst="rect">
            <a:avLst/>
          </a:prstGeom>
        </p:spPr>
        <p:txBody>
          <a:bodyPr anchor="t" rtlCol="false" tIns="0" lIns="0" bIns="0" rIns="0">
            <a:spAutoFit/>
          </a:bodyPr>
          <a:lstStyle/>
          <a:p>
            <a:pPr algn="l">
              <a:lnSpc>
                <a:spcPts val="3544"/>
              </a:lnSpc>
            </a:pPr>
            <a:r>
              <a:rPr lang="en-US" sz="2531">
                <a:solidFill>
                  <a:srgbClr val="343434"/>
                </a:solidFill>
                <a:latin typeface="Public Sans"/>
                <a:ea typeface="Public Sans"/>
                <a:cs typeface="Public Sans"/>
                <a:sym typeface="Public Sans"/>
              </a:rPr>
              <a:t>On-demand edg</a:t>
            </a:r>
            <a:r>
              <a:rPr lang="en-US" sz="2531">
                <a:solidFill>
                  <a:srgbClr val="343434"/>
                </a:solidFill>
                <a:latin typeface="Public Sans"/>
                <a:ea typeface="Public Sans"/>
                <a:cs typeface="Public Sans"/>
                <a:sym typeface="Public Sans"/>
              </a:rPr>
              <a:t>e servers significantly reduced the volume of traffic processed by the central coordinator compared to a flat architecture.</a:t>
            </a:r>
          </a:p>
          <a:p>
            <a:pPr algn="l">
              <a:lnSpc>
                <a:spcPts val="3544"/>
              </a:lnSpc>
            </a:pPr>
          </a:p>
          <a:p>
            <a:pPr algn="l">
              <a:lnSpc>
                <a:spcPts val="3544"/>
              </a:lnSpc>
            </a:pPr>
            <a:r>
              <a:rPr lang="en-US" sz="2531">
                <a:solidFill>
                  <a:srgbClr val="343434"/>
                </a:solidFill>
                <a:latin typeface="Public Sans"/>
                <a:ea typeface="Public Sans"/>
                <a:cs typeface="Public Sans"/>
                <a:sym typeface="Public Sans"/>
              </a:rPr>
              <a:t>Traffic Distribution Comparison (Baseline vs. HFL):</a:t>
            </a:r>
          </a:p>
          <a:p>
            <a:pPr algn="l" marL="546537" indent="-273269" lvl="1">
              <a:lnSpc>
                <a:spcPts val="3544"/>
              </a:lnSpc>
              <a:buFont typeface="Arial"/>
              <a:buChar char="•"/>
            </a:pPr>
            <a:r>
              <a:rPr lang="en-US" sz="2531">
                <a:solidFill>
                  <a:srgbClr val="343434"/>
                </a:solidFill>
                <a:latin typeface="Public Sans"/>
                <a:ea typeface="Public Sans"/>
                <a:cs typeface="Public Sans"/>
                <a:sym typeface="Public Sans"/>
              </a:rPr>
              <a:t>Coordinator: Handles a small fraction of the traffic in HFL, offloading roughly 90% of the upstream volume (compared to 100% in baseline).</a:t>
            </a:r>
          </a:p>
          <a:p>
            <a:pPr algn="l" marL="546537" indent="-273269" lvl="1">
              <a:lnSpc>
                <a:spcPts val="3544"/>
              </a:lnSpc>
              <a:buFont typeface="Arial"/>
              <a:buChar char="•"/>
            </a:pPr>
            <a:r>
              <a:rPr lang="en-US" sz="2531">
                <a:solidFill>
                  <a:srgbClr val="343434"/>
                </a:solidFill>
                <a:latin typeface="Public Sans"/>
                <a:ea typeface="Public Sans"/>
                <a:cs typeface="Public Sans"/>
                <a:sym typeface="Public Sans"/>
              </a:rPr>
              <a:t>Edge Servers: Absorb about half of the baseline throughput.</a:t>
            </a:r>
          </a:p>
          <a:p>
            <a:pPr algn="l" marL="546537" indent="-273269" lvl="1">
              <a:lnSpc>
                <a:spcPts val="3544"/>
              </a:lnSpc>
              <a:buFont typeface="Arial"/>
              <a:buChar char="•"/>
            </a:pPr>
            <a:r>
              <a:rPr lang="en-US" sz="2531">
                <a:solidFill>
                  <a:srgbClr val="343434"/>
                </a:solidFill>
                <a:latin typeface="Public Sans"/>
                <a:ea typeface="Public Sans"/>
                <a:cs typeface="Public Sans"/>
                <a:sym typeface="Public Sans"/>
              </a:rPr>
              <a:t>Clients: Continue to transmit essentially the same amount of data as in the baseline, imposing no extra burden on users.</a:t>
            </a:r>
          </a:p>
          <a:p>
            <a:pPr algn="l" marL="546537" indent="-273269" lvl="1">
              <a:lnSpc>
                <a:spcPts val="3544"/>
              </a:lnSpc>
              <a:buFont typeface="Arial"/>
              <a:buChar char="•"/>
            </a:pPr>
            <a:r>
              <a:rPr lang="en-US" sz="2531">
                <a:solidFill>
                  <a:srgbClr val="343434"/>
                </a:solidFill>
                <a:latin typeface="Public Sans"/>
                <a:ea typeface="Public Sans"/>
                <a:cs typeface="Public Sans"/>
                <a:sym typeface="Public Sans"/>
              </a:rPr>
              <a:t>Total End-to-End Traffic: Remained statistically identical to the baseline.</a:t>
            </a:r>
          </a:p>
          <a:p>
            <a:pPr algn="l">
              <a:lnSpc>
                <a:spcPts val="3544"/>
              </a:lnSpc>
            </a:pPr>
          </a:p>
          <a:p>
            <a:pPr algn="l">
              <a:lnSpc>
                <a:spcPts val="3544"/>
              </a:lnSpc>
            </a:pPr>
            <a:r>
              <a:rPr lang="en-US" sz="2531">
                <a:solidFill>
                  <a:srgbClr val="343434"/>
                </a:solidFill>
                <a:latin typeface="Public Sans"/>
                <a:ea typeface="Public Sans"/>
                <a:cs typeface="Public Sans"/>
                <a:sym typeface="Public Sans"/>
              </a:rPr>
              <a:t>The communication load is cleanly partitioned across the edge tier, and the coordinator is virtually unburdened, with negligible overhead introduced by the hierarchical design.</a:t>
            </a:r>
          </a:p>
          <a:p>
            <a:pPr algn="l">
              <a:lnSpc>
                <a:spcPts val="3544"/>
              </a:lnSpc>
            </a:pPr>
          </a:p>
        </p:txBody>
      </p:sp>
      <p:sp>
        <p:nvSpPr>
          <p:cNvPr name="TextBox 6" id="6"/>
          <p:cNvSpPr txBox="true"/>
          <p:nvPr/>
        </p:nvSpPr>
        <p:spPr>
          <a:xfrm rot="0">
            <a:off x="584110" y="923925"/>
            <a:ext cx="14248573" cy="863600"/>
          </a:xfrm>
          <a:prstGeom prst="rect">
            <a:avLst/>
          </a:prstGeom>
        </p:spPr>
        <p:txBody>
          <a:bodyPr anchor="t" rtlCol="false" tIns="0" lIns="0" bIns="0" rIns="0">
            <a:spAutoFit/>
          </a:bodyPr>
          <a:lstStyle/>
          <a:p>
            <a:pPr algn="l">
              <a:lnSpc>
                <a:spcPts val="7000"/>
              </a:lnSpc>
            </a:pPr>
            <a:r>
              <a:rPr lang="en-US" sz="5000">
                <a:solidFill>
                  <a:srgbClr val="222A9B"/>
                </a:solidFill>
                <a:latin typeface="Public Sans"/>
                <a:ea typeface="Public Sans"/>
                <a:cs typeface="Public Sans"/>
                <a:sym typeface="Public Sans"/>
              </a:rPr>
              <a:t>Results</a:t>
            </a:r>
          </a:p>
        </p:txBody>
      </p:sp>
      <p:sp>
        <p:nvSpPr>
          <p:cNvPr name="TextBox 7" id="7"/>
          <p:cNvSpPr txBox="true"/>
          <p:nvPr/>
        </p:nvSpPr>
        <p:spPr>
          <a:xfrm rot="0">
            <a:off x="101579" y="124777"/>
            <a:ext cx="6777633" cy="391795"/>
          </a:xfrm>
          <a:prstGeom prst="rect">
            <a:avLst/>
          </a:prstGeom>
        </p:spPr>
        <p:txBody>
          <a:bodyPr anchor="t" rtlCol="false" tIns="0" lIns="0" bIns="0" rIns="0">
            <a:spAutoFit/>
          </a:bodyPr>
          <a:lstStyle/>
          <a:p>
            <a:pPr algn="ctr">
              <a:lnSpc>
                <a:spcPts val="3079"/>
              </a:lnSpc>
              <a:spcBef>
                <a:spcPct val="0"/>
              </a:spcBef>
            </a:pPr>
            <a:r>
              <a:rPr lang="en-US" b="true" sz="2199">
                <a:solidFill>
                  <a:srgbClr val="000000"/>
                </a:solidFill>
                <a:latin typeface="Public Sans Bold"/>
                <a:ea typeface="Public Sans Bold"/>
                <a:cs typeface="Public Sans Bold"/>
                <a:sym typeface="Public Sans Bold"/>
              </a:rPr>
              <a:t>Cloud computing Course Presentation - Parthenope</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832683" y="-774656"/>
            <a:ext cx="8307453" cy="6337190"/>
          </a:xfrm>
          <a:custGeom>
            <a:avLst/>
            <a:gdLst/>
            <a:ahLst/>
            <a:cxnLst/>
            <a:rect r="r" b="b" t="t" l="l"/>
            <a:pathLst>
              <a:path h="6337190" w="8307453">
                <a:moveTo>
                  <a:pt x="0" y="0"/>
                </a:moveTo>
                <a:lnTo>
                  <a:pt x="8307454" y="0"/>
                </a:lnTo>
                <a:lnTo>
                  <a:pt x="8307454" y="6337190"/>
                </a:lnTo>
                <a:lnTo>
                  <a:pt x="0" y="633719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137841">
            <a:off x="-3569617" y="6859192"/>
            <a:ext cx="8307453" cy="6337190"/>
          </a:xfrm>
          <a:custGeom>
            <a:avLst/>
            <a:gdLst/>
            <a:ahLst/>
            <a:cxnLst/>
            <a:rect r="r" b="b" t="t" l="l"/>
            <a:pathLst>
              <a:path h="6337190" w="8307453">
                <a:moveTo>
                  <a:pt x="0" y="0"/>
                </a:moveTo>
                <a:lnTo>
                  <a:pt x="8307454" y="0"/>
                </a:lnTo>
                <a:lnTo>
                  <a:pt x="8307454" y="6337190"/>
                </a:lnTo>
                <a:lnTo>
                  <a:pt x="0" y="633719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1857446" y="5562534"/>
            <a:ext cx="5950475" cy="3719047"/>
          </a:xfrm>
          <a:custGeom>
            <a:avLst/>
            <a:gdLst/>
            <a:ahLst/>
            <a:cxnLst/>
            <a:rect r="r" b="b" t="t" l="l"/>
            <a:pathLst>
              <a:path h="3719047" w="5950475">
                <a:moveTo>
                  <a:pt x="0" y="0"/>
                </a:moveTo>
                <a:lnTo>
                  <a:pt x="5950475" y="0"/>
                </a:lnTo>
                <a:lnTo>
                  <a:pt x="5950475" y="3719046"/>
                </a:lnTo>
                <a:lnTo>
                  <a:pt x="0" y="3719046"/>
                </a:lnTo>
                <a:lnTo>
                  <a:pt x="0" y="0"/>
                </a:lnTo>
                <a:close/>
              </a:path>
            </a:pathLst>
          </a:custGeom>
          <a:blipFill>
            <a:blip r:embed="rId5"/>
            <a:stretch>
              <a:fillRect l="0" t="0" r="0" b="0"/>
            </a:stretch>
          </a:blipFill>
        </p:spPr>
      </p:sp>
      <p:sp>
        <p:nvSpPr>
          <p:cNvPr name="TextBox 5" id="5"/>
          <p:cNvSpPr txBox="true"/>
          <p:nvPr/>
        </p:nvSpPr>
        <p:spPr>
          <a:xfrm rot="0">
            <a:off x="584110" y="2336789"/>
            <a:ext cx="13560125" cy="6283883"/>
          </a:xfrm>
          <a:prstGeom prst="rect">
            <a:avLst/>
          </a:prstGeom>
        </p:spPr>
        <p:txBody>
          <a:bodyPr anchor="t" rtlCol="false" tIns="0" lIns="0" bIns="0" rIns="0">
            <a:spAutoFit/>
          </a:bodyPr>
          <a:lstStyle/>
          <a:p>
            <a:pPr algn="l">
              <a:lnSpc>
                <a:spcPts val="3544"/>
              </a:lnSpc>
            </a:pPr>
            <a:r>
              <a:rPr lang="en-US" sz="2531">
                <a:solidFill>
                  <a:srgbClr val="343434"/>
                </a:solidFill>
                <a:latin typeface="Public Sans"/>
                <a:ea typeface="Public Sans"/>
                <a:cs typeface="Public Sans"/>
                <a:sym typeface="Public Sans"/>
              </a:rPr>
              <a:t>Cost Analysis based on public cloud pricing (Azure).</a:t>
            </a:r>
          </a:p>
          <a:p>
            <a:pPr algn="l">
              <a:lnSpc>
                <a:spcPts val="3544"/>
              </a:lnSpc>
            </a:pPr>
          </a:p>
          <a:p>
            <a:pPr algn="l">
              <a:lnSpc>
                <a:spcPts val="3544"/>
              </a:lnSpc>
            </a:pPr>
            <a:r>
              <a:rPr lang="en-US" sz="2531">
                <a:solidFill>
                  <a:srgbClr val="343434"/>
                </a:solidFill>
                <a:latin typeface="Public Sans"/>
                <a:ea typeface="Public Sans"/>
                <a:cs typeface="Public Sans"/>
                <a:sym typeface="Public Sans"/>
              </a:rPr>
              <a:t>Assumptions for Cost Calculation:</a:t>
            </a:r>
          </a:p>
          <a:p>
            <a:pPr algn="l" marL="546537" indent="-273269" lvl="1">
              <a:lnSpc>
                <a:spcPts val="3544"/>
              </a:lnSpc>
              <a:buFont typeface="Arial"/>
              <a:buChar char="•"/>
            </a:pPr>
            <a:r>
              <a:rPr lang="en-US" sz="2531">
                <a:solidFill>
                  <a:srgbClr val="343434"/>
                </a:solidFill>
                <a:latin typeface="Public Sans"/>
                <a:ea typeface="Public Sans"/>
                <a:cs typeface="Public Sans"/>
                <a:sym typeface="Public Sans"/>
              </a:rPr>
              <a:t>Edge VM: ~0.8 USD/hour (four cores).</a:t>
            </a:r>
          </a:p>
          <a:p>
            <a:pPr algn="l" marL="546537" indent="-273269" lvl="1">
              <a:lnSpc>
                <a:spcPts val="3544"/>
              </a:lnSpc>
              <a:buFont typeface="Arial"/>
              <a:buChar char="•"/>
            </a:pPr>
            <a:r>
              <a:rPr lang="en-US" sz="2531">
                <a:solidFill>
                  <a:srgbClr val="343434"/>
                </a:solidFill>
                <a:latin typeface="Public Sans"/>
                <a:ea typeface="Public Sans"/>
                <a:cs typeface="Public Sans"/>
                <a:sym typeface="Public Sans"/>
              </a:rPr>
              <a:t>Additional daily cost: ~1 USD for local storage and static public IP.</a:t>
            </a:r>
          </a:p>
          <a:p>
            <a:pPr algn="l">
              <a:lnSpc>
                <a:spcPts val="3544"/>
              </a:lnSpc>
            </a:pPr>
          </a:p>
          <a:p>
            <a:pPr algn="l">
              <a:lnSpc>
                <a:spcPts val="3544"/>
              </a:lnSpc>
            </a:pPr>
            <a:r>
              <a:rPr lang="en-US" sz="2531">
                <a:solidFill>
                  <a:srgbClr val="343434"/>
                </a:solidFill>
                <a:latin typeface="Public Sans"/>
                <a:ea typeface="Public Sans"/>
                <a:cs typeface="Public Sans"/>
                <a:sym typeface="Public Sans"/>
              </a:rPr>
              <a:t>Static vs. Dynamic Deployment (Two Edge Servers):</a:t>
            </a:r>
          </a:p>
          <a:p>
            <a:pPr algn="l" marL="546537" indent="-273269" lvl="1">
              <a:lnSpc>
                <a:spcPts val="3544"/>
              </a:lnSpc>
              <a:buFont typeface="Arial"/>
              <a:buChar char="•"/>
            </a:pPr>
            <a:r>
              <a:rPr lang="en-US" sz="2531">
                <a:solidFill>
                  <a:srgbClr val="343434"/>
                </a:solidFill>
                <a:latin typeface="Public Sans"/>
                <a:ea typeface="Public Sans"/>
                <a:cs typeface="Public Sans"/>
                <a:sym typeface="Public Sans"/>
              </a:rPr>
              <a:t>Static Deployment (24h/day): Annual Cost: ~15,000 USD.</a:t>
            </a:r>
          </a:p>
          <a:p>
            <a:pPr algn="l" marL="546537" indent="-273269" lvl="1">
              <a:lnSpc>
                <a:spcPts val="3544"/>
              </a:lnSpc>
              <a:buFont typeface="Arial"/>
              <a:buChar char="•"/>
            </a:pPr>
            <a:r>
              <a:rPr lang="en-US" sz="2531">
                <a:solidFill>
                  <a:srgbClr val="343434"/>
                </a:solidFill>
                <a:latin typeface="Public Sans"/>
                <a:ea typeface="Public Sans"/>
                <a:cs typeface="Public Sans"/>
                <a:sym typeface="Public Sans"/>
              </a:rPr>
              <a:t>Our Dynamic Allocation (Estimated 8h/day): Annual Cost: ~6,000 USD.</a:t>
            </a:r>
          </a:p>
          <a:p>
            <a:pPr algn="l" marL="546537" indent="-273269" lvl="1">
              <a:lnSpc>
                <a:spcPts val="3544"/>
              </a:lnSpc>
              <a:buFont typeface="Arial"/>
              <a:buChar char="•"/>
            </a:pPr>
            <a:r>
              <a:rPr lang="en-US" sz="2531">
                <a:solidFill>
                  <a:srgbClr val="343434"/>
                </a:solidFill>
                <a:latin typeface="Public Sans"/>
                <a:ea typeface="Public Sans"/>
                <a:cs typeface="Public Sans"/>
                <a:sym typeface="Public Sans"/>
              </a:rPr>
              <a:t>Annual Projected Savings: ~10,000 USD.</a:t>
            </a:r>
          </a:p>
          <a:p>
            <a:pPr algn="l">
              <a:lnSpc>
                <a:spcPts val="3544"/>
              </a:lnSpc>
            </a:pPr>
          </a:p>
          <a:p>
            <a:pPr algn="l">
              <a:lnSpc>
                <a:spcPts val="3544"/>
              </a:lnSpc>
            </a:pPr>
          </a:p>
          <a:p>
            <a:pPr algn="l">
              <a:lnSpc>
                <a:spcPts val="3544"/>
              </a:lnSpc>
            </a:pPr>
          </a:p>
          <a:p>
            <a:pPr algn="l">
              <a:lnSpc>
                <a:spcPts val="3544"/>
              </a:lnSpc>
            </a:pPr>
          </a:p>
        </p:txBody>
      </p:sp>
      <p:sp>
        <p:nvSpPr>
          <p:cNvPr name="TextBox 6" id="6"/>
          <p:cNvSpPr txBox="true"/>
          <p:nvPr/>
        </p:nvSpPr>
        <p:spPr>
          <a:xfrm rot="0">
            <a:off x="584110" y="923925"/>
            <a:ext cx="14248573" cy="863600"/>
          </a:xfrm>
          <a:prstGeom prst="rect">
            <a:avLst/>
          </a:prstGeom>
        </p:spPr>
        <p:txBody>
          <a:bodyPr anchor="t" rtlCol="false" tIns="0" lIns="0" bIns="0" rIns="0">
            <a:spAutoFit/>
          </a:bodyPr>
          <a:lstStyle/>
          <a:p>
            <a:pPr algn="l">
              <a:lnSpc>
                <a:spcPts val="7000"/>
              </a:lnSpc>
            </a:pPr>
            <a:r>
              <a:rPr lang="en-US" sz="5000">
                <a:solidFill>
                  <a:srgbClr val="222A9B"/>
                </a:solidFill>
                <a:latin typeface="Public Sans"/>
                <a:ea typeface="Public Sans"/>
                <a:cs typeface="Public Sans"/>
                <a:sym typeface="Public Sans"/>
              </a:rPr>
              <a:t>Results</a:t>
            </a:r>
          </a:p>
        </p:txBody>
      </p:sp>
      <p:sp>
        <p:nvSpPr>
          <p:cNvPr name="TextBox 7" id="7"/>
          <p:cNvSpPr txBox="true"/>
          <p:nvPr/>
        </p:nvSpPr>
        <p:spPr>
          <a:xfrm rot="0">
            <a:off x="101579" y="124777"/>
            <a:ext cx="6777633" cy="391795"/>
          </a:xfrm>
          <a:prstGeom prst="rect">
            <a:avLst/>
          </a:prstGeom>
        </p:spPr>
        <p:txBody>
          <a:bodyPr anchor="t" rtlCol="false" tIns="0" lIns="0" bIns="0" rIns="0">
            <a:spAutoFit/>
          </a:bodyPr>
          <a:lstStyle/>
          <a:p>
            <a:pPr algn="ctr">
              <a:lnSpc>
                <a:spcPts val="3079"/>
              </a:lnSpc>
              <a:spcBef>
                <a:spcPct val="0"/>
              </a:spcBef>
            </a:pPr>
            <a:r>
              <a:rPr lang="en-US" b="true" sz="2199">
                <a:solidFill>
                  <a:srgbClr val="000000"/>
                </a:solidFill>
                <a:latin typeface="Public Sans Bold"/>
                <a:ea typeface="Public Sans Bold"/>
                <a:cs typeface="Public Sans Bold"/>
                <a:sym typeface="Public Sans Bold"/>
              </a:rPr>
              <a:t>Cloud computing Course Presentation - Parthenope</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222A9B"/>
        </a:solidFill>
      </p:bgPr>
    </p:bg>
    <p:spTree>
      <p:nvGrpSpPr>
        <p:cNvPr id="1" name=""/>
        <p:cNvGrpSpPr/>
        <p:nvPr/>
      </p:nvGrpSpPr>
      <p:grpSpPr>
        <a:xfrm>
          <a:off x="0" y="0"/>
          <a:ext cx="0" cy="0"/>
          <a:chOff x="0" y="0"/>
          <a:chExt cx="0" cy="0"/>
        </a:xfrm>
      </p:grpSpPr>
      <p:sp>
        <p:nvSpPr>
          <p:cNvPr name="Freeform 2" id="2"/>
          <p:cNvSpPr/>
          <p:nvPr/>
        </p:nvSpPr>
        <p:spPr>
          <a:xfrm flipH="false" flipV="false" rot="0">
            <a:off x="-2249425" y="8505082"/>
            <a:ext cx="4276599" cy="3817837"/>
          </a:xfrm>
          <a:custGeom>
            <a:avLst/>
            <a:gdLst/>
            <a:ahLst/>
            <a:cxnLst/>
            <a:rect r="r" b="b" t="t" l="l"/>
            <a:pathLst>
              <a:path h="3817837" w="4276599">
                <a:moveTo>
                  <a:pt x="0" y="0"/>
                </a:moveTo>
                <a:lnTo>
                  <a:pt x="4276600" y="0"/>
                </a:lnTo>
                <a:lnTo>
                  <a:pt x="4276600" y="3817836"/>
                </a:lnTo>
                <a:lnTo>
                  <a:pt x="0" y="3817836"/>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3124356">
            <a:off x="15327312" y="-2057400"/>
            <a:ext cx="4490357" cy="4114800"/>
          </a:xfrm>
          <a:custGeom>
            <a:avLst/>
            <a:gdLst/>
            <a:ahLst/>
            <a:cxnLst/>
            <a:rect r="r" b="b" t="t" l="l"/>
            <a:pathLst>
              <a:path h="4114800" w="4490357">
                <a:moveTo>
                  <a:pt x="0" y="0"/>
                </a:moveTo>
                <a:lnTo>
                  <a:pt x="4490358" y="0"/>
                </a:lnTo>
                <a:lnTo>
                  <a:pt x="4490358"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2691343" y="3454400"/>
            <a:ext cx="12905314" cy="1625600"/>
          </a:xfrm>
          <a:prstGeom prst="rect">
            <a:avLst/>
          </a:prstGeom>
        </p:spPr>
        <p:txBody>
          <a:bodyPr anchor="t" rtlCol="false" tIns="0" lIns="0" bIns="0" rIns="0">
            <a:spAutoFit/>
          </a:bodyPr>
          <a:lstStyle/>
          <a:p>
            <a:pPr algn="ctr">
              <a:lnSpc>
                <a:spcPts val="12999"/>
              </a:lnSpc>
            </a:pPr>
            <a:r>
              <a:rPr lang="en-US" sz="9999" b="true">
                <a:solidFill>
                  <a:srgbClr val="FFFFFF"/>
                </a:solidFill>
                <a:latin typeface="Public Sans Bold"/>
                <a:ea typeface="Public Sans Bold"/>
                <a:cs typeface="Public Sans Bold"/>
                <a:sym typeface="Public Sans Bold"/>
              </a:rPr>
              <a:t>Conclusions</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832683" y="-774656"/>
            <a:ext cx="8307453" cy="6337190"/>
          </a:xfrm>
          <a:custGeom>
            <a:avLst/>
            <a:gdLst/>
            <a:ahLst/>
            <a:cxnLst/>
            <a:rect r="r" b="b" t="t" l="l"/>
            <a:pathLst>
              <a:path h="6337190" w="8307453">
                <a:moveTo>
                  <a:pt x="0" y="0"/>
                </a:moveTo>
                <a:lnTo>
                  <a:pt x="8307454" y="0"/>
                </a:lnTo>
                <a:lnTo>
                  <a:pt x="8307454" y="6337190"/>
                </a:lnTo>
                <a:lnTo>
                  <a:pt x="0" y="633719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137841">
            <a:off x="-3569617" y="6859192"/>
            <a:ext cx="8307453" cy="6337190"/>
          </a:xfrm>
          <a:custGeom>
            <a:avLst/>
            <a:gdLst/>
            <a:ahLst/>
            <a:cxnLst/>
            <a:rect r="r" b="b" t="t" l="l"/>
            <a:pathLst>
              <a:path h="6337190" w="8307453">
                <a:moveTo>
                  <a:pt x="0" y="0"/>
                </a:moveTo>
                <a:lnTo>
                  <a:pt x="8307454" y="0"/>
                </a:lnTo>
                <a:lnTo>
                  <a:pt x="8307454" y="6337190"/>
                </a:lnTo>
                <a:lnTo>
                  <a:pt x="0" y="633719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584110" y="923925"/>
            <a:ext cx="14248573" cy="863600"/>
          </a:xfrm>
          <a:prstGeom prst="rect">
            <a:avLst/>
          </a:prstGeom>
        </p:spPr>
        <p:txBody>
          <a:bodyPr anchor="t" rtlCol="false" tIns="0" lIns="0" bIns="0" rIns="0">
            <a:spAutoFit/>
          </a:bodyPr>
          <a:lstStyle/>
          <a:p>
            <a:pPr algn="l">
              <a:lnSpc>
                <a:spcPts val="7000"/>
              </a:lnSpc>
            </a:pPr>
            <a:r>
              <a:rPr lang="en-US" sz="5000">
                <a:solidFill>
                  <a:srgbClr val="222A9B"/>
                </a:solidFill>
                <a:latin typeface="Public Sans"/>
                <a:ea typeface="Public Sans"/>
                <a:cs typeface="Public Sans"/>
                <a:sym typeface="Public Sans"/>
              </a:rPr>
              <a:t>Conclusions &amp; Future Works</a:t>
            </a:r>
          </a:p>
        </p:txBody>
      </p:sp>
      <p:sp>
        <p:nvSpPr>
          <p:cNvPr name="TextBox 5" id="5"/>
          <p:cNvSpPr txBox="true"/>
          <p:nvPr/>
        </p:nvSpPr>
        <p:spPr>
          <a:xfrm rot="0">
            <a:off x="101579" y="124777"/>
            <a:ext cx="6777633" cy="391795"/>
          </a:xfrm>
          <a:prstGeom prst="rect">
            <a:avLst/>
          </a:prstGeom>
        </p:spPr>
        <p:txBody>
          <a:bodyPr anchor="t" rtlCol="false" tIns="0" lIns="0" bIns="0" rIns="0">
            <a:spAutoFit/>
          </a:bodyPr>
          <a:lstStyle/>
          <a:p>
            <a:pPr algn="ctr">
              <a:lnSpc>
                <a:spcPts val="3079"/>
              </a:lnSpc>
              <a:spcBef>
                <a:spcPct val="0"/>
              </a:spcBef>
            </a:pPr>
            <a:r>
              <a:rPr lang="en-US" b="true" sz="2199">
                <a:solidFill>
                  <a:srgbClr val="000000"/>
                </a:solidFill>
                <a:latin typeface="Public Sans Bold"/>
                <a:ea typeface="Public Sans Bold"/>
                <a:cs typeface="Public Sans Bold"/>
                <a:sym typeface="Public Sans Bold"/>
              </a:rPr>
              <a:t>Cloud computing Course Presentation - Parthenope</a:t>
            </a:r>
          </a:p>
        </p:txBody>
      </p:sp>
      <p:sp>
        <p:nvSpPr>
          <p:cNvPr name="TextBox 6" id="6"/>
          <p:cNvSpPr txBox="true"/>
          <p:nvPr/>
        </p:nvSpPr>
        <p:spPr>
          <a:xfrm rot="0">
            <a:off x="584110" y="2336789"/>
            <a:ext cx="13560125" cy="6733242"/>
          </a:xfrm>
          <a:prstGeom prst="rect">
            <a:avLst/>
          </a:prstGeom>
        </p:spPr>
        <p:txBody>
          <a:bodyPr anchor="t" rtlCol="false" tIns="0" lIns="0" bIns="0" rIns="0">
            <a:spAutoFit/>
          </a:bodyPr>
          <a:lstStyle/>
          <a:p>
            <a:pPr algn="l">
              <a:lnSpc>
                <a:spcPts val="3544"/>
              </a:lnSpc>
            </a:pPr>
            <a:r>
              <a:rPr lang="en-US" sz="2531">
                <a:solidFill>
                  <a:srgbClr val="343434"/>
                </a:solidFill>
                <a:latin typeface="Public Sans"/>
                <a:ea typeface="Public Sans"/>
                <a:cs typeface="Public Sans"/>
                <a:sym typeface="Public Sans"/>
              </a:rPr>
              <a:t>Summary of Contributions:</a:t>
            </a:r>
          </a:p>
          <a:p>
            <a:pPr algn="l" marL="546537" indent="-273269" lvl="1">
              <a:lnSpc>
                <a:spcPts val="3544"/>
              </a:lnSpc>
              <a:buFont typeface="Arial"/>
              <a:buChar char="•"/>
            </a:pPr>
            <a:r>
              <a:rPr lang="en-US" sz="2531">
                <a:solidFill>
                  <a:srgbClr val="343434"/>
                </a:solidFill>
                <a:latin typeface="Public Sans"/>
                <a:ea typeface="Public Sans"/>
                <a:cs typeface="Public Sans"/>
                <a:sym typeface="Public Sans"/>
              </a:rPr>
              <a:t>Presented the first auto-scaled HFL framework that dynamically instantiates and retires edge servers based on real-time demand.</a:t>
            </a:r>
          </a:p>
          <a:p>
            <a:pPr algn="l" marL="546537" indent="-273269" lvl="1">
              <a:lnSpc>
                <a:spcPts val="3544"/>
              </a:lnSpc>
              <a:buFont typeface="Arial"/>
              <a:buChar char="•"/>
            </a:pPr>
            <a:r>
              <a:rPr lang="en-US" sz="2531">
                <a:solidFill>
                  <a:srgbClr val="343434"/>
                </a:solidFill>
                <a:latin typeface="Public Sans"/>
                <a:ea typeface="Public Sans"/>
                <a:cs typeface="Public Sans"/>
                <a:sym typeface="Public Sans"/>
              </a:rPr>
              <a:t>Demonstrated significant traffic reduction at the central coordinator (90% offload) with negligible end-to-end overhead.</a:t>
            </a:r>
          </a:p>
          <a:p>
            <a:pPr algn="l" marL="546537" indent="-273269" lvl="1">
              <a:lnSpc>
                <a:spcPts val="3544"/>
              </a:lnSpc>
              <a:buFont typeface="Arial"/>
              <a:buChar char="•"/>
            </a:pPr>
            <a:r>
              <a:rPr lang="en-US" sz="2531">
                <a:solidFill>
                  <a:srgbClr val="343434"/>
                </a:solidFill>
                <a:latin typeface="Public Sans"/>
                <a:ea typeface="Public Sans"/>
                <a:cs typeface="Public Sans"/>
                <a:sym typeface="Public Sans"/>
              </a:rPr>
              <a:t>Showed potential annual economic savings compared to static deployments.</a:t>
            </a:r>
          </a:p>
          <a:p>
            <a:pPr algn="l" marL="546537" indent="-273269" lvl="1">
              <a:lnSpc>
                <a:spcPts val="3544"/>
              </a:lnSpc>
              <a:buFont typeface="Arial"/>
              <a:buChar char="•"/>
            </a:pPr>
            <a:r>
              <a:rPr lang="en-US" sz="2531">
                <a:solidFill>
                  <a:srgbClr val="343434"/>
                </a:solidFill>
                <a:latin typeface="Public Sans"/>
                <a:ea typeface="Public Sans"/>
                <a:cs typeface="Public Sans"/>
                <a:sym typeface="Public Sans"/>
              </a:rPr>
              <a:t>Contributed a lightweight orchestration mechanism (no external orchestrator needed), an explicit analytical formulation of dynamic edge aggregation, and an open-source reference implementation.</a:t>
            </a:r>
          </a:p>
          <a:p>
            <a:pPr algn="l">
              <a:lnSpc>
                <a:spcPts val="3544"/>
              </a:lnSpc>
            </a:pPr>
          </a:p>
          <a:p>
            <a:pPr algn="l">
              <a:lnSpc>
                <a:spcPts val="3544"/>
              </a:lnSpc>
            </a:pPr>
            <a:r>
              <a:rPr lang="en-US" sz="2531">
                <a:solidFill>
                  <a:srgbClr val="343434"/>
                </a:solidFill>
                <a:latin typeface="Public Sans"/>
                <a:ea typeface="Public Sans"/>
                <a:cs typeface="Public Sans"/>
                <a:sym typeface="Public Sans"/>
              </a:rPr>
              <a:t>Future Directions:</a:t>
            </a:r>
          </a:p>
          <a:p>
            <a:pPr algn="l" marL="546537" indent="-273269" lvl="1">
              <a:lnSpc>
                <a:spcPts val="3544"/>
              </a:lnSpc>
              <a:buFont typeface="Arial"/>
              <a:buChar char="•"/>
            </a:pPr>
            <a:r>
              <a:rPr lang="en-US" sz="2531">
                <a:solidFill>
                  <a:srgbClr val="343434"/>
                </a:solidFill>
                <a:latin typeface="Public Sans"/>
                <a:ea typeface="Public Sans"/>
                <a:cs typeface="Public Sans"/>
                <a:sym typeface="Public Sans"/>
              </a:rPr>
              <a:t>Migrate the prototype to Azure VMSS to validate auto-scaling on real cloud infrastructure.</a:t>
            </a:r>
          </a:p>
          <a:p>
            <a:pPr algn="l" marL="546537" indent="-273269" lvl="1">
              <a:lnSpc>
                <a:spcPts val="3544"/>
              </a:lnSpc>
              <a:buFont typeface="Arial"/>
              <a:buChar char="•"/>
            </a:pPr>
            <a:r>
              <a:rPr lang="en-US" sz="2531">
                <a:solidFill>
                  <a:srgbClr val="343434"/>
                </a:solidFill>
                <a:latin typeface="Public Sans"/>
                <a:ea typeface="Public Sans"/>
                <a:cs typeface="Public Sans"/>
                <a:sym typeface="Public Sans"/>
              </a:rPr>
              <a:t>Extend the current three-tier hierarchy to multi-tier topologies for fine-grained aggregation.</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222A9B"/>
        </a:solidFill>
      </p:bgPr>
    </p:bg>
    <p:spTree>
      <p:nvGrpSpPr>
        <p:cNvPr id="1" name=""/>
        <p:cNvGrpSpPr/>
        <p:nvPr/>
      </p:nvGrpSpPr>
      <p:grpSpPr>
        <a:xfrm>
          <a:off x="0" y="0"/>
          <a:ext cx="0" cy="0"/>
          <a:chOff x="0" y="0"/>
          <a:chExt cx="0" cy="0"/>
        </a:xfrm>
      </p:grpSpPr>
      <p:sp>
        <p:nvSpPr>
          <p:cNvPr name="Freeform 2" id="2"/>
          <p:cNvSpPr/>
          <p:nvPr/>
        </p:nvSpPr>
        <p:spPr>
          <a:xfrm flipH="false" flipV="false" rot="-1322811">
            <a:off x="-222250" y="7346950"/>
            <a:ext cx="1877845" cy="4114800"/>
          </a:xfrm>
          <a:custGeom>
            <a:avLst/>
            <a:gdLst/>
            <a:ahLst/>
            <a:cxnLst/>
            <a:rect r="r" b="b" t="t" l="l"/>
            <a:pathLst>
              <a:path h="4114800" w="1877845">
                <a:moveTo>
                  <a:pt x="0" y="0"/>
                </a:moveTo>
                <a:lnTo>
                  <a:pt x="1877845" y="0"/>
                </a:lnTo>
                <a:lnTo>
                  <a:pt x="1877845"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184437" y="-1174750"/>
            <a:ext cx="4368996" cy="4114800"/>
          </a:xfrm>
          <a:custGeom>
            <a:avLst/>
            <a:gdLst/>
            <a:ahLst/>
            <a:cxnLst/>
            <a:rect r="r" b="b" t="t" l="l"/>
            <a:pathLst>
              <a:path h="4114800" w="4368996">
                <a:moveTo>
                  <a:pt x="0" y="0"/>
                </a:moveTo>
                <a:lnTo>
                  <a:pt x="4368997" y="0"/>
                </a:lnTo>
                <a:lnTo>
                  <a:pt x="4368997"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2691343" y="3454400"/>
            <a:ext cx="12905314" cy="3273425"/>
          </a:xfrm>
          <a:prstGeom prst="rect">
            <a:avLst/>
          </a:prstGeom>
        </p:spPr>
        <p:txBody>
          <a:bodyPr anchor="t" rtlCol="false" tIns="0" lIns="0" bIns="0" rIns="0">
            <a:spAutoFit/>
          </a:bodyPr>
          <a:lstStyle/>
          <a:p>
            <a:pPr algn="ctr">
              <a:lnSpc>
                <a:spcPts val="12999"/>
              </a:lnSpc>
            </a:pPr>
            <a:r>
              <a:rPr lang="en-US" sz="9999" b="true">
                <a:solidFill>
                  <a:srgbClr val="FFFFFF"/>
                </a:solidFill>
                <a:latin typeface="Public Sans Bold"/>
                <a:ea typeface="Public Sans Bold"/>
                <a:cs typeface="Public Sans Bold"/>
                <a:sym typeface="Public Sans Bold"/>
              </a:rPr>
              <a:t>Thank you for your attention!</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346200" y="4016007"/>
            <a:ext cx="4527781" cy="2143448"/>
            <a:chOff x="0" y="0"/>
            <a:chExt cx="6037041" cy="2857930"/>
          </a:xfrm>
        </p:grpSpPr>
        <p:sp>
          <p:nvSpPr>
            <p:cNvPr name="TextBox 3" id="3"/>
            <p:cNvSpPr txBox="true"/>
            <p:nvPr/>
          </p:nvSpPr>
          <p:spPr>
            <a:xfrm rot="0">
              <a:off x="0" y="-9525"/>
              <a:ext cx="6037041" cy="1622425"/>
            </a:xfrm>
            <a:prstGeom prst="rect">
              <a:avLst/>
            </a:prstGeom>
          </p:spPr>
          <p:txBody>
            <a:bodyPr anchor="t" rtlCol="false" tIns="0" lIns="0" bIns="0" rIns="0">
              <a:spAutoFit/>
            </a:bodyPr>
            <a:lstStyle/>
            <a:p>
              <a:pPr algn="l">
                <a:lnSpc>
                  <a:spcPts val="9599"/>
                </a:lnSpc>
              </a:pPr>
              <a:r>
                <a:rPr lang="en-US" sz="7999" b="true">
                  <a:solidFill>
                    <a:srgbClr val="222A9B"/>
                  </a:solidFill>
                  <a:latin typeface="Public Sans Bold"/>
                  <a:ea typeface="Public Sans Bold"/>
                  <a:cs typeface="Public Sans Bold"/>
                  <a:sym typeface="Public Sans Bold"/>
                </a:rPr>
                <a:t>Contents</a:t>
              </a:r>
            </a:p>
          </p:txBody>
        </p:sp>
        <p:sp>
          <p:nvSpPr>
            <p:cNvPr name="TextBox 4" id="4"/>
            <p:cNvSpPr txBox="true"/>
            <p:nvPr/>
          </p:nvSpPr>
          <p:spPr>
            <a:xfrm rot="0">
              <a:off x="0" y="2150329"/>
              <a:ext cx="4941860" cy="707602"/>
            </a:xfrm>
            <a:prstGeom prst="rect">
              <a:avLst/>
            </a:prstGeom>
          </p:spPr>
          <p:txBody>
            <a:bodyPr anchor="t" rtlCol="false" tIns="0" lIns="0" bIns="0" rIns="0">
              <a:spAutoFit/>
            </a:bodyPr>
            <a:lstStyle/>
            <a:p>
              <a:pPr algn="l">
                <a:lnSpc>
                  <a:spcPts val="4480"/>
                </a:lnSpc>
              </a:pPr>
            </a:p>
          </p:txBody>
        </p:sp>
      </p:grpSp>
      <p:sp>
        <p:nvSpPr>
          <p:cNvPr name="TextBox 5" id="5"/>
          <p:cNvSpPr txBox="true"/>
          <p:nvPr/>
        </p:nvSpPr>
        <p:spPr>
          <a:xfrm rot="0">
            <a:off x="9138757" y="1806122"/>
            <a:ext cx="6810972" cy="457835"/>
          </a:xfrm>
          <a:prstGeom prst="rect">
            <a:avLst/>
          </a:prstGeom>
        </p:spPr>
        <p:txBody>
          <a:bodyPr anchor="t" rtlCol="false" tIns="0" lIns="0" bIns="0" rIns="0">
            <a:spAutoFit/>
          </a:bodyPr>
          <a:lstStyle/>
          <a:p>
            <a:pPr algn="l">
              <a:lnSpc>
                <a:spcPts val="3640"/>
              </a:lnSpc>
            </a:pPr>
            <a:r>
              <a:rPr lang="en-US" sz="2600">
                <a:solidFill>
                  <a:srgbClr val="343434"/>
                </a:solidFill>
                <a:latin typeface="Public Sans"/>
                <a:ea typeface="Public Sans"/>
                <a:cs typeface="Public Sans"/>
                <a:sym typeface="Public Sans"/>
              </a:rPr>
              <a:t>Introduction - Federated Learning</a:t>
            </a:r>
          </a:p>
        </p:txBody>
      </p:sp>
      <p:sp>
        <p:nvSpPr>
          <p:cNvPr name="TextBox 6" id="6"/>
          <p:cNvSpPr txBox="true"/>
          <p:nvPr/>
        </p:nvSpPr>
        <p:spPr>
          <a:xfrm rot="0">
            <a:off x="9138757" y="2644957"/>
            <a:ext cx="6810972" cy="457835"/>
          </a:xfrm>
          <a:prstGeom prst="rect">
            <a:avLst/>
          </a:prstGeom>
        </p:spPr>
        <p:txBody>
          <a:bodyPr anchor="t" rtlCol="false" tIns="0" lIns="0" bIns="0" rIns="0">
            <a:spAutoFit/>
          </a:bodyPr>
          <a:lstStyle/>
          <a:p>
            <a:pPr algn="l">
              <a:lnSpc>
                <a:spcPts val="3640"/>
              </a:lnSpc>
            </a:pPr>
            <a:r>
              <a:rPr lang="en-US" sz="2600">
                <a:solidFill>
                  <a:srgbClr val="343434"/>
                </a:solidFill>
                <a:latin typeface="Public Sans"/>
                <a:ea typeface="Public Sans"/>
                <a:cs typeface="Public Sans"/>
                <a:sym typeface="Public Sans"/>
              </a:rPr>
              <a:t>Introduction - Hierarchical FL</a:t>
            </a:r>
          </a:p>
        </p:txBody>
      </p:sp>
      <p:sp>
        <p:nvSpPr>
          <p:cNvPr name="TextBox 7" id="7"/>
          <p:cNvSpPr txBox="true"/>
          <p:nvPr/>
        </p:nvSpPr>
        <p:spPr>
          <a:xfrm rot="0">
            <a:off x="9138757" y="3497399"/>
            <a:ext cx="7186846" cy="457835"/>
          </a:xfrm>
          <a:prstGeom prst="rect">
            <a:avLst/>
          </a:prstGeom>
        </p:spPr>
        <p:txBody>
          <a:bodyPr anchor="t" rtlCol="false" tIns="0" lIns="0" bIns="0" rIns="0">
            <a:spAutoFit/>
          </a:bodyPr>
          <a:lstStyle/>
          <a:p>
            <a:pPr algn="l">
              <a:lnSpc>
                <a:spcPts val="3640"/>
              </a:lnSpc>
            </a:pPr>
            <a:r>
              <a:rPr lang="en-US" sz="2600">
                <a:solidFill>
                  <a:srgbClr val="343434"/>
                </a:solidFill>
                <a:latin typeface="Public Sans"/>
                <a:ea typeface="Public Sans"/>
                <a:cs typeface="Public Sans"/>
                <a:sym typeface="Public Sans"/>
              </a:rPr>
              <a:t>Microsoft Azure</a:t>
            </a:r>
          </a:p>
        </p:txBody>
      </p:sp>
      <p:sp>
        <p:nvSpPr>
          <p:cNvPr name="TextBox 8" id="8"/>
          <p:cNvSpPr txBox="true"/>
          <p:nvPr/>
        </p:nvSpPr>
        <p:spPr>
          <a:xfrm rot="0">
            <a:off x="9138757" y="4336234"/>
            <a:ext cx="6969235" cy="457835"/>
          </a:xfrm>
          <a:prstGeom prst="rect">
            <a:avLst/>
          </a:prstGeom>
        </p:spPr>
        <p:txBody>
          <a:bodyPr anchor="t" rtlCol="false" tIns="0" lIns="0" bIns="0" rIns="0">
            <a:spAutoFit/>
          </a:bodyPr>
          <a:lstStyle/>
          <a:p>
            <a:pPr algn="l">
              <a:lnSpc>
                <a:spcPts val="3640"/>
              </a:lnSpc>
            </a:pPr>
            <a:r>
              <a:rPr lang="en-US" sz="2600">
                <a:solidFill>
                  <a:srgbClr val="343434"/>
                </a:solidFill>
                <a:latin typeface="Public Sans"/>
                <a:ea typeface="Public Sans"/>
                <a:cs typeface="Public Sans"/>
                <a:sym typeface="Public Sans"/>
              </a:rPr>
              <a:t>Problem Statement</a:t>
            </a:r>
          </a:p>
        </p:txBody>
      </p:sp>
      <p:sp>
        <p:nvSpPr>
          <p:cNvPr name="TextBox 9" id="9"/>
          <p:cNvSpPr txBox="true"/>
          <p:nvPr/>
        </p:nvSpPr>
        <p:spPr>
          <a:xfrm rot="0">
            <a:off x="9138757" y="5175069"/>
            <a:ext cx="6810972" cy="457835"/>
          </a:xfrm>
          <a:prstGeom prst="rect">
            <a:avLst/>
          </a:prstGeom>
        </p:spPr>
        <p:txBody>
          <a:bodyPr anchor="t" rtlCol="false" tIns="0" lIns="0" bIns="0" rIns="0">
            <a:spAutoFit/>
          </a:bodyPr>
          <a:lstStyle/>
          <a:p>
            <a:pPr algn="l">
              <a:lnSpc>
                <a:spcPts val="3640"/>
              </a:lnSpc>
            </a:pPr>
            <a:r>
              <a:rPr lang="en-US" sz="2600">
                <a:solidFill>
                  <a:srgbClr val="343434"/>
                </a:solidFill>
                <a:latin typeface="Public Sans"/>
                <a:ea typeface="Public Sans"/>
                <a:cs typeface="Public Sans"/>
                <a:sym typeface="Public Sans"/>
              </a:rPr>
              <a:t>Proposed Method</a:t>
            </a:r>
          </a:p>
        </p:txBody>
      </p:sp>
      <p:sp>
        <p:nvSpPr>
          <p:cNvPr name="TextBox 10" id="10"/>
          <p:cNvSpPr txBox="true"/>
          <p:nvPr/>
        </p:nvSpPr>
        <p:spPr>
          <a:xfrm rot="0">
            <a:off x="9138757" y="6013904"/>
            <a:ext cx="6810972" cy="457835"/>
          </a:xfrm>
          <a:prstGeom prst="rect">
            <a:avLst/>
          </a:prstGeom>
        </p:spPr>
        <p:txBody>
          <a:bodyPr anchor="t" rtlCol="false" tIns="0" lIns="0" bIns="0" rIns="0">
            <a:spAutoFit/>
          </a:bodyPr>
          <a:lstStyle/>
          <a:p>
            <a:pPr algn="l">
              <a:lnSpc>
                <a:spcPts val="3640"/>
              </a:lnSpc>
            </a:pPr>
            <a:r>
              <a:rPr lang="en-US" sz="2600">
                <a:solidFill>
                  <a:srgbClr val="343434"/>
                </a:solidFill>
                <a:latin typeface="Public Sans"/>
                <a:ea typeface="Public Sans"/>
                <a:cs typeface="Public Sans"/>
                <a:sym typeface="Public Sans"/>
              </a:rPr>
              <a:t>An</a:t>
            </a:r>
            <a:r>
              <a:rPr lang="en-US" sz="2600">
                <a:solidFill>
                  <a:srgbClr val="343434"/>
                </a:solidFill>
                <a:latin typeface="Public Sans"/>
                <a:ea typeface="Public Sans"/>
                <a:cs typeface="Public Sans"/>
                <a:sym typeface="Public Sans"/>
              </a:rPr>
              <a:t> Alternative to Azure - Docker</a:t>
            </a:r>
          </a:p>
        </p:txBody>
      </p:sp>
      <p:sp>
        <p:nvSpPr>
          <p:cNvPr name="TextBox 11" id="11"/>
          <p:cNvSpPr txBox="true"/>
          <p:nvPr/>
        </p:nvSpPr>
        <p:spPr>
          <a:xfrm rot="0">
            <a:off x="9138757" y="6852739"/>
            <a:ext cx="8947519" cy="457835"/>
          </a:xfrm>
          <a:prstGeom prst="rect">
            <a:avLst/>
          </a:prstGeom>
        </p:spPr>
        <p:txBody>
          <a:bodyPr anchor="t" rtlCol="false" tIns="0" lIns="0" bIns="0" rIns="0">
            <a:spAutoFit/>
          </a:bodyPr>
          <a:lstStyle/>
          <a:p>
            <a:pPr algn="l">
              <a:lnSpc>
                <a:spcPts val="3640"/>
              </a:lnSpc>
            </a:pPr>
            <a:r>
              <a:rPr lang="en-US" sz="2600">
                <a:solidFill>
                  <a:srgbClr val="343434"/>
                </a:solidFill>
                <a:latin typeface="Public Sans"/>
                <a:ea typeface="Public Sans"/>
                <a:cs typeface="Public Sans"/>
                <a:sym typeface="Public Sans"/>
              </a:rPr>
              <a:t>Experimental Setup</a:t>
            </a:r>
          </a:p>
        </p:txBody>
      </p:sp>
      <p:sp>
        <p:nvSpPr>
          <p:cNvPr name="TextBox 12" id="12"/>
          <p:cNvSpPr txBox="true"/>
          <p:nvPr/>
        </p:nvSpPr>
        <p:spPr>
          <a:xfrm rot="0">
            <a:off x="9138757" y="7694295"/>
            <a:ext cx="6810972" cy="457835"/>
          </a:xfrm>
          <a:prstGeom prst="rect">
            <a:avLst/>
          </a:prstGeom>
        </p:spPr>
        <p:txBody>
          <a:bodyPr anchor="t" rtlCol="false" tIns="0" lIns="0" bIns="0" rIns="0">
            <a:spAutoFit/>
          </a:bodyPr>
          <a:lstStyle/>
          <a:p>
            <a:pPr algn="l">
              <a:lnSpc>
                <a:spcPts val="3640"/>
              </a:lnSpc>
            </a:pPr>
            <a:r>
              <a:rPr lang="en-US" sz="2600">
                <a:solidFill>
                  <a:srgbClr val="343434"/>
                </a:solidFill>
                <a:latin typeface="Public Sans"/>
                <a:ea typeface="Public Sans"/>
                <a:cs typeface="Public Sans"/>
                <a:sym typeface="Public Sans"/>
              </a:rPr>
              <a:t>Results</a:t>
            </a:r>
          </a:p>
        </p:txBody>
      </p:sp>
      <p:sp>
        <p:nvSpPr>
          <p:cNvPr name="TextBox 13" id="13"/>
          <p:cNvSpPr txBox="true"/>
          <p:nvPr/>
        </p:nvSpPr>
        <p:spPr>
          <a:xfrm rot="0">
            <a:off x="8111002" y="1913573"/>
            <a:ext cx="443317" cy="266065"/>
          </a:xfrm>
          <a:prstGeom prst="rect">
            <a:avLst/>
          </a:prstGeom>
        </p:spPr>
        <p:txBody>
          <a:bodyPr anchor="t" rtlCol="false" tIns="0" lIns="0" bIns="0" rIns="0">
            <a:spAutoFit/>
          </a:bodyPr>
          <a:lstStyle/>
          <a:p>
            <a:pPr algn="l">
              <a:lnSpc>
                <a:spcPts val="2134"/>
              </a:lnSpc>
            </a:pPr>
            <a:r>
              <a:rPr lang="en-US" b="true" sz="1524">
                <a:solidFill>
                  <a:srgbClr val="222A9B"/>
                </a:solidFill>
                <a:latin typeface="Public Sans Bold"/>
                <a:ea typeface="Public Sans Bold"/>
                <a:cs typeface="Public Sans Bold"/>
                <a:sym typeface="Public Sans Bold"/>
              </a:rPr>
              <a:t>01</a:t>
            </a:r>
          </a:p>
        </p:txBody>
      </p:sp>
      <p:sp>
        <p:nvSpPr>
          <p:cNvPr name="TextBox 14" id="14"/>
          <p:cNvSpPr txBox="true"/>
          <p:nvPr/>
        </p:nvSpPr>
        <p:spPr>
          <a:xfrm rot="0">
            <a:off x="8111002" y="2755129"/>
            <a:ext cx="443317" cy="266065"/>
          </a:xfrm>
          <a:prstGeom prst="rect">
            <a:avLst/>
          </a:prstGeom>
        </p:spPr>
        <p:txBody>
          <a:bodyPr anchor="t" rtlCol="false" tIns="0" lIns="0" bIns="0" rIns="0">
            <a:spAutoFit/>
          </a:bodyPr>
          <a:lstStyle/>
          <a:p>
            <a:pPr algn="l">
              <a:lnSpc>
                <a:spcPts val="2134"/>
              </a:lnSpc>
            </a:pPr>
            <a:r>
              <a:rPr lang="en-US" b="true" sz="1524">
                <a:solidFill>
                  <a:srgbClr val="222A9B"/>
                </a:solidFill>
                <a:latin typeface="Public Sans Bold"/>
                <a:ea typeface="Public Sans Bold"/>
                <a:cs typeface="Public Sans Bold"/>
                <a:sym typeface="Public Sans Bold"/>
              </a:rPr>
              <a:t>02</a:t>
            </a:r>
          </a:p>
        </p:txBody>
      </p:sp>
      <p:sp>
        <p:nvSpPr>
          <p:cNvPr name="TextBox 15" id="15"/>
          <p:cNvSpPr txBox="true"/>
          <p:nvPr/>
        </p:nvSpPr>
        <p:spPr>
          <a:xfrm rot="0">
            <a:off x="8111002" y="3596685"/>
            <a:ext cx="443317" cy="266065"/>
          </a:xfrm>
          <a:prstGeom prst="rect">
            <a:avLst/>
          </a:prstGeom>
        </p:spPr>
        <p:txBody>
          <a:bodyPr anchor="t" rtlCol="false" tIns="0" lIns="0" bIns="0" rIns="0">
            <a:spAutoFit/>
          </a:bodyPr>
          <a:lstStyle/>
          <a:p>
            <a:pPr algn="l">
              <a:lnSpc>
                <a:spcPts val="2134"/>
              </a:lnSpc>
            </a:pPr>
            <a:r>
              <a:rPr lang="en-US" b="true" sz="1524">
                <a:solidFill>
                  <a:srgbClr val="222A9B"/>
                </a:solidFill>
                <a:latin typeface="Public Sans Bold"/>
                <a:ea typeface="Public Sans Bold"/>
                <a:cs typeface="Public Sans Bold"/>
                <a:sym typeface="Public Sans Bold"/>
              </a:rPr>
              <a:t>03</a:t>
            </a:r>
          </a:p>
        </p:txBody>
      </p:sp>
      <p:sp>
        <p:nvSpPr>
          <p:cNvPr name="TextBox 16" id="16"/>
          <p:cNvSpPr txBox="true"/>
          <p:nvPr/>
        </p:nvSpPr>
        <p:spPr>
          <a:xfrm rot="0">
            <a:off x="8111002" y="4438242"/>
            <a:ext cx="443317" cy="266065"/>
          </a:xfrm>
          <a:prstGeom prst="rect">
            <a:avLst/>
          </a:prstGeom>
        </p:spPr>
        <p:txBody>
          <a:bodyPr anchor="t" rtlCol="false" tIns="0" lIns="0" bIns="0" rIns="0">
            <a:spAutoFit/>
          </a:bodyPr>
          <a:lstStyle/>
          <a:p>
            <a:pPr algn="l">
              <a:lnSpc>
                <a:spcPts val="2134"/>
              </a:lnSpc>
            </a:pPr>
            <a:r>
              <a:rPr lang="en-US" b="true" sz="1524">
                <a:solidFill>
                  <a:srgbClr val="222A9B"/>
                </a:solidFill>
                <a:latin typeface="Public Sans Bold"/>
                <a:ea typeface="Public Sans Bold"/>
                <a:cs typeface="Public Sans Bold"/>
                <a:sym typeface="Public Sans Bold"/>
              </a:rPr>
              <a:t>04</a:t>
            </a:r>
          </a:p>
        </p:txBody>
      </p:sp>
      <p:sp>
        <p:nvSpPr>
          <p:cNvPr name="TextBox 17" id="17"/>
          <p:cNvSpPr txBox="true"/>
          <p:nvPr/>
        </p:nvSpPr>
        <p:spPr>
          <a:xfrm rot="0">
            <a:off x="8111002" y="5279798"/>
            <a:ext cx="443317" cy="266065"/>
          </a:xfrm>
          <a:prstGeom prst="rect">
            <a:avLst/>
          </a:prstGeom>
        </p:spPr>
        <p:txBody>
          <a:bodyPr anchor="t" rtlCol="false" tIns="0" lIns="0" bIns="0" rIns="0">
            <a:spAutoFit/>
          </a:bodyPr>
          <a:lstStyle/>
          <a:p>
            <a:pPr algn="l">
              <a:lnSpc>
                <a:spcPts val="2134"/>
              </a:lnSpc>
            </a:pPr>
            <a:r>
              <a:rPr lang="en-US" b="true" sz="1524">
                <a:solidFill>
                  <a:srgbClr val="222A9B"/>
                </a:solidFill>
                <a:latin typeface="Public Sans Bold"/>
                <a:ea typeface="Public Sans Bold"/>
                <a:cs typeface="Public Sans Bold"/>
                <a:sym typeface="Public Sans Bold"/>
              </a:rPr>
              <a:t>05</a:t>
            </a:r>
          </a:p>
        </p:txBody>
      </p:sp>
      <p:sp>
        <p:nvSpPr>
          <p:cNvPr name="TextBox 18" id="18"/>
          <p:cNvSpPr txBox="true"/>
          <p:nvPr/>
        </p:nvSpPr>
        <p:spPr>
          <a:xfrm rot="0">
            <a:off x="8111002" y="6121355"/>
            <a:ext cx="443317" cy="266065"/>
          </a:xfrm>
          <a:prstGeom prst="rect">
            <a:avLst/>
          </a:prstGeom>
        </p:spPr>
        <p:txBody>
          <a:bodyPr anchor="t" rtlCol="false" tIns="0" lIns="0" bIns="0" rIns="0">
            <a:spAutoFit/>
          </a:bodyPr>
          <a:lstStyle/>
          <a:p>
            <a:pPr algn="l">
              <a:lnSpc>
                <a:spcPts val="2134"/>
              </a:lnSpc>
            </a:pPr>
            <a:r>
              <a:rPr lang="en-US" b="true" sz="1524">
                <a:solidFill>
                  <a:srgbClr val="222A9B"/>
                </a:solidFill>
                <a:latin typeface="Public Sans Bold"/>
                <a:ea typeface="Public Sans Bold"/>
                <a:cs typeface="Public Sans Bold"/>
                <a:sym typeface="Public Sans Bold"/>
              </a:rPr>
              <a:t>06</a:t>
            </a:r>
          </a:p>
        </p:txBody>
      </p:sp>
      <p:sp>
        <p:nvSpPr>
          <p:cNvPr name="TextBox 19" id="19"/>
          <p:cNvSpPr txBox="true"/>
          <p:nvPr/>
        </p:nvSpPr>
        <p:spPr>
          <a:xfrm rot="0">
            <a:off x="8111002" y="6962911"/>
            <a:ext cx="443317" cy="266065"/>
          </a:xfrm>
          <a:prstGeom prst="rect">
            <a:avLst/>
          </a:prstGeom>
        </p:spPr>
        <p:txBody>
          <a:bodyPr anchor="t" rtlCol="false" tIns="0" lIns="0" bIns="0" rIns="0">
            <a:spAutoFit/>
          </a:bodyPr>
          <a:lstStyle/>
          <a:p>
            <a:pPr algn="l">
              <a:lnSpc>
                <a:spcPts val="2134"/>
              </a:lnSpc>
            </a:pPr>
            <a:r>
              <a:rPr lang="en-US" b="true" sz="1524">
                <a:solidFill>
                  <a:srgbClr val="222A9B"/>
                </a:solidFill>
                <a:latin typeface="Public Sans Bold"/>
                <a:ea typeface="Public Sans Bold"/>
                <a:cs typeface="Public Sans Bold"/>
                <a:sym typeface="Public Sans Bold"/>
              </a:rPr>
              <a:t>07</a:t>
            </a:r>
          </a:p>
        </p:txBody>
      </p:sp>
      <p:sp>
        <p:nvSpPr>
          <p:cNvPr name="TextBox 20" id="20"/>
          <p:cNvSpPr txBox="true"/>
          <p:nvPr/>
        </p:nvSpPr>
        <p:spPr>
          <a:xfrm rot="0">
            <a:off x="8111002" y="7804468"/>
            <a:ext cx="443317" cy="266065"/>
          </a:xfrm>
          <a:prstGeom prst="rect">
            <a:avLst/>
          </a:prstGeom>
        </p:spPr>
        <p:txBody>
          <a:bodyPr anchor="t" rtlCol="false" tIns="0" lIns="0" bIns="0" rIns="0">
            <a:spAutoFit/>
          </a:bodyPr>
          <a:lstStyle/>
          <a:p>
            <a:pPr algn="l">
              <a:lnSpc>
                <a:spcPts val="2134"/>
              </a:lnSpc>
            </a:pPr>
            <a:r>
              <a:rPr lang="en-US" b="true" sz="1524">
                <a:solidFill>
                  <a:srgbClr val="222A9B"/>
                </a:solidFill>
                <a:latin typeface="Public Sans Bold"/>
                <a:ea typeface="Public Sans Bold"/>
                <a:cs typeface="Public Sans Bold"/>
                <a:sym typeface="Public Sans Bold"/>
              </a:rPr>
              <a:t>08</a:t>
            </a:r>
          </a:p>
        </p:txBody>
      </p:sp>
      <p:sp>
        <p:nvSpPr>
          <p:cNvPr name="TextBox 21" id="21"/>
          <p:cNvSpPr txBox="true"/>
          <p:nvPr/>
        </p:nvSpPr>
        <p:spPr>
          <a:xfrm rot="0">
            <a:off x="8111002" y="8642033"/>
            <a:ext cx="443317" cy="266065"/>
          </a:xfrm>
          <a:prstGeom prst="rect">
            <a:avLst/>
          </a:prstGeom>
        </p:spPr>
        <p:txBody>
          <a:bodyPr anchor="t" rtlCol="false" tIns="0" lIns="0" bIns="0" rIns="0">
            <a:spAutoFit/>
          </a:bodyPr>
          <a:lstStyle/>
          <a:p>
            <a:pPr algn="l">
              <a:lnSpc>
                <a:spcPts val="2134"/>
              </a:lnSpc>
            </a:pPr>
            <a:r>
              <a:rPr lang="en-US" b="true" sz="1524">
                <a:solidFill>
                  <a:srgbClr val="222A9B"/>
                </a:solidFill>
                <a:latin typeface="Public Sans Bold"/>
                <a:ea typeface="Public Sans Bold"/>
                <a:cs typeface="Public Sans Bold"/>
                <a:sym typeface="Public Sans Bold"/>
              </a:rPr>
              <a:t>09</a:t>
            </a:r>
          </a:p>
        </p:txBody>
      </p:sp>
      <p:sp>
        <p:nvSpPr>
          <p:cNvPr name="TextBox 22" id="22"/>
          <p:cNvSpPr txBox="true"/>
          <p:nvPr/>
        </p:nvSpPr>
        <p:spPr>
          <a:xfrm rot="0">
            <a:off x="9064625" y="8531860"/>
            <a:ext cx="6810972" cy="457835"/>
          </a:xfrm>
          <a:prstGeom prst="rect">
            <a:avLst/>
          </a:prstGeom>
        </p:spPr>
        <p:txBody>
          <a:bodyPr anchor="t" rtlCol="false" tIns="0" lIns="0" bIns="0" rIns="0">
            <a:spAutoFit/>
          </a:bodyPr>
          <a:lstStyle/>
          <a:p>
            <a:pPr algn="l">
              <a:lnSpc>
                <a:spcPts val="3640"/>
              </a:lnSpc>
            </a:pPr>
            <a:r>
              <a:rPr lang="en-US" sz="2600">
                <a:solidFill>
                  <a:srgbClr val="343434"/>
                </a:solidFill>
                <a:latin typeface="Public Sans"/>
                <a:ea typeface="Public Sans"/>
                <a:cs typeface="Public Sans"/>
                <a:sym typeface="Public Sans"/>
              </a:rPr>
              <a:t>Conclusions &amp; Future Works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222A9B"/>
        </a:solidFill>
      </p:bgPr>
    </p:bg>
    <p:spTree>
      <p:nvGrpSpPr>
        <p:cNvPr id="1" name=""/>
        <p:cNvGrpSpPr/>
        <p:nvPr/>
      </p:nvGrpSpPr>
      <p:grpSpPr>
        <a:xfrm>
          <a:off x="0" y="0"/>
          <a:ext cx="0" cy="0"/>
          <a:chOff x="0" y="0"/>
          <a:chExt cx="0" cy="0"/>
        </a:xfrm>
      </p:grpSpPr>
      <p:sp>
        <p:nvSpPr>
          <p:cNvPr name="Freeform 2" id="2"/>
          <p:cNvSpPr/>
          <p:nvPr/>
        </p:nvSpPr>
        <p:spPr>
          <a:xfrm flipH="false" flipV="false" rot="0">
            <a:off x="-2249425" y="8505082"/>
            <a:ext cx="4276599" cy="3817837"/>
          </a:xfrm>
          <a:custGeom>
            <a:avLst/>
            <a:gdLst/>
            <a:ahLst/>
            <a:cxnLst/>
            <a:rect r="r" b="b" t="t" l="l"/>
            <a:pathLst>
              <a:path h="3817837" w="4276599">
                <a:moveTo>
                  <a:pt x="0" y="0"/>
                </a:moveTo>
                <a:lnTo>
                  <a:pt x="4276600" y="0"/>
                </a:lnTo>
                <a:lnTo>
                  <a:pt x="4276600" y="3817836"/>
                </a:lnTo>
                <a:lnTo>
                  <a:pt x="0" y="3817836"/>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3124356">
            <a:off x="15327312" y="-2057400"/>
            <a:ext cx="4490357" cy="4114800"/>
          </a:xfrm>
          <a:custGeom>
            <a:avLst/>
            <a:gdLst/>
            <a:ahLst/>
            <a:cxnLst/>
            <a:rect r="r" b="b" t="t" l="l"/>
            <a:pathLst>
              <a:path h="4114800" w="4490357">
                <a:moveTo>
                  <a:pt x="0" y="0"/>
                </a:moveTo>
                <a:lnTo>
                  <a:pt x="4490358" y="0"/>
                </a:lnTo>
                <a:lnTo>
                  <a:pt x="4490358"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4064530" y="4278312"/>
            <a:ext cx="10158939" cy="1625600"/>
          </a:xfrm>
          <a:prstGeom prst="rect">
            <a:avLst/>
          </a:prstGeom>
        </p:spPr>
        <p:txBody>
          <a:bodyPr anchor="t" rtlCol="false" tIns="0" lIns="0" bIns="0" rIns="0">
            <a:spAutoFit/>
          </a:bodyPr>
          <a:lstStyle/>
          <a:p>
            <a:pPr algn="l">
              <a:lnSpc>
                <a:spcPts val="12999"/>
              </a:lnSpc>
            </a:pPr>
            <a:r>
              <a:rPr lang="en-US" sz="9999" b="true">
                <a:solidFill>
                  <a:srgbClr val="FFFFFF"/>
                </a:solidFill>
                <a:latin typeface="Public Sans Bold"/>
                <a:ea typeface="Public Sans Bold"/>
                <a:cs typeface="Public Sans Bold"/>
                <a:sym typeface="Public Sans Bold"/>
              </a:rPr>
              <a:t>INTRODUCTION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832683" y="-774656"/>
            <a:ext cx="8307453" cy="6337190"/>
          </a:xfrm>
          <a:custGeom>
            <a:avLst/>
            <a:gdLst/>
            <a:ahLst/>
            <a:cxnLst/>
            <a:rect r="r" b="b" t="t" l="l"/>
            <a:pathLst>
              <a:path h="6337190" w="8307453">
                <a:moveTo>
                  <a:pt x="0" y="0"/>
                </a:moveTo>
                <a:lnTo>
                  <a:pt x="8307454" y="0"/>
                </a:lnTo>
                <a:lnTo>
                  <a:pt x="8307454" y="6337190"/>
                </a:lnTo>
                <a:lnTo>
                  <a:pt x="0" y="633719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137841">
            <a:off x="-3569617" y="6859192"/>
            <a:ext cx="8307453" cy="6337190"/>
          </a:xfrm>
          <a:custGeom>
            <a:avLst/>
            <a:gdLst/>
            <a:ahLst/>
            <a:cxnLst/>
            <a:rect r="r" b="b" t="t" l="l"/>
            <a:pathLst>
              <a:path h="6337190" w="8307453">
                <a:moveTo>
                  <a:pt x="0" y="0"/>
                </a:moveTo>
                <a:lnTo>
                  <a:pt x="8307454" y="0"/>
                </a:lnTo>
                <a:lnTo>
                  <a:pt x="8307454" y="6337190"/>
                </a:lnTo>
                <a:lnTo>
                  <a:pt x="0" y="633719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4302985" y="5369161"/>
            <a:ext cx="2817159" cy="4068100"/>
          </a:xfrm>
          <a:custGeom>
            <a:avLst/>
            <a:gdLst/>
            <a:ahLst/>
            <a:cxnLst/>
            <a:rect r="r" b="b" t="t" l="l"/>
            <a:pathLst>
              <a:path h="4068100" w="2817159">
                <a:moveTo>
                  <a:pt x="0" y="0"/>
                </a:moveTo>
                <a:lnTo>
                  <a:pt x="2817159" y="0"/>
                </a:lnTo>
                <a:lnTo>
                  <a:pt x="2817159" y="4068100"/>
                </a:lnTo>
                <a:lnTo>
                  <a:pt x="0" y="4068100"/>
                </a:lnTo>
                <a:lnTo>
                  <a:pt x="0" y="0"/>
                </a:lnTo>
                <a:close/>
              </a:path>
            </a:pathLst>
          </a:custGeom>
          <a:blipFill>
            <a:blip r:embed="rId5"/>
            <a:stretch>
              <a:fillRect l="0" t="0" r="0" b="0"/>
            </a:stretch>
          </a:blipFill>
        </p:spPr>
      </p:sp>
      <p:sp>
        <p:nvSpPr>
          <p:cNvPr name="TextBox 5" id="5"/>
          <p:cNvSpPr txBox="true"/>
          <p:nvPr/>
        </p:nvSpPr>
        <p:spPr>
          <a:xfrm rot="0">
            <a:off x="584110" y="923925"/>
            <a:ext cx="14248573" cy="863600"/>
          </a:xfrm>
          <a:prstGeom prst="rect">
            <a:avLst/>
          </a:prstGeom>
        </p:spPr>
        <p:txBody>
          <a:bodyPr anchor="t" rtlCol="false" tIns="0" lIns="0" bIns="0" rIns="0">
            <a:spAutoFit/>
          </a:bodyPr>
          <a:lstStyle/>
          <a:p>
            <a:pPr algn="l">
              <a:lnSpc>
                <a:spcPts val="7000"/>
              </a:lnSpc>
            </a:pPr>
            <a:r>
              <a:rPr lang="en-US" sz="5000">
                <a:solidFill>
                  <a:srgbClr val="222A9B"/>
                </a:solidFill>
                <a:latin typeface="Public Sans"/>
                <a:ea typeface="Public Sans"/>
                <a:cs typeface="Public Sans"/>
                <a:sym typeface="Public Sans"/>
              </a:rPr>
              <a:t>Federated Learning</a:t>
            </a:r>
          </a:p>
        </p:txBody>
      </p:sp>
      <p:sp>
        <p:nvSpPr>
          <p:cNvPr name="TextBox 6" id="6"/>
          <p:cNvSpPr txBox="true"/>
          <p:nvPr/>
        </p:nvSpPr>
        <p:spPr>
          <a:xfrm rot="0">
            <a:off x="101579" y="124777"/>
            <a:ext cx="6777633" cy="391795"/>
          </a:xfrm>
          <a:prstGeom prst="rect">
            <a:avLst/>
          </a:prstGeom>
        </p:spPr>
        <p:txBody>
          <a:bodyPr anchor="t" rtlCol="false" tIns="0" lIns="0" bIns="0" rIns="0">
            <a:spAutoFit/>
          </a:bodyPr>
          <a:lstStyle/>
          <a:p>
            <a:pPr algn="ctr">
              <a:lnSpc>
                <a:spcPts val="3079"/>
              </a:lnSpc>
              <a:spcBef>
                <a:spcPct val="0"/>
              </a:spcBef>
            </a:pPr>
            <a:r>
              <a:rPr lang="en-US" b="true" sz="2199">
                <a:solidFill>
                  <a:srgbClr val="000000"/>
                </a:solidFill>
                <a:latin typeface="Public Sans Bold"/>
                <a:ea typeface="Public Sans Bold"/>
                <a:cs typeface="Public Sans Bold"/>
                <a:sym typeface="Public Sans Bold"/>
              </a:rPr>
              <a:t>Cloud computing Course Presentation - Parthenope</a:t>
            </a:r>
          </a:p>
        </p:txBody>
      </p:sp>
      <p:sp>
        <p:nvSpPr>
          <p:cNvPr name="TextBox 7" id="7"/>
          <p:cNvSpPr txBox="true"/>
          <p:nvPr/>
        </p:nvSpPr>
        <p:spPr>
          <a:xfrm rot="0">
            <a:off x="584110" y="2336789"/>
            <a:ext cx="13560125" cy="1340930"/>
          </a:xfrm>
          <a:prstGeom prst="rect">
            <a:avLst/>
          </a:prstGeom>
        </p:spPr>
        <p:txBody>
          <a:bodyPr anchor="t" rtlCol="false" tIns="0" lIns="0" bIns="0" rIns="0">
            <a:spAutoFit/>
          </a:bodyPr>
          <a:lstStyle/>
          <a:p>
            <a:pPr algn="l">
              <a:lnSpc>
                <a:spcPts val="3544"/>
              </a:lnSpc>
            </a:pPr>
            <a:r>
              <a:rPr lang="en-US" sz="2531">
                <a:solidFill>
                  <a:srgbClr val="343434"/>
                </a:solidFill>
                <a:latin typeface="Public Sans"/>
                <a:ea typeface="Public Sans"/>
                <a:cs typeface="Public Sans"/>
                <a:sym typeface="Public Sans"/>
              </a:rPr>
              <a:t>The Federated Learning (FL) is a new approach for Machine Learning models. Giving a new collaborative method for model training using decentralized devices without explicit data-sharing.</a:t>
            </a:r>
          </a:p>
        </p:txBody>
      </p:sp>
      <p:sp>
        <p:nvSpPr>
          <p:cNvPr name="TextBox 8" id="8"/>
          <p:cNvSpPr txBox="true"/>
          <p:nvPr/>
        </p:nvSpPr>
        <p:spPr>
          <a:xfrm rot="0">
            <a:off x="584110" y="4134918"/>
            <a:ext cx="13718875" cy="891570"/>
          </a:xfrm>
          <a:prstGeom prst="rect">
            <a:avLst/>
          </a:prstGeom>
        </p:spPr>
        <p:txBody>
          <a:bodyPr anchor="t" rtlCol="false" tIns="0" lIns="0" bIns="0" rIns="0">
            <a:spAutoFit/>
          </a:bodyPr>
          <a:lstStyle/>
          <a:p>
            <a:pPr algn="l">
              <a:lnSpc>
                <a:spcPts val="3544"/>
              </a:lnSpc>
            </a:pPr>
            <a:r>
              <a:rPr lang="en-US" sz="2531">
                <a:solidFill>
                  <a:srgbClr val="343434"/>
                </a:solidFill>
                <a:latin typeface="Public Sans"/>
                <a:ea typeface="Public Sans"/>
                <a:cs typeface="Public Sans"/>
                <a:sym typeface="Public Sans"/>
              </a:rPr>
              <a:t>This techinque trains the local models from client devices that is aggregated to the central node that produce the global model. FL offers several key advantages:</a:t>
            </a:r>
          </a:p>
        </p:txBody>
      </p:sp>
      <p:sp>
        <p:nvSpPr>
          <p:cNvPr name="TextBox 9" id="9"/>
          <p:cNvSpPr txBox="true"/>
          <p:nvPr/>
        </p:nvSpPr>
        <p:spPr>
          <a:xfrm rot="0">
            <a:off x="1028700" y="5312011"/>
            <a:ext cx="10924875" cy="3126576"/>
          </a:xfrm>
          <a:prstGeom prst="rect">
            <a:avLst/>
          </a:prstGeom>
        </p:spPr>
        <p:txBody>
          <a:bodyPr anchor="t" rtlCol="false" tIns="0" lIns="0" bIns="0" rIns="0">
            <a:spAutoFit/>
          </a:bodyPr>
          <a:lstStyle/>
          <a:p>
            <a:pPr algn="l" marL="546537" indent="-273269" lvl="1">
              <a:lnSpc>
                <a:spcPts val="3544"/>
              </a:lnSpc>
              <a:buFont typeface="Arial"/>
              <a:buChar char="•"/>
            </a:pPr>
            <a:r>
              <a:rPr lang="en-US" b="true" sz="2531" i="true">
                <a:solidFill>
                  <a:srgbClr val="343434"/>
                </a:solidFill>
                <a:latin typeface="Public Sans Bold Italics"/>
                <a:ea typeface="Public Sans Bold Italics"/>
                <a:cs typeface="Public Sans Bold Italics"/>
                <a:sym typeface="Public Sans Bold Italics"/>
              </a:rPr>
              <a:t>Data privacy and access</a:t>
            </a:r>
            <a:r>
              <a:rPr lang="en-US" sz="2531" i="true">
                <a:solidFill>
                  <a:srgbClr val="343434"/>
                </a:solidFill>
                <a:latin typeface="Public Sans Italics"/>
                <a:ea typeface="Public Sans Italics"/>
                <a:cs typeface="Public Sans Italics"/>
                <a:sym typeface="Public Sans Italics"/>
              </a:rPr>
              <a:t>, enhances data privacy and security by keeping raw data localized.</a:t>
            </a:r>
          </a:p>
          <a:p>
            <a:pPr algn="l" marL="546537" indent="-273269" lvl="1">
              <a:lnSpc>
                <a:spcPts val="3544"/>
              </a:lnSpc>
              <a:buFont typeface="Arial"/>
              <a:buChar char="•"/>
            </a:pPr>
            <a:r>
              <a:rPr lang="en-US" b="true" sz="2531" i="true">
                <a:solidFill>
                  <a:srgbClr val="343434"/>
                </a:solidFill>
                <a:latin typeface="Public Sans Bold Italics"/>
                <a:ea typeface="Public Sans Bold Italics"/>
                <a:cs typeface="Public Sans Bold Italics"/>
                <a:sym typeface="Public Sans Bold Italics"/>
              </a:rPr>
              <a:t>Lower overhead and computational demands</a:t>
            </a:r>
            <a:r>
              <a:rPr lang="en-US" sz="2531" i="true">
                <a:solidFill>
                  <a:srgbClr val="343434"/>
                </a:solidFill>
                <a:latin typeface="Public Sans Italics"/>
                <a:ea typeface="Public Sans Italics"/>
                <a:cs typeface="Public Sans Italics"/>
                <a:sym typeface="Public Sans Italics"/>
              </a:rPr>
              <a:t>, this is highly reduced because only compact model updates, rather than bulky raw data, are transmitted.</a:t>
            </a:r>
          </a:p>
          <a:p>
            <a:pPr algn="l" marL="546537" indent="-273269" lvl="1">
              <a:lnSpc>
                <a:spcPts val="3544"/>
              </a:lnSpc>
              <a:buFont typeface="Arial"/>
              <a:buChar char="•"/>
            </a:pPr>
            <a:r>
              <a:rPr lang="en-US" b="true" sz="2531" i="true">
                <a:solidFill>
                  <a:srgbClr val="343434"/>
                </a:solidFill>
                <a:latin typeface="Public Sans Bold Italics"/>
                <a:ea typeface="Public Sans Bold Italics"/>
                <a:cs typeface="Public Sans Bold Italics"/>
                <a:sym typeface="Public Sans Bold Italics"/>
              </a:rPr>
              <a:t>Robustness,</a:t>
            </a:r>
            <a:r>
              <a:rPr lang="en-US" sz="2531" i="true">
                <a:solidFill>
                  <a:srgbClr val="343434"/>
                </a:solidFill>
                <a:latin typeface="Public Sans Italics"/>
                <a:ea typeface="Public Sans Italics"/>
                <a:cs typeface="Public Sans Italics"/>
                <a:sym typeface="Public Sans Italics"/>
              </a:rPr>
              <a:t> by decentralizing the training process, the risk of a single point of failure is mitigated.</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832683" y="-774656"/>
            <a:ext cx="8307453" cy="6337190"/>
          </a:xfrm>
          <a:custGeom>
            <a:avLst/>
            <a:gdLst/>
            <a:ahLst/>
            <a:cxnLst/>
            <a:rect r="r" b="b" t="t" l="l"/>
            <a:pathLst>
              <a:path h="6337190" w="8307453">
                <a:moveTo>
                  <a:pt x="0" y="0"/>
                </a:moveTo>
                <a:lnTo>
                  <a:pt x="8307454" y="0"/>
                </a:lnTo>
                <a:lnTo>
                  <a:pt x="8307454" y="6337190"/>
                </a:lnTo>
                <a:lnTo>
                  <a:pt x="0" y="633719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137841">
            <a:off x="-3569617" y="6859192"/>
            <a:ext cx="8307453" cy="6337190"/>
          </a:xfrm>
          <a:custGeom>
            <a:avLst/>
            <a:gdLst/>
            <a:ahLst/>
            <a:cxnLst/>
            <a:rect r="r" b="b" t="t" l="l"/>
            <a:pathLst>
              <a:path h="6337190" w="8307453">
                <a:moveTo>
                  <a:pt x="0" y="0"/>
                </a:moveTo>
                <a:lnTo>
                  <a:pt x="8307454" y="0"/>
                </a:lnTo>
                <a:lnTo>
                  <a:pt x="8307454" y="6337190"/>
                </a:lnTo>
                <a:lnTo>
                  <a:pt x="0" y="633719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2967536" y="5618172"/>
            <a:ext cx="4830391" cy="4063892"/>
          </a:xfrm>
          <a:custGeom>
            <a:avLst/>
            <a:gdLst/>
            <a:ahLst/>
            <a:cxnLst/>
            <a:rect r="r" b="b" t="t" l="l"/>
            <a:pathLst>
              <a:path h="4063892" w="4830391">
                <a:moveTo>
                  <a:pt x="0" y="0"/>
                </a:moveTo>
                <a:lnTo>
                  <a:pt x="4830391" y="0"/>
                </a:lnTo>
                <a:lnTo>
                  <a:pt x="4830391" y="4063892"/>
                </a:lnTo>
                <a:lnTo>
                  <a:pt x="0" y="4063892"/>
                </a:lnTo>
                <a:lnTo>
                  <a:pt x="0" y="0"/>
                </a:lnTo>
                <a:close/>
              </a:path>
            </a:pathLst>
          </a:custGeom>
          <a:blipFill>
            <a:blip r:embed="rId5"/>
            <a:stretch>
              <a:fillRect l="0" t="0" r="0" b="0"/>
            </a:stretch>
          </a:blipFill>
        </p:spPr>
      </p:sp>
      <p:sp>
        <p:nvSpPr>
          <p:cNvPr name="TextBox 5" id="5"/>
          <p:cNvSpPr txBox="true"/>
          <p:nvPr/>
        </p:nvSpPr>
        <p:spPr>
          <a:xfrm rot="0">
            <a:off x="584110" y="923925"/>
            <a:ext cx="14248573" cy="863600"/>
          </a:xfrm>
          <a:prstGeom prst="rect">
            <a:avLst/>
          </a:prstGeom>
        </p:spPr>
        <p:txBody>
          <a:bodyPr anchor="t" rtlCol="false" tIns="0" lIns="0" bIns="0" rIns="0">
            <a:spAutoFit/>
          </a:bodyPr>
          <a:lstStyle/>
          <a:p>
            <a:pPr algn="l">
              <a:lnSpc>
                <a:spcPts val="7000"/>
              </a:lnSpc>
            </a:pPr>
            <a:r>
              <a:rPr lang="en-US" sz="5000">
                <a:solidFill>
                  <a:srgbClr val="222A9B"/>
                </a:solidFill>
                <a:latin typeface="Public Sans"/>
                <a:ea typeface="Public Sans"/>
                <a:cs typeface="Public Sans"/>
                <a:sym typeface="Public Sans"/>
              </a:rPr>
              <a:t>Hierarchical FL</a:t>
            </a:r>
          </a:p>
        </p:txBody>
      </p:sp>
      <p:sp>
        <p:nvSpPr>
          <p:cNvPr name="TextBox 6" id="6"/>
          <p:cNvSpPr txBox="true"/>
          <p:nvPr/>
        </p:nvSpPr>
        <p:spPr>
          <a:xfrm rot="0">
            <a:off x="101579" y="124777"/>
            <a:ext cx="6777633" cy="391795"/>
          </a:xfrm>
          <a:prstGeom prst="rect">
            <a:avLst/>
          </a:prstGeom>
        </p:spPr>
        <p:txBody>
          <a:bodyPr anchor="t" rtlCol="false" tIns="0" lIns="0" bIns="0" rIns="0">
            <a:spAutoFit/>
          </a:bodyPr>
          <a:lstStyle/>
          <a:p>
            <a:pPr algn="ctr">
              <a:lnSpc>
                <a:spcPts val="3079"/>
              </a:lnSpc>
              <a:spcBef>
                <a:spcPct val="0"/>
              </a:spcBef>
            </a:pPr>
            <a:r>
              <a:rPr lang="en-US" b="true" sz="2199">
                <a:solidFill>
                  <a:srgbClr val="000000"/>
                </a:solidFill>
                <a:latin typeface="Public Sans Bold"/>
                <a:ea typeface="Public Sans Bold"/>
                <a:cs typeface="Public Sans Bold"/>
                <a:sym typeface="Public Sans Bold"/>
              </a:rPr>
              <a:t>Cloud computing Course Presentation - Parthenope</a:t>
            </a:r>
          </a:p>
        </p:txBody>
      </p:sp>
      <p:sp>
        <p:nvSpPr>
          <p:cNvPr name="TextBox 7" id="7"/>
          <p:cNvSpPr txBox="true"/>
          <p:nvPr/>
        </p:nvSpPr>
        <p:spPr>
          <a:xfrm rot="0">
            <a:off x="584110" y="2614758"/>
            <a:ext cx="13313459" cy="891570"/>
          </a:xfrm>
          <a:prstGeom prst="rect">
            <a:avLst/>
          </a:prstGeom>
        </p:spPr>
        <p:txBody>
          <a:bodyPr anchor="t" rtlCol="false" tIns="0" lIns="0" bIns="0" rIns="0">
            <a:spAutoFit/>
          </a:bodyPr>
          <a:lstStyle/>
          <a:p>
            <a:pPr algn="l">
              <a:lnSpc>
                <a:spcPts val="3544"/>
              </a:lnSpc>
            </a:pPr>
            <a:r>
              <a:rPr lang="en-US" sz="2531">
                <a:solidFill>
                  <a:srgbClr val="343434"/>
                </a:solidFill>
                <a:latin typeface="Public Sans"/>
                <a:ea typeface="Public Sans"/>
                <a:cs typeface="Public Sans"/>
                <a:sym typeface="Public Sans"/>
              </a:rPr>
              <a:t>While traditional FL demonstrates significant potential in collaborative model training, faces critical challenges when scaled to large number of Geographically remote clients.</a:t>
            </a:r>
          </a:p>
        </p:txBody>
      </p:sp>
      <p:sp>
        <p:nvSpPr>
          <p:cNvPr name="TextBox 8" id="8"/>
          <p:cNvSpPr txBox="true"/>
          <p:nvPr/>
        </p:nvSpPr>
        <p:spPr>
          <a:xfrm rot="0">
            <a:off x="584110" y="4058778"/>
            <a:ext cx="13313459" cy="1340930"/>
          </a:xfrm>
          <a:prstGeom prst="rect">
            <a:avLst/>
          </a:prstGeom>
        </p:spPr>
        <p:txBody>
          <a:bodyPr anchor="t" rtlCol="false" tIns="0" lIns="0" bIns="0" rIns="0">
            <a:spAutoFit/>
          </a:bodyPr>
          <a:lstStyle/>
          <a:p>
            <a:pPr algn="l">
              <a:lnSpc>
                <a:spcPts val="3544"/>
              </a:lnSpc>
            </a:pPr>
            <a:r>
              <a:rPr lang="en-US" sz="2531">
                <a:solidFill>
                  <a:srgbClr val="343434"/>
                </a:solidFill>
                <a:latin typeface="Public Sans"/>
                <a:ea typeface="Public Sans"/>
                <a:cs typeface="Public Sans"/>
                <a:sym typeface="Public Sans"/>
              </a:rPr>
              <a:t>Hierarchical Federated Learning (HFL) offers a practical solution by introducing an intermediate layer of edge servers or aggregators. Instead of all clients communicating directly with the central server, only a smaller group of edge nodes.</a:t>
            </a:r>
          </a:p>
        </p:txBody>
      </p:sp>
      <p:sp>
        <p:nvSpPr>
          <p:cNvPr name="TextBox 9" id="9"/>
          <p:cNvSpPr txBox="true"/>
          <p:nvPr/>
        </p:nvSpPr>
        <p:spPr>
          <a:xfrm rot="0">
            <a:off x="584110" y="6274162"/>
            <a:ext cx="11376709" cy="1340930"/>
          </a:xfrm>
          <a:prstGeom prst="rect">
            <a:avLst/>
          </a:prstGeom>
        </p:spPr>
        <p:txBody>
          <a:bodyPr anchor="t" rtlCol="false" tIns="0" lIns="0" bIns="0" rIns="0">
            <a:spAutoFit/>
          </a:bodyPr>
          <a:lstStyle/>
          <a:p>
            <a:pPr algn="l">
              <a:lnSpc>
                <a:spcPts val="3544"/>
              </a:lnSpc>
            </a:pPr>
            <a:r>
              <a:rPr lang="en-US" sz="2531">
                <a:solidFill>
                  <a:srgbClr val="343434"/>
                </a:solidFill>
                <a:latin typeface="Public Sans"/>
                <a:ea typeface="Public Sans"/>
                <a:cs typeface="Public Sans"/>
                <a:sym typeface="Public Sans"/>
              </a:rPr>
              <a:t>This layered approach not only reduces communication overhead but also enhances scalability and robustness by allowing local aggregation among geographically or logically grouped clients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832683" y="-774656"/>
            <a:ext cx="8307453" cy="6337190"/>
          </a:xfrm>
          <a:custGeom>
            <a:avLst/>
            <a:gdLst/>
            <a:ahLst/>
            <a:cxnLst/>
            <a:rect r="r" b="b" t="t" l="l"/>
            <a:pathLst>
              <a:path h="6337190" w="8307453">
                <a:moveTo>
                  <a:pt x="0" y="0"/>
                </a:moveTo>
                <a:lnTo>
                  <a:pt x="8307454" y="0"/>
                </a:lnTo>
                <a:lnTo>
                  <a:pt x="8307454" y="6337190"/>
                </a:lnTo>
                <a:lnTo>
                  <a:pt x="0" y="633719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137841">
            <a:off x="-3569617" y="6859192"/>
            <a:ext cx="8307453" cy="6337190"/>
          </a:xfrm>
          <a:custGeom>
            <a:avLst/>
            <a:gdLst/>
            <a:ahLst/>
            <a:cxnLst/>
            <a:rect r="r" b="b" t="t" l="l"/>
            <a:pathLst>
              <a:path h="6337190" w="8307453">
                <a:moveTo>
                  <a:pt x="0" y="0"/>
                </a:moveTo>
                <a:lnTo>
                  <a:pt x="8307454" y="0"/>
                </a:lnTo>
                <a:lnTo>
                  <a:pt x="8307454" y="6337190"/>
                </a:lnTo>
                <a:lnTo>
                  <a:pt x="0" y="633719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4488459" y="6812231"/>
            <a:ext cx="2446069" cy="2446069"/>
          </a:xfrm>
          <a:custGeom>
            <a:avLst/>
            <a:gdLst/>
            <a:ahLst/>
            <a:cxnLst/>
            <a:rect r="r" b="b" t="t" l="l"/>
            <a:pathLst>
              <a:path h="2446069" w="2446069">
                <a:moveTo>
                  <a:pt x="0" y="0"/>
                </a:moveTo>
                <a:lnTo>
                  <a:pt x="2446069" y="0"/>
                </a:lnTo>
                <a:lnTo>
                  <a:pt x="2446069" y="2446069"/>
                </a:lnTo>
                <a:lnTo>
                  <a:pt x="0" y="2446069"/>
                </a:lnTo>
                <a:lnTo>
                  <a:pt x="0" y="0"/>
                </a:lnTo>
                <a:close/>
              </a:path>
            </a:pathLst>
          </a:custGeom>
          <a:blipFill>
            <a:blip r:embed="rId5"/>
            <a:stretch>
              <a:fillRect l="0" t="0" r="0" b="0"/>
            </a:stretch>
          </a:blipFill>
        </p:spPr>
      </p:sp>
      <p:sp>
        <p:nvSpPr>
          <p:cNvPr name="TextBox 5" id="5"/>
          <p:cNvSpPr txBox="true"/>
          <p:nvPr/>
        </p:nvSpPr>
        <p:spPr>
          <a:xfrm rot="0">
            <a:off x="584110" y="923925"/>
            <a:ext cx="14248573" cy="863600"/>
          </a:xfrm>
          <a:prstGeom prst="rect">
            <a:avLst/>
          </a:prstGeom>
        </p:spPr>
        <p:txBody>
          <a:bodyPr anchor="t" rtlCol="false" tIns="0" lIns="0" bIns="0" rIns="0">
            <a:spAutoFit/>
          </a:bodyPr>
          <a:lstStyle/>
          <a:p>
            <a:pPr algn="l">
              <a:lnSpc>
                <a:spcPts val="7000"/>
              </a:lnSpc>
            </a:pPr>
            <a:r>
              <a:rPr lang="en-US" sz="5000">
                <a:solidFill>
                  <a:srgbClr val="222A9B"/>
                </a:solidFill>
                <a:latin typeface="Public Sans"/>
                <a:ea typeface="Public Sans"/>
                <a:cs typeface="Public Sans"/>
                <a:sym typeface="Public Sans"/>
              </a:rPr>
              <a:t>Microsoft Azure</a:t>
            </a:r>
          </a:p>
        </p:txBody>
      </p:sp>
      <p:sp>
        <p:nvSpPr>
          <p:cNvPr name="TextBox 6" id="6"/>
          <p:cNvSpPr txBox="true"/>
          <p:nvPr/>
        </p:nvSpPr>
        <p:spPr>
          <a:xfrm rot="0">
            <a:off x="101579" y="124777"/>
            <a:ext cx="6777633" cy="391795"/>
          </a:xfrm>
          <a:prstGeom prst="rect">
            <a:avLst/>
          </a:prstGeom>
        </p:spPr>
        <p:txBody>
          <a:bodyPr anchor="t" rtlCol="false" tIns="0" lIns="0" bIns="0" rIns="0">
            <a:spAutoFit/>
          </a:bodyPr>
          <a:lstStyle/>
          <a:p>
            <a:pPr algn="ctr">
              <a:lnSpc>
                <a:spcPts val="3079"/>
              </a:lnSpc>
              <a:spcBef>
                <a:spcPct val="0"/>
              </a:spcBef>
            </a:pPr>
            <a:r>
              <a:rPr lang="en-US" b="true" sz="2199">
                <a:solidFill>
                  <a:srgbClr val="000000"/>
                </a:solidFill>
                <a:latin typeface="Public Sans Bold"/>
                <a:ea typeface="Public Sans Bold"/>
                <a:cs typeface="Public Sans Bold"/>
                <a:sym typeface="Public Sans Bold"/>
              </a:rPr>
              <a:t>Cloud computing Course Presentation - Parthenope</a:t>
            </a:r>
          </a:p>
        </p:txBody>
      </p:sp>
      <p:sp>
        <p:nvSpPr>
          <p:cNvPr name="TextBox 7" id="7"/>
          <p:cNvSpPr txBox="true"/>
          <p:nvPr/>
        </p:nvSpPr>
        <p:spPr>
          <a:xfrm rot="0">
            <a:off x="584110" y="2244725"/>
            <a:ext cx="13560125" cy="1790289"/>
          </a:xfrm>
          <a:prstGeom prst="rect">
            <a:avLst/>
          </a:prstGeom>
        </p:spPr>
        <p:txBody>
          <a:bodyPr anchor="t" rtlCol="false" tIns="0" lIns="0" bIns="0" rIns="0">
            <a:spAutoFit/>
          </a:bodyPr>
          <a:lstStyle/>
          <a:p>
            <a:pPr algn="l">
              <a:lnSpc>
                <a:spcPts val="3544"/>
              </a:lnSpc>
            </a:pPr>
            <a:r>
              <a:rPr lang="en-US" sz="2531">
                <a:solidFill>
                  <a:srgbClr val="343434"/>
                </a:solidFill>
                <a:latin typeface="Public Sans"/>
                <a:ea typeface="Public Sans"/>
                <a:cs typeface="Public Sans"/>
                <a:sym typeface="Public Sans"/>
              </a:rPr>
              <a:t>Microsoft Azure is a cloud computing platform and service developed by Microsoft, launched in 2010. It offers a globally distributed infrastructure that supports a wide range of cloud services, including</a:t>
            </a:r>
          </a:p>
          <a:p>
            <a:pPr algn="l">
              <a:lnSpc>
                <a:spcPts val="3544"/>
              </a:lnSpc>
            </a:pPr>
          </a:p>
        </p:txBody>
      </p:sp>
      <p:sp>
        <p:nvSpPr>
          <p:cNvPr name="TextBox 8" id="8"/>
          <p:cNvSpPr txBox="true"/>
          <p:nvPr/>
        </p:nvSpPr>
        <p:spPr>
          <a:xfrm rot="0">
            <a:off x="928334" y="3665937"/>
            <a:ext cx="13560125" cy="2231226"/>
          </a:xfrm>
          <a:prstGeom prst="rect">
            <a:avLst/>
          </a:prstGeom>
        </p:spPr>
        <p:txBody>
          <a:bodyPr anchor="t" rtlCol="false" tIns="0" lIns="0" bIns="0" rIns="0">
            <a:spAutoFit/>
          </a:bodyPr>
          <a:lstStyle/>
          <a:p>
            <a:pPr algn="l" marL="546537" indent="-273269" lvl="1">
              <a:lnSpc>
                <a:spcPts val="3544"/>
              </a:lnSpc>
              <a:buFont typeface="Arial"/>
              <a:buChar char="•"/>
            </a:pPr>
            <a:r>
              <a:rPr lang="en-US" sz="2531">
                <a:solidFill>
                  <a:srgbClr val="343434"/>
                </a:solidFill>
                <a:latin typeface="Public Sans"/>
                <a:ea typeface="Public Sans"/>
                <a:cs typeface="Public Sans"/>
                <a:sym typeface="Public Sans"/>
              </a:rPr>
              <a:t>Virtual Machines.</a:t>
            </a:r>
          </a:p>
          <a:p>
            <a:pPr algn="l" marL="546537" indent="-273269" lvl="1">
              <a:lnSpc>
                <a:spcPts val="3544"/>
              </a:lnSpc>
              <a:buFont typeface="Arial"/>
              <a:buChar char="•"/>
            </a:pPr>
            <a:r>
              <a:rPr lang="en-US" sz="2531">
                <a:solidFill>
                  <a:srgbClr val="343434"/>
                </a:solidFill>
                <a:latin typeface="Public Sans"/>
                <a:ea typeface="Public Sans"/>
                <a:cs typeface="Public Sans"/>
                <a:sym typeface="Public Sans"/>
              </a:rPr>
              <a:t>App Services.</a:t>
            </a:r>
          </a:p>
          <a:p>
            <a:pPr algn="l" marL="546537" indent="-273269" lvl="1">
              <a:lnSpc>
                <a:spcPts val="3544"/>
              </a:lnSpc>
              <a:buFont typeface="Arial"/>
              <a:buChar char="•"/>
            </a:pPr>
            <a:r>
              <a:rPr lang="en-US" sz="2531">
                <a:solidFill>
                  <a:srgbClr val="343434"/>
                </a:solidFill>
                <a:latin typeface="Public Sans"/>
                <a:ea typeface="Public Sans"/>
                <a:cs typeface="Public Sans"/>
                <a:sym typeface="Public Sans"/>
              </a:rPr>
              <a:t>SQL &amp; NoSQL Databases.</a:t>
            </a:r>
          </a:p>
          <a:p>
            <a:pPr algn="l" marL="546537" indent="-273269" lvl="1">
              <a:lnSpc>
                <a:spcPts val="3544"/>
              </a:lnSpc>
              <a:buFont typeface="Arial"/>
              <a:buChar char="•"/>
            </a:pPr>
            <a:r>
              <a:rPr lang="en-US" sz="2531">
                <a:solidFill>
                  <a:srgbClr val="343434"/>
                </a:solidFill>
                <a:latin typeface="Public Sans"/>
                <a:ea typeface="Public Sans"/>
                <a:cs typeface="Public Sans"/>
                <a:sym typeface="Public Sans"/>
              </a:rPr>
              <a:t>API services.</a:t>
            </a:r>
          </a:p>
          <a:p>
            <a:pPr algn="l" marL="546537" indent="-273269" lvl="1">
              <a:lnSpc>
                <a:spcPts val="3544"/>
              </a:lnSpc>
              <a:buFont typeface="Arial"/>
              <a:buChar char="•"/>
            </a:pPr>
            <a:r>
              <a:rPr lang="en-US" sz="2531">
                <a:solidFill>
                  <a:srgbClr val="343434"/>
                </a:solidFill>
                <a:latin typeface="Public Sans"/>
                <a:ea typeface="Public Sans"/>
                <a:cs typeface="Public Sans"/>
                <a:sym typeface="Public Sans"/>
              </a:rPr>
              <a:t>AI, Machine Learning &amp; DevOps Tools.</a:t>
            </a:r>
          </a:p>
        </p:txBody>
      </p:sp>
      <p:sp>
        <p:nvSpPr>
          <p:cNvPr name="TextBox 9" id="9"/>
          <p:cNvSpPr txBox="true"/>
          <p:nvPr/>
        </p:nvSpPr>
        <p:spPr>
          <a:xfrm rot="0">
            <a:off x="330110" y="6054659"/>
            <a:ext cx="13560125" cy="1790289"/>
          </a:xfrm>
          <a:prstGeom prst="rect">
            <a:avLst/>
          </a:prstGeom>
        </p:spPr>
        <p:txBody>
          <a:bodyPr anchor="t" rtlCol="false" tIns="0" lIns="0" bIns="0" rIns="0">
            <a:spAutoFit/>
          </a:bodyPr>
          <a:lstStyle/>
          <a:p>
            <a:pPr algn="l">
              <a:lnSpc>
                <a:spcPts val="3544"/>
              </a:lnSpc>
            </a:pPr>
            <a:r>
              <a:rPr lang="en-US" sz="2531">
                <a:solidFill>
                  <a:srgbClr val="343434"/>
                </a:solidFill>
                <a:latin typeface="Public Sans"/>
                <a:ea typeface="Public Sans"/>
                <a:cs typeface="Public Sans"/>
                <a:sym typeface="Public Sans"/>
              </a:rPr>
              <a:t>Azure enables businesses to build, deploy, and manage applications efficiently across a global network of Microsoft-managed data centers. It is used by companies of all sizes to enhance scalability, reduce costs, and accelerate innovation.</a:t>
            </a:r>
          </a:p>
          <a:p>
            <a:pPr algn="l">
              <a:lnSpc>
                <a:spcPts val="3544"/>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222A9B"/>
        </a:solidFill>
      </p:bgPr>
    </p:bg>
    <p:spTree>
      <p:nvGrpSpPr>
        <p:cNvPr id="1" name=""/>
        <p:cNvGrpSpPr/>
        <p:nvPr/>
      </p:nvGrpSpPr>
      <p:grpSpPr>
        <a:xfrm>
          <a:off x="0" y="0"/>
          <a:ext cx="0" cy="0"/>
          <a:chOff x="0" y="0"/>
          <a:chExt cx="0" cy="0"/>
        </a:xfrm>
      </p:grpSpPr>
      <p:sp>
        <p:nvSpPr>
          <p:cNvPr name="Freeform 2" id="2"/>
          <p:cNvSpPr/>
          <p:nvPr/>
        </p:nvSpPr>
        <p:spPr>
          <a:xfrm flipH="false" flipV="false" rot="0">
            <a:off x="-2249425" y="8505082"/>
            <a:ext cx="4276599" cy="3817837"/>
          </a:xfrm>
          <a:custGeom>
            <a:avLst/>
            <a:gdLst/>
            <a:ahLst/>
            <a:cxnLst/>
            <a:rect r="r" b="b" t="t" l="l"/>
            <a:pathLst>
              <a:path h="3817837" w="4276599">
                <a:moveTo>
                  <a:pt x="0" y="0"/>
                </a:moveTo>
                <a:lnTo>
                  <a:pt x="4276600" y="0"/>
                </a:lnTo>
                <a:lnTo>
                  <a:pt x="4276600" y="3817836"/>
                </a:lnTo>
                <a:lnTo>
                  <a:pt x="0" y="3817836"/>
                </a:lnTo>
                <a:lnTo>
                  <a:pt x="0" y="0"/>
                </a:lnTo>
                <a:close/>
              </a:path>
            </a:pathLst>
          </a:custGeom>
          <a:blipFill>
            <a:blip r:embed="rId2">
              <a:alphaModFix amt="50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3124356">
            <a:off x="15327312" y="-2057400"/>
            <a:ext cx="4490357" cy="4114800"/>
          </a:xfrm>
          <a:custGeom>
            <a:avLst/>
            <a:gdLst/>
            <a:ahLst/>
            <a:cxnLst/>
            <a:rect r="r" b="b" t="t" l="l"/>
            <a:pathLst>
              <a:path h="4114800" w="4490357">
                <a:moveTo>
                  <a:pt x="0" y="0"/>
                </a:moveTo>
                <a:lnTo>
                  <a:pt x="4490358" y="0"/>
                </a:lnTo>
                <a:lnTo>
                  <a:pt x="4490358"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2691343" y="3454400"/>
            <a:ext cx="12905314" cy="3273425"/>
          </a:xfrm>
          <a:prstGeom prst="rect">
            <a:avLst/>
          </a:prstGeom>
        </p:spPr>
        <p:txBody>
          <a:bodyPr anchor="t" rtlCol="false" tIns="0" lIns="0" bIns="0" rIns="0">
            <a:spAutoFit/>
          </a:bodyPr>
          <a:lstStyle/>
          <a:p>
            <a:pPr algn="ctr">
              <a:lnSpc>
                <a:spcPts val="12999"/>
              </a:lnSpc>
            </a:pPr>
            <a:r>
              <a:rPr lang="en-US" sz="9999" b="true">
                <a:solidFill>
                  <a:srgbClr val="FFFFFF"/>
                </a:solidFill>
                <a:latin typeface="Public Sans Bold"/>
                <a:ea typeface="Public Sans Bold"/>
                <a:cs typeface="Public Sans Bold"/>
                <a:sym typeface="Public Sans Bold"/>
              </a:rPr>
              <a:t>Problem Statement &amp; Solution</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832683" y="-774656"/>
            <a:ext cx="8307453" cy="6337190"/>
          </a:xfrm>
          <a:custGeom>
            <a:avLst/>
            <a:gdLst/>
            <a:ahLst/>
            <a:cxnLst/>
            <a:rect r="r" b="b" t="t" l="l"/>
            <a:pathLst>
              <a:path h="6337190" w="8307453">
                <a:moveTo>
                  <a:pt x="0" y="0"/>
                </a:moveTo>
                <a:lnTo>
                  <a:pt x="8307454" y="0"/>
                </a:lnTo>
                <a:lnTo>
                  <a:pt x="8307454" y="6337190"/>
                </a:lnTo>
                <a:lnTo>
                  <a:pt x="0" y="633719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137841">
            <a:off x="-3569617" y="6859192"/>
            <a:ext cx="8307453" cy="6337190"/>
          </a:xfrm>
          <a:custGeom>
            <a:avLst/>
            <a:gdLst/>
            <a:ahLst/>
            <a:cxnLst/>
            <a:rect r="r" b="b" t="t" l="l"/>
            <a:pathLst>
              <a:path h="6337190" w="8307453">
                <a:moveTo>
                  <a:pt x="0" y="0"/>
                </a:moveTo>
                <a:lnTo>
                  <a:pt x="8307454" y="0"/>
                </a:lnTo>
                <a:lnTo>
                  <a:pt x="8307454" y="6337190"/>
                </a:lnTo>
                <a:lnTo>
                  <a:pt x="0" y="633719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584110" y="923925"/>
            <a:ext cx="14248573" cy="863600"/>
          </a:xfrm>
          <a:prstGeom prst="rect">
            <a:avLst/>
          </a:prstGeom>
        </p:spPr>
        <p:txBody>
          <a:bodyPr anchor="t" rtlCol="false" tIns="0" lIns="0" bIns="0" rIns="0">
            <a:spAutoFit/>
          </a:bodyPr>
          <a:lstStyle/>
          <a:p>
            <a:pPr algn="l">
              <a:lnSpc>
                <a:spcPts val="7000"/>
              </a:lnSpc>
            </a:pPr>
            <a:r>
              <a:rPr lang="en-US" sz="5000">
                <a:solidFill>
                  <a:srgbClr val="222A9B"/>
                </a:solidFill>
                <a:latin typeface="Public Sans"/>
                <a:ea typeface="Public Sans"/>
                <a:cs typeface="Public Sans"/>
                <a:sym typeface="Public Sans"/>
              </a:rPr>
              <a:t>Problem Statement</a:t>
            </a:r>
          </a:p>
        </p:txBody>
      </p:sp>
      <p:sp>
        <p:nvSpPr>
          <p:cNvPr name="TextBox 5" id="5"/>
          <p:cNvSpPr txBox="true"/>
          <p:nvPr/>
        </p:nvSpPr>
        <p:spPr>
          <a:xfrm rot="0">
            <a:off x="101579" y="124777"/>
            <a:ext cx="6777633" cy="391795"/>
          </a:xfrm>
          <a:prstGeom prst="rect">
            <a:avLst/>
          </a:prstGeom>
        </p:spPr>
        <p:txBody>
          <a:bodyPr anchor="t" rtlCol="false" tIns="0" lIns="0" bIns="0" rIns="0">
            <a:spAutoFit/>
          </a:bodyPr>
          <a:lstStyle/>
          <a:p>
            <a:pPr algn="ctr">
              <a:lnSpc>
                <a:spcPts val="3079"/>
              </a:lnSpc>
              <a:spcBef>
                <a:spcPct val="0"/>
              </a:spcBef>
            </a:pPr>
            <a:r>
              <a:rPr lang="en-US" b="true" sz="2199">
                <a:solidFill>
                  <a:srgbClr val="000000"/>
                </a:solidFill>
                <a:latin typeface="Public Sans Bold"/>
                <a:ea typeface="Public Sans Bold"/>
                <a:cs typeface="Public Sans Bold"/>
                <a:sym typeface="Public Sans Bold"/>
              </a:rPr>
              <a:t>Cloud computing Course Presentation - Parthenope</a:t>
            </a:r>
          </a:p>
        </p:txBody>
      </p:sp>
      <p:sp>
        <p:nvSpPr>
          <p:cNvPr name="TextBox 6" id="6"/>
          <p:cNvSpPr txBox="true"/>
          <p:nvPr/>
        </p:nvSpPr>
        <p:spPr>
          <a:xfrm rot="0">
            <a:off x="584110" y="2130414"/>
            <a:ext cx="13560125" cy="7603326"/>
          </a:xfrm>
          <a:prstGeom prst="rect">
            <a:avLst/>
          </a:prstGeom>
        </p:spPr>
        <p:txBody>
          <a:bodyPr anchor="t" rtlCol="false" tIns="0" lIns="0" bIns="0" rIns="0">
            <a:spAutoFit/>
          </a:bodyPr>
          <a:lstStyle/>
          <a:p>
            <a:pPr algn="l">
              <a:lnSpc>
                <a:spcPts val="3544"/>
              </a:lnSpc>
            </a:pPr>
            <a:r>
              <a:rPr lang="en-US" sz="2531">
                <a:solidFill>
                  <a:srgbClr val="343434"/>
                </a:solidFill>
                <a:latin typeface="Public Sans"/>
                <a:ea typeface="Public Sans"/>
                <a:cs typeface="Public Sans"/>
                <a:sym typeface="Public Sans"/>
              </a:rPr>
              <a:t>Current HFL limitations:</a:t>
            </a:r>
          </a:p>
          <a:p>
            <a:pPr algn="l" marL="546537" indent="-273269" lvl="1">
              <a:lnSpc>
                <a:spcPts val="3544"/>
              </a:lnSpc>
              <a:buFont typeface="Arial"/>
              <a:buChar char="•"/>
            </a:pPr>
            <a:r>
              <a:rPr lang="en-US" sz="2531">
                <a:solidFill>
                  <a:srgbClr val="343434"/>
                </a:solidFill>
                <a:latin typeface="Public Sans"/>
                <a:ea typeface="Public Sans"/>
                <a:cs typeface="Public Sans"/>
                <a:sym typeface="Public Sans"/>
              </a:rPr>
              <a:t>Existing HFL frameworks are fundamentally limited by their reliance on a static pool of edge servers.</a:t>
            </a:r>
          </a:p>
          <a:p>
            <a:pPr algn="l" marL="546537" indent="-273269" lvl="1">
              <a:lnSpc>
                <a:spcPts val="3544"/>
              </a:lnSpc>
              <a:buFont typeface="Arial"/>
              <a:buChar char="•"/>
            </a:pPr>
            <a:r>
              <a:rPr lang="en-US" sz="2531">
                <a:solidFill>
                  <a:srgbClr val="343434"/>
                </a:solidFill>
                <a:latin typeface="Public Sans"/>
                <a:ea typeface="Public Sans"/>
                <a:cs typeface="Public Sans"/>
                <a:sym typeface="Public Sans"/>
              </a:rPr>
              <a:t>This static allocation cannot accommodate the dynamic nature of edge environments, where client numbers, data rates, and computational requirements vary significantly over time.</a:t>
            </a:r>
          </a:p>
          <a:p>
            <a:pPr algn="l">
              <a:lnSpc>
                <a:spcPts val="3544"/>
              </a:lnSpc>
            </a:pPr>
          </a:p>
          <a:p>
            <a:pPr algn="l">
              <a:lnSpc>
                <a:spcPts val="3544"/>
              </a:lnSpc>
            </a:pPr>
            <a:r>
              <a:rPr lang="en-US" sz="2531">
                <a:solidFill>
                  <a:srgbClr val="343434"/>
                </a:solidFill>
                <a:latin typeface="Public Sans"/>
                <a:ea typeface="Public Sans"/>
                <a:cs typeface="Public Sans"/>
                <a:sym typeface="Public Sans"/>
              </a:rPr>
              <a:t>Consequences of Static HFL:</a:t>
            </a:r>
          </a:p>
          <a:p>
            <a:pPr algn="l" marL="546537" indent="-273269" lvl="1">
              <a:lnSpc>
                <a:spcPts val="3544"/>
              </a:lnSpc>
              <a:buFont typeface="Arial"/>
              <a:buChar char="•"/>
            </a:pPr>
            <a:r>
              <a:rPr lang="en-US" sz="2531">
                <a:solidFill>
                  <a:srgbClr val="343434"/>
                </a:solidFill>
                <a:latin typeface="Public Sans"/>
                <a:ea typeface="Public Sans"/>
                <a:cs typeface="Public Sans"/>
                <a:sym typeface="Public Sans"/>
              </a:rPr>
              <a:t>Economic Inefficiency: Resource underutilization during low activity periods leads to unnecessary energy consumption.</a:t>
            </a:r>
          </a:p>
          <a:p>
            <a:pPr algn="l" marL="546537" indent="-273269" lvl="1">
              <a:lnSpc>
                <a:spcPts val="3544"/>
              </a:lnSpc>
              <a:buFont typeface="Arial"/>
              <a:buChar char="•"/>
            </a:pPr>
            <a:r>
              <a:rPr lang="en-US" sz="2531">
                <a:solidFill>
                  <a:srgbClr val="343434"/>
                </a:solidFill>
                <a:latin typeface="Public Sans"/>
                <a:ea typeface="Public Sans"/>
                <a:cs typeface="Public Sans"/>
                <a:sym typeface="Public Sans"/>
              </a:rPr>
              <a:t>Performance Degradation: During peak workloads, static resources become overwhelmed, causing increased latency, dropped updates, and degraded model convergence.</a:t>
            </a:r>
          </a:p>
          <a:p>
            <a:pPr algn="l" marL="546537" indent="-273269" lvl="1">
              <a:lnSpc>
                <a:spcPts val="3544"/>
              </a:lnSpc>
              <a:buFont typeface="Arial"/>
              <a:buChar char="•"/>
            </a:pPr>
            <a:r>
              <a:rPr lang="en-US" sz="2531">
                <a:solidFill>
                  <a:srgbClr val="343434"/>
                </a:solidFill>
                <a:latin typeface="Public Sans"/>
                <a:ea typeface="Public Sans"/>
                <a:cs typeface="Public Sans"/>
                <a:sym typeface="Public Sans"/>
              </a:rPr>
              <a:t>Limited Fault Tolerance: Failure of a static edge server can disrupt a large subset of clients, interrupting training and introducing inconsistencies.</a:t>
            </a:r>
          </a:p>
          <a:p>
            <a:pPr algn="l">
              <a:lnSpc>
                <a:spcPts val="3544"/>
              </a:lnSpc>
            </a:pPr>
          </a:p>
          <a:p>
            <a:pPr algn="l">
              <a:lnSpc>
                <a:spcPts val="3544"/>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832683" y="-774656"/>
            <a:ext cx="8307453" cy="6337190"/>
          </a:xfrm>
          <a:custGeom>
            <a:avLst/>
            <a:gdLst/>
            <a:ahLst/>
            <a:cxnLst/>
            <a:rect r="r" b="b" t="t" l="l"/>
            <a:pathLst>
              <a:path h="6337190" w="8307453">
                <a:moveTo>
                  <a:pt x="0" y="0"/>
                </a:moveTo>
                <a:lnTo>
                  <a:pt x="8307454" y="0"/>
                </a:lnTo>
                <a:lnTo>
                  <a:pt x="8307454" y="6337190"/>
                </a:lnTo>
                <a:lnTo>
                  <a:pt x="0" y="633719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137841">
            <a:off x="-3569617" y="6859192"/>
            <a:ext cx="8307453" cy="6337190"/>
          </a:xfrm>
          <a:custGeom>
            <a:avLst/>
            <a:gdLst/>
            <a:ahLst/>
            <a:cxnLst/>
            <a:rect r="r" b="b" t="t" l="l"/>
            <a:pathLst>
              <a:path h="6337190" w="8307453">
                <a:moveTo>
                  <a:pt x="0" y="0"/>
                </a:moveTo>
                <a:lnTo>
                  <a:pt x="8307454" y="0"/>
                </a:lnTo>
                <a:lnTo>
                  <a:pt x="8307454" y="6337190"/>
                </a:lnTo>
                <a:lnTo>
                  <a:pt x="0" y="633719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584110" y="923925"/>
            <a:ext cx="14248573" cy="863600"/>
          </a:xfrm>
          <a:prstGeom prst="rect">
            <a:avLst/>
          </a:prstGeom>
        </p:spPr>
        <p:txBody>
          <a:bodyPr anchor="t" rtlCol="false" tIns="0" lIns="0" bIns="0" rIns="0">
            <a:spAutoFit/>
          </a:bodyPr>
          <a:lstStyle/>
          <a:p>
            <a:pPr algn="l">
              <a:lnSpc>
                <a:spcPts val="7000"/>
              </a:lnSpc>
            </a:pPr>
            <a:r>
              <a:rPr lang="en-US" sz="5000">
                <a:solidFill>
                  <a:srgbClr val="222A9B"/>
                </a:solidFill>
                <a:latin typeface="Public Sans"/>
                <a:ea typeface="Public Sans"/>
                <a:cs typeface="Public Sans"/>
                <a:sym typeface="Public Sans"/>
              </a:rPr>
              <a:t>Proposed Method</a:t>
            </a:r>
          </a:p>
        </p:txBody>
      </p:sp>
      <p:sp>
        <p:nvSpPr>
          <p:cNvPr name="TextBox 5" id="5"/>
          <p:cNvSpPr txBox="true"/>
          <p:nvPr/>
        </p:nvSpPr>
        <p:spPr>
          <a:xfrm rot="0">
            <a:off x="101579" y="124777"/>
            <a:ext cx="6777633" cy="391795"/>
          </a:xfrm>
          <a:prstGeom prst="rect">
            <a:avLst/>
          </a:prstGeom>
        </p:spPr>
        <p:txBody>
          <a:bodyPr anchor="t" rtlCol="false" tIns="0" lIns="0" bIns="0" rIns="0">
            <a:spAutoFit/>
          </a:bodyPr>
          <a:lstStyle/>
          <a:p>
            <a:pPr algn="ctr">
              <a:lnSpc>
                <a:spcPts val="3079"/>
              </a:lnSpc>
              <a:spcBef>
                <a:spcPct val="0"/>
              </a:spcBef>
            </a:pPr>
            <a:r>
              <a:rPr lang="en-US" b="true" sz="2199">
                <a:solidFill>
                  <a:srgbClr val="000000"/>
                </a:solidFill>
                <a:latin typeface="Public Sans Bold"/>
                <a:ea typeface="Public Sans Bold"/>
                <a:cs typeface="Public Sans Bold"/>
                <a:sym typeface="Public Sans Bold"/>
              </a:rPr>
              <a:t>Cloud computing Course Presentation - Parthenope</a:t>
            </a:r>
          </a:p>
        </p:txBody>
      </p:sp>
      <p:sp>
        <p:nvSpPr>
          <p:cNvPr name="TextBox 6" id="6"/>
          <p:cNvSpPr txBox="true"/>
          <p:nvPr/>
        </p:nvSpPr>
        <p:spPr>
          <a:xfrm rot="0">
            <a:off x="584110" y="1717979"/>
            <a:ext cx="13560125" cy="7631961"/>
          </a:xfrm>
          <a:prstGeom prst="rect">
            <a:avLst/>
          </a:prstGeom>
        </p:spPr>
        <p:txBody>
          <a:bodyPr anchor="t" rtlCol="false" tIns="0" lIns="0" bIns="0" rIns="0">
            <a:spAutoFit/>
          </a:bodyPr>
          <a:lstStyle/>
          <a:p>
            <a:pPr algn="l">
              <a:lnSpc>
                <a:spcPts val="3544"/>
              </a:lnSpc>
            </a:pPr>
            <a:r>
              <a:rPr lang="en-US" sz="2531">
                <a:solidFill>
                  <a:srgbClr val="343434"/>
                </a:solidFill>
                <a:latin typeface="Public Sans"/>
                <a:ea typeface="Public Sans"/>
                <a:cs typeface="Public Sans"/>
                <a:sym typeface="Public Sans"/>
              </a:rPr>
              <a:t>Our proposed method introduces an HFL architecture with a built-in auto-scaling mechanism for edge servers, designed to efficiently manage communication overhead and dynamically adapt to varying client numbers without external orchestrators like Kubernetes.</a:t>
            </a:r>
          </a:p>
          <a:p>
            <a:pPr algn="l">
              <a:lnSpc>
                <a:spcPts val="3544"/>
              </a:lnSpc>
            </a:pPr>
          </a:p>
          <a:p>
            <a:pPr algn="l">
              <a:lnSpc>
                <a:spcPts val="3544"/>
              </a:lnSpc>
            </a:pPr>
            <a:r>
              <a:rPr lang="en-US" sz="2531">
                <a:solidFill>
                  <a:srgbClr val="343434"/>
                </a:solidFill>
                <a:latin typeface="Public Sans"/>
                <a:ea typeface="Public Sans"/>
                <a:cs typeface="Public Sans"/>
                <a:sym typeface="Public Sans"/>
              </a:rPr>
              <a:t>Three-Layered Architecture: </a:t>
            </a:r>
          </a:p>
          <a:p>
            <a:pPr algn="l" marL="546537" indent="-273269" lvl="1">
              <a:lnSpc>
                <a:spcPts val="3544"/>
              </a:lnSpc>
              <a:buFont typeface="Arial"/>
              <a:buChar char="•"/>
            </a:pPr>
            <a:r>
              <a:rPr lang="en-US" sz="2531">
                <a:solidFill>
                  <a:srgbClr val="343434"/>
                </a:solidFill>
                <a:latin typeface="Public Sans"/>
                <a:ea typeface="Public Sans"/>
                <a:cs typeface="Public Sans"/>
                <a:sym typeface="Public Sans"/>
              </a:rPr>
              <a:t>Clients (Base Layer): End-user devices holding local datasets. They train a local model (tinyVGG in this study) and transmit model updates (weights) to a designated edge server. Random data partitioning emulates heterogeneous real-world data distributions.</a:t>
            </a:r>
          </a:p>
          <a:p>
            <a:pPr algn="l" marL="546537" indent="-273269" lvl="1">
              <a:lnSpc>
                <a:spcPts val="3544"/>
              </a:lnSpc>
              <a:buFont typeface="Arial"/>
              <a:buChar char="•"/>
            </a:pPr>
            <a:r>
              <a:rPr lang="en-US" sz="2531">
                <a:solidFill>
                  <a:srgbClr val="343434"/>
                </a:solidFill>
                <a:latin typeface="Public Sans"/>
                <a:ea typeface="Public Sans"/>
                <a:cs typeface="Public Sans"/>
                <a:sym typeface="Public Sans"/>
              </a:rPr>
              <a:t>Edge Servers (Intermediate Layer): Act as local aggregators. Each collects model updates from a subset of clients and performs initial aggregation to produce an intermediate model. The number of active edge servers is dynamically controlled by the auto-scaling mechanism based on system demands.</a:t>
            </a:r>
          </a:p>
          <a:p>
            <a:pPr algn="l" marL="546537" indent="-273269" lvl="1">
              <a:lnSpc>
                <a:spcPts val="3544"/>
              </a:lnSpc>
              <a:buFont typeface="Arial"/>
              <a:buChar char="•"/>
            </a:pPr>
            <a:r>
              <a:rPr lang="en-US" sz="2531">
                <a:solidFill>
                  <a:srgbClr val="343434"/>
                </a:solidFill>
                <a:latin typeface="Public Sans"/>
                <a:ea typeface="Public Sans"/>
                <a:cs typeface="Public Sans"/>
                <a:sym typeface="Public Sans"/>
              </a:rPr>
              <a:t>Coordinator (Top Layer): A central server overseeing the federated learning process. Responsible for assigning newly connected clients to suitable edge servers and performing global aggregation upon completion of intermediate FL sessions.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DAGptPrfIh0</dc:identifier>
  <dcterms:modified xsi:type="dcterms:W3CDTF">2011-08-01T06:04:30Z</dcterms:modified>
  <cp:revision>1</cp:revision>
  <dc:title>CC Presentation</dc:title>
</cp:coreProperties>
</file>