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84" r:id="rId5"/>
    <p:sldId id="286" r:id="rId6"/>
    <p:sldId id="287" r:id="rId7"/>
    <p:sldId id="289" r:id="rId8"/>
    <p:sldId id="288" r:id="rId9"/>
    <p:sldId id="290" r:id="rId10"/>
    <p:sldId id="259" r:id="rId11"/>
    <p:sldId id="260" r:id="rId12"/>
    <p:sldId id="291" r:id="rId13"/>
    <p:sldId id="294" r:id="rId14"/>
    <p:sldId id="292" r:id="rId15"/>
    <p:sldId id="295" r:id="rId16"/>
    <p:sldId id="293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1" r:id="rId26"/>
    <p:sldId id="304" r:id="rId27"/>
    <p:sldId id="310" r:id="rId28"/>
    <p:sldId id="305" r:id="rId29"/>
    <p:sldId id="311" r:id="rId30"/>
    <p:sldId id="306" r:id="rId31"/>
    <p:sldId id="307" r:id="rId32"/>
    <p:sldId id="312" r:id="rId33"/>
    <p:sldId id="313" r:id="rId34"/>
    <p:sldId id="314" r:id="rId35"/>
    <p:sldId id="315" r:id="rId36"/>
    <p:sldId id="316" r:id="rId37"/>
    <p:sldId id="317" r:id="rId38"/>
    <p:sldId id="322" r:id="rId39"/>
    <p:sldId id="308" r:id="rId40"/>
    <p:sldId id="320" r:id="rId41"/>
    <p:sldId id="318" r:id="rId42"/>
    <p:sldId id="321" r:id="rId43"/>
    <p:sldId id="319" r:id="rId44"/>
    <p:sldId id="30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6D9F"/>
    <a:srgbClr val="4F81BD"/>
    <a:srgbClr val="247484"/>
    <a:srgbClr val="237669"/>
    <a:srgbClr val="49C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9033" autoAdjust="0"/>
  </p:normalViewPr>
  <p:slideViewPr>
    <p:cSldViewPr>
      <p:cViewPr varScale="1">
        <p:scale>
          <a:sx n="79" d="100"/>
          <a:sy n="79" d="100"/>
        </p:scale>
        <p:origin x="55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95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我们小组汇报的内容是</a:t>
            </a:r>
            <a:r>
              <a:rPr lang="en-US" altLang="zh-CN" dirty="0"/>
              <a:t>”</a:t>
            </a:r>
            <a:r>
              <a:rPr lang="zh-CN" altLang="en-US" dirty="0"/>
              <a:t>基于</a:t>
            </a:r>
            <a:r>
              <a:rPr lang="en-US" altLang="zh-CN" dirty="0" err="1"/>
              <a:t>commpy</a:t>
            </a:r>
            <a:r>
              <a:rPr lang="en-US" altLang="zh-CN" dirty="0"/>
              <a:t>”</a:t>
            </a:r>
            <a:r>
              <a:rPr lang="zh-CN" altLang="en-US" dirty="0"/>
              <a:t>的</a:t>
            </a:r>
            <a:r>
              <a:rPr lang="en-US" altLang="zh-CN" dirty="0"/>
              <a:t>OFDM</a:t>
            </a:r>
            <a:r>
              <a:rPr lang="zh-CN" altLang="en-US" dirty="0"/>
              <a:t>系统仿真，</a:t>
            </a:r>
            <a:r>
              <a:rPr lang="en-US" altLang="zh-CN" dirty="0"/>
              <a:t>OFDM</a:t>
            </a:r>
            <a:r>
              <a:rPr lang="zh-CN" altLang="en-US" dirty="0"/>
              <a:t>就是正交频分复用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2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23.xml"/><Relationship Id="rId4" Type="http://schemas.openxmlformats.org/officeDocument/2006/relationships/slide" Target="slide14.xml"/><Relationship Id="rId9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2982" y="2251866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FAFAFA"/>
                </a:solidFill>
                <a:latin typeface="Impact" panose="020B0806030902050204" pitchFamily="34" charset="0"/>
              </a:rPr>
              <a:t>Simulation of OFDM communication system based on </a:t>
            </a:r>
            <a:r>
              <a:rPr lang="en-US" altLang="zh-CN" dirty="0" err="1">
                <a:solidFill>
                  <a:srgbClr val="FAFAFA"/>
                </a:solidFill>
                <a:latin typeface="Impact" panose="020B0806030902050204" pitchFamily="34" charset="0"/>
              </a:rPr>
              <a:t>commpy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138"/>
          <p:cNvSpPr txBox="1"/>
          <p:nvPr/>
        </p:nvSpPr>
        <p:spPr>
          <a:xfrm>
            <a:off x="5375920" y="3429000"/>
            <a:ext cx="318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汇报：丁文锐</a:t>
            </a:r>
            <a:endParaRPr lang="en-US" altLang="zh-CN" sz="2000" dirty="0" err="1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75"/>
          <p:cNvSpPr txBox="1"/>
          <p:nvPr/>
        </p:nvSpPr>
        <p:spPr>
          <a:xfrm>
            <a:off x="5375920" y="4036748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小组成员：吴磊，鲍国志，刘政均，疏智鑫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D4207C-FCB0-8A57-92B4-C6566DB78E2B}"/>
              </a:ext>
            </a:extLst>
          </p:cNvPr>
          <p:cNvSpPr txBox="1"/>
          <p:nvPr/>
        </p:nvSpPr>
        <p:spPr>
          <a:xfrm>
            <a:off x="3143672" y="1229923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字魂36号-正文宋楷" panose="02000000000000000000" pitchFamily="2" charset="-122"/>
              </a:rPr>
              <a:t>基于</a:t>
            </a:r>
            <a:r>
              <a:rPr lang="en-US" altLang="zh-CN" sz="48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commpy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字魂36号-正文宋楷" panose="02000000000000000000" pitchFamily="2" charset="-122"/>
              </a:rPr>
              <a:t>的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字魂36号-正文宋楷" panose="02000000000000000000" pitchFamily="2" charset="-122"/>
              </a:rPr>
              <a:t>OFDM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字魂36号-正文宋楷" panose="02000000000000000000" pitchFamily="2" charset="-122"/>
              </a:rPr>
              <a:t>通信系统仿真</a:t>
            </a:r>
          </a:p>
        </p:txBody>
      </p:sp>
      <p:sp>
        <p:nvSpPr>
          <p:cNvPr id="2" name="Google Shape;202;p34">
            <a:extLst>
              <a:ext uri="{FF2B5EF4-FFF2-40B4-BE49-F238E27FC236}">
                <a16:creationId xmlns:a16="http://schemas.microsoft.com/office/drawing/2014/main" id="{A77D788E-87D6-0981-B5A5-79C67FFE7C00}"/>
              </a:ext>
            </a:extLst>
          </p:cNvPr>
          <p:cNvSpPr/>
          <p:nvPr/>
        </p:nvSpPr>
        <p:spPr>
          <a:xfrm>
            <a:off x="10056440" y="4869160"/>
            <a:ext cx="4701000" cy="4700700"/>
          </a:xfrm>
          <a:prstGeom prst="ellipse">
            <a:avLst/>
          </a:prstGeom>
          <a:gradFill>
            <a:gsLst>
              <a:gs pos="0">
                <a:srgbClr val="1FBFA4"/>
              </a:gs>
              <a:gs pos="60000">
                <a:srgbClr val="7B7BAD">
                  <a:alpha val="43921"/>
                </a:srgbClr>
              </a:gs>
              <a:gs pos="100000">
                <a:srgbClr val="3D1E66">
                  <a:alpha val="0"/>
                </a:srgbClr>
              </a:gs>
            </a:gsLst>
            <a:lin ang="660013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2;p34">
            <a:extLst>
              <a:ext uri="{FF2B5EF4-FFF2-40B4-BE49-F238E27FC236}">
                <a16:creationId xmlns:a16="http://schemas.microsoft.com/office/drawing/2014/main" id="{18C241FC-4A26-AB4E-5E24-25573F0D74DD}"/>
              </a:ext>
            </a:extLst>
          </p:cNvPr>
          <p:cNvSpPr/>
          <p:nvPr/>
        </p:nvSpPr>
        <p:spPr>
          <a:xfrm>
            <a:off x="10208840" y="-3094923"/>
            <a:ext cx="4701000" cy="4700700"/>
          </a:xfrm>
          <a:prstGeom prst="ellipse">
            <a:avLst/>
          </a:prstGeom>
          <a:gradFill>
            <a:gsLst>
              <a:gs pos="0">
                <a:srgbClr val="1FBFA4"/>
              </a:gs>
              <a:gs pos="60000">
                <a:srgbClr val="7B7BAD">
                  <a:alpha val="43921"/>
                </a:srgbClr>
              </a:gs>
              <a:gs pos="100000">
                <a:srgbClr val="3D1E66">
                  <a:alpha val="0"/>
                </a:srgbClr>
              </a:gs>
            </a:gsLst>
            <a:lin ang="660013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;p34">
            <a:extLst>
              <a:ext uri="{FF2B5EF4-FFF2-40B4-BE49-F238E27FC236}">
                <a16:creationId xmlns:a16="http://schemas.microsoft.com/office/drawing/2014/main" id="{E70DAFBD-C16A-97E3-50DC-1D675F80B925}"/>
              </a:ext>
            </a:extLst>
          </p:cNvPr>
          <p:cNvSpPr/>
          <p:nvPr/>
        </p:nvSpPr>
        <p:spPr>
          <a:xfrm>
            <a:off x="-2905000" y="5021560"/>
            <a:ext cx="4701000" cy="4700700"/>
          </a:xfrm>
          <a:prstGeom prst="ellipse">
            <a:avLst/>
          </a:prstGeom>
          <a:gradFill>
            <a:gsLst>
              <a:gs pos="0">
                <a:srgbClr val="1FBFA4"/>
              </a:gs>
              <a:gs pos="60000">
                <a:srgbClr val="7B7BAD">
                  <a:alpha val="43921"/>
                </a:srgbClr>
              </a:gs>
              <a:gs pos="100000">
                <a:srgbClr val="3D1E66">
                  <a:alpha val="0"/>
                </a:srgbClr>
              </a:gs>
            </a:gsLst>
            <a:lin ang="660013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;p34">
            <a:extLst>
              <a:ext uri="{FF2B5EF4-FFF2-40B4-BE49-F238E27FC236}">
                <a16:creationId xmlns:a16="http://schemas.microsoft.com/office/drawing/2014/main" id="{5E2B07B0-1E48-CB74-5C6D-0A4BFA1436BC}"/>
              </a:ext>
            </a:extLst>
          </p:cNvPr>
          <p:cNvSpPr/>
          <p:nvPr/>
        </p:nvSpPr>
        <p:spPr>
          <a:xfrm>
            <a:off x="-2905000" y="-2858228"/>
            <a:ext cx="4701000" cy="4700700"/>
          </a:xfrm>
          <a:prstGeom prst="ellipse">
            <a:avLst/>
          </a:prstGeom>
          <a:gradFill>
            <a:gsLst>
              <a:gs pos="0">
                <a:srgbClr val="1FBFA4"/>
              </a:gs>
              <a:gs pos="60000">
                <a:srgbClr val="7B7BAD">
                  <a:alpha val="43921"/>
                </a:srgbClr>
              </a:gs>
              <a:gs pos="100000">
                <a:srgbClr val="3D1E66">
                  <a:alpha val="0"/>
                </a:srgbClr>
              </a:gs>
            </a:gsLst>
            <a:lin ang="660013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随机比特流的产生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1.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7F6476-AFD7-D4B9-26FC-72EAED6F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11995007" cy="648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98D604-6778-3EE8-DC3B-FD7B95A6F7F2}"/>
              </a:ext>
            </a:extLst>
          </p:cNvPr>
          <p:cNvSpPr txBox="1"/>
          <p:nvPr/>
        </p:nvSpPr>
        <p:spPr>
          <a:xfrm>
            <a:off x="551227" y="2708920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基带数字信号的产生</a:t>
            </a:r>
            <a:r>
              <a:rPr lang="en-US" altLang="zh-CN" dirty="0"/>
              <a:t>:</a:t>
            </a:r>
            <a:r>
              <a:rPr lang="zh-CN" altLang="en-US" dirty="0"/>
              <a:t>利用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/>
              <a:t>random</a:t>
            </a:r>
            <a:r>
              <a:rPr lang="zh-CN" altLang="en-US" dirty="0"/>
              <a:t>模块来随机生成</a:t>
            </a:r>
            <a:r>
              <a:rPr lang="en-US" altLang="zh-CN" dirty="0"/>
              <a:t>01</a:t>
            </a:r>
            <a:r>
              <a:rPr lang="zh-CN" altLang="en-US" dirty="0"/>
              <a:t>等概的比特流，随机产生的比特流含有的信息量与一个</a:t>
            </a:r>
            <a:r>
              <a:rPr lang="en-US" altLang="zh-CN" dirty="0"/>
              <a:t>OFDM</a:t>
            </a:r>
            <a:r>
              <a:rPr lang="zh-CN" altLang="en-US" dirty="0"/>
              <a:t>符号一致。</a:t>
            </a:r>
            <a:endParaRPr lang="en-US" altLang="zh-CN" dirty="0"/>
          </a:p>
          <a:p>
            <a:r>
              <a:rPr lang="zh-CN" altLang="en-US" dirty="0">
                <a:effectLst/>
              </a:rPr>
              <a:t>这行代码使用了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NumPy</a:t>
            </a:r>
            <a:r>
              <a:rPr lang="zh-CN" altLang="en-US" dirty="0">
                <a:effectLst/>
              </a:rPr>
              <a:t>库中的</a:t>
            </a:r>
            <a:r>
              <a:rPr lang="en-US" altLang="zh-CN" dirty="0">
                <a:effectLst/>
              </a:rPr>
              <a:t>random</a:t>
            </a:r>
            <a:r>
              <a:rPr lang="zh-CN" altLang="en-US" dirty="0">
                <a:effectLst/>
              </a:rPr>
              <a:t>模块。具体来说，它调用了</a:t>
            </a:r>
            <a:r>
              <a:rPr lang="en-US" altLang="zh-CN" dirty="0" err="1">
                <a:effectLst/>
              </a:rPr>
              <a:t>np.random.binomial</a:t>
            </a:r>
            <a:r>
              <a:rPr lang="zh-CN" altLang="en-US" dirty="0">
                <a:effectLst/>
              </a:rPr>
              <a:t>函数，该函数用于生成等概的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的随机二进制序列。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55DC-EEE0-D6D5-4C13-5A1CB37F4FF3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3" action="ppaction://hlinksldjump"/>
              </a:rPr>
              <a:t>返回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3"/>
          <p:cNvSpPr txBox="1"/>
          <p:nvPr/>
        </p:nvSpPr>
        <p:spPr>
          <a:xfrm>
            <a:off x="705289" y="633056"/>
            <a:ext cx="331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en-US" altLang="zh-CN" sz="2400" b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QAM16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调制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2.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600CCA-8CA6-2F25-28C7-CEE05C1B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57" y="893708"/>
            <a:ext cx="3664962" cy="6480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DD53AD-A947-2704-7C94-AB9FB930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853541"/>
            <a:ext cx="3960440" cy="5674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AA30DA-2C92-EE0F-4868-FC00A3B20178}"/>
              </a:ext>
            </a:extLst>
          </p:cNvPr>
          <p:cNvSpPr txBox="1"/>
          <p:nvPr/>
        </p:nvSpPr>
        <p:spPr>
          <a:xfrm>
            <a:off x="580572" y="1988840"/>
            <a:ext cx="696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目的是将二进制比特流进行</a:t>
            </a:r>
            <a:r>
              <a:rPr lang="en-US" altLang="zh-CN" dirty="0"/>
              <a:t>QPSK/QAM16</a:t>
            </a:r>
            <a:r>
              <a:rPr lang="zh-CN" altLang="en-US" dirty="0"/>
              <a:t>调制，这里定义了</a:t>
            </a:r>
            <a:r>
              <a:rPr lang="en-US" altLang="zh-CN" dirty="0"/>
              <a:t>Modulation()</a:t>
            </a:r>
            <a:r>
              <a:rPr lang="zh-CN" altLang="en-US" dirty="0"/>
              <a:t>函数，其调用参数为随机二进制比特流</a:t>
            </a:r>
            <a:r>
              <a:rPr lang="en-US" altLang="zh-CN" dirty="0"/>
              <a:t>bits</a:t>
            </a:r>
            <a:r>
              <a:rPr lang="zh-CN" altLang="en-US" dirty="0"/>
              <a:t>，再根据调制方法的不同，使用</a:t>
            </a:r>
            <a:r>
              <a:rPr lang="en-US" altLang="zh-CN" dirty="0" err="1"/>
              <a:t>commpy</a:t>
            </a:r>
            <a:r>
              <a:rPr lang="zh-CN" altLang="en-US" dirty="0"/>
              <a:t>中相应的调制函数</a:t>
            </a:r>
            <a:r>
              <a:rPr lang="en-US" altLang="zh-CN" dirty="0"/>
              <a:t>modulate()</a:t>
            </a:r>
            <a:r>
              <a:rPr lang="zh-CN" altLang="en-US" dirty="0"/>
              <a:t>实现调制。返回值为已调符号。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5078939-E98E-6C06-5C66-4F0F54A6AD3E}"/>
              </a:ext>
            </a:extLst>
          </p:cNvPr>
          <p:cNvSpPr txBox="1"/>
          <p:nvPr/>
        </p:nvSpPr>
        <p:spPr>
          <a:xfrm>
            <a:off x="325168" y="5809445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4" action="ppaction://hlinksldjump"/>
              </a:rPr>
              <a:t>返回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BB8F9F5-4613-C846-06F4-56725365AAC9}"/>
              </a:ext>
            </a:extLst>
          </p:cNvPr>
          <p:cNvGrpSpPr/>
          <p:nvPr/>
        </p:nvGrpSpPr>
        <p:grpSpPr>
          <a:xfrm>
            <a:off x="0" y="586085"/>
            <a:ext cx="4023525" cy="555608"/>
            <a:chOff x="0" y="586085"/>
            <a:chExt cx="4023525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F2613A56-7187-1A54-AC16-6BCA7BF19738}"/>
                </a:ext>
              </a:extLst>
            </p:cNvPr>
            <p:cNvSpPr txBox="1"/>
            <p:nvPr/>
          </p:nvSpPr>
          <p:spPr>
            <a:xfrm>
              <a:off x="705289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插入导频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1506B6-2CF5-40DD-9F36-8510D844C097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3.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CE1E28-C5CB-82B9-07CB-7F0B676C7E02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2D3F219-E3A3-16FB-6CF1-574C8AE49767}"/>
              </a:ext>
            </a:extLst>
          </p:cNvPr>
          <p:cNvSpPr txBox="1"/>
          <p:nvPr/>
        </p:nvSpPr>
        <p:spPr>
          <a:xfrm>
            <a:off x="407368" y="3959195"/>
            <a:ext cx="95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每隔</a:t>
            </a:r>
            <a:r>
              <a:rPr lang="en-US" altLang="zh-CN" dirty="0"/>
              <a:t>8</a:t>
            </a:r>
            <a:r>
              <a:rPr lang="zh-CN" altLang="en-US" dirty="0"/>
              <a:t>个子载波插入一个导频，导频是一个数值确定的信号，没有信息量，用来作为信道估计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C8C2E1-A66D-0F3B-87DF-77E4E1A08B80}"/>
              </a:ext>
            </a:extLst>
          </p:cNvPr>
          <p:cNvSpPr txBox="1"/>
          <p:nvPr/>
        </p:nvSpPr>
        <p:spPr>
          <a:xfrm>
            <a:off x="660840" y="4311946"/>
            <a:ext cx="9711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库的</a:t>
            </a:r>
            <a:r>
              <a:rPr lang="en-US" altLang="zh-CN" dirty="0"/>
              <a:t>arrange</a:t>
            </a:r>
            <a:r>
              <a:rPr lang="zh-CN" altLang="en-US" dirty="0"/>
              <a:t>函数创建</a:t>
            </a:r>
            <a:r>
              <a:rPr lang="en-US" altLang="zh-CN" dirty="0"/>
              <a:t>64</a:t>
            </a:r>
            <a:r>
              <a:rPr lang="zh-CN" altLang="en-US" dirty="0"/>
              <a:t>个数组，代表总的载波。</a:t>
            </a:r>
            <a:endParaRPr lang="en-US" altLang="zh-CN" dirty="0"/>
          </a:p>
          <a:p>
            <a:r>
              <a:rPr lang="en-US" altLang="zh-CN" dirty="0" err="1">
                <a:effectLst/>
              </a:rPr>
              <a:t>pilotCarrier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allCarriers</a:t>
            </a:r>
            <a:r>
              <a:rPr lang="en-US" altLang="zh-CN" dirty="0">
                <a:effectLst/>
              </a:rPr>
              <a:t>[::P]</a:t>
            </a:r>
            <a:r>
              <a:rPr lang="zh-CN" altLang="en-US" dirty="0">
                <a:effectLst/>
              </a:rPr>
              <a:t>：通过</a:t>
            </a:r>
            <a:r>
              <a:rPr lang="zh-CN" altLang="en-US" b="1" dirty="0">
                <a:effectLst/>
              </a:rPr>
              <a:t>步长</a:t>
            </a:r>
            <a:r>
              <a:rPr lang="zh-CN" altLang="en-US" dirty="0">
                <a:effectLst/>
              </a:rPr>
              <a:t>为</a:t>
            </a:r>
            <a:r>
              <a:rPr lang="en-US" altLang="zh-CN" dirty="0">
                <a:effectLst/>
              </a:rPr>
              <a:t>P(P=8)</a:t>
            </a:r>
            <a:r>
              <a:rPr lang="zh-CN" altLang="en-US" dirty="0">
                <a:effectLst/>
              </a:rPr>
              <a:t>的切片操作，从所有子载波中选择导频子载波的位置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导频位置号：</a:t>
            </a:r>
            <a:r>
              <a:rPr lang="en-US" altLang="zh-CN" dirty="0">
                <a:effectLst/>
              </a:rPr>
              <a:t>(0,8,16,24,32,40,48,56)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C234C1-DFFE-0890-5509-0AAD2AACBE05}"/>
              </a:ext>
            </a:extLst>
          </p:cNvPr>
          <p:cNvSpPr txBox="1"/>
          <p:nvPr/>
        </p:nvSpPr>
        <p:spPr>
          <a:xfrm>
            <a:off x="580570" y="5486280"/>
            <a:ext cx="11420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/>
              </a:rPr>
              <a:t>pilotCarriers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np.hstack</a:t>
            </a:r>
            <a:r>
              <a:rPr lang="en-US" altLang="zh-CN" dirty="0">
                <a:effectLst/>
              </a:rPr>
              <a:t>([</a:t>
            </a:r>
            <a:r>
              <a:rPr lang="en-US" altLang="zh-CN" dirty="0" err="1">
                <a:effectLst/>
              </a:rPr>
              <a:t>pilotCarrier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err="1">
                <a:effectLst/>
              </a:rPr>
              <a:t>np.array</a:t>
            </a:r>
            <a:r>
              <a:rPr lang="en-US" altLang="zh-CN" dirty="0">
                <a:effectLst/>
              </a:rPr>
              <a:t>([</a:t>
            </a:r>
            <a:r>
              <a:rPr lang="en-US" altLang="zh-CN" dirty="0" err="1">
                <a:effectLst/>
              </a:rPr>
              <a:t>allCarriers</a:t>
            </a:r>
            <a:r>
              <a:rPr lang="en-US" altLang="zh-CN" dirty="0">
                <a:effectLst/>
              </a:rPr>
              <a:t>[-1]])])</a:t>
            </a:r>
            <a:r>
              <a:rPr lang="zh-CN" altLang="en-US" dirty="0">
                <a:effectLst/>
              </a:rPr>
              <a:t>：将最后一个子载波也加入到导频子载波的数组中。</a:t>
            </a:r>
            <a:r>
              <a:rPr lang="en-US" altLang="zh-CN" dirty="0" err="1">
                <a:effectLst/>
              </a:rPr>
              <a:t>np.hstack</a:t>
            </a:r>
            <a:r>
              <a:rPr lang="zh-CN" altLang="en-US" dirty="0">
                <a:effectLst/>
              </a:rPr>
              <a:t>是水平堆叠数组的函数，这里将最后一个子载波编号（即</a:t>
            </a:r>
            <a:r>
              <a:rPr lang="en-US" altLang="zh-CN" dirty="0">
                <a:effectLst/>
              </a:rPr>
              <a:t>63</a:t>
            </a:r>
            <a:r>
              <a:rPr lang="zh-CN" altLang="en-US" dirty="0">
                <a:effectLst/>
              </a:rPr>
              <a:t>）作为一个数组添加到</a:t>
            </a:r>
            <a:r>
              <a:rPr lang="en-US" altLang="zh-CN" dirty="0" err="1">
                <a:effectLst/>
              </a:rPr>
              <a:t>pilotCarrier</a:t>
            </a:r>
            <a:r>
              <a:rPr lang="zh-CN" altLang="en-US" dirty="0">
                <a:effectLst/>
              </a:rPr>
              <a:t>数组的末尾。（将最后一个子载波作为导频可以提高信道估计的准确性，尤其是在频域的高端）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导频位置号：</a:t>
            </a:r>
            <a:r>
              <a:rPr lang="en-US" altLang="zh-CN" dirty="0">
                <a:effectLst/>
              </a:rPr>
              <a:t>(0,8,16,24,32,40,48,56</a:t>
            </a:r>
            <a:r>
              <a:rPr lang="en-US" altLang="zh-CN" dirty="0"/>
              <a:t>,63</a:t>
            </a:r>
            <a:r>
              <a:rPr lang="en-US" altLang="zh-CN" dirty="0">
                <a:effectLst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B246C5-ACB6-90AD-CC1B-06B5407E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5" y="1305041"/>
            <a:ext cx="8049041" cy="26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7811FD-20E0-B566-F469-A1687E48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68760"/>
            <a:ext cx="9073008" cy="83190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4FCFEB6-DBB4-A62A-4921-67F033DB43BA}"/>
              </a:ext>
            </a:extLst>
          </p:cNvPr>
          <p:cNvGrpSpPr/>
          <p:nvPr/>
        </p:nvGrpSpPr>
        <p:grpSpPr>
          <a:xfrm>
            <a:off x="119336" y="332656"/>
            <a:ext cx="4023525" cy="555608"/>
            <a:chOff x="0" y="586085"/>
            <a:chExt cx="4023525" cy="555608"/>
          </a:xfrm>
        </p:grpSpPr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4E6D8B59-EDF7-1781-EDEF-7B99A23276F3}"/>
                </a:ext>
              </a:extLst>
            </p:cNvPr>
            <p:cNvSpPr txBox="1"/>
            <p:nvPr/>
          </p:nvSpPr>
          <p:spPr>
            <a:xfrm>
              <a:off x="705289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插入导频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DBFCFD-B8FB-83A5-A480-7D9398F8E97A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3.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A075D77-EE8D-45D8-72B2-1E916FD9A8E8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9EA717C-0B21-6851-7F33-06AE18A2B481}"/>
              </a:ext>
            </a:extLst>
          </p:cNvPr>
          <p:cNvSpPr txBox="1"/>
          <p:nvPr/>
        </p:nvSpPr>
        <p:spPr>
          <a:xfrm>
            <a:off x="440707" y="4005064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这里定义了</a:t>
            </a:r>
            <a:r>
              <a:rPr lang="en-US" altLang="zh-CN" dirty="0" err="1"/>
              <a:t>OFDM_symbol</a:t>
            </a:r>
            <a:r>
              <a:rPr lang="en-US" altLang="zh-CN" dirty="0"/>
              <a:t>()</a:t>
            </a:r>
            <a:r>
              <a:rPr lang="zh-CN" altLang="en-US" dirty="0"/>
              <a:t>函数，</a:t>
            </a:r>
            <a:r>
              <a:rPr lang="en-US" altLang="zh-CN" dirty="0" err="1"/>
              <a:t>OFDM_symbol</a:t>
            </a:r>
            <a:r>
              <a:rPr lang="en-US" altLang="zh-CN" dirty="0"/>
              <a:t>()</a:t>
            </a:r>
            <a:r>
              <a:rPr lang="zh-CN" altLang="en-US" dirty="0"/>
              <a:t>函数用于用于生成一个</a:t>
            </a:r>
            <a:r>
              <a:rPr lang="en-US" altLang="zh-CN" dirty="0"/>
              <a:t>OFDM</a:t>
            </a:r>
            <a:r>
              <a:rPr lang="zh-CN" altLang="en-US" dirty="0"/>
              <a:t>符号，</a:t>
            </a:r>
            <a:r>
              <a:rPr lang="zh-CN" altLang="en-US" dirty="0">
                <a:effectLst/>
              </a:rPr>
              <a:t>接受一个</a:t>
            </a:r>
            <a:r>
              <a:rPr lang="en-US" altLang="zh-CN" dirty="0">
                <a:effectLst/>
              </a:rPr>
              <a:t>QAM</a:t>
            </a:r>
            <a:r>
              <a:rPr lang="zh-CN" altLang="en-US" dirty="0">
                <a:effectLst/>
              </a:rPr>
              <a:t>信号作为输入，并在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符号中插入导频和数据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0B016-FBD6-C579-8F56-E20F152B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16" y="2100669"/>
            <a:ext cx="6900368" cy="14811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75BF72-2F1F-D5DF-8E83-AFDDF60930D8}"/>
              </a:ext>
            </a:extLst>
          </p:cNvPr>
          <p:cNvSpPr txBox="1"/>
          <p:nvPr/>
        </p:nvSpPr>
        <p:spPr>
          <a:xfrm>
            <a:off x="440707" y="477074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</a:rPr>
              <a:t>symbol = </a:t>
            </a:r>
            <a:r>
              <a:rPr lang="en-US" altLang="zh-CN" dirty="0" err="1">
                <a:effectLst/>
              </a:rPr>
              <a:t>np.zeros</a:t>
            </a:r>
            <a:r>
              <a:rPr lang="en-US" altLang="zh-CN" dirty="0">
                <a:effectLst/>
              </a:rPr>
              <a:t>(K, </a:t>
            </a:r>
            <a:r>
              <a:rPr lang="en-US" altLang="zh-CN" dirty="0" err="1">
                <a:effectLst/>
              </a:rPr>
              <a:t>dtype</a:t>
            </a:r>
            <a:r>
              <a:rPr lang="en-US" altLang="zh-CN" dirty="0">
                <a:effectLst/>
              </a:rPr>
              <a:t>=complex)</a:t>
            </a:r>
            <a:r>
              <a:rPr lang="zh-CN" altLang="en-US" dirty="0">
                <a:effectLst/>
              </a:rPr>
              <a:t>：创建一个长度为</a:t>
            </a:r>
            <a:r>
              <a:rPr lang="en-US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（子载波数量）的数组，所有元素初始化为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，数据类型为复数。这个数组将用于存储最终的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符号。 </a:t>
            </a:r>
            <a:r>
              <a:rPr lang="en-US" altLang="zh-CN" dirty="0">
                <a:effectLst/>
              </a:rPr>
              <a:t>symbol[</a:t>
            </a:r>
            <a:r>
              <a:rPr lang="en-US" altLang="zh-CN" dirty="0" err="1">
                <a:effectLst/>
              </a:rPr>
              <a:t>pilotCarriers</a:t>
            </a:r>
            <a:r>
              <a:rPr lang="en-US" altLang="zh-CN" dirty="0">
                <a:effectLst/>
              </a:rPr>
              <a:t>] = </a:t>
            </a:r>
            <a:r>
              <a:rPr lang="en-US" altLang="zh-CN" dirty="0" err="1">
                <a:effectLst/>
              </a:rPr>
              <a:t>pilotValue</a:t>
            </a:r>
            <a:r>
              <a:rPr lang="zh-CN" altLang="en-US" dirty="0">
                <a:effectLst/>
              </a:rPr>
              <a:t>：将导频值</a:t>
            </a:r>
            <a:r>
              <a:rPr lang="en-US" altLang="zh-CN" dirty="0" err="1">
                <a:effectLst/>
              </a:rPr>
              <a:t>pilotValue</a:t>
            </a:r>
            <a:r>
              <a:rPr lang="zh-CN" altLang="en-US" dirty="0">
                <a:effectLst/>
              </a:rPr>
              <a:t>插入到</a:t>
            </a:r>
            <a:r>
              <a:rPr lang="en-US" altLang="zh-CN" dirty="0">
                <a:effectLst/>
              </a:rPr>
              <a:t>symbol</a:t>
            </a:r>
            <a:r>
              <a:rPr lang="zh-CN" altLang="en-US" dirty="0">
                <a:effectLst/>
              </a:rPr>
              <a:t>数组的导频子载波位置</a:t>
            </a:r>
            <a:r>
              <a:rPr lang="en-US" altLang="zh-CN" dirty="0" err="1">
                <a:effectLst/>
              </a:rPr>
              <a:t>pilotCarriers</a:t>
            </a:r>
            <a:r>
              <a:rPr lang="zh-CN" altLang="en-US" dirty="0">
                <a:effectLst/>
              </a:rPr>
              <a:t>。</a:t>
            </a:r>
            <a:r>
              <a:rPr lang="en-US" altLang="zh-CN" dirty="0" err="1">
                <a:effectLst/>
              </a:rPr>
              <a:t>pilotCarriers</a:t>
            </a:r>
            <a:r>
              <a:rPr lang="zh-CN" altLang="en-US" dirty="0">
                <a:effectLst/>
              </a:rPr>
              <a:t>是一个数组，包含了所有导频子载波的索引。 </a:t>
            </a:r>
            <a:r>
              <a:rPr lang="en-US" altLang="zh-CN" dirty="0">
                <a:effectLst/>
              </a:rPr>
              <a:t>symbol[</a:t>
            </a:r>
            <a:r>
              <a:rPr lang="en-US" altLang="zh-CN" dirty="0" err="1">
                <a:effectLst/>
              </a:rPr>
              <a:t>dataCarriers</a:t>
            </a:r>
            <a:r>
              <a:rPr lang="en-US" altLang="zh-CN" dirty="0">
                <a:effectLst/>
              </a:rPr>
              <a:t>] = </a:t>
            </a:r>
            <a:r>
              <a:rPr lang="en-US" altLang="zh-CN" dirty="0" err="1">
                <a:effectLst/>
              </a:rPr>
              <a:t>QAM_payload</a:t>
            </a:r>
            <a:r>
              <a:rPr lang="zh-CN" altLang="en-US" dirty="0">
                <a:effectLst/>
              </a:rPr>
              <a:t>：将</a:t>
            </a:r>
            <a:r>
              <a:rPr lang="en-US" altLang="zh-CN" dirty="0">
                <a:effectLst/>
              </a:rPr>
              <a:t>QAM</a:t>
            </a:r>
            <a:r>
              <a:rPr lang="zh-CN" altLang="en-US" dirty="0">
                <a:effectLst/>
              </a:rPr>
              <a:t>负载</a:t>
            </a:r>
            <a:r>
              <a:rPr lang="en-US" altLang="zh-CN" dirty="0" err="1">
                <a:effectLst/>
              </a:rPr>
              <a:t>QAM_payload</a:t>
            </a:r>
            <a:r>
              <a:rPr lang="zh-CN" altLang="en-US" dirty="0">
                <a:effectLst/>
              </a:rPr>
              <a:t>插入到</a:t>
            </a:r>
            <a:r>
              <a:rPr lang="en-US" altLang="zh-CN" dirty="0">
                <a:effectLst/>
              </a:rPr>
              <a:t>symbol</a:t>
            </a:r>
            <a:r>
              <a:rPr lang="zh-CN" altLang="en-US" dirty="0">
                <a:effectLst/>
              </a:rPr>
              <a:t>数组的数据子载波位置</a:t>
            </a:r>
            <a:r>
              <a:rPr lang="en-US" altLang="zh-CN" dirty="0" err="1">
                <a:effectLst/>
              </a:rPr>
              <a:t>dataCarriers</a:t>
            </a:r>
            <a:r>
              <a:rPr lang="zh-CN" altLang="en-US" dirty="0">
                <a:effectLst/>
              </a:rPr>
              <a:t>。</a:t>
            </a:r>
            <a:r>
              <a:rPr lang="en-US" altLang="zh-CN" dirty="0" err="1">
                <a:effectLst/>
              </a:rPr>
              <a:t>dataCarriers</a:t>
            </a:r>
            <a:r>
              <a:rPr lang="zh-CN" altLang="en-US" dirty="0">
                <a:effectLst/>
              </a:rPr>
              <a:t>是一个数组，包含了所有数据子载波的索引。 </a:t>
            </a:r>
            <a:r>
              <a:rPr lang="en-US" altLang="zh-CN" dirty="0">
                <a:effectLst/>
              </a:rPr>
              <a:t>return symbol</a:t>
            </a:r>
            <a:r>
              <a:rPr lang="zh-CN" altLang="en-US" dirty="0">
                <a:effectLst/>
              </a:rPr>
              <a:t>：返回填充了导频和数据的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符号。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94CA8E-FCC8-2D58-3F2D-588B74ED4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53" y="3667087"/>
            <a:ext cx="9260562" cy="3379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0986CE-1CD8-41CC-891A-88ED500C1D0A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5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7513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E671E31-8564-FAEE-BAD3-ABD458BDF4EE}"/>
              </a:ext>
            </a:extLst>
          </p:cNvPr>
          <p:cNvSpPr txBox="1"/>
          <p:nvPr/>
        </p:nvSpPr>
        <p:spPr>
          <a:xfrm>
            <a:off x="582384" y="633056"/>
            <a:ext cx="331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en-US" altLang="zh-CN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OFDM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调制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01ED7-7E47-368E-B34C-9B022C70317D}"/>
              </a:ext>
            </a:extLst>
          </p:cNvPr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4.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8A3DC-BD8C-DC89-15AF-E7FF21691E83}"/>
              </a:ext>
            </a:extLst>
          </p:cNvPr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55D017-0A32-BB23-9571-EEE99F52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1" y="1161390"/>
            <a:ext cx="4961050" cy="2674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B2191B-E7D6-0FB5-9A2A-52514A232498}"/>
              </a:ext>
            </a:extLst>
          </p:cNvPr>
          <p:cNvSpPr txBox="1"/>
          <p:nvPr/>
        </p:nvSpPr>
        <p:spPr>
          <a:xfrm>
            <a:off x="803581" y="4437112"/>
            <a:ext cx="1054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OFDM</a:t>
            </a:r>
            <a:r>
              <a:rPr lang="zh-CN" altLang="en-US" dirty="0"/>
              <a:t>调制</a:t>
            </a:r>
            <a:r>
              <a:rPr lang="zh-CN" altLang="en-US" dirty="0">
                <a:effectLst/>
              </a:rPr>
              <a:t>的实现方法需要 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套正弦波发生器、调制器和相关解调器等设备，当 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很大时，所需设备将会十分复杂和昂贵，所以这种方法在实际中很难应用。</a:t>
            </a:r>
            <a:r>
              <a:rPr lang="en-US" altLang="zh-CN" dirty="0">
                <a:effectLst/>
              </a:rPr>
              <a:t>20</a:t>
            </a:r>
            <a:r>
              <a:rPr lang="zh-CN" altLang="en-US" dirty="0">
                <a:effectLst/>
              </a:rPr>
              <a:t>世纪</a:t>
            </a:r>
            <a:r>
              <a:rPr lang="en-US" altLang="zh-CN" dirty="0">
                <a:effectLst/>
              </a:rPr>
              <a:t>80</a:t>
            </a:r>
            <a:r>
              <a:rPr lang="zh-CN" altLang="en-US" dirty="0">
                <a:effectLst/>
              </a:rPr>
              <a:t>年代，人们发现可以采用离散傅里叶反变换</a:t>
            </a:r>
            <a:r>
              <a:rPr lang="en-US" altLang="zh-CN" dirty="0">
                <a:effectLst/>
              </a:rPr>
              <a:t>(IDFT)</a:t>
            </a:r>
            <a:r>
              <a:rPr lang="zh-CN" altLang="en-US" dirty="0">
                <a:effectLst/>
              </a:rPr>
              <a:t>来实现多个载波的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调制，接收端用离散傅里叶变换</a:t>
            </a:r>
            <a:r>
              <a:rPr lang="en-US" altLang="zh-CN" dirty="0">
                <a:effectLst/>
              </a:rPr>
              <a:t>(DFT)</a:t>
            </a:r>
            <a:r>
              <a:rPr lang="zh-CN" altLang="en-US" dirty="0">
                <a:effectLst/>
              </a:rPr>
              <a:t>来实现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解调，从而降低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系统的复杂度和成本，使得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技术更趋于实用化。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故在</a:t>
            </a:r>
            <a:r>
              <a:rPr lang="en-US" altLang="zh-CN" dirty="0"/>
              <a:t>python</a:t>
            </a:r>
            <a:r>
              <a:rPr lang="zh-CN" altLang="en-US" dirty="0"/>
              <a:t>中可利用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 err="1"/>
              <a:t>fft</a:t>
            </a:r>
            <a:r>
              <a:rPr lang="zh-CN" altLang="en-US" dirty="0"/>
              <a:t>和</a:t>
            </a:r>
            <a:r>
              <a:rPr lang="en-US" altLang="zh-CN" dirty="0" err="1"/>
              <a:t>ifft</a:t>
            </a:r>
            <a:r>
              <a:rPr lang="zh-CN" altLang="en-US" dirty="0"/>
              <a:t>函数对信号做离散傅里叶正反变换，实现信号的</a:t>
            </a:r>
            <a:r>
              <a:rPr lang="en-US" altLang="zh-CN" dirty="0"/>
              <a:t>OFDM</a:t>
            </a:r>
            <a:r>
              <a:rPr lang="zh-CN" altLang="en-US" dirty="0"/>
              <a:t>的解调和调制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BC637-9BA1-2EC3-0C07-3978396C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39" y="1161390"/>
            <a:ext cx="4691798" cy="27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59FAF-03B5-6224-94D5-52192B99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0436EFD4-C66C-01EC-172C-A598ED36ACEC}"/>
              </a:ext>
            </a:extLst>
          </p:cNvPr>
          <p:cNvSpPr txBox="1"/>
          <p:nvPr/>
        </p:nvSpPr>
        <p:spPr>
          <a:xfrm>
            <a:off x="582384" y="633056"/>
            <a:ext cx="331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en-US" altLang="zh-CN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OFDM</a:t>
            </a:r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调制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59286-D510-B30B-D6AE-DEA45B7F417D}"/>
              </a:ext>
            </a:extLst>
          </p:cNvPr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4.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645C9F-C82B-09EA-C58E-9CCA32ED9EA6}"/>
              </a:ext>
            </a:extLst>
          </p:cNvPr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E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9E960A-A1E5-4EE7-DC84-FCB0F03E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988840"/>
            <a:ext cx="6768752" cy="44094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38D2F3-B2EB-7B48-A5AA-3757C4E7FFB9}"/>
              </a:ext>
            </a:extLst>
          </p:cNvPr>
          <p:cNvSpPr txBox="1"/>
          <p:nvPr/>
        </p:nvSpPr>
        <p:spPr>
          <a:xfrm>
            <a:off x="1631504" y="148565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推导过程：</a:t>
            </a:r>
          </a:p>
        </p:txBody>
      </p:sp>
    </p:spTree>
    <p:extLst>
      <p:ext uri="{BB962C8B-B14F-4D97-AF65-F5344CB8AC3E}">
        <p14:creationId xmlns:p14="http://schemas.microsoft.com/office/powerpoint/2010/main" val="364494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4535-943F-1E30-D059-DFCF7ED2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042712-6A69-4ECB-F4D6-AD9C4E577F8E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2" name="TextBox 13">
              <a:extLst>
                <a:ext uri="{FF2B5EF4-FFF2-40B4-BE49-F238E27FC236}">
                  <a16:creationId xmlns:a16="http://schemas.microsoft.com/office/drawing/2014/main" id="{910F0418-C72D-83A8-C4AC-4A1A438A0651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en-US" altLang="zh-CN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OFDM</a:t>
              </a:r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调制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D65033F-F27A-37D8-47A7-9DC54351890F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4.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9EDAC6-0DDB-29F6-280A-AD1516D07435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FA601F3-85C1-091D-2BB8-AE73D4DAD1BB}"/>
              </a:ext>
            </a:extLst>
          </p:cNvPr>
          <p:cNvSpPr txBox="1"/>
          <p:nvPr/>
        </p:nvSpPr>
        <p:spPr>
          <a:xfrm>
            <a:off x="290285" y="3429000"/>
            <a:ext cx="6348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这里定义了</a:t>
            </a:r>
            <a:r>
              <a:rPr lang="en-US" altLang="zh-CN" dirty="0"/>
              <a:t>IDFT</a:t>
            </a:r>
            <a:r>
              <a:rPr lang="zh-CN" altLang="en-US" dirty="0"/>
              <a:t>函数，利用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 err="1"/>
              <a:t>ifft</a:t>
            </a:r>
            <a:r>
              <a:rPr lang="zh-CN" altLang="en-US" dirty="0"/>
              <a:t>函数对信号做离散傅里叶反变换，相当于把各载波进行了频分复用，即</a:t>
            </a:r>
            <a:r>
              <a:rPr lang="en-US" altLang="zh-CN" dirty="0"/>
              <a:t>OFDM</a:t>
            </a:r>
            <a:r>
              <a:rPr lang="zh-CN" altLang="en-US" dirty="0"/>
              <a:t>调制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377FD7-0E5C-CBEC-66A3-E9CA8CD4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327362"/>
            <a:ext cx="5920652" cy="8640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24D200-9318-6B1F-507E-6B7CFB5D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9" y="1353247"/>
            <a:ext cx="5975655" cy="8640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D8DE47-B38C-7A74-BBF8-4B3174EC9515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4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3111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349F68-ACE3-3A01-7027-CD497B3AAB01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479E4885-1D79-A53D-5DD6-1DEA83DC0750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添加</a:t>
              </a:r>
              <a:r>
                <a:rPr lang="en-US" altLang="zh-CN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CP</a:t>
              </a:r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前缀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780904-7EA0-32B1-9175-AF0295B094D6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5.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2B1A23-D973-1E06-5A46-04D086F68F37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9CCB74C-26C6-2229-D128-62E9C640842E}"/>
              </a:ext>
            </a:extLst>
          </p:cNvPr>
          <p:cNvSpPr txBox="1"/>
          <p:nvPr/>
        </p:nvSpPr>
        <p:spPr>
          <a:xfrm>
            <a:off x="572818" y="1268760"/>
            <a:ext cx="1001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</a:t>
            </a:r>
            <a:r>
              <a:rPr lang="zh-CN" altLang="en-US" dirty="0"/>
              <a:t>为循环前缀，主要作用是</a:t>
            </a:r>
            <a:r>
              <a:rPr lang="zh-CN" altLang="en-US" dirty="0">
                <a:effectLst/>
              </a:rPr>
              <a:t>作为保护间隔，使符号间的码间串扰影响将被限制在保护间隔中，确保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符号也能正确地被接收和解调，一般放在每个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符号的前面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CP</a:t>
            </a:r>
            <a:r>
              <a:rPr lang="zh-CN" altLang="en-US" dirty="0"/>
              <a:t>的引入可以确保各子载波是互相正交的。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CC7B84-5BFD-2426-CCAC-196B8266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2492896"/>
            <a:ext cx="6593036" cy="5040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E85E4A-40E7-9EEE-E26B-340C1C6B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8" y="3030468"/>
            <a:ext cx="7008663" cy="797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F82477-72E5-62BA-01C2-21B57ADEB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18" y="3861047"/>
            <a:ext cx="5949731" cy="13056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81B4DE-30D4-B168-1E09-3F19E7D70572}"/>
              </a:ext>
            </a:extLst>
          </p:cNvPr>
          <p:cNvSpPr txBox="1"/>
          <p:nvPr/>
        </p:nvSpPr>
        <p:spPr>
          <a:xfrm>
            <a:off x="444384" y="5348511"/>
            <a:ext cx="1130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OFDM</a:t>
            </a:r>
            <a:r>
              <a:rPr lang="zh-CN" altLang="en-US" dirty="0"/>
              <a:t>前加上前缀，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cp = </a:t>
            </a:r>
            <a:r>
              <a:rPr lang="en-US" altLang="zh-CN" dirty="0" err="1">
                <a:effectLst/>
              </a:rPr>
              <a:t>OFDM_time</a:t>
            </a:r>
            <a:r>
              <a:rPr lang="en-US" altLang="zh-CN" dirty="0">
                <a:effectLst/>
              </a:rPr>
              <a:t>[-CP:]</a:t>
            </a:r>
            <a:r>
              <a:rPr lang="zh-CN" altLang="en-US" dirty="0">
                <a:effectLst/>
              </a:rPr>
              <a:t>：这行代码从</a:t>
            </a:r>
            <a:r>
              <a:rPr lang="en-US" altLang="zh-CN" dirty="0" err="1">
                <a:effectLst/>
              </a:rPr>
              <a:t>OFDM_time</a:t>
            </a:r>
            <a:r>
              <a:rPr lang="zh-CN" altLang="en-US" dirty="0">
                <a:effectLst/>
              </a:rPr>
              <a:t>数组的末尾提取长度为</a:t>
            </a:r>
            <a:r>
              <a:rPr lang="en-US" altLang="zh-CN" dirty="0">
                <a:effectLst/>
              </a:rPr>
              <a:t>CP</a:t>
            </a:r>
            <a:r>
              <a:rPr lang="zh-CN" altLang="en-US" dirty="0">
                <a:effectLst/>
              </a:rPr>
              <a:t>的子数组作为循环前缀。</a:t>
            </a:r>
            <a:r>
              <a:rPr lang="en-US" altLang="zh-CN" dirty="0">
                <a:effectLst/>
              </a:rPr>
              <a:t>return </a:t>
            </a:r>
            <a:r>
              <a:rPr lang="en-US" altLang="zh-CN" dirty="0" err="1">
                <a:effectLst/>
              </a:rPr>
              <a:t>np.hstack</a:t>
            </a:r>
            <a:r>
              <a:rPr lang="en-US" altLang="zh-CN" dirty="0">
                <a:effectLst/>
              </a:rPr>
              <a:t>([cp, </a:t>
            </a:r>
            <a:r>
              <a:rPr lang="en-US" altLang="zh-CN" dirty="0" err="1">
                <a:effectLst/>
              </a:rPr>
              <a:t>OFDM_time</a:t>
            </a:r>
            <a:r>
              <a:rPr lang="en-US" altLang="zh-CN" dirty="0">
                <a:effectLst/>
              </a:rPr>
              <a:t>])</a:t>
            </a:r>
            <a:r>
              <a:rPr lang="zh-CN" altLang="en-US" dirty="0">
                <a:effectLst/>
              </a:rPr>
              <a:t>：这行代码使用</a:t>
            </a:r>
            <a:r>
              <a:rPr lang="en-US" altLang="zh-CN" dirty="0" err="1">
                <a:effectLst/>
              </a:rPr>
              <a:t>numpy</a:t>
            </a:r>
            <a:r>
              <a:rPr lang="zh-CN" altLang="en-US" dirty="0">
                <a:effectLst/>
              </a:rPr>
              <a:t>库的</a:t>
            </a:r>
            <a:r>
              <a:rPr lang="en-US" altLang="zh-CN" dirty="0" err="1">
                <a:effectLst/>
              </a:rPr>
              <a:t>hstack</a:t>
            </a:r>
            <a:r>
              <a:rPr lang="zh-CN" altLang="en-US" dirty="0">
                <a:effectLst/>
              </a:rPr>
              <a:t>函数将循环前缀</a:t>
            </a:r>
            <a:r>
              <a:rPr lang="en-US" altLang="zh-CN" dirty="0">
                <a:effectLst/>
              </a:rPr>
              <a:t>cp</a:t>
            </a:r>
            <a:r>
              <a:rPr lang="zh-CN" altLang="en-US" dirty="0">
                <a:effectLst/>
              </a:rPr>
              <a:t>和原始的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时域信号</a:t>
            </a:r>
            <a:r>
              <a:rPr lang="en-US" altLang="zh-CN" dirty="0" err="1">
                <a:effectLst/>
              </a:rPr>
              <a:t>OFDM_time</a:t>
            </a:r>
            <a:r>
              <a:rPr lang="zh-CN" altLang="en-US" dirty="0">
                <a:effectLst/>
              </a:rPr>
              <a:t>水平堆叠（即在前面拼接）起来，形成一个新的数组。这个新数组包含了原始的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信号以及在前面的循环前缀，然后这个新数组被返回。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71E420-2E18-21C0-5F54-4A3D87E2A0DD}"/>
              </a:ext>
            </a:extLst>
          </p:cNvPr>
          <p:cNvSpPr txBox="1"/>
          <p:nvPr/>
        </p:nvSpPr>
        <p:spPr>
          <a:xfrm>
            <a:off x="9984432" y="4250412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5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3842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C95A19-CBB6-C764-16AC-7EB5524195ED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560CF766-761F-7EF5-07E9-2A92894CA9A5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信道传输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A76F52-1AAD-C31B-A9B4-A7089B5C6059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6.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E34BB1-70F7-583C-B744-03904ECA091F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EDDE210-EEAE-8A55-4CB4-B208B89A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4" y="1307056"/>
            <a:ext cx="7236452" cy="932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D7B6CB-F719-4820-9493-9D71AFAE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67" y="3220202"/>
            <a:ext cx="8137151" cy="10959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1C1BABE-02C6-AB66-BE87-F74FA5B95BA1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4" action="ppaction://hlinksldjump"/>
              </a:rPr>
              <a:t>返回</a:t>
            </a:r>
            <a:endParaRPr lang="zh-CN" altLang="en-US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037929-5F66-6751-A803-535FFC8F0D02}"/>
              </a:ext>
            </a:extLst>
          </p:cNvPr>
          <p:cNvSpPr txBox="1"/>
          <p:nvPr/>
        </p:nvSpPr>
        <p:spPr>
          <a:xfrm>
            <a:off x="3711347" y="517197"/>
            <a:ext cx="6614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OFDM_TX</a:t>
            </a:r>
            <a:r>
              <a:rPr lang="zh-CN" altLang="en-US" dirty="0"/>
              <a:t>为发射端信号</a:t>
            </a:r>
            <a:endParaRPr lang="en-US" altLang="zh-CN" dirty="0"/>
          </a:p>
          <a:p>
            <a:r>
              <a:rPr lang="en-US" altLang="zh-CN" dirty="0"/>
              <a:t>OFDM_RX</a:t>
            </a:r>
            <a:r>
              <a:rPr lang="zh-CN" altLang="en-US" dirty="0"/>
              <a:t>为</a:t>
            </a:r>
            <a:r>
              <a:rPr lang="zh-CN" altLang="en-US"/>
              <a:t>接收端信号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F5446E-13DC-A80A-AB63-195C9F85B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2448493"/>
            <a:ext cx="9894105" cy="5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A7E83DC-DC84-3BBB-CFBF-39336D0C2DE1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251B6F5C-C3A8-67F8-5997-472B1C7B7C38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去除</a:t>
              </a:r>
              <a:r>
                <a:rPr lang="en-US" altLang="zh-CN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CP</a:t>
              </a:r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前缀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6B20B8-A6F7-8FD7-5634-ADC34735881E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7.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9EBD5D-0534-607D-33B1-36113C604AFB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79D75F3-97A0-5F04-AF46-A1A0A544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06" y="1829812"/>
            <a:ext cx="7857357" cy="7200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98E3F5-F0AE-D64D-E510-EE6A3CDFADFE}"/>
              </a:ext>
            </a:extLst>
          </p:cNvPr>
          <p:cNvSpPr txBox="1"/>
          <p:nvPr/>
        </p:nvSpPr>
        <p:spPr>
          <a:xfrm>
            <a:off x="899725" y="328498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</a:rPr>
              <a:t>OFDM_RX[0][CP:(CP+K)]</a:t>
            </a:r>
            <a:r>
              <a:rPr lang="zh-CN" altLang="en-US" dirty="0">
                <a:effectLst/>
              </a:rPr>
              <a:t>：这是一个切片操作，它从</a:t>
            </a:r>
            <a:r>
              <a:rPr lang="en-US" altLang="zh-CN" dirty="0">
                <a:effectLst/>
              </a:rPr>
              <a:t>OFDM_RX[0]</a:t>
            </a:r>
            <a:r>
              <a:rPr lang="zh-CN" altLang="en-US" dirty="0">
                <a:effectLst/>
              </a:rPr>
              <a:t>中提取从索引</a:t>
            </a:r>
            <a:r>
              <a:rPr lang="en-US" altLang="zh-CN" dirty="0">
                <a:effectLst/>
              </a:rPr>
              <a:t>CP</a:t>
            </a:r>
            <a:r>
              <a:rPr lang="zh-CN" altLang="en-US" dirty="0">
                <a:effectLst/>
              </a:rPr>
              <a:t>开始到</a:t>
            </a:r>
            <a:r>
              <a:rPr lang="en-US" altLang="zh-CN" dirty="0">
                <a:effectLst/>
              </a:rPr>
              <a:t>CP+K</a:t>
            </a:r>
            <a:r>
              <a:rPr lang="zh-CN" altLang="en-US" dirty="0">
                <a:effectLst/>
              </a:rPr>
              <a:t>结束的子数组。这个子数组就是去除了循环前缀的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符号的有效数据部分。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594EED-71FD-9F3D-7966-2B0BB8371991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3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256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80348" y="2646798"/>
            <a:ext cx="2550850" cy="1600438"/>
            <a:chOff x="2892316" y="3024972"/>
            <a:chExt cx="2550850" cy="1600438"/>
          </a:xfrm>
        </p:grpSpPr>
        <p:sp>
          <p:nvSpPr>
            <p:cNvPr id="4" name="文本框 3"/>
            <p:cNvSpPr txBox="1"/>
            <p:nvPr/>
          </p:nvSpPr>
          <p:spPr>
            <a:xfrm>
              <a:off x="3200021" y="3024972"/>
              <a:ext cx="1736806" cy="1015663"/>
            </a:xfrm>
            <a:prstGeom prst="rect">
              <a:avLst/>
            </a:prstGeom>
            <a:noFill/>
            <a:effectLst>
              <a:glow rad="25400">
                <a:srgbClr val="DDEEF3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FEFEFE"/>
                  </a:solidFill>
                  <a:effectLst>
                    <a:glow rad="12700">
                      <a:srgbClr val="DDEEF3"/>
                    </a:glow>
                  </a:effectLst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目录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92316" y="4040635"/>
              <a:ext cx="2550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5F5F5"/>
                  </a:solidFill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CONTENTS</a:t>
              </a:r>
              <a:endParaRPr lang="zh-CN" altLang="en-US" sz="3200" dirty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00056" y="980728"/>
            <a:ext cx="4044155" cy="4861313"/>
            <a:chOff x="6644136" y="1538712"/>
            <a:chExt cx="4044155" cy="4861313"/>
          </a:xfrm>
        </p:grpSpPr>
        <p:sp>
          <p:nvSpPr>
            <p:cNvPr id="6" name="TextBox 74"/>
            <p:cNvSpPr txBox="1"/>
            <p:nvPr/>
          </p:nvSpPr>
          <p:spPr>
            <a:xfrm>
              <a:off x="7604746" y="1600268"/>
              <a:ext cx="3081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选题背景</a:t>
              </a:r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7603723" y="3676982"/>
              <a:ext cx="3084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测试验证</a:t>
              </a:r>
            </a:p>
          </p:txBody>
        </p:sp>
        <p:sp>
          <p:nvSpPr>
            <p:cNvPr id="8" name="TextBox 80"/>
            <p:cNvSpPr txBox="1"/>
            <p:nvPr/>
          </p:nvSpPr>
          <p:spPr>
            <a:xfrm>
              <a:off x="7609727" y="4715339"/>
              <a:ext cx="3068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扩展</a:t>
              </a:r>
            </a:p>
          </p:txBody>
        </p:sp>
        <p:sp>
          <p:nvSpPr>
            <p:cNvPr id="9" name="TextBox 83"/>
            <p:cNvSpPr txBox="1"/>
            <p:nvPr/>
          </p:nvSpPr>
          <p:spPr>
            <a:xfrm>
              <a:off x="7617535" y="2638625"/>
              <a:ext cx="3048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代码</a:t>
              </a:r>
              <a:r>
                <a:rPr lang="zh-CN" altLang="zh-CN" sz="3200" dirty="0">
                  <a:solidFill>
                    <a:srgbClr val="F8F8F8"/>
                  </a:solidFill>
                </a:rPr>
                <a:t>总体框架</a:t>
              </a:r>
            </a:p>
          </p:txBody>
        </p:sp>
        <p:sp>
          <p:nvSpPr>
            <p:cNvPr id="10" name="TextBox 83"/>
            <p:cNvSpPr txBox="1"/>
            <p:nvPr/>
          </p:nvSpPr>
          <p:spPr>
            <a:xfrm>
              <a:off x="7606376" y="5753695"/>
              <a:ext cx="307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总结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44136" y="1538712"/>
              <a:ext cx="881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01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4136" y="5692139"/>
              <a:ext cx="959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05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4136" y="4653783"/>
              <a:ext cx="959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04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44136" y="3615426"/>
              <a:ext cx="959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03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44136" y="2577069"/>
              <a:ext cx="952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02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68CD564-C4F7-3BE7-E8D0-9493F83E2229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C6DCC66B-2AFE-CF00-482E-0DBF90B32D15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en-US" altLang="zh-CN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OFDM</a:t>
              </a:r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解调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07D2A7-1221-3161-25DE-EEB60E5C30E9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8.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DE8612-1877-1152-79AF-25CF44B738C6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E3CBA9C-0F9D-7150-62EB-76E9A09F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40768"/>
            <a:ext cx="9628825" cy="7920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572B2F-836B-3F62-22B5-12F37AB896BB}"/>
              </a:ext>
            </a:extLst>
          </p:cNvPr>
          <p:cNvSpPr txBox="1"/>
          <p:nvPr/>
        </p:nvSpPr>
        <p:spPr>
          <a:xfrm>
            <a:off x="1415480" y="3933056"/>
            <a:ext cx="652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这里定义了</a:t>
            </a:r>
            <a:r>
              <a:rPr lang="en-US" altLang="zh-CN" dirty="0"/>
              <a:t>DFT</a:t>
            </a:r>
            <a:r>
              <a:rPr lang="zh-CN" altLang="en-US" dirty="0"/>
              <a:t>函数，利用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 err="1"/>
              <a:t>fft</a:t>
            </a:r>
            <a:r>
              <a:rPr lang="zh-CN" altLang="en-US" dirty="0"/>
              <a:t>函数对信号做离散傅里叶正变换，相当于把各载波进行了解频分复用，即</a:t>
            </a:r>
            <a:r>
              <a:rPr lang="en-US" altLang="zh-CN" dirty="0"/>
              <a:t>OFDM</a:t>
            </a:r>
            <a:r>
              <a:rPr lang="zh-CN" altLang="en-US" dirty="0"/>
              <a:t>解调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2B4B3-E5A4-E701-3EFA-3B129541F761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3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3702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86143D-5466-0950-BEF3-333CEFDEF40A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772DBFBC-AB16-C7B3-5AD3-05F0F1358560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均衡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05B169-04DD-B74E-2ED8-F786C3E5FCFD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9.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C93E1F6-3060-B7AC-3384-A8180714BAA9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3A529BA-A9AF-6D00-2444-7730B8B5DD8B}"/>
              </a:ext>
            </a:extLst>
          </p:cNvPr>
          <p:cNvSpPr txBox="1"/>
          <p:nvPr/>
        </p:nvSpPr>
        <p:spPr>
          <a:xfrm>
            <a:off x="1127448" y="1484784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无线信道经常表现出频率选择性衰落，这意味着不同子载波的信号会经历不同程度的</a:t>
            </a:r>
            <a:r>
              <a:rPr lang="zh-CN" altLang="en-US" dirty="0"/>
              <a:t>幅度</a:t>
            </a:r>
            <a:r>
              <a:rPr lang="zh-CN" altLang="en-US" dirty="0">
                <a:effectLst/>
              </a:rPr>
              <a:t>衰减和相位变化。均衡器的作用是补偿这种衰落，使得所有子载波的信号能够被正确解调。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本代码利用导频的信道估计，估计出信道的幅频响应和相频响应，对传输过程中信号的幅度衰减和相位变化进行补偿。</a:t>
            </a:r>
          </a:p>
        </p:txBody>
      </p:sp>
    </p:spTree>
    <p:extLst>
      <p:ext uri="{BB962C8B-B14F-4D97-AF65-F5344CB8AC3E}">
        <p14:creationId xmlns:p14="http://schemas.microsoft.com/office/powerpoint/2010/main" val="7344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A3EE627-60E5-F184-EFD5-5F75749CD903}"/>
              </a:ext>
            </a:extLst>
          </p:cNvPr>
          <p:cNvGrpSpPr/>
          <p:nvPr/>
        </p:nvGrpSpPr>
        <p:grpSpPr>
          <a:xfrm>
            <a:off x="0" y="586085"/>
            <a:ext cx="3900620" cy="555608"/>
            <a:chOff x="0" y="586085"/>
            <a:chExt cx="3900620" cy="555608"/>
          </a:xfrm>
        </p:grpSpPr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66CD2310-5E5C-30A3-AB4B-FF765DDF6DD6}"/>
                </a:ext>
              </a:extLst>
            </p:cNvPr>
            <p:cNvSpPr txBox="1"/>
            <p:nvPr/>
          </p:nvSpPr>
          <p:spPr>
            <a:xfrm>
              <a:off x="582384" y="633056"/>
              <a:ext cx="3318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均衡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089C09-2457-FCC3-CC87-F4397616FEA1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9.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81A1C1-A66D-1579-70AF-C6EE05BCB7AC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0CD3166-BA8C-B85D-9AB8-96BD3F20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566596"/>
            <a:ext cx="6050605" cy="9597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1AFB930-0447-28A1-A6C9-EA5B9A996F4F}"/>
              </a:ext>
            </a:extLst>
          </p:cNvPr>
          <p:cNvSpPr txBox="1"/>
          <p:nvPr/>
        </p:nvSpPr>
        <p:spPr>
          <a:xfrm>
            <a:off x="580571" y="3717032"/>
            <a:ext cx="630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channelEstimate</a:t>
            </a:r>
            <a:r>
              <a:rPr lang="en-US" altLang="zh-CN" dirty="0"/>
              <a:t>()</a:t>
            </a:r>
            <a:r>
              <a:rPr lang="zh-CN" altLang="en-US" dirty="0"/>
              <a:t>函数使用导频载波上的信道响应来估计所有子载波上的信道响应，采用线性插值的方式估计信道的幅频响应和相频响应，该函数返回值是</a:t>
            </a:r>
            <a:r>
              <a:rPr lang="en-US" altLang="zh-CN" dirty="0" err="1"/>
              <a:t>Hest</a:t>
            </a:r>
            <a:r>
              <a:rPr lang="zh-CN" altLang="en-US" dirty="0"/>
              <a:t>复数值，包含了信道估计的幅频响应和相频响应</a:t>
            </a:r>
            <a:endParaRPr lang="en-US" altLang="zh-CN" dirty="0"/>
          </a:p>
          <a:p>
            <a:r>
              <a:rPr lang="en-US" altLang="zh-CN" dirty="0"/>
              <a:t>equalize()</a:t>
            </a:r>
            <a:r>
              <a:rPr lang="zh-CN" altLang="en-US" dirty="0"/>
              <a:t>函数起均衡作用，对信号幅度和相位的变化进行补偿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2F869D-CB60-34BC-9E94-E0DB6604B069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3" action="ppaction://hlinksldjump"/>
              </a:rPr>
              <a:t>返回</a:t>
            </a:r>
            <a:endParaRPr lang="zh-CN" altLang="en-US" sz="4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215765-AAC4-E1A6-F616-C151EEAD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" y="1245988"/>
            <a:ext cx="5371493" cy="17543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2BE450-0B53-6A56-92C2-010702D77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467" y="249866"/>
            <a:ext cx="6621114" cy="21260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A4BDE3B-CF39-EF65-C4D9-83EAA51CD0C2}"/>
              </a:ext>
            </a:extLst>
          </p:cNvPr>
          <p:cNvSpPr txBox="1"/>
          <p:nvPr/>
        </p:nvSpPr>
        <p:spPr>
          <a:xfrm>
            <a:off x="428826" y="3221130"/>
            <a:ext cx="661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小二乘算法（Least Squares,LS）进行信道估计</a:t>
            </a:r>
          </a:p>
        </p:txBody>
      </p:sp>
    </p:spTree>
    <p:extLst>
      <p:ext uri="{BB962C8B-B14F-4D97-AF65-F5344CB8AC3E}">
        <p14:creationId xmlns:p14="http://schemas.microsoft.com/office/powerpoint/2010/main" val="351650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26AAD2A-F76B-E5A1-3517-89AC261BD748}"/>
              </a:ext>
            </a:extLst>
          </p:cNvPr>
          <p:cNvGrpSpPr/>
          <p:nvPr/>
        </p:nvGrpSpPr>
        <p:grpSpPr>
          <a:xfrm>
            <a:off x="20782" y="620688"/>
            <a:ext cx="4131002" cy="555608"/>
            <a:chOff x="0" y="586085"/>
            <a:chExt cx="4131002" cy="555608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37E1DC1E-7AF4-61F1-243E-8E7C8D3C03A3}"/>
                </a:ext>
              </a:extLst>
            </p:cNvPr>
            <p:cNvSpPr txBox="1"/>
            <p:nvPr/>
          </p:nvSpPr>
          <p:spPr>
            <a:xfrm>
              <a:off x="582384" y="633056"/>
              <a:ext cx="3548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000" b="1">
                  <a:solidFill>
                    <a:srgbClr val="0446C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pPr algn="ctr"/>
              <a:r>
                <a:rPr lang="en-US" altLang="zh-CN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QAM16</a:t>
              </a:r>
              <a:r>
                <a:rPr lang="zh-CN" altLang="en-US" sz="2400" b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的解调</a:t>
              </a:r>
              <a:endParaRPr 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56C063-41D9-FABE-A1E0-238C378D90B0}"/>
                </a:ext>
              </a:extLst>
            </p:cNvPr>
            <p:cNvSpPr/>
            <p:nvPr/>
          </p:nvSpPr>
          <p:spPr>
            <a:xfrm>
              <a:off x="0" y="586085"/>
              <a:ext cx="580571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</a:rPr>
                <a:t>10.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283DD6-C08D-A037-D213-81B41307D02D}"/>
                </a:ext>
              </a:extLst>
            </p:cNvPr>
            <p:cNvSpPr/>
            <p:nvPr/>
          </p:nvSpPr>
          <p:spPr>
            <a:xfrm>
              <a:off x="718395" y="586085"/>
              <a:ext cx="170373" cy="555608"/>
            </a:xfrm>
            <a:prstGeom prst="rect">
              <a:avLst/>
            </a:prstGeom>
            <a:solidFill>
              <a:srgbClr val="2E6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4FA6231-4BB6-BF13-3D55-B61AF765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9" y="1468070"/>
            <a:ext cx="5960259" cy="936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E84CD-E7E6-61B9-7205-18FE83C6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7" y="2429326"/>
            <a:ext cx="5843553" cy="9361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4A5E6B-C224-3880-570C-E3283D879D33}"/>
              </a:ext>
            </a:extLst>
          </p:cNvPr>
          <p:cNvSpPr txBox="1"/>
          <p:nvPr/>
        </p:nvSpPr>
        <p:spPr>
          <a:xfrm>
            <a:off x="739177" y="3573016"/>
            <a:ext cx="470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先将收到的均衡后的信号进行去除导频工作，再利用</a:t>
            </a:r>
            <a:r>
              <a:rPr lang="en-US" altLang="zh-CN" dirty="0" err="1"/>
              <a:t>commpy</a:t>
            </a:r>
            <a:r>
              <a:rPr lang="zh-CN" altLang="en-US" dirty="0"/>
              <a:t>的</a:t>
            </a:r>
            <a:r>
              <a:rPr lang="en-US" altLang="zh-CN" dirty="0"/>
              <a:t>demodulation</a:t>
            </a:r>
            <a:r>
              <a:rPr lang="zh-CN" altLang="en-US" dirty="0"/>
              <a:t>函数对</a:t>
            </a:r>
            <a:r>
              <a:rPr lang="en-US" altLang="zh-CN" dirty="0"/>
              <a:t>QAM16</a:t>
            </a:r>
            <a:r>
              <a:rPr lang="zh-CN" altLang="en-US" dirty="0"/>
              <a:t>信号进行解调，得到二进制比特流。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80102-355B-F254-BB91-C4085CE29159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4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649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4">
            <a:extLst>
              <a:ext uri="{FF2B5EF4-FFF2-40B4-BE49-F238E27FC236}">
                <a16:creationId xmlns:a16="http://schemas.microsoft.com/office/drawing/2014/main" id="{DC1B3B1B-D52E-A905-9B9F-99B4714B475B}"/>
              </a:ext>
            </a:extLst>
          </p:cNvPr>
          <p:cNvSpPr txBox="1"/>
          <p:nvPr/>
        </p:nvSpPr>
        <p:spPr>
          <a:xfrm>
            <a:off x="4370894" y="2909843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测试验证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C2247-198B-86FF-4132-7FD29E802BC3}"/>
              </a:ext>
            </a:extLst>
          </p:cNvPr>
          <p:cNvSpPr txBox="1"/>
          <p:nvPr/>
        </p:nvSpPr>
        <p:spPr>
          <a:xfrm>
            <a:off x="4370894" y="1916832"/>
            <a:ext cx="388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THREE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34679D-66AF-BCA1-7913-CD433B833082}"/>
              </a:ext>
            </a:extLst>
          </p:cNvPr>
          <p:cNvSpPr txBox="1"/>
          <p:nvPr/>
        </p:nvSpPr>
        <p:spPr>
          <a:xfrm>
            <a:off x="10344472" y="573325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linkClick r:id="rId2" action="ppaction://hlinksldjump"/>
              </a:rPr>
              <a:t>返回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016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84ED8A-F73B-7665-3871-FEB346D4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2656"/>
            <a:ext cx="5486411" cy="5486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59D747-2586-795C-8BAC-59D09ED520D0}"/>
              </a:ext>
            </a:extLst>
          </p:cNvPr>
          <p:cNvSpPr txBox="1"/>
          <p:nvPr/>
        </p:nvSpPr>
        <p:spPr>
          <a:xfrm>
            <a:off x="1401676" y="1628800"/>
            <a:ext cx="347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比特流的</a:t>
            </a:r>
            <a:r>
              <a:rPr lang="en-US" altLang="zh-CN" dirty="0"/>
              <a:t>QAM16</a:t>
            </a:r>
            <a:r>
              <a:rPr lang="zh-CN" altLang="en-US" dirty="0"/>
              <a:t>调制的星座图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3228E0-E85D-B085-4D7A-4FD9183DADED}"/>
              </a:ext>
            </a:extLst>
          </p:cNvPr>
          <p:cNvSpPr txBox="1"/>
          <p:nvPr/>
        </p:nvSpPr>
        <p:spPr>
          <a:xfrm>
            <a:off x="2063552" y="544522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实际信道冲激响应和估计的信道冲激响应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0F7B69-9FB3-02C4-1F42-8690B63F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1" y="188640"/>
            <a:ext cx="6073666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8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FE789B-F8AD-49F1-4B26-E3F26428B4C6}"/>
              </a:ext>
            </a:extLst>
          </p:cNvPr>
          <p:cNvSpPr txBox="1"/>
          <p:nvPr/>
        </p:nvSpPr>
        <p:spPr>
          <a:xfrm>
            <a:off x="3431704" y="38610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发射的信号与接收到的信号时域波形图</a:t>
            </a:r>
            <a:r>
              <a:rPr lang="en-US" altLang="zh-CN" dirty="0"/>
              <a:t>(</a:t>
            </a:r>
            <a:r>
              <a:rPr lang="zh-CN" altLang="en-US" dirty="0"/>
              <a:t>均衡前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94521-E2BF-EA9A-39EA-43AEFEBE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773996"/>
            <a:ext cx="844855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80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BF304A-494E-547E-723B-4748EE53EE41}"/>
              </a:ext>
            </a:extLst>
          </p:cNvPr>
          <p:cNvSpPr txBox="1"/>
          <p:nvPr/>
        </p:nvSpPr>
        <p:spPr>
          <a:xfrm>
            <a:off x="1271465" y="544522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均衡前的星座图</a:t>
            </a:r>
            <a:endParaRPr lang="en-US" altLang="zh-CN" dirty="0"/>
          </a:p>
          <a:p>
            <a:r>
              <a:rPr lang="zh-CN" altLang="en-US" dirty="0"/>
              <a:t>蓝色为发射信号，红色为接收信号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68E284-BB0B-BFBC-518F-676DD171935D}"/>
              </a:ext>
            </a:extLst>
          </p:cNvPr>
          <p:cNvSpPr txBox="1"/>
          <p:nvPr/>
        </p:nvSpPr>
        <p:spPr>
          <a:xfrm>
            <a:off x="6312024" y="544522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均衡后的星座图</a:t>
            </a:r>
            <a:endParaRPr lang="en-US" altLang="zh-CN" dirty="0"/>
          </a:p>
          <a:p>
            <a:r>
              <a:rPr lang="zh-CN" altLang="en-US" dirty="0"/>
              <a:t>蓝色为发射信号，红色为接收信号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37763C-233E-A9CB-9415-274159EF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0" y="188640"/>
            <a:ext cx="5112569" cy="48730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67B61B-C403-1EFD-4876-3B0693970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89006"/>
            <a:ext cx="4961760" cy="4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227A-DD18-84BA-B1A5-ED7F0640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611365-C3E7-0B68-61C5-7C6A40E75D02}"/>
              </a:ext>
            </a:extLst>
          </p:cNvPr>
          <p:cNvSpPr txBox="1"/>
          <p:nvPr/>
        </p:nvSpPr>
        <p:spPr>
          <a:xfrm>
            <a:off x="1055440" y="2348880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再对</a:t>
            </a:r>
            <a:r>
              <a:rPr lang="en-US" altLang="zh-CN" dirty="0"/>
              <a:t>QAM16</a:t>
            </a:r>
            <a:r>
              <a:rPr lang="zh-CN" altLang="en-US" dirty="0"/>
              <a:t>信号进行解调</a:t>
            </a:r>
            <a:r>
              <a:rPr lang="en-US" altLang="zh-CN" dirty="0"/>
              <a:t>(</a:t>
            </a:r>
            <a:r>
              <a:rPr lang="zh-CN" altLang="en-US" dirty="0"/>
              <a:t>星座图反映射 </a:t>
            </a:r>
            <a:r>
              <a:rPr lang="en-US" altLang="zh-CN" dirty="0"/>
              <a:t>)</a:t>
            </a:r>
            <a:r>
              <a:rPr lang="zh-CN" altLang="en-US" dirty="0"/>
              <a:t>，利用</a:t>
            </a:r>
            <a:r>
              <a:rPr lang="en-US" altLang="zh-CN" dirty="0" err="1"/>
              <a:t>commpy</a:t>
            </a:r>
            <a:r>
              <a:rPr lang="zh-CN" altLang="en-US" dirty="0"/>
              <a:t>库中的</a:t>
            </a:r>
            <a:r>
              <a:rPr lang="en-US" altLang="zh-CN" dirty="0"/>
              <a:t>demodulate</a:t>
            </a:r>
            <a:r>
              <a:rPr lang="zh-CN" altLang="en-US" dirty="0"/>
              <a:t>函数对</a:t>
            </a:r>
            <a:r>
              <a:rPr lang="en-US" altLang="zh-CN" dirty="0"/>
              <a:t>QAM16</a:t>
            </a:r>
            <a:r>
              <a:rPr lang="zh-CN" altLang="en-US" dirty="0"/>
              <a:t>信号进行解调，</a:t>
            </a:r>
            <a:r>
              <a:rPr lang="en-US" altLang="zh-CN" dirty="0"/>
              <a:t>”hard”</a:t>
            </a:r>
            <a:r>
              <a:rPr lang="zh-CN" altLang="en-US" dirty="0"/>
              <a:t>为硬判决，即就近原则，接收到的信号会与可能的发送符号进行比较，选择距离接收到的信号最接近的符号作为解调后的符号。</a:t>
            </a:r>
            <a:endParaRPr lang="en-US" altLang="zh-CN" dirty="0"/>
          </a:p>
          <a:p>
            <a:r>
              <a:rPr lang="zh-CN" altLang="en-US" dirty="0"/>
              <a:t>最后再计算接收的基带二进制信号和发送信号的误比特率：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1692D7-BCE2-42FF-2C33-73F7FD73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889" y="186529"/>
            <a:ext cx="6019873" cy="82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9CA21-6BEF-6A88-478E-942FDDAB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91789"/>
            <a:ext cx="5334734" cy="7889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90F57B-83E6-2FB8-8584-2FB27D8F8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034530"/>
            <a:ext cx="3944692" cy="7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4"/>
          <p:cNvSpPr txBox="1"/>
          <p:nvPr/>
        </p:nvSpPr>
        <p:spPr>
          <a:xfrm>
            <a:off x="4079776" y="3002421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选题背景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70894" y="1916832"/>
            <a:ext cx="34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ONE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4">
            <a:extLst>
              <a:ext uri="{FF2B5EF4-FFF2-40B4-BE49-F238E27FC236}">
                <a16:creationId xmlns:a16="http://schemas.microsoft.com/office/drawing/2014/main" id="{A0F43463-3992-72E7-546C-74A38C52F24D}"/>
              </a:ext>
            </a:extLst>
          </p:cNvPr>
          <p:cNvSpPr txBox="1"/>
          <p:nvPr/>
        </p:nvSpPr>
        <p:spPr>
          <a:xfrm>
            <a:off x="4511824" y="2909843"/>
            <a:ext cx="663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扩展</a:t>
            </a:r>
            <a:endParaRPr lang="en-US" altLang="zh-CN" sz="7200" dirty="0">
              <a:solidFill>
                <a:srgbClr val="F8F8F8"/>
              </a:solidFill>
            </a:endParaRPr>
          </a:p>
          <a:p>
            <a:endParaRPr lang="zh-CN" altLang="en-US" sz="7200" dirty="0">
              <a:solidFill>
                <a:srgbClr val="F8F8F8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097F83-E8E9-EB91-D1BF-EADB995627C3}"/>
              </a:ext>
            </a:extLst>
          </p:cNvPr>
          <p:cNvSpPr txBox="1"/>
          <p:nvPr/>
        </p:nvSpPr>
        <p:spPr>
          <a:xfrm>
            <a:off x="4370894" y="1916832"/>
            <a:ext cx="388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FOUR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59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56C4F4-5568-E45C-EB1B-B7FBF92319AF}"/>
              </a:ext>
            </a:extLst>
          </p:cNvPr>
          <p:cNvSpPr txBox="1"/>
          <p:nvPr/>
        </p:nvSpPr>
        <p:spPr>
          <a:xfrm>
            <a:off x="1199456" y="4149080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原代码的信道冲激函数是固定的</a:t>
            </a:r>
            <a:r>
              <a:rPr lang="en-US" altLang="zh-CN" dirty="0"/>
              <a:t>,</a:t>
            </a:r>
            <a:r>
              <a:rPr lang="zh-CN" altLang="en-US" dirty="0"/>
              <a:t>而实际的信道特性是不确定的，所以我们把固定的冲激响应修改为随机的，更符合实际的信道特性。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608AF1-1B96-71A4-1981-AF1179AF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548680"/>
            <a:ext cx="11665296" cy="544807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319F489-BEB4-2A14-7A87-9D4F44B949C2}"/>
              </a:ext>
            </a:extLst>
          </p:cNvPr>
          <p:cNvCxnSpPr>
            <a:stCxn id="3" idx="2"/>
          </p:cNvCxnSpPr>
          <p:nvPr/>
        </p:nvCxnSpPr>
        <p:spPr>
          <a:xfrm>
            <a:off x="5951984" y="1093487"/>
            <a:ext cx="0" cy="7513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2D1804F-7D6F-58BC-E63F-699CF40D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26" y="1988840"/>
            <a:ext cx="9150116" cy="17021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6280FE-A61C-35E7-3CF3-9CAB51246F6B}"/>
              </a:ext>
            </a:extLst>
          </p:cNvPr>
          <p:cNvSpPr txBox="1"/>
          <p:nvPr/>
        </p:nvSpPr>
        <p:spPr>
          <a:xfrm>
            <a:off x="1199456" y="5025849"/>
            <a:ext cx="9150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定义了一个</a:t>
            </a:r>
            <a:r>
              <a:rPr lang="en-US" altLang="zh-CN" dirty="0" err="1">
                <a:effectLst/>
              </a:rPr>
              <a:t>random_complex_channel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用于生成一个长度为 </a:t>
            </a:r>
            <a:r>
              <a:rPr lang="en-US" altLang="zh-CN" dirty="0">
                <a:effectLst/>
              </a:rPr>
              <a:t>N </a:t>
            </a:r>
            <a:r>
              <a:rPr lang="zh-CN" altLang="en-US" dirty="0">
                <a:effectLst/>
              </a:rPr>
              <a:t>的随机复数信道冲激响应。这个函数的参数允许指定复数幅度和相位的范围。信道的冲激特性是随机的。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Channel</a:t>
            </a:r>
            <a:r>
              <a:rPr lang="zh-CN" altLang="en-US" dirty="0"/>
              <a:t>函数将发送信号与信道的冲激响应做卷积得到接收信号</a:t>
            </a:r>
            <a:endParaRPr lang="en-US" altLang="zh-CN" dirty="0"/>
          </a:p>
          <a:p>
            <a:r>
              <a:rPr lang="en-US" altLang="zh-CN" dirty="0" err="1">
                <a:effectLst/>
              </a:rPr>
              <a:t>numpy.random.uniform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是 </a:t>
            </a:r>
            <a:r>
              <a:rPr lang="en-US" altLang="zh-CN" dirty="0">
                <a:effectLst/>
              </a:rPr>
              <a:t>NumPy </a:t>
            </a:r>
            <a:r>
              <a:rPr lang="zh-CN" altLang="en-US" dirty="0">
                <a:effectLst/>
              </a:rPr>
              <a:t>库中的一个函数，用于生成在指定范围内</a:t>
            </a:r>
            <a:r>
              <a:rPr lang="zh-CN" altLang="en-US" b="1" dirty="0">
                <a:effectLst/>
              </a:rPr>
              <a:t>均匀分布</a:t>
            </a:r>
            <a:r>
              <a:rPr lang="zh-CN" altLang="en-US" dirty="0">
                <a:effectLst/>
              </a:rPr>
              <a:t>的随机样本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5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51826-8685-5DB8-C4F9-97B71094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5359A12-46F3-EA39-DB31-4EBD431D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8640"/>
            <a:ext cx="7536833" cy="1889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2C18E-4EA2-646F-04B5-87758F5E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420888"/>
            <a:ext cx="4203327" cy="41416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C4F72F-892A-1A5D-4FAD-396ED471584A}"/>
              </a:ext>
            </a:extLst>
          </p:cNvPr>
          <p:cNvSpPr txBox="1"/>
          <p:nvPr/>
        </p:nvSpPr>
        <p:spPr>
          <a:xfrm>
            <a:off x="8688288" y="2606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随机信道特性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F30D81-6455-7146-6F09-4FA48C8FE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702623"/>
            <a:ext cx="4788307" cy="35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E93CA8B-694F-51D0-CB9E-A7AE0B66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70909"/>
            <a:ext cx="3600400" cy="3532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10801D-C88F-2DA2-1993-AA8ACE89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332656"/>
            <a:ext cx="3816424" cy="39761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DD8439-DFA5-09D0-1B63-4C3DCC8E9FEB}"/>
              </a:ext>
            </a:extLst>
          </p:cNvPr>
          <p:cNvSpPr txBox="1"/>
          <p:nvPr/>
        </p:nvSpPr>
        <p:spPr>
          <a:xfrm>
            <a:off x="6047746" y="443711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信道特性变差后误比特率变得特别高！星座图的接收信号点数（红色）很大的偏离发射点</a:t>
            </a:r>
            <a:r>
              <a:rPr lang="en-US" altLang="zh-CN" dirty="0"/>
              <a:t>(</a:t>
            </a:r>
            <a:r>
              <a:rPr lang="zh-CN" altLang="en-US" dirty="0"/>
              <a:t>蓝色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A5ACCA-2F2D-AF1C-D6B8-874E0DA39A54}"/>
              </a:ext>
            </a:extLst>
          </p:cNvPr>
          <p:cNvSpPr txBox="1"/>
          <p:nvPr/>
        </p:nvSpPr>
        <p:spPr>
          <a:xfrm>
            <a:off x="1631504" y="56612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解调后的误比特率高达：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E2A64-E38A-4307-682D-2C470B1D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593" y="5626139"/>
            <a:ext cx="3483438" cy="4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72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D47D28-50F7-4B2E-8958-7DB0EEBD4224}"/>
              </a:ext>
            </a:extLst>
          </p:cNvPr>
          <p:cNvSpPr txBox="1"/>
          <p:nvPr/>
        </p:nvSpPr>
        <p:spPr>
          <a:xfrm>
            <a:off x="1199456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原因及解决方法：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20B38C-0320-64DB-2EF0-C73AE53B30F1}"/>
              </a:ext>
            </a:extLst>
          </p:cNvPr>
          <p:cNvSpPr txBox="1"/>
          <p:nvPr/>
        </p:nvSpPr>
        <p:spPr>
          <a:xfrm>
            <a:off x="1703512" y="2420888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信道是随机产生的，信道冲激响应的幅度，相位变化较大，信道估计效果不佳，我们想到了用增加导频数目的方法，使信道估计更接近实际信道特性。但由于导频数不携带任何信息，过多的导频数会占用更宽的频谱，降低频谱利用率，所以要找到一个合适的，最少的导频数，使其能大大降低误比特率。</a:t>
            </a:r>
          </a:p>
          <a:p>
            <a:r>
              <a:rPr lang="zh-CN" altLang="en-US" dirty="0"/>
              <a:t>于是，我们写了一个描述导频数目和误比特率关系的代码。</a:t>
            </a:r>
          </a:p>
        </p:txBody>
      </p:sp>
    </p:spTree>
    <p:extLst>
      <p:ext uri="{BB962C8B-B14F-4D97-AF65-F5344CB8AC3E}">
        <p14:creationId xmlns:p14="http://schemas.microsoft.com/office/powerpoint/2010/main" val="4286905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B5559D-6DF9-F153-F061-493B1CC4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736" y="260648"/>
            <a:ext cx="13825536" cy="5301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F05C5B-6989-79D1-077E-26E8C75DF5DB}"/>
              </a:ext>
            </a:extLst>
          </p:cNvPr>
          <p:cNvSpPr txBox="1"/>
          <p:nvPr/>
        </p:nvSpPr>
        <p:spPr>
          <a:xfrm>
            <a:off x="2639616" y="104159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令导频数从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K/2</a:t>
            </a:r>
            <a:r>
              <a:rPr lang="zh-CN" altLang="en-US" dirty="0"/>
              <a:t>变化，步长是</a:t>
            </a:r>
            <a:r>
              <a:rPr lang="en-US" altLang="zh-CN" dirty="0"/>
              <a:t>1</a:t>
            </a:r>
            <a:r>
              <a:rPr lang="zh-CN" altLang="en-US" dirty="0"/>
              <a:t>，来计算不同导频数的误比特率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8DCDC4-CECD-AE6C-47C4-92050351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0" y="1410926"/>
            <a:ext cx="7887677" cy="19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5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BACCE7-194C-3F0E-EA5A-D7E82613E667}"/>
              </a:ext>
            </a:extLst>
          </p:cNvPr>
          <p:cNvSpPr txBox="1"/>
          <p:nvPr/>
        </p:nvSpPr>
        <p:spPr>
          <a:xfrm>
            <a:off x="371365" y="48906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由于信道是随机的，每次得到的图像都有着不小的差别，每次的结果都具备偶然性于是我们使代码迭代</a:t>
            </a:r>
            <a:r>
              <a:rPr lang="en-US" altLang="zh-CN" dirty="0"/>
              <a:t>N</a:t>
            </a:r>
            <a:r>
              <a:rPr lang="zh-CN" altLang="en-US" dirty="0"/>
              <a:t>次，相当于</a:t>
            </a:r>
            <a:r>
              <a:rPr lang="en-US" altLang="zh-CN" dirty="0"/>
              <a:t>N</a:t>
            </a:r>
            <a:r>
              <a:rPr lang="zh-CN" altLang="en-US" dirty="0"/>
              <a:t>次的独立重复实验，再把</a:t>
            </a:r>
            <a:r>
              <a:rPr lang="en-US" altLang="zh-CN" dirty="0"/>
              <a:t>N</a:t>
            </a:r>
            <a:r>
              <a:rPr lang="zh-CN" altLang="en-US" dirty="0"/>
              <a:t>次的误比特率做个平均，得到图像。这里</a:t>
            </a:r>
            <a:r>
              <a:rPr lang="en-US" altLang="zh-CN" dirty="0"/>
              <a:t>N</a:t>
            </a:r>
            <a:r>
              <a:rPr lang="zh-CN" altLang="en-US" dirty="0"/>
              <a:t>取</a:t>
            </a:r>
            <a:r>
              <a:rPr lang="en-US" altLang="zh-CN" dirty="0"/>
              <a:t>1000.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975EAF-3F2B-D613-00AB-60778F4B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836712"/>
            <a:ext cx="2876932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D48B73-0200-841E-077A-3A9CDB1F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86" y="1916832"/>
            <a:ext cx="5106018" cy="720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41A78A-50C9-510F-3AB1-EB9A1A28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129" y="2793702"/>
            <a:ext cx="4383289" cy="11616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F7923-DC03-FA57-0B8D-8AAF932E5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1797407"/>
            <a:ext cx="6859242" cy="33123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A9E57D-31D0-B6D2-2695-B1C49ED007E9}"/>
              </a:ext>
            </a:extLst>
          </p:cNvPr>
          <p:cNvSpPr txBox="1"/>
          <p:nvPr/>
        </p:nvSpPr>
        <p:spPr>
          <a:xfrm>
            <a:off x="695400" y="551723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发现导频数</a:t>
            </a:r>
            <a:r>
              <a:rPr lang="en-US" altLang="zh-CN" dirty="0"/>
              <a:t>=22</a:t>
            </a:r>
            <a:r>
              <a:rPr lang="zh-CN" altLang="en-US" dirty="0"/>
              <a:t>时，达到最小平均误比特率，所以选择导频数为</a:t>
            </a:r>
            <a:r>
              <a:rPr lang="en-US" altLang="zh-CN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51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010AA-872E-2AE1-3B39-AE93F3F0E912}"/>
              </a:ext>
            </a:extLst>
          </p:cNvPr>
          <p:cNvSpPr txBox="1"/>
          <p:nvPr/>
        </p:nvSpPr>
        <p:spPr>
          <a:xfrm>
            <a:off x="983432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导频数为</a:t>
            </a:r>
            <a:r>
              <a:rPr lang="en-US" altLang="zh-CN" dirty="0"/>
              <a:t>22</a:t>
            </a:r>
            <a:r>
              <a:rPr lang="zh-CN" altLang="en-US" dirty="0"/>
              <a:t>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71B93E-8B83-475D-F1CC-53B5A174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403484"/>
            <a:ext cx="6755038" cy="22065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16DD3A-A0CE-5AA3-ED09-0DF8A201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88640"/>
            <a:ext cx="4693695" cy="3529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566D4B-5237-2143-2707-6845CD8F2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951495"/>
            <a:ext cx="2592288" cy="26308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19BA4E-F72F-D126-9AB6-2275A318D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21" y="4053929"/>
            <a:ext cx="2459979" cy="2425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CD407F-5FFF-B2BB-0371-5531D32CC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048" y="4365104"/>
            <a:ext cx="5376593" cy="5760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9192F8-9C87-7BD9-89BF-AE45710DA9D2}"/>
              </a:ext>
            </a:extLst>
          </p:cNvPr>
          <p:cNvSpPr txBox="1"/>
          <p:nvPr/>
        </p:nvSpPr>
        <p:spPr>
          <a:xfrm>
            <a:off x="6660357" y="4053929"/>
            <a:ext cx="390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误比特率由</a:t>
            </a:r>
            <a:r>
              <a:rPr lang="en-US" altLang="zh-CN" dirty="0"/>
              <a:t>13%</a:t>
            </a:r>
            <a:r>
              <a:rPr lang="zh-CN" altLang="en-US" dirty="0"/>
              <a:t>降至</a:t>
            </a:r>
            <a:r>
              <a:rPr lang="en-US" altLang="zh-CN" dirty="0"/>
              <a:t>1.6%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8778FA-5DD7-5FA5-7810-F1E87C781350}"/>
              </a:ext>
            </a:extLst>
          </p:cNvPr>
          <p:cNvSpPr txBox="1"/>
          <p:nvPr/>
        </p:nvSpPr>
        <p:spPr>
          <a:xfrm>
            <a:off x="6744072" y="51571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大大地改善了通信系统的传输特性</a:t>
            </a:r>
          </a:p>
        </p:txBody>
      </p:sp>
    </p:spTree>
    <p:extLst>
      <p:ext uri="{BB962C8B-B14F-4D97-AF65-F5344CB8AC3E}">
        <p14:creationId xmlns:p14="http://schemas.microsoft.com/office/powerpoint/2010/main" val="660985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07EDB0-1C79-9696-3B09-5FBC7F4DDC27}"/>
              </a:ext>
            </a:extLst>
          </p:cNvPr>
          <p:cNvSpPr txBox="1"/>
          <p:nvPr/>
        </p:nvSpPr>
        <p:spPr>
          <a:xfrm>
            <a:off x="1343472" y="54868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GUI</a:t>
            </a:r>
            <a:r>
              <a:rPr lang="zh-CN" altLang="en-US" sz="3200" dirty="0"/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20F18D-90F3-B240-536C-06EC2BD89CE3}"/>
              </a:ext>
            </a:extLst>
          </p:cNvPr>
          <p:cNvSpPr txBox="1"/>
          <p:nvPr/>
        </p:nvSpPr>
        <p:spPr>
          <a:xfrm>
            <a:off x="2762271" y="126876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 err="1"/>
              <a:t>Tkinter</a:t>
            </a:r>
            <a:r>
              <a:rPr lang="zh-CN" altLang="en-US" dirty="0"/>
              <a:t>库搭建了一个用户界面，用于交互式选择调制方式和其他参数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067977-DC91-A666-3BE5-53AA2EE1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44" y="2186027"/>
            <a:ext cx="6624736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83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4">
            <a:extLst>
              <a:ext uri="{FF2B5EF4-FFF2-40B4-BE49-F238E27FC236}">
                <a16:creationId xmlns:a16="http://schemas.microsoft.com/office/drawing/2014/main" id="{7F71C79D-8FE8-13C0-05D2-49A3D056F2FB}"/>
              </a:ext>
            </a:extLst>
          </p:cNvPr>
          <p:cNvSpPr txBox="1"/>
          <p:nvPr/>
        </p:nvSpPr>
        <p:spPr>
          <a:xfrm>
            <a:off x="2855640" y="3068960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可以改进的地方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57A7B0-F145-CB3E-108C-A5A626F823B9}"/>
              </a:ext>
            </a:extLst>
          </p:cNvPr>
          <p:cNvSpPr txBox="1"/>
          <p:nvPr/>
        </p:nvSpPr>
        <p:spPr>
          <a:xfrm>
            <a:off x="4370894" y="1916832"/>
            <a:ext cx="34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FIVE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86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06C811-DFC0-25A5-08F6-7934DB2874BD}"/>
              </a:ext>
            </a:extLst>
          </p:cNvPr>
          <p:cNvSpPr txBox="1"/>
          <p:nvPr/>
        </p:nvSpPr>
        <p:spPr>
          <a:xfrm>
            <a:off x="335360" y="188640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原理：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+mn-ea"/>
              </a:rPr>
              <a:t>OFDM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技术（正交频分复用）的核心思想是利用多个正交子载波在频域上独立传输数据，这些子载波具有特定间隔，能够在每个子载波上独立调制数据，有效抵抗多径干扰和频率选择性衰落。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它通过将高速数据流分割成多个低速并行数据流，并在多个正交子载波上同时传输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串并转化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，从而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实现频谱资源的充分利用和提高数据传输速率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48EAB4-5E8C-41F9-D12A-68790EBB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2852936"/>
            <a:ext cx="883234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9DFE84-6D9C-B124-8C98-B0B5D07E2878}"/>
              </a:ext>
            </a:extLst>
          </p:cNvPr>
          <p:cNvSpPr txBox="1"/>
          <p:nvPr/>
        </p:nvSpPr>
        <p:spPr>
          <a:xfrm>
            <a:off x="1847528" y="134076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在现代的通信系统中的误比特率要求一般都在</a:t>
            </a:r>
            <a:r>
              <a:rPr lang="en-US" altLang="zh-CN" dirty="0"/>
              <a:t>10^(-3)</a:t>
            </a:r>
            <a:r>
              <a:rPr lang="zh-CN" altLang="en-US" dirty="0"/>
              <a:t>以下，采用适当的编码技术、调制方式和纠错机制，可以有效满足其误比特率要求。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比如：进行</a:t>
            </a:r>
            <a:r>
              <a:rPr lang="zh-CN" altLang="en-US" b="1" dirty="0"/>
              <a:t>信道编码</a:t>
            </a:r>
            <a:r>
              <a:rPr lang="zh-CN" altLang="en-US" dirty="0"/>
              <a:t>，通过增加</a:t>
            </a:r>
            <a:r>
              <a:rPr lang="zh-CN" altLang="en-US" dirty="0">
                <a:effectLst/>
              </a:rPr>
              <a:t>冗余信息来减少误码率；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自适应均衡技术：包括最小均方（</a:t>
            </a:r>
            <a:r>
              <a:rPr lang="en-US" altLang="zh-CN" dirty="0">
                <a:effectLst/>
              </a:rPr>
              <a:t>Least Mean Squares, LMS</a:t>
            </a:r>
            <a:r>
              <a:rPr lang="zh-CN" altLang="en-US" dirty="0">
                <a:effectLst/>
              </a:rPr>
              <a:t>）算法、零强制算法（</a:t>
            </a:r>
            <a:r>
              <a:rPr lang="en-US" altLang="zh-CN" dirty="0">
                <a:effectLst/>
              </a:rPr>
              <a:t>Zero Forcing, ZF</a:t>
            </a:r>
            <a:r>
              <a:rPr lang="zh-CN" altLang="en-US" dirty="0">
                <a:effectLst/>
              </a:rPr>
              <a:t>）和递归最小二乘（</a:t>
            </a:r>
            <a:r>
              <a:rPr lang="en-US" altLang="zh-CN" dirty="0">
                <a:effectLst/>
              </a:rPr>
              <a:t>Recursive Least Squares, RLS</a:t>
            </a:r>
            <a:r>
              <a:rPr lang="zh-CN" altLang="en-US" dirty="0">
                <a:effectLst/>
              </a:rPr>
              <a:t>）算法等，这些算法可以减少由于符号间干扰或衰落效应导致的比特错误率。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改变信道估计算法：使用最小均方算法，</a:t>
            </a:r>
            <a:r>
              <a:rPr lang="zh-CN" altLang="en-US" dirty="0"/>
              <a:t>线性最小均方误差估计等算法，其效果好于</a:t>
            </a:r>
            <a:r>
              <a:rPr lang="en-US" altLang="zh-CN" dirty="0"/>
              <a:t>LS</a:t>
            </a:r>
            <a:r>
              <a:rPr lang="zh-CN" altLang="en-US" dirty="0"/>
              <a:t>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可以通过以上途径进一步改善误比特率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175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4">
            <a:extLst>
              <a:ext uri="{FF2B5EF4-FFF2-40B4-BE49-F238E27FC236}">
                <a16:creationId xmlns:a16="http://schemas.microsoft.com/office/drawing/2014/main" id="{DFD82E33-2E81-F7EC-4D4C-B73B99730839}"/>
              </a:ext>
            </a:extLst>
          </p:cNvPr>
          <p:cNvSpPr txBox="1"/>
          <p:nvPr/>
        </p:nvSpPr>
        <p:spPr>
          <a:xfrm>
            <a:off x="4727848" y="2996952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225AEE-5C4E-6A2A-FF17-F7E86A74D751}"/>
              </a:ext>
            </a:extLst>
          </p:cNvPr>
          <p:cNvSpPr txBox="1"/>
          <p:nvPr/>
        </p:nvSpPr>
        <p:spPr>
          <a:xfrm>
            <a:off x="4370894" y="1916832"/>
            <a:ext cx="34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SIX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994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D4FD6F-BED7-C210-79D8-B0E3AE42A848}"/>
              </a:ext>
            </a:extLst>
          </p:cNvPr>
          <p:cNvSpPr txBox="1"/>
          <p:nvPr/>
        </p:nvSpPr>
        <p:spPr>
          <a:xfrm>
            <a:off x="1955540" y="234888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理论知识：深入理解了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调制的基本原理，包括其如何通过</a:t>
            </a:r>
            <a:r>
              <a:rPr lang="en-US" altLang="zh-CN" dirty="0">
                <a:effectLst/>
              </a:rPr>
              <a:t>IFFT</a:t>
            </a:r>
            <a:r>
              <a:rPr lang="zh-CN" altLang="en-US" dirty="0">
                <a:effectLst/>
              </a:rPr>
              <a:t>实现频域到时域的转换，以及如何利用正交性来提高频谱效率。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编程技能：通过使用</a:t>
            </a:r>
            <a:r>
              <a:rPr lang="en-US" altLang="zh-CN" dirty="0" err="1">
                <a:effectLst/>
              </a:rPr>
              <a:t>commpy</a:t>
            </a:r>
            <a:r>
              <a:rPr lang="zh-CN" altLang="en-US" dirty="0">
                <a:effectLst/>
              </a:rPr>
              <a:t>库，提升了</a:t>
            </a:r>
            <a:r>
              <a:rPr lang="en-US" altLang="zh-CN" dirty="0">
                <a:effectLst/>
              </a:rPr>
              <a:t>Python</a:t>
            </a:r>
            <a:r>
              <a:rPr lang="zh-CN" altLang="en-US" dirty="0">
                <a:effectLst/>
              </a:rPr>
              <a:t>编程能力，特别是在信号处理和通信系统模拟方面。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问题解决：在实现过程中遇到了问题，通过查阅资料和实验，学会了如何定位并解决这些问题。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 性能分析：学会了如何通过误码率（</a:t>
            </a:r>
            <a:r>
              <a:rPr lang="en-US" altLang="zh-CN" dirty="0">
                <a:effectLst/>
              </a:rPr>
              <a:t>BER</a:t>
            </a:r>
            <a:r>
              <a:rPr lang="zh-CN" altLang="en-US" dirty="0">
                <a:effectLst/>
              </a:rPr>
              <a:t>）测试等方法来评估</a:t>
            </a:r>
            <a:r>
              <a:rPr lang="en-US" altLang="zh-CN" dirty="0">
                <a:effectLst/>
              </a:rPr>
              <a:t>OFDM</a:t>
            </a:r>
            <a:r>
              <a:rPr lang="zh-CN" altLang="en-US" dirty="0">
                <a:effectLst/>
              </a:rPr>
              <a:t>系统的性能，并理解了影响系统性能的关键因素。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27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C0AB14-21C4-4CBB-F6CF-C7299A0D8D51}"/>
              </a:ext>
            </a:extLst>
          </p:cNvPr>
          <p:cNvSpPr txBox="1"/>
          <p:nvPr/>
        </p:nvSpPr>
        <p:spPr>
          <a:xfrm>
            <a:off x="4799856" y="116632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任务分工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FDB9C-B620-55D9-43E8-1F9E726F8185}"/>
              </a:ext>
            </a:extLst>
          </p:cNvPr>
          <p:cNvSpPr txBox="1"/>
          <p:nvPr/>
        </p:nvSpPr>
        <p:spPr>
          <a:xfrm>
            <a:off x="3215680" y="1772816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丁文锐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主任务代码解读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拓展代码解读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汇报</a:t>
            </a:r>
            <a:r>
              <a:rPr lang="en-US" altLang="zh-CN" sz="2400" dirty="0">
                <a:latin typeface="+mn-ea"/>
              </a:rPr>
              <a:t>;</a:t>
            </a:r>
          </a:p>
          <a:p>
            <a:r>
              <a:rPr lang="zh-CN" altLang="en-US" sz="2400" dirty="0">
                <a:latin typeface="+mn-ea"/>
              </a:rPr>
              <a:t>吴磊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拓展代码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画图代码；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鲍国志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画图代码</a:t>
            </a:r>
            <a:r>
              <a:rPr lang="en-US" altLang="zh-CN" sz="2400" dirty="0">
                <a:latin typeface="+mn-ea"/>
              </a:rPr>
              <a:t>+PPT</a:t>
            </a:r>
            <a:r>
              <a:rPr lang="zh-CN" altLang="en-US" sz="2400" dirty="0">
                <a:latin typeface="+mn-ea"/>
              </a:rPr>
              <a:t>撰写</a:t>
            </a:r>
            <a:r>
              <a:rPr lang="en-US" altLang="zh-CN" sz="2400" dirty="0">
                <a:latin typeface="+mn-ea"/>
              </a:rPr>
              <a:t>;</a:t>
            </a:r>
          </a:p>
          <a:p>
            <a:r>
              <a:rPr lang="zh-CN" altLang="en-US" sz="2400" dirty="0">
                <a:latin typeface="+mn-ea"/>
              </a:rPr>
              <a:t>刘政均</a:t>
            </a:r>
            <a:r>
              <a:rPr lang="en-US" altLang="zh-CN" sz="2400" dirty="0">
                <a:latin typeface="+mn-ea"/>
              </a:rPr>
              <a:t>:ppt</a:t>
            </a:r>
            <a:r>
              <a:rPr lang="zh-CN" altLang="en-US" sz="2400" dirty="0">
                <a:latin typeface="+mn-ea"/>
              </a:rPr>
              <a:t>撰写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主任务代码</a:t>
            </a:r>
            <a:r>
              <a:rPr lang="en-US" altLang="zh-CN" sz="2400" dirty="0">
                <a:latin typeface="+mn-ea"/>
              </a:rPr>
              <a:t>;</a:t>
            </a:r>
          </a:p>
          <a:p>
            <a:r>
              <a:rPr lang="zh-CN" altLang="en-US" sz="2400" dirty="0">
                <a:latin typeface="+mn-ea"/>
              </a:rPr>
              <a:t>疏智鑫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搜集资料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修改完善代码</a:t>
            </a:r>
          </a:p>
        </p:txBody>
      </p:sp>
    </p:spTree>
    <p:extLst>
      <p:ext uri="{BB962C8B-B14F-4D97-AF65-F5344CB8AC3E}">
        <p14:creationId xmlns:p14="http://schemas.microsoft.com/office/powerpoint/2010/main" val="743396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4">
            <a:extLst>
              <a:ext uri="{FF2B5EF4-FFF2-40B4-BE49-F238E27FC236}">
                <a16:creationId xmlns:a16="http://schemas.microsoft.com/office/drawing/2014/main" id="{BD85F3D8-F76C-F80A-0E4A-C73A41E6E67A}"/>
              </a:ext>
            </a:extLst>
          </p:cNvPr>
          <p:cNvSpPr txBox="1"/>
          <p:nvPr/>
        </p:nvSpPr>
        <p:spPr>
          <a:xfrm>
            <a:off x="5375920" y="2828835"/>
            <a:ext cx="24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204438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0475D4-08B0-4F7B-0FB4-D5A5902E5E47}"/>
              </a:ext>
            </a:extLst>
          </p:cNvPr>
          <p:cNvSpPr txBox="1"/>
          <p:nvPr/>
        </p:nvSpPr>
        <p:spPr>
          <a:xfrm>
            <a:off x="839416" y="836712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 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OFDM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技术因其出色的抗干扰能力和频谱效率而受到广泛欢迎，在无线通信领域中应用广泛。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0800F-47CB-2238-6D00-C37850E02775}"/>
              </a:ext>
            </a:extLst>
          </p:cNvPr>
          <p:cNvSpPr txBox="1"/>
          <p:nvPr/>
        </p:nvSpPr>
        <p:spPr>
          <a:xfrm>
            <a:off x="191344" y="26064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OFDM</a:t>
            </a:r>
            <a:r>
              <a:rPr lang="zh-CN" altLang="en-US" dirty="0">
                <a:solidFill>
                  <a:schemeClr val="bg1"/>
                </a:solidFill>
              </a:rPr>
              <a:t>技术的广泛应用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42A6BE-1883-E548-9533-876A50E47252}"/>
              </a:ext>
            </a:extLst>
          </p:cNvPr>
          <p:cNvSpPr txBox="1"/>
          <p:nvPr/>
        </p:nvSpPr>
        <p:spPr>
          <a:xfrm>
            <a:off x="855745" y="1438843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OFDM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技术是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4G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宽带通信接入网的核心技术，在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5G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通信中，依然占据着重要的地位，并且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随着技术的发展和应用的深入，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OFDM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仍有巨大的发展潜力，例如利用人工智能，机器学习应用于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OFDM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的系统优化，实现更高效的通信传输，在未来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6G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网络将面临更复杂的通信环境和更高的数据传输需求这一背景下，对于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OFDM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的研究仍然具有很大的现实意义。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C0BB1A-8434-E9D3-37F2-AB7B96C2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779295"/>
            <a:ext cx="3024336" cy="217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C2AAA7-31C1-34B7-3AE5-E67F291D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43" y="3758880"/>
            <a:ext cx="3744416" cy="22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37A517-5E40-0F4E-D59A-4C0614E3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683582"/>
            <a:ext cx="3556817" cy="237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F1068B-97A3-406C-7D52-9A4DC3C5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11" y="445680"/>
            <a:ext cx="4061577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489482-775F-BDDB-5D09-5C8312FB2357}"/>
              </a:ext>
            </a:extLst>
          </p:cNvPr>
          <p:cNvSpPr txBox="1"/>
          <p:nvPr/>
        </p:nvSpPr>
        <p:spPr>
          <a:xfrm>
            <a:off x="2423592" y="1196752"/>
            <a:ext cx="89649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我们小组主要研究的是对</a:t>
            </a:r>
            <a:r>
              <a:rPr lang="en-US" altLang="zh-CN" sz="2800" dirty="0">
                <a:solidFill>
                  <a:schemeClr val="bg1"/>
                </a:solidFill>
              </a:rPr>
              <a:t>OFDM</a:t>
            </a:r>
            <a:r>
              <a:rPr lang="zh-CN" altLang="en-US" sz="2800" dirty="0">
                <a:solidFill>
                  <a:schemeClr val="bg1"/>
                </a:solidFill>
              </a:rPr>
              <a:t>系统基于</a:t>
            </a:r>
            <a:r>
              <a:rPr lang="en-US" altLang="zh-CN" sz="2800" dirty="0" err="1">
                <a:solidFill>
                  <a:schemeClr val="bg1"/>
                </a:solidFill>
              </a:rPr>
              <a:t>commpy</a:t>
            </a:r>
            <a:r>
              <a:rPr lang="zh-CN" altLang="en-US" sz="2800" dirty="0">
                <a:solidFill>
                  <a:schemeClr val="bg1"/>
                </a:solidFill>
              </a:rPr>
              <a:t>包的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仿真，并验证</a:t>
            </a:r>
            <a:r>
              <a:rPr lang="en-US" altLang="zh-CN" sz="2800" dirty="0">
                <a:solidFill>
                  <a:schemeClr val="bg1"/>
                </a:solidFill>
              </a:rPr>
              <a:t>OFDM</a:t>
            </a:r>
            <a:r>
              <a:rPr lang="zh-CN" altLang="en-US" sz="2800" dirty="0">
                <a:solidFill>
                  <a:schemeClr val="bg1"/>
                </a:solidFill>
              </a:rPr>
              <a:t>传输的高效性和可靠性。完成含</a:t>
            </a:r>
            <a:r>
              <a:rPr lang="en-US" altLang="zh-CN" sz="2800" b="1" dirty="0">
                <a:solidFill>
                  <a:schemeClr val="bg1"/>
                </a:solidFill>
              </a:rPr>
              <a:t>64</a:t>
            </a:r>
            <a:r>
              <a:rPr lang="zh-CN" altLang="en-US" sz="2800" dirty="0">
                <a:solidFill>
                  <a:schemeClr val="bg1"/>
                </a:solidFill>
              </a:rPr>
              <a:t>个正交载波的</a:t>
            </a:r>
            <a:r>
              <a:rPr lang="en-US" altLang="zh-CN" sz="2800" dirty="0">
                <a:solidFill>
                  <a:schemeClr val="bg1"/>
                </a:solidFill>
              </a:rPr>
              <a:t>OFDM</a:t>
            </a:r>
            <a:r>
              <a:rPr lang="zh-CN" altLang="en-US" sz="2800" dirty="0">
                <a:solidFill>
                  <a:schemeClr val="bg1"/>
                </a:solidFill>
              </a:rPr>
              <a:t>调制和解调。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err="1">
                <a:solidFill>
                  <a:schemeClr val="bg1"/>
                </a:solidFill>
              </a:rPr>
              <a:t>Commpy</a:t>
            </a:r>
            <a:r>
              <a:rPr lang="zh-CN" altLang="en-US" sz="2800" dirty="0">
                <a:solidFill>
                  <a:schemeClr val="bg1"/>
                </a:solidFill>
              </a:rPr>
              <a:t>包：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 </a:t>
            </a:r>
            <a:r>
              <a:rPr lang="zh-CN" altLang="en-US" sz="2800" dirty="0">
                <a:effectLst/>
              </a:rPr>
              <a:t>一个开源的</a:t>
            </a:r>
            <a:r>
              <a:rPr lang="en-US" altLang="zh-CN" sz="2800" dirty="0">
                <a:effectLst/>
              </a:rPr>
              <a:t>Python</a:t>
            </a:r>
            <a:r>
              <a:rPr lang="zh-CN" altLang="en-US" sz="2800" dirty="0">
                <a:effectLst/>
              </a:rPr>
              <a:t>软件包，它实现了数字通信算法。包括数字信号的调制与解调。 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  <a:endParaRPr lang="en-US" altLang="zh-CN" sz="28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2800" dirty="0" err="1">
                <a:solidFill>
                  <a:schemeClr val="bg1"/>
                </a:solidFill>
              </a:rPr>
              <a:t>Scipy</a:t>
            </a:r>
            <a:r>
              <a:rPr lang="zh-CN" altLang="en-US" sz="2800" dirty="0">
                <a:solidFill>
                  <a:schemeClr val="bg1"/>
                </a:solidFill>
              </a:rPr>
              <a:t>包：用来实现信道估计的插值，在已知数据点之间估算未知数据点的值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F53B1-1A30-4335-6C03-1A7E4B878A37}"/>
              </a:ext>
            </a:extLst>
          </p:cNvPr>
          <p:cNvSpPr txBox="1"/>
          <p:nvPr/>
        </p:nvSpPr>
        <p:spPr>
          <a:xfrm>
            <a:off x="4475820" y="129857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琥珀" panose="02010800040101010101" pitchFamily="2" charset="-122"/>
                <a:ea typeface="华文琥珀" panose="02010800040101010101" pitchFamily="2" charset="-122"/>
                <a:cs typeface="Lato Black" panose="020F0502020204030203" pitchFamily="34" charset="0"/>
              </a:rPr>
              <a:t>主要任务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CFB32-0FBD-9C4B-2510-02F9DA29A0DA}"/>
              </a:ext>
            </a:extLst>
          </p:cNvPr>
          <p:cNvSpPr txBox="1"/>
          <p:nvPr/>
        </p:nvSpPr>
        <p:spPr>
          <a:xfrm>
            <a:off x="119336" y="3789040"/>
            <a:ext cx="57246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完成步骤：</a:t>
            </a:r>
            <a:endParaRPr lang="en-US" altLang="zh-CN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选题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学习</a:t>
            </a:r>
            <a:r>
              <a:rPr lang="en-US" altLang="zh-CN" sz="3200" dirty="0"/>
              <a:t>OFDM</a:t>
            </a:r>
            <a:r>
              <a:rPr lang="zh-CN" altLang="en-US" sz="3200" dirty="0"/>
              <a:t>相关知识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阅读源码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扩展</a:t>
            </a:r>
            <a:endParaRPr lang="en-US" altLang="zh-CN" sz="3200" dirty="0"/>
          </a:p>
          <a:p>
            <a:r>
              <a:rPr lang="en-US" altLang="zh-CN" sz="3200" dirty="0"/>
              <a:t>5.ppt</a:t>
            </a:r>
            <a:r>
              <a:rPr lang="zh-CN" altLang="en-US" sz="3200" dirty="0"/>
              <a:t>制作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FF4F9E-AEE0-95AE-7319-5A187FA5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404664"/>
            <a:ext cx="4961050" cy="26748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E30357-8DC1-E018-4FEF-85B7D0DF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25" y="404664"/>
            <a:ext cx="4691798" cy="27350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D6EF6C-96CE-0064-6D06-100E274103CC}"/>
              </a:ext>
            </a:extLst>
          </p:cNvPr>
          <p:cNvSpPr txBox="1"/>
          <p:nvPr/>
        </p:nvSpPr>
        <p:spPr>
          <a:xfrm>
            <a:off x="119336" y="350100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调制过程：首先通过串并转换，将高速的比特流串联传输变为低速的比特流并联传输，在分别与互相正交的载波进行调制。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551A93-003A-661B-DEF2-14772DE9EEFB}"/>
              </a:ext>
            </a:extLst>
          </p:cNvPr>
          <p:cNvSpPr txBox="1"/>
          <p:nvPr/>
        </p:nvSpPr>
        <p:spPr>
          <a:xfrm>
            <a:off x="6096000" y="3501008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每个混频器与一个不同的子载波频率，这些子载波频率是预先定义好的，并且它们之间是正交的，即在理想情况下，它们不会相互干扰。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 积分器：与每个混频器相连的积分器用于对混频后的信号进行积分，这相当于在频域上对信号进行采样。积分的结果是对特定子载波频率上的信号能量的累积。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 并串转换：积分后的信号被并行地送入并串转换器。这个转换器将并行的信号转换为串行的信号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5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4">
            <a:extLst>
              <a:ext uri="{FF2B5EF4-FFF2-40B4-BE49-F238E27FC236}">
                <a16:creationId xmlns:a16="http://schemas.microsoft.com/office/drawing/2014/main" id="{8FFE18A2-C84A-B34F-EBE3-A214B3BC1669}"/>
              </a:ext>
            </a:extLst>
          </p:cNvPr>
          <p:cNvSpPr txBox="1"/>
          <p:nvPr/>
        </p:nvSpPr>
        <p:spPr>
          <a:xfrm>
            <a:off x="4079776" y="3002421"/>
            <a:ext cx="66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7200" dirty="0">
                <a:solidFill>
                  <a:srgbClr val="F8F8F8"/>
                </a:solidFill>
              </a:rPr>
              <a:t>代码总体框架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4A76F-9C7C-DCAF-D3D3-CFEB8F28AE58}"/>
              </a:ext>
            </a:extLst>
          </p:cNvPr>
          <p:cNvSpPr txBox="1"/>
          <p:nvPr/>
        </p:nvSpPr>
        <p:spPr>
          <a:xfrm>
            <a:off x="4370894" y="1916832"/>
            <a:ext cx="345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PART TWO</a:t>
            </a:r>
            <a:endParaRPr lang="zh-CN" altLang="en-US" sz="48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7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CB7B6EFA-887D-DCAE-D5CD-7B3E1D380795}"/>
              </a:ext>
            </a:extLst>
          </p:cNvPr>
          <p:cNvSpPr txBox="1"/>
          <p:nvPr/>
        </p:nvSpPr>
        <p:spPr>
          <a:xfrm>
            <a:off x="-22130" y="1534468"/>
            <a:ext cx="166254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 action="ppaction://hlinksldjump"/>
              </a:rPr>
              <a:t>比特流</a:t>
            </a:r>
            <a:r>
              <a:rPr lang="en-US" altLang="zh-CN" dirty="0">
                <a:hlinkClick r:id="rId2" action="ppaction://hlinksldjump"/>
              </a:rPr>
              <a:t>0101…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4A88A4-AA16-CDA8-8D7E-EE935A3711AC}"/>
              </a:ext>
            </a:extLst>
          </p:cNvPr>
          <p:cNvSpPr/>
          <p:nvPr/>
        </p:nvSpPr>
        <p:spPr>
          <a:xfrm>
            <a:off x="1735549" y="1421466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58C4DC-17BF-1383-F4DB-0049EB4CD1EB}"/>
              </a:ext>
            </a:extLst>
          </p:cNvPr>
          <p:cNvCxnSpPr>
            <a:cxnSpLocks/>
          </p:cNvCxnSpPr>
          <p:nvPr/>
        </p:nvCxnSpPr>
        <p:spPr>
          <a:xfrm>
            <a:off x="3426880" y="1764351"/>
            <a:ext cx="852054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5CB73F6-4C61-7E4B-E617-A9FDE26B1C86}"/>
              </a:ext>
            </a:extLst>
          </p:cNvPr>
          <p:cNvSpPr/>
          <p:nvPr/>
        </p:nvSpPr>
        <p:spPr>
          <a:xfrm>
            <a:off x="4286938" y="1434212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859E246-EE28-8045-1415-EA3CDD987B76}"/>
              </a:ext>
            </a:extLst>
          </p:cNvPr>
          <p:cNvCxnSpPr>
            <a:cxnSpLocks/>
          </p:cNvCxnSpPr>
          <p:nvPr/>
        </p:nvCxnSpPr>
        <p:spPr>
          <a:xfrm>
            <a:off x="5949484" y="1764351"/>
            <a:ext cx="852054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4326514-FB7A-E8A3-6265-F26A208AAC95}"/>
              </a:ext>
            </a:extLst>
          </p:cNvPr>
          <p:cNvSpPr/>
          <p:nvPr/>
        </p:nvSpPr>
        <p:spPr>
          <a:xfrm>
            <a:off x="6809542" y="1434212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B53A882-E4FF-79AF-5FFB-8615747DA396}"/>
              </a:ext>
            </a:extLst>
          </p:cNvPr>
          <p:cNvCxnSpPr>
            <a:cxnSpLocks/>
          </p:cNvCxnSpPr>
          <p:nvPr/>
        </p:nvCxnSpPr>
        <p:spPr>
          <a:xfrm>
            <a:off x="8472088" y="1764351"/>
            <a:ext cx="852054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AA611F0-F653-3AFF-35C5-70EA6F878305}"/>
              </a:ext>
            </a:extLst>
          </p:cNvPr>
          <p:cNvSpPr/>
          <p:nvPr/>
        </p:nvSpPr>
        <p:spPr>
          <a:xfrm>
            <a:off x="9332146" y="1457819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AF3E1A5-D760-3E73-CEA5-A6F298F7C9FF}"/>
              </a:ext>
            </a:extLst>
          </p:cNvPr>
          <p:cNvCxnSpPr>
            <a:cxnSpLocks/>
          </p:cNvCxnSpPr>
          <p:nvPr/>
        </p:nvCxnSpPr>
        <p:spPr>
          <a:xfrm>
            <a:off x="10994692" y="1787958"/>
            <a:ext cx="601057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72B48E9-E423-EE54-A410-905F2CA4F2C2}"/>
              </a:ext>
            </a:extLst>
          </p:cNvPr>
          <p:cNvSpPr/>
          <p:nvPr/>
        </p:nvSpPr>
        <p:spPr>
          <a:xfrm>
            <a:off x="9332147" y="3733429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027DCEE-23A9-162D-898D-7CFAE1F86043}"/>
              </a:ext>
            </a:extLst>
          </p:cNvPr>
          <p:cNvCxnSpPr>
            <a:cxnSpLocks/>
          </p:cNvCxnSpPr>
          <p:nvPr/>
        </p:nvCxnSpPr>
        <p:spPr>
          <a:xfrm rot="10800000">
            <a:off x="8472089" y="4053177"/>
            <a:ext cx="852054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1DECE6E-CB37-6200-6936-01FFC1C5E242}"/>
              </a:ext>
            </a:extLst>
          </p:cNvPr>
          <p:cNvSpPr/>
          <p:nvPr/>
        </p:nvSpPr>
        <p:spPr>
          <a:xfrm>
            <a:off x="6805541" y="3733429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766ABE5-E562-D716-BE5A-2C351D4D9F9F}"/>
              </a:ext>
            </a:extLst>
          </p:cNvPr>
          <p:cNvCxnSpPr>
            <a:cxnSpLocks/>
          </p:cNvCxnSpPr>
          <p:nvPr/>
        </p:nvCxnSpPr>
        <p:spPr>
          <a:xfrm rot="10800000">
            <a:off x="5945483" y="4053177"/>
            <a:ext cx="852054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18F6FA9-8105-9AA7-4AF3-385D4ADF8ABC}"/>
              </a:ext>
            </a:extLst>
          </p:cNvPr>
          <p:cNvSpPr/>
          <p:nvPr/>
        </p:nvSpPr>
        <p:spPr>
          <a:xfrm>
            <a:off x="4286939" y="3733429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1FAC89-EEEE-6B7E-EB44-F23DBC8858CA}"/>
              </a:ext>
            </a:extLst>
          </p:cNvPr>
          <p:cNvCxnSpPr>
            <a:cxnSpLocks/>
          </p:cNvCxnSpPr>
          <p:nvPr/>
        </p:nvCxnSpPr>
        <p:spPr>
          <a:xfrm rot="10800000">
            <a:off x="3426881" y="4053177"/>
            <a:ext cx="852054" cy="0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144098B-55FF-DA35-3B2C-3C708F72DB02}"/>
              </a:ext>
            </a:extLst>
          </p:cNvPr>
          <p:cNvSpPr/>
          <p:nvPr/>
        </p:nvSpPr>
        <p:spPr>
          <a:xfrm>
            <a:off x="1764334" y="3733429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017629-9DA5-07FD-88C6-B98C391C18EF}"/>
              </a:ext>
            </a:extLst>
          </p:cNvPr>
          <p:cNvSpPr txBox="1"/>
          <p:nvPr/>
        </p:nvSpPr>
        <p:spPr>
          <a:xfrm>
            <a:off x="4529931" y="1579685"/>
            <a:ext cx="184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sldjump"/>
              </a:rPr>
              <a:t>插入导频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898BAA-4413-EB63-81B8-2073E2392089}"/>
              </a:ext>
            </a:extLst>
          </p:cNvPr>
          <p:cNvSpPr txBox="1"/>
          <p:nvPr/>
        </p:nvSpPr>
        <p:spPr>
          <a:xfrm>
            <a:off x="7050343" y="1572978"/>
            <a:ext cx="14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sldjump"/>
              </a:rPr>
              <a:t>OFDM</a:t>
            </a:r>
            <a:r>
              <a:rPr lang="zh-CN" altLang="en-US" dirty="0">
                <a:hlinkClick r:id="rId4" action="ppaction://hlinksldjump"/>
              </a:rPr>
              <a:t>调制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C989AA5-D3FF-DADC-481E-A6ADD954216E}"/>
              </a:ext>
            </a:extLst>
          </p:cNvPr>
          <p:cNvSpPr txBox="1"/>
          <p:nvPr/>
        </p:nvSpPr>
        <p:spPr>
          <a:xfrm>
            <a:off x="9447137" y="1579685"/>
            <a:ext cx="184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sldjump"/>
              </a:rPr>
              <a:t>添加</a:t>
            </a:r>
            <a:r>
              <a:rPr lang="en-US" altLang="zh-CN" dirty="0">
                <a:hlinkClick r:id="rId5" action="ppaction://hlinksldjump"/>
              </a:rPr>
              <a:t>CP</a:t>
            </a:r>
            <a:r>
              <a:rPr lang="zh-CN" altLang="en-US" dirty="0">
                <a:hlinkClick r:id="rId5" action="ppaction://hlinksldjump"/>
              </a:rPr>
              <a:t>前缀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B906413-497E-BD1A-4B80-04F514FA9E6B}"/>
              </a:ext>
            </a:extLst>
          </p:cNvPr>
          <p:cNvCxnSpPr>
            <a:cxnSpLocks/>
          </p:cNvCxnSpPr>
          <p:nvPr/>
        </p:nvCxnSpPr>
        <p:spPr>
          <a:xfrm>
            <a:off x="11582738" y="1787958"/>
            <a:ext cx="0" cy="282925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83113B3-0E03-9125-B8C5-C7D495539DD6}"/>
              </a:ext>
            </a:extLst>
          </p:cNvPr>
          <p:cNvCxnSpPr>
            <a:cxnSpLocks/>
          </p:cNvCxnSpPr>
          <p:nvPr/>
        </p:nvCxnSpPr>
        <p:spPr>
          <a:xfrm flipH="1">
            <a:off x="10994693" y="4053177"/>
            <a:ext cx="64061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6C8A48EC-575D-D41F-99A2-611EFC3D71D3}"/>
              </a:ext>
            </a:extLst>
          </p:cNvPr>
          <p:cNvSpPr/>
          <p:nvPr/>
        </p:nvSpPr>
        <p:spPr>
          <a:xfrm rot="5400000">
            <a:off x="10804036" y="2595624"/>
            <a:ext cx="1662546" cy="613064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596DFFB-2026-EF03-63A9-C80130969F9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1635309" y="3733429"/>
            <a:ext cx="0" cy="319748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1B41488-B70C-3849-B215-68E011F7B3D6}"/>
              </a:ext>
            </a:extLst>
          </p:cNvPr>
          <p:cNvSpPr txBox="1"/>
          <p:nvPr/>
        </p:nvSpPr>
        <p:spPr>
          <a:xfrm>
            <a:off x="11404476" y="2476054"/>
            <a:ext cx="461665" cy="1097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hlinkClick r:id="rId6" action="ppaction://hlinksldjump"/>
              </a:rPr>
              <a:t>信道传输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EDE9AAF-983A-BC88-2F27-B1FDE9F4C57B}"/>
              </a:ext>
            </a:extLst>
          </p:cNvPr>
          <p:cNvSpPr txBox="1"/>
          <p:nvPr/>
        </p:nvSpPr>
        <p:spPr>
          <a:xfrm>
            <a:off x="9401520" y="3868511"/>
            <a:ext cx="15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 action="ppaction://hlinksldjump"/>
              </a:rPr>
              <a:t>去除</a:t>
            </a:r>
            <a:r>
              <a:rPr lang="en-US" altLang="zh-CN" dirty="0">
                <a:hlinkClick r:id="rId7" action="ppaction://hlinksldjump"/>
              </a:rPr>
              <a:t>CP</a:t>
            </a:r>
            <a:r>
              <a:rPr lang="zh-CN" altLang="en-US" dirty="0">
                <a:hlinkClick r:id="rId7" action="ppaction://hlinksldjump"/>
              </a:rPr>
              <a:t>前缀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29DA9D-3E1B-E234-147E-C378C6C71C22}"/>
              </a:ext>
            </a:extLst>
          </p:cNvPr>
          <p:cNvSpPr txBox="1"/>
          <p:nvPr/>
        </p:nvSpPr>
        <p:spPr>
          <a:xfrm flipH="1">
            <a:off x="7035758" y="3855295"/>
            <a:ext cx="13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OFDM</a:t>
            </a:r>
            <a:r>
              <a:rPr lang="zh-CN" altLang="en-US" dirty="0">
                <a:hlinkClick r:id="rId8" action="ppaction://hlinksldjump"/>
              </a:rPr>
              <a:t>解调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71098F-D6C3-3ACD-ED8E-92081CA99DA8}"/>
              </a:ext>
            </a:extLst>
          </p:cNvPr>
          <p:cNvSpPr txBox="1"/>
          <p:nvPr/>
        </p:nvSpPr>
        <p:spPr>
          <a:xfrm>
            <a:off x="4791997" y="3868511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9" action="ppaction://hlinksldjump"/>
              </a:rPr>
              <a:t>均衡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27BD33-89CC-6D5E-D168-58F8EB77EC97}"/>
              </a:ext>
            </a:extLst>
          </p:cNvPr>
          <p:cNvSpPr txBox="1"/>
          <p:nvPr/>
        </p:nvSpPr>
        <p:spPr>
          <a:xfrm>
            <a:off x="1752712" y="3750148"/>
            <a:ext cx="184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0" action="ppaction://hlinksldjump"/>
              </a:rPr>
              <a:t>星座图反映射（</a:t>
            </a:r>
            <a:r>
              <a:rPr lang="en-US" altLang="zh-CN" dirty="0">
                <a:hlinkClick r:id="rId10" action="ppaction://hlinksldjump"/>
              </a:rPr>
              <a:t>QAM16</a:t>
            </a:r>
            <a:r>
              <a:rPr lang="zh-CN" altLang="en-US" dirty="0">
                <a:hlinkClick r:id="rId10" action="ppaction://hlinksldjump"/>
              </a:rPr>
              <a:t>解调</a:t>
            </a:r>
            <a:r>
              <a:rPr lang="zh-CN" altLang="en-US" dirty="0"/>
              <a:t>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886EB8E-0B0F-5F0C-18CF-5CDF1B2EB7F2}"/>
              </a:ext>
            </a:extLst>
          </p:cNvPr>
          <p:cNvSpPr txBox="1"/>
          <p:nvPr/>
        </p:nvSpPr>
        <p:spPr>
          <a:xfrm>
            <a:off x="1771852" y="1434479"/>
            <a:ext cx="163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1" action="ppaction://hlinksldjump"/>
              </a:rPr>
              <a:t>星座图映射（</a:t>
            </a:r>
            <a:r>
              <a:rPr lang="en-US" altLang="zh-CN" dirty="0">
                <a:hlinkClick r:id="rId11" action="ppaction://hlinksldjump"/>
              </a:rPr>
              <a:t>QAM16</a:t>
            </a:r>
            <a:r>
              <a:rPr lang="zh-CN" altLang="en-US" dirty="0">
                <a:hlinkClick r:id="rId11" action="ppaction://hlinksldjump"/>
              </a:rPr>
              <a:t>调制</a:t>
            </a:r>
            <a:r>
              <a:rPr lang="zh-CN" altLang="en-US" dirty="0"/>
              <a:t>）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377EE9-84CB-9838-07F9-6BA5E10D6B0E}"/>
              </a:ext>
            </a:extLst>
          </p:cNvPr>
          <p:cNvCxnSpPr>
            <a:cxnSpLocks/>
          </p:cNvCxnSpPr>
          <p:nvPr/>
        </p:nvCxnSpPr>
        <p:spPr>
          <a:xfrm>
            <a:off x="1349961" y="1740744"/>
            <a:ext cx="385588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0D6FF56-4215-9890-8A22-84BED95F19B7}"/>
              </a:ext>
            </a:extLst>
          </p:cNvPr>
          <p:cNvSpPr txBox="1"/>
          <p:nvPr/>
        </p:nvSpPr>
        <p:spPr>
          <a:xfrm>
            <a:off x="15805" y="3900710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比特流</a:t>
            </a:r>
            <a:r>
              <a:rPr lang="en-US" altLang="zh-CN" dirty="0"/>
              <a:t>0101…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4780540-8CCC-E163-FD36-1A43ABA3715D}"/>
              </a:ext>
            </a:extLst>
          </p:cNvPr>
          <p:cNvCxnSpPr>
            <a:cxnSpLocks/>
          </p:cNvCxnSpPr>
          <p:nvPr/>
        </p:nvCxnSpPr>
        <p:spPr>
          <a:xfrm rot="10800000">
            <a:off x="1378746" y="4073314"/>
            <a:ext cx="385588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77">
            <a:extLst>
              <a:ext uri="{FF2B5EF4-FFF2-40B4-BE49-F238E27FC236}">
                <a16:creationId xmlns:a16="http://schemas.microsoft.com/office/drawing/2014/main" id="{E79BF460-4231-6EE2-3001-74AE69A2D9B8}"/>
              </a:ext>
            </a:extLst>
          </p:cNvPr>
          <p:cNvSpPr txBox="1"/>
          <p:nvPr/>
        </p:nvSpPr>
        <p:spPr>
          <a:xfrm>
            <a:off x="9383037" y="5998647"/>
            <a:ext cx="3084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r>
              <a:rPr lang="zh-CN" altLang="en-US" sz="3200" dirty="0">
                <a:solidFill>
                  <a:srgbClr val="F8F8F8"/>
                </a:solidFill>
                <a:hlinkClick r:id="rId12" action="ppaction://hlinksldjump"/>
              </a:rPr>
              <a:t>测试验证</a:t>
            </a:r>
            <a:endParaRPr lang="zh-CN" altLang="en-US" sz="3200" dirty="0">
              <a:solidFill>
                <a:srgbClr val="F8F8F8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8C8E399-A228-34E6-8E7A-0FBC045BF96E}"/>
              </a:ext>
            </a:extLst>
          </p:cNvPr>
          <p:cNvSpPr/>
          <p:nvPr/>
        </p:nvSpPr>
        <p:spPr>
          <a:xfrm>
            <a:off x="7752184" y="5998647"/>
            <a:ext cx="1630853" cy="636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2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2610</Words>
  <Application>Microsoft Office PowerPoint</Application>
  <PresentationFormat>宽屏</PresentationFormat>
  <Paragraphs>175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-apple-system</vt:lpstr>
      <vt:lpstr>方正准圆_GBK</vt:lpstr>
      <vt:lpstr>黑体</vt:lpstr>
      <vt:lpstr>华文琥珀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2024-04-15T06:02:26Z</dcterms:created>
  <dcterms:modified xsi:type="dcterms:W3CDTF">2024-12-30T02:28:23Z</dcterms:modified>
</cp:coreProperties>
</file>