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9" r:id="rId2"/>
    <p:sldId id="260" r:id="rId3"/>
    <p:sldId id="261" r:id="rId4"/>
    <p:sldId id="262" r:id="rId5"/>
    <p:sldId id="263" r:id="rId6"/>
    <p:sldId id="264" r:id="rId7"/>
    <p:sldId id="265" r:id="rId8"/>
    <p:sldId id="266" r:id="rId9"/>
  </p:sldIdLst>
  <p:sldSz cx="12192000" cy="6858000"/>
  <p:notesSz cx="7104063" cy="10234613"/>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2017/12/10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403537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420262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183244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699" y="0"/>
            <a:ext cx="9258301" cy="6527800"/>
          </a:xfrm>
          <a:prstGeom prst="rect">
            <a:avLst/>
          </a:prstGeom>
        </p:spPr>
      </p:pic>
      <p:sp>
        <p:nvSpPr>
          <p:cNvPr id="11" name="文本框 10"/>
          <p:cNvSpPr txBox="1"/>
          <p:nvPr/>
        </p:nvSpPr>
        <p:spPr>
          <a:xfrm>
            <a:off x="7251700" y="2593232"/>
            <a:ext cx="4940300" cy="769441"/>
          </a:xfrm>
          <a:prstGeom prst="rect">
            <a:avLst/>
          </a:prstGeom>
          <a:noFill/>
          <a:effectLst/>
        </p:spPr>
        <p:txBody>
          <a:bodyPr wrap="square" rtlCol="0">
            <a:spAutoFit/>
          </a:bodyPr>
          <a:lstStyle/>
          <a:p>
            <a:pPr lvl="1" algn="r"/>
            <a:r>
              <a:rPr lang="en-US" sz="4400" dirty="0" smtClean="0">
                <a:solidFill>
                  <a:srgbClr val="6AE7FF"/>
                </a:solidFill>
                <a:effectLst/>
                <a:latin typeface="微软雅黑" panose="020B0503020204020204" charset="-122"/>
                <a:ea typeface="微软雅黑" panose="020B0503020204020204" charset="-122"/>
              </a:rPr>
              <a:t>Project: IoT</a:t>
            </a:r>
            <a:endParaRPr sz="4400" dirty="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2374900" y="1762235"/>
            <a:ext cx="9817100" cy="830997"/>
          </a:xfrm>
          <a:prstGeom prst="rect">
            <a:avLst/>
          </a:prstGeom>
          <a:noFill/>
          <a:effectLst/>
        </p:spPr>
        <p:txBody>
          <a:bodyPr wrap="square" rtlCol="0">
            <a:spAutoFit/>
          </a:bodyPr>
          <a:lstStyle/>
          <a:p>
            <a:pPr algn="r"/>
            <a:r>
              <a:rPr lang="en-US" altLang="zh-CN" sz="4800" dirty="0" smtClean="0">
                <a:solidFill>
                  <a:srgbClr val="6AE7FF"/>
                </a:solidFill>
                <a:effectLst/>
                <a:latin typeface="微软雅黑" panose="020B0503020204020204" charset="-122"/>
                <a:ea typeface="微软雅黑" panose="020B0503020204020204" charset="-122"/>
              </a:rPr>
              <a:t>	Computer Networking</a:t>
            </a:r>
            <a:endParaRPr lang="en-US" altLang="zh-CN" sz="4800" dirty="0">
              <a:solidFill>
                <a:srgbClr val="6AE7FF"/>
              </a:solidFill>
              <a:effectLst/>
              <a:latin typeface="微软雅黑" panose="020B0503020204020204" charset="-122"/>
              <a:ea typeface="微软雅黑" panose="020B0503020204020204" charset="-122"/>
            </a:endParaRPr>
          </a:p>
        </p:txBody>
      </p:sp>
      <p:sp>
        <p:nvSpPr>
          <p:cNvPr id="3" name="文本框 2"/>
          <p:cNvSpPr txBox="1"/>
          <p:nvPr/>
        </p:nvSpPr>
        <p:spPr>
          <a:xfrm>
            <a:off x="7988300" y="3362673"/>
            <a:ext cx="4112895" cy="523220"/>
          </a:xfrm>
          <a:prstGeom prst="rect">
            <a:avLst/>
          </a:prstGeom>
          <a:noFill/>
        </p:spPr>
        <p:txBody>
          <a:bodyPr wrap="square" rtlCol="0">
            <a:spAutoFit/>
          </a:bodyPr>
          <a:lstStyle/>
          <a:p>
            <a:pPr algn="r"/>
            <a:r>
              <a:rPr lang="en-US" altLang="zh-CN" sz="2800" dirty="0" smtClean="0">
                <a:solidFill>
                  <a:srgbClr val="10FBFE"/>
                </a:solidFill>
                <a:latin typeface="微软雅黑" panose="020B0503020204020204" charset="-122"/>
                <a:ea typeface="微软雅黑" panose="020B0503020204020204" charset="-122"/>
              </a:rPr>
              <a:t>Wentao Bi</a:t>
            </a:r>
            <a:endParaRPr lang="zh-CN" altLang="en-US" sz="2800" dirty="0">
              <a:solidFill>
                <a:srgbClr val="10FBFE"/>
              </a:solidFill>
              <a:latin typeface="微软雅黑" panose="020B0503020204020204" charset="-122"/>
              <a:ea typeface="微软雅黑" panose="020B0503020204020204" charset="-122"/>
            </a:endParaRPr>
          </a:p>
        </p:txBody>
      </p:sp>
      <p:pic>
        <p:nvPicPr>
          <p:cNvPr id="9" name="图片 7"/>
          <p:cNvPicPr>
            <a:picLocks noChangeAspect="1"/>
          </p:cNvPicPr>
          <p:nvPr/>
        </p:nvPicPr>
        <p:blipFill rotWithShape="1">
          <a:blip r:embed="rId4" cstate="print">
            <a:extLst>
              <a:ext uri="{28A0092B-C50C-407E-A947-70E740481C1C}">
                <a14:useLocalDpi xmlns:a14="http://schemas.microsoft.com/office/drawing/2010/main" val="0"/>
              </a:ext>
            </a:extLst>
          </a:blip>
          <a:srcRect l="30002" b="33174"/>
          <a:stretch/>
        </p:blipFill>
        <p:spPr>
          <a:xfrm>
            <a:off x="0" y="1169064"/>
            <a:ext cx="4952395" cy="4646872"/>
          </a:xfrm>
          <a:prstGeom prst="rect">
            <a:avLst/>
          </a:prstGeom>
        </p:spPr>
      </p:pic>
      <p:sp>
        <p:nvSpPr>
          <p:cNvPr id="10" name="文本框 2"/>
          <p:cNvSpPr txBox="1"/>
          <p:nvPr/>
        </p:nvSpPr>
        <p:spPr>
          <a:xfrm>
            <a:off x="6756400" y="3932060"/>
            <a:ext cx="5395897" cy="523220"/>
          </a:xfrm>
          <a:prstGeom prst="rect">
            <a:avLst/>
          </a:prstGeom>
          <a:noFill/>
        </p:spPr>
        <p:txBody>
          <a:bodyPr wrap="square" rtlCol="0">
            <a:spAutoFit/>
          </a:bodyPr>
          <a:lstStyle/>
          <a:p>
            <a:pPr algn="r"/>
            <a:r>
              <a:rPr lang="en-US" altLang="zh-CN" sz="2800" dirty="0" smtClean="0">
                <a:solidFill>
                  <a:srgbClr val="10FBFE"/>
                </a:solidFill>
                <a:latin typeface="微软雅黑" panose="020B0503020204020204" charset="-122"/>
                <a:ea typeface="微软雅黑" panose="020B0503020204020204" charset="-122"/>
              </a:rPr>
              <a:t>Dr.Abdul-Hak, Dr. Aidibi</a:t>
            </a:r>
            <a:endParaRPr lang="zh-CN" altLang="en-US" sz="28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up)">
                                      <p:cBhvr>
                                        <p:cTn id="22" dur="500"/>
                                        <p:tgtEl>
                                          <p:spTgt spid="3"/>
                                        </p:tgtEl>
                                      </p:cBhvr>
                                    </p:animEffect>
                                  </p:childTnLst>
                                </p:cTn>
                              </p:par>
                            </p:childTnLst>
                          </p:cTn>
                        </p:par>
                        <p:par>
                          <p:cTn id="23" fill="hold">
                            <p:stCondLst>
                              <p:cond delay="2000"/>
                            </p:stCondLst>
                            <p:childTnLst>
                              <p:par>
                                <p:cTn id="24" presetID="23" presetClass="entr" presetSubtype="16"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p:tgtEl>
                                          <p:spTgt spid="10"/>
                                        </p:tgtEl>
                                        <p:attrNameLst>
                                          <p:attrName>ppt_y</p:attrName>
                                        </p:attrNameLst>
                                      </p:cBhvr>
                                      <p:tavLst>
                                        <p:tav tm="0">
                                          <p:val>
                                            <p:strVal val="#ppt_y+#ppt_h*1.125000"/>
                                          </p:val>
                                        </p:tav>
                                        <p:tav tm="100000">
                                          <p:val>
                                            <p:strVal val="#ppt_y"/>
                                          </p:val>
                                        </p:tav>
                                      </p:tavLst>
                                    </p:anim>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3556001" y="1432532"/>
            <a:ext cx="4318000" cy="1107996"/>
          </a:xfrm>
          <a:prstGeom prst="rect">
            <a:avLst/>
          </a:prstGeom>
          <a:noFill/>
        </p:spPr>
        <p:txBody>
          <a:bodyPr wrap="square" rtlCol="0">
            <a:spAutoFit/>
          </a:bodyPr>
          <a:lstStyle/>
          <a:p>
            <a:pPr algn="ctr"/>
            <a:r>
              <a:rPr lang="en-US" altLang="zh-CN" sz="6600" dirty="0" smtClean="0">
                <a:solidFill>
                  <a:srgbClr val="10FBFE"/>
                </a:solidFill>
                <a:latin typeface="微软雅黑" panose="020B0503020204020204" charset="-122"/>
                <a:ea typeface="微软雅黑" panose="020B0503020204020204" charset="-122"/>
              </a:rPr>
              <a:t>Overview</a:t>
            </a:r>
            <a:endParaRPr lang="zh-CN" altLang="en-US" sz="6600" dirty="0">
              <a:solidFill>
                <a:srgbClr val="10FBFE"/>
              </a:solidFill>
              <a:latin typeface="微软雅黑" panose="020B0503020204020204" charset="-122"/>
              <a:ea typeface="微软雅黑" panose="020B0503020204020204" charset="-122"/>
            </a:endParaRPr>
          </a:p>
        </p:txBody>
      </p:sp>
      <p:sp>
        <p:nvSpPr>
          <p:cNvPr id="8" name="文本框 7"/>
          <p:cNvSpPr txBox="1"/>
          <p:nvPr/>
        </p:nvSpPr>
        <p:spPr>
          <a:xfrm>
            <a:off x="1677285" y="2477556"/>
            <a:ext cx="9202420" cy="3170099"/>
          </a:xfrm>
          <a:prstGeom prst="rect">
            <a:avLst/>
          </a:prstGeom>
          <a:noFill/>
        </p:spPr>
        <p:txBody>
          <a:bodyPr wrap="square" rtlCol="0">
            <a:spAutoFit/>
          </a:bodyPr>
          <a:lstStyle/>
          <a:p>
            <a:pPr algn="l" fontAlgn="auto">
              <a:lnSpc>
                <a:spcPct val="200000"/>
              </a:lnSpc>
            </a:pPr>
            <a:r>
              <a:rPr lang="en-US" sz="2000" dirty="0" smtClean="0">
                <a:solidFill>
                  <a:srgbClr val="10FBFE"/>
                </a:solidFill>
                <a:latin typeface="微软雅黑" panose="020B0503020204020204" charset="-122"/>
                <a:ea typeface="微软雅黑" panose="020B0503020204020204" charset="-122"/>
              </a:rPr>
              <a:t>Using Raspberry Pi Board connected with Sensor/ Actuator (LED), Writing HTML code display in webpage and Control LED in LAN. Then, get LED states and display it in another webpage using different port number, Last, request weather API and decode weather information and display it in web.</a:t>
            </a:r>
            <a:endParaRPr sz="2000" dirty="0">
              <a:solidFill>
                <a:srgbClr val="10FBFE"/>
              </a:solidFill>
              <a:latin typeface="微软雅黑" panose="020B0503020204020204" charset="-122"/>
              <a:ea typeface="微软雅黑" panose="020B0503020204020204" charset="-122"/>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1603" y="0"/>
            <a:ext cx="2575497" cy="136616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en-US" altLang="zh-CN" sz="4000" b="1" dirty="0" smtClean="0">
                <a:solidFill>
                  <a:srgbClr val="6AE7FF"/>
                </a:solidFill>
                <a:latin typeface="微软雅黑" panose="020B0503020204020204" charset="-122"/>
                <a:ea typeface="微软雅黑" panose="020B0503020204020204" charset="-122"/>
              </a:rPr>
              <a:t> </a:t>
            </a:r>
            <a:r>
              <a:rPr lang="en-US" altLang="zh-CN" sz="4000" dirty="0">
                <a:solidFill>
                  <a:srgbClr val="6AE7FF"/>
                </a:solidFill>
                <a:latin typeface="微软雅黑" panose="020B0503020204020204" charset="-122"/>
                <a:ea typeface="微软雅黑" panose="020B0503020204020204" charset="-122"/>
              </a:rPr>
              <a:t>Contents</a:t>
            </a: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378710" y="2679938"/>
            <a:ext cx="3302122"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6AE7FF"/>
                </a:solidFill>
                <a:latin typeface="微软雅黑" panose="020B0503020204020204" charset="-122"/>
                <a:ea typeface="微软雅黑" panose="020B0503020204020204" charset="-122"/>
              </a:rPr>
              <a:t>Web to LED</a:t>
            </a:r>
            <a:endParaRPr lang="zh-CN" altLang="en-US" sz="2000" b="1" dirty="0">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6AE7FF"/>
                </a:solidFill>
                <a:latin typeface="微软雅黑" panose="020B0503020204020204" charset="-122"/>
                <a:ea typeface="微软雅黑" panose="020B0503020204020204" charset="-122"/>
              </a:rPr>
              <a:t>LED to Web</a:t>
            </a:r>
            <a:endParaRPr lang="zh-CN" altLang="en-US" sz="2000" b="1" dirty="0">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6AE7FF"/>
                </a:solidFill>
                <a:latin typeface="微软雅黑" panose="020B0503020204020204" charset="-122"/>
                <a:ea typeface="微软雅黑" panose="020B0503020204020204" charset="-122"/>
              </a:rPr>
              <a:t>Weather to Web</a:t>
            </a:r>
            <a:endParaRPr lang="zh-CN" altLang="en-US" sz="2000" b="1" dirty="0">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6AE7FF"/>
                </a:solidFill>
                <a:latin typeface="微软雅黑" panose="020B0503020204020204" charset="-122"/>
                <a:ea typeface="微软雅黑" panose="020B0503020204020204" charset="-122"/>
              </a:rPr>
              <a:t>Network Structure</a:t>
            </a:r>
            <a:endParaRPr lang="zh-CN" altLang="en-US" sz="2000" b="1" dirty="0">
              <a:solidFill>
                <a:srgbClr val="6AE7FF"/>
              </a:solidFill>
              <a:latin typeface="微软雅黑" panose="020B0503020204020204" charset="-122"/>
              <a:ea typeface="微软雅黑" panose="020B0503020204020204" charset="-122"/>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1603" y="0"/>
            <a:ext cx="2575497" cy="136616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35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185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35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285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35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385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35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10100" y="1580120"/>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3734158"/>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630045" y="350520"/>
            <a:ext cx="1513205" cy="1568450"/>
          </a:xfrm>
          <a:prstGeom prst="rect">
            <a:avLst/>
          </a:prstGeom>
          <a:noFill/>
        </p:spPr>
        <p:txBody>
          <a:bodyPr wrap="square" rtlCol="0">
            <a:spAutoFit/>
          </a:bodyPr>
          <a:lstStyle/>
          <a:p>
            <a:pPr algn="r"/>
            <a:r>
              <a:rPr lang="en-US" altLang="zh-CN" sz="9600" dirty="0">
                <a:solidFill>
                  <a:srgbClr val="6AE7FF"/>
                </a:solidFill>
              </a:rPr>
              <a:t>01</a:t>
            </a:r>
          </a:p>
        </p:txBody>
      </p:sp>
      <p:sp>
        <p:nvSpPr>
          <p:cNvPr id="4" name="文本框 3"/>
          <p:cNvSpPr txBox="1"/>
          <p:nvPr/>
        </p:nvSpPr>
        <p:spPr>
          <a:xfrm>
            <a:off x="3271202" y="674370"/>
            <a:ext cx="3735705" cy="584775"/>
          </a:xfrm>
          <a:prstGeom prst="rect">
            <a:avLst/>
          </a:prstGeom>
          <a:noFill/>
        </p:spPr>
        <p:txBody>
          <a:bodyPr wrap="square" rtlCol="0">
            <a:spAutoFit/>
          </a:bodyPr>
          <a:lstStyle/>
          <a:p>
            <a:pPr algn="l"/>
            <a:r>
              <a:rPr lang="en-US" altLang="zh-CN" sz="3200" dirty="0" smtClean="0">
                <a:solidFill>
                  <a:srgbClr val="10FBFE"/>
                </a:solidFill>
                <a:latin typeface="微软雅黑" panose="020B0503020204020204" charset="-122"/>
                <a:ea typeface="微软雅黑" panose="020B0503020204020204" charset="-122"/>
              </a:rPr>
              <a:t>Web to LED</a:t>
            </a:r>
            <a:endParaRPr lang="zh-CN" altLang="en-US" sz="32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2868294" y="2134415"/>
            <a:ext cx="7672705" cy="1200329"/>
          </a:xfrm>
          <a:prstGeom prst="rect">
            <a:avLst/>
          </a:prstGeom>
        </p:spPr>
        <p:txBody>
          <a:bodyPr wrap="square">
            <a:spAutoFit/>
          </a:bodyPr>
          <a:lstStyle/>
          <a:p>
            <a:pPr algn="l">
              <a:lnSpc>
                <a:spcPct val="150000"/>
              </a:lnSpc>
            </a:pPr>
            <a:r>
              <a:rPr lang="en-US" sz="1600" dirty="0" smtClean="0">
                <a:solidFill>
                  <a:srgbClr val="10FBFE"/>
                </a:solidFill>
                <a:latin typeface="微软雅黑" panose="020B0503020204020204" charset="-122"/>
                <a:ea typeface="微软雅黑" panose="020B0503020204020204" charset="-122"/>
                <a:cs typeface="+mn-ea"/>
                <a:sym typeface="+mn-lt"/>
              </a:rPr>
              <a:t>Used Python Flask package as web framework. Create basic HTML webpage and  HTTP Server configuration. Then, return the button information by using Flask and process button data  and send it to Raspberry Pi GPIO</a:t>
            </a:r>
            <a:endParaRPr lang="zh-CN" altLang="en-US" sz="1600" spc="300" dirty="0">
              <a:solidFill>
                <a:srgbClr val="10FBFE"/>
              </a:solidFill>
              <a:latin typeface="微软雅黑" panose="020B0503020204020204" charset="-122"/>
              <a:ea typeface="微软雅黑" panose="020B0503020204020204" charset="-122"/>
              <a:cs typeface="+mn-ea"/>
              <a:sym typeface="+mn-lt"/>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3360" y="4424919"/>
            <a:ext cx="1881744" cy="188174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725" y="4424919"/>
            <a:ext cx="2762250" cy="1881744"/>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77489" y="4424919"/>
            <a:ext cx="2362200" cy="1881744"/>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1603" y="0"/>
            <a:ext cx="2575497" cy="136616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35" y="391018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77770" y="923132"/>
            <a:ext cx="1513205" cy="1568450"/>
          </a:xfrm>
          <a:prstGeom prst="rect">
            <a:avLst/>
          </a:prstGeom>
          <a:noFill/>
        </p:spPr>
        <p:txBody>
          <a:bodyPr wrap="square" rtlCol="0">
            <a:spAutoFit/>
          </a:bodyPr>
          <a:lstStyle/>
          <a:p>
            <a:pPr algn="r"/>
            <a:r>
              <a:rPr lang="en-US" altLang="zh-CN" sz="9600" dirty="0">
                <a:solidFill>
                  <a:srgbClr val="6AE7FF"/>
                </a:solidFill>
              </a:rPr>
              <a:t>02</a:t>
            </a:r>
          </a:p>
        </p:txBody>
      </p:sp>
      <p:sp>
        <p:nvSpPr>
          <p:cNvPr id="4" name="文本框 3"/>
          <p:cNvSpPr txBox="1"/>
          <p:nvPr/>
        </p:nvSpPr>
        <p:spPr>
          <a:xfrm>
            <a:off x="4544060" y="1398826"/>
            <a:ext cx="3735705" cy="584775"/>
          </a:xfrm>
          <a:prstGeom prst="rect">
            <a:avLst/>
          </a:prstGeom>
          <a:noFill/>
        </p:spPr>
        <p:txBody>
          <a:bodyPr wrap="square" rtlCol="0">
            <a:spAutoFit/>
          </a:bodyPr>
          <a:lstStyle/>
          <a:p>
            <a:pPr algn="l"/>
            <a:r>
              <a:rPr lang="en-US" altLang="zh-CN" sz="3200" dirty="0" smtClean="0">
                <a:solidFill>
                  <a:srgbClr val="10FBFE"/>
                </a:solidFill>
                <a:latin typeface="微软雅黑" panose="020B0503020204020204" charset="-122"/>
                <a:ea typeface="微软雅黑" panose="020B0503020204020204" charset="-122"/>
              </a:rPr>
              <a:t>LED to Web</a:t>
            </a:r>
            <a:endParaRPr lang="zh-CN" altLang="en-US" sz="32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09465" y="2586353"/>
            <a:ext cx="5001260" cy="923330"/>
          </a:xfrm>
          <a:prstGeom prst="rect">
            <a:avLst/>
          </a:prstGeom>
        </p:spPr>
        <p:txBody>
          <a:bodyPr wrap="square">
            <a:spAutoFit/>
          </a:bodyPr>
          <a:lstStyle/>
          <a:p>
            <a:pPr algn="l">
              <a:lnSpc>
                <a:spcPct val="150000"/>
              </a:lnSpc>
            </a:pPr>
            <a:r>
              <a:rPr lang="en-US" altLang="zh-CN" dirty="0" smtClean="0">
                <a:solidFill>
                  <a:srgbClr val="10FBFE"/>
                </a:solidFill>
                <a:latin typeface="微软雅黑" panose="020B0503020204020204" charset="-122"/>
                <a:ea typeface="微软雅黑" panose="020B0503020204020204" charset="-122"/>
                <a:cs typeface="+mn-ea"/>
                <a:sym typeface="+mn-lt"/>
              </a:rPr>
              <a:t>Read GPIO states and send it to another webpage. </a:t>
            </a:r>
            <a:endParaRPr lang="zh-CN" altLang="en-US" spc="300" dirty="0">
              <a:solidFill>
                <a:srgbClr val="10FBFE"/>
              </a:solidFill>
              <a:latin typeface="微软雅黑" panose="020B0503020204020204" charset="-122"/>
              <a:ea typeface="微软雅黑" panose="020B0503020204020204" charset="-122"/>
              <a:cs typeface="+mn-ea"/>
              <a:sym typeface="+mn-l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1603" y="0"/>
            <a:ext cx="2575497" cy="1366169"/>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3360" y="4424919"/>
            <a:ext cx="1881744" cy="188174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5860" y="4424919"/>
            <a:ext cx="2762250" cy="1881744"/>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0404" y="4424919"/>
            <a:ext cx="2362200" cy="188174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44910" y="1626466"/>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35445" y="3950797"/>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763722" y="560937"/>
            <a:ext cx="1513205" cy="1568450"/>
          </a:xfrm>
          <a:prstGeom prst="rect">
            <a:avLst/>
          </a:prstGeom>
          <a:noFill/>
        </p:spPr>
        <p:txBody>
          <a:bodyPr wrap="square" rtlCol="0">
            <a:spAutoFit/>
          </a:bodyPr>
          <a:lstStyle/>
          <a:p>
            <a:pPr algn="r"/>
            <a:r>
              <a:rPr lang="en-US" altLang="zh-CN" sz="9600" dirty="0">
                <a:solidFill>
                  <a:srgbClr val="6AE7FF"/>
                </a:solidFill>
              </a:rPr>
              <a:t>03</a:t>
            </a:r>
          </a:p>
        </p:txBody>
      </p:sp>
      <p:sp>
        <p:nvSpPr>
          <p:cNvPr id="4" name="文本框 3"/>
          <p:cNvSpPr txBox="1"/>
          <p:nvPr/>
        </p:nvSpPr>
        <p:spPr>
          <a:xfrm>
            <a:off x="4453140" y="1102274"/>
            <a:ext cx="3735705" cy="460375"/>
          </a:xfrm>
          <a:prstGeom prst="rect">
            <a:avLst/>
          </a:prstGeom>
          <a:noFill/>
        </p:spPr>
        <p:txBody>
          <a:bodyPr wrap="square" rtlCol="0">
            <a:spAutoFit/>
          </a:bodyPr>
          <a:lstStyle/>
          <a:p>
            <a:pPr algn="l"/>
            <a:r>
              <a:rPr lang="en-US" altLang="zh-CN" sz="2400" dirty="0" smtClean="0">
                <a:solidFill>
                  <a:srgbClr val="10FBFE"/>
                </a:solidFill>
                <a:latin typeface="微软雅黑" panose="020B0503020204020204" charset="-122"/>
                <a:ea typeface="微软雅黑" panose="020B0503020204020204" charset="-122"/>
              </a:rPr>
              <a:t>Weather to Web</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541722" y="2335223"/>
            <a:ext cx="5001260" cy="1289905"/>
          </a:xfrm>
          <a:prstGeom prst="rect">
            <a:avLst/>
          </a:prstGeom>
        </p:spPr>
        <p:txBody>
          <a:bodyPr wrap="square">
            <a:spAutoFit/>
          </a:bodyPr>
          <a:lstStyle/>
          <a:p>
            <a:pPr algn="l">
              <a:lnSpc>
                <a:spcPct val="150000"/>
              </a:lnSpc>
            </a:pPr>
            <a:r>
              <a:rPr lang="en-US" dirty="0" smtClean="0">
                <a:solidFill>
                  <a:srgbClr val="10FBFE"/>
                </a:solidFill>
                <a:latin typeface="微软雅黑" panose="020B0503020204020204" charset="-122"/>
                <a:ea typeface="微软雅黑" panose="020B0503020204020204" charset="-122"/>
                <a:cs typeface="+mn-ea"/>
                <a:sym typeface="+mn-lt"/>
              </a:rPr>
              <a:t>Using UDP get weather information then send it to the HTML and display it in the webpage, then, set web reload frequency.</a:t>
            </a:r>
            <a:endParaRPr lang="zh-CN" altLang="en-US" spc="300" dirty="0">
              <a:solidFill>
                <a:srgbClr val="10FBFE"/>
              </a:solidFill>
              <a:latin typeface="微软雅黑" panose="020B0503020204020204" charset="-122"/>
              <a:ea typeface="微软雅黑" panose="020B0503020204020204" charset="-122"/>
              <a:cs typeface="+mn-ea"/>
              <a:sym typeface="+mn-l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1603" y="0"/>
            <a:ext cx="2575497" cy="13661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907" y="4548336"/>
            <a:ext cx="2751513" cy="163491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3360" y="4424919"/>
            <a:ext cx="1881744" cy="1881744"/>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5860" y="4424919"/>
            <a:ext cx="2762250" cy="188174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20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35" y="4457874"/>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544060" y="1531938"/>
            <a:ext cx="3735705" cy="460375"/>
          </a:xfrm>
          <a:prstGeom prst="rect">
            <a:avLst/>
          </a:prstGeom>
          <a:noFill/>
        </p:spPr>
        <p:txBody>
          <a:bodyPr wrap="square" rtlCol="0">
            <a:spAutoFit/>
          </a:bodyPr>
          <a:lstStyle/>
          <a:p>
            <a:pPr algn="l"/>
            <a:r>
              <a:rPr lang="en-US" altLang="zh-CN" sz="2400" dirty="0" smtClean="0">
                <a:solidFill>
                  <a:srgbClr val="10FBFE"/>
                </a:solidFill>
                <a:latin typeface="微软雅黑" panose="020B0503020204020204" charset="-122"/>
                <a:ea typeface="微软雅黑" panose="020B0503020204020204" charset="-122"/>
              </a:rPr>
              <a:t>Network Structure</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09465" y="2790271"/>
            <a:ext cx="5001260" cy="1422954"/>
          </a:xfrm>
          <a:prstGeom prst="rect">
            <a:avLst/>
          </a:prstGeom>
        </p:spPr>
        <p:txBody>
          <a:bodyPr wrap="square">
            <a:spAutoFit/>
          </a:bodyPr>
          <a:lstStyle/>
          <a:p>
            <a:pPr algn="l">
              <a:lnSpc>
                <a:spcPct val="150000"/>
              </a:lnSpc>
            </a:pPr>
            <a:r>
              <a:rPr lang="en-US" sz="2000" dirty="0" smtClean="0">
                <a:solidFill>
                  <a:srgbClr val="10FBFE"/>
                </a:solidFill>
                <a:latin typeface="微软雅黑" panose="020B0503020204020204" charset="-122"/>
                <a:ea typeface="微软雅黑" panose="020B0503020204020204" charset="-122"/>
                <a:cs typeface="+mn-ea"/>
                <a:sym typeface="+mn-lt"/>
              </a:rPr>
              <a:t>Protocol:</a:t>
            </a:r>
          </a:p>
          <a:p>
            <a:pPr algn="l">
              <a:lnSpc>
                <a:spcPct val="150000"/>
              </a:lnSpc>
            </a:pPr>
            <a:r>
              <a:rPr lang="en-US" sz="2000" dirty="0" smtClean="0">
                <a:solidFill>
                  <a:srgbClr val="10FBFE"/>
                </a:solidFill>
                <a:latin typeface="微软雅黑" panose="020B0503020204020204" charset="-122"/>
                <a:ea typeface="微软雅黑" panose="020B0503020204020204" charset="-122"/>
                <a:cs typeface="+mn-ea"/>
                <a:sym typeface="+mn-lt"/>
              </a:rPr>
              <a:t>HTTP</a:t>
            </a:r>
            <a:r>
              <a:rPr lang="en-US" sz="2000" dirty="0" smtClean="0">
                <a:solidFill>
                  <a:srgbClr val="10FBFE"/>
                </a:solidFill>
                <a:latin typeface="微软雅黑" panose="020B0503020204020204" charset="-122"/>
                <a:ea typeface="微软雅黑" panose="020B0503020204020204" charset="-122"/>
                <a:cs typeface="+mn-ea"/>
                <a:sym typeface="+mn-lt"/>
              </a:rPr>
              <a:t>, TCP, UDP, ARP</a:t>
            </a:r>
          </a:p>
          <a:p>
            <a:pPr algn="l">
              <a:lnSpc>
                <a:spcPct val="150000"/>
              </a:lnSpc>
            </a:pPr>
            <a:endParaRPr lang="en-US" sz="2000" dirty="0" smtClean="0">
              <a:solidFill>
                <a:srgbClr val="10FBFE"/>
              </a:solidFill>
              <a:latin typeface="微软雅黑" panose="020B0503020204020204" charset="-122"/>
              <a:ea typeface="微软雅黑" panose="020B0503020204020204" charset="-122"/>
              <a:cs typeface="+mn-ea"/>
              <a:sym typeface="+mn-l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1603" y="0"/>
            <a:ext cx="2575497" cy="136616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22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dirty="0">
                <a:solidFill>
                  <a:srgbClr val="6AE7FF"/>
                </a:solidFill>
                <a:effectLst/>
                <a:latin typeface="微软雅黑" panose="020B0503020204020204" charset="-122"/>
                <a:ea typeface="微软雅黑" panose="020B0503020204020204" charset="-122"/>
              </a:rPr>
              <a:t>THANK YOU</a:t>
            </a:r>
          </a:p>
        </p:txBody>
      </p:sp>
      <p:sp>
        <p:nvSpPr>
          <p:cNvPr id="19" name="矩形 18"/>
          <p:cNvSpPr/>
          <p:nvPr/>
        </p:nvSpPr>
        <p:spPr>
          <a:xfrm>
            <a:off x="6809105" y="3572510"/>
            <a:ext cx="4447540" cy="336695"/>
          </a:xfrm>
          <a:prstGeom prst="rect">
            <a:avLst/>
          </a:prstGeom>
        </p:spPr>
        <p:txBody>
          <a:bodyPr wrap="square">
            <a:spAutoFit/>
          </a:bodyPr>
          <a:lstStyle/>
          <a:p>
            <a:pPr algn="r">
              <a:lnSpc>
                <a:spcPct val="150000"/>
              </a:lnSpc>
            </a:pPr>
            <a:r>
              <a:rPr sz="1200" dirty="0" smtClean="0">
                <a:solidFill>
                  <a:srgbClr val="6AE7FF"/>
                </a:solidFill>
                <a:latin typeface="微软雅黑" panose="020B0503020204020204" charset="-122"/>
                <a:ea typeface="微软雅黑" panose="020B0503020204020204" charset="-122"/>
                <a:cs typeface="+mn-ea"/>
                <a:sym typeface="+mn-lt"/>
              </a:rPr>
              <a: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190</Words>
  <Application>Microsoft Office PowerPoint</Application>
  <PresentationFormat>Widescreen</PresentationFormat>
  <Paragraphs>38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等线</vt:lpstr>
      <vt:lpstr>微软雅黑</vt:lpstr>
      <vt:lpstr>宋体</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Wentao Bi</cp:lastModifiedBy>
  <cp:revision>26</cp:revision>
  <dcterms:created xsi:type="dcterms:W3CDTF">2017-07-15T13:06:00Z</dcterms:created>
  <dcterms:modified xsi:type="dcterms:W3CDTF">2017-12-11T04:39:56Z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