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7104050"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078163" cy="512763"/>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4024313" y="0"/>
            <a:ext cx="3078162" cy="512763"/>
          </a:xfrm>
          <a:prstGeom prst="rect">
            <a:avLst/>
          </a:prstGeom>
          <a:noFill/>
          <a:ln>
            <a:noFill/>
          </a:ln>
        </p:spPr>
        <p:txBody>
          <a:bodyPr anchorCtr="0" anchor="t" bIns="91425" lIns="91425" rIns="91425" wrap="square" tIns="91425"/>
          <a:lstStyle>
            <a:lvl1pPr indent="0" lvl="0" marL="0" marR="0" rtl="0" algn="r">
              <a:spcBef>
                <a:spcPts val="0"/>
              </a:spcBef>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482600" y="1279525"/>
            <a:ext cx="6140450" cy="34544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711200" y="4926013"/>
            <a:ext cx="5683250" cy="4029075"/>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buSzPts val="1400"/>
              <a:buNone/>
              <a:defRPr b="0" i="0" sz="12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2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2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2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2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2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2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200" u="none" cap="none" strike="noStrike">
                <a:solidFill>
                  <a:schemeClr val="dk1"/>
                </a:solidFill>
                <a:latin typeface="Arial"/>
                <a:ea typeface="Arial"/>
                <a:cs typeface="Arial"/>
                <a:sym typeface="Arial"/>
              </a:defRPr>
            </a:lvl9pPr>
          </a:lstStyle>
          <a:p/>
        </p:txBody>
      </p:sp>
      <p:sp>
        <p:nvSpPr>
          <p:cNvPr id="7" name="Shape 7"/>
          <p:cNvSpPr txBox="1"/>
          <p:nvPr>
            <p:ph idx="11" type="ftr"/>
          </p:nvPr>
        </p:nvSpPr>
        <p:spPr>
          <a:xfrm>
            <a:off x="0" y="9721850"/>
            <a:ext cx="3078163" cy="512763"/>
          </a:xfrm>
          <a:prstGeom prst="rect">
            <a:avLst/>
          </a:prstGeom>
          <a:noFill/>
          <a:ln>
            <a:noFill/>
          </a:ln>
        </p:spPr>
        <p:txBody>
          <a:bodyPr anchorCtr="0" anchor="b" bIns="91425" lIns="91425" rIns="91425" wrap="square" tIns="91425"/>
          <a:lstStyle>
            <a:lvl1pPr indent="0" lvl="0" marL="0" marR="0" rtl="0" algn="l">
              <a:spcBef>
                <a:spcPts val="0"/>
              </a:spcBef>
              <a:buSzPts val="1400"/>
              <a:buNone/>
              <a:defRPr b="0" i="0" sz="1200" u="none" cap="none" strike="noStrike">
                <a:solidFill>
                  <a:schemeClr val="dk1"/>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None/>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None/>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None/>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None/>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None/>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None/>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4024313" y="9721850"/>
            <a:ext cx="3078162" cy="512763"/>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 name="Shape 13"/>
        <p:cNvGrpSpPr/>
        <p:nvPr/>
      </p:nvGrpSpPr>
      <p:grpSpPr>
        <a:xfrm>
          <a:off x="0" y="0"/>
          <a:ext cx="0" cy="0"/>
          <a:chOff x="0" y="0"/>
          <a:chExt cx="0" cy="0"/>
        </a:xfrm>
      </p:grpSpPr>
      <p:sp>
        <p:nvSpPr>
          <p:cNvPr id="14" name="Shape 14"/>
          <p:cNvSpPr/>
          <p:nvPr>
            <p:ph idx="2" type="sldImg"/>
          </p:nvPr>
        </p:nvSpPr>
        <p:spPr>
          <a:xfrm>
            <a:off x="482600" y="1279525"/>
            <a:ext cx="6140450" cy="34544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 name="Shape 15"/>
          <p:cNvSpPr txBox="1"/>
          <p:nvPr>
            <p:ph idx="1" type="body"/>
          </p:nvPr>
        </p:nvSpPr>
        <p:spPr>
          <a:xfrm>
            <a:off x="711200" y="4926013"/>
            <a:ext cx="5683250" cy="4029075"/>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Arial"/>
              <a:ea typeface="Arial"/>
              <a:cs typeface="Arial"/>
              <a:sym typeface="Arial"/>
            </a:endParaRPr>
          </a:p>
        </p:txBody>
      </p:sp>
      <p:sp>
        <p:nvSpPr>
          <p:cNvPr id="16" name="Shape 16"/>
          <p:cNvSpPr txBox="1"/>
          <p:nvPr>
            <p:ph idx="12" type="sldNum"/>
          </p:nvPr>
        </p:nvSpPr>
        <p:spPr>
          <a:xfrm>
            <a:off x="4024313" y="9721850"/>
            <a:ext cx="3078162" cy="512763"/>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 name="Shape 24"/>
        <p:cNvGrpSpPr/>
        <p:nvPr/>
      </p:nvGrpSpPr>
      <p:grpSpPr>
        <a:xfrm>
          <a:off x="0" y="0"/>
          <a:ext cx="0" cy="0"/>
          <a:chOff x="0" y="0"/>
          <a:chExt cx="0" cy="0"/>
        </a:xfrm>
      </p:grpSpPr>
      <p:sp>
        <p:nvSpPr>
          <p:cNvPr id="25" name="Shape 25"/>
          <p:cNvSpPr/>
          <p:nvPr>
            <p:ph idx="2" type="sldImg"/>
          </p:nvPr>
        </p:nvSpPr>
        <p:spPr>
          <a:xfrm>
            <a:off x="482600" y="1279525"/>
            <a:ext cx="6140450" cy="34544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 name="Shape 26"/>
          <p:cNvSpPr txBox="1"/>
          <p:nvPr>
            <p:ph idx="1" type="body"/>
          </p:nvPr>
        </p:nvSpPr>
        <p:spPr>
          <a:xfrm>
            <a:off x="711200" y="4926013"/>
            <a:ext cx="5683250" cy="4029075"/>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Arial"/>
              <a:ea typeface="Arial"/>
              <a:cs typeface="Arial"/>
              <a:sym typeface="Arial"/>
            </a:endParaRPr>
          </a:p>
        </p:txBody>
      </p:sp>
      <p:sp>
        <p:nvSpPr>
          <p:cNvPr id="27" name="Shape 27"/>
          <p:cNvSpPr txBox="1"/>
          <p:nvPr>
            <p:ph idx="12" type="sldNum"/>
          </p:nvPr>
        </p:nvSpPr>
        <p:spPr>
          <a:xfrm>
            <a:off x="4024313" y="9721850"/>
            <a:ext cx="3078162" cy="512763"/>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482600" y="1279525"/>
            <a:ext cx="6140450" cy="34544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2" name="Shape 52"/>
          <p:cNvSpPr txBox="1"/>
          <p:nvPr>
            <p:ph idx="1" type="body"/>
          </p:nvPr>
        </p:nvSpPr>
        <p:spPr>
          <a:xfrm>
            <a:off x="711200" y="4926013"/>
            <a:ext cx="5683250" cy="4029075"/>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Arial"/>
              <a:ea typeface="Arial"/>
              <a:cs typeface="Arial"/>
              <a:sym typeface="Arial"/>
            </a:endParaRPr>
          </a:p>
        </p:txBody>
      </p:sp>
      <p:sp>
        <p:nvSpPr>
          <p:cNvPr id="53" name="Shape 53"/>
          <p:cNvSpPr txBox="1"/>
          <p:nvPr>
            <p:ph idx="12" type="sldNum"/>
          </p:nvPr>
        </p:nvSpPr>
        <p:spPr>
          <a:xfrm>
            <a:off x="4024313" y="9721850"/>
            <a:ext cx="3078162" cy="512763"/>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482600" y="1279525"/>
            <a:ext cx="6140450" cy="34544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7" name="Shape 67"/>
          <p:cNvSpPr txBox="1"/>
          <p:nvPr>
            <p:ph idx="1" type="body"/>
          </p:nvPr>
        </p:nvSpPr>
        <p:spPr>
          <a:xfrm>
            <a:off x="711200" y="4926013"/>
            <a:ext cx="5683250" cy="4029075"/>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Arial"/>
              <a:ea typeface="Arial"/>
              <a:cs typeface="Arial"/>
              <a:sym typeface="Arial"/>
            </a:endParaRPr>
          </a:p>
        </p:txBody>
      </p:sp>
      <p:sp>
        <p:nvSpPr>
          <p:cNvPr id="68" name="Shape 68"/>
          <p:cNvSpPr txBox="1"/>
          <p:nvPr>
            <p:ph idx="12" type="sldNum"/>
          </p:nvPr>
        </p:nvSpPr>
        <p:spPr>
          <a:xfrm>
            <a:off x="4024313" y="9721850"/>
            <a:ext cx="3078162" cy="512763"/>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482600" y="1279525"/>
            <a:ext cx="6140450" cy="34544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5" name="Shape 85"/>
          <p:cNvSpPr txBox="1"/>
          <p:nvPr>
            <p:ph idx="1" type="body"/>
          </p:nvPr>
        </p:nvSpPr>
        <p:spPr>
          <a:xfrm>
            <a:off x="711200" y="4926013"/>
            <a:ext cx="5683250" cy="4029075"/>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Arial"/>
              <a:ea typeface="Arial"/>
              <a:cs typeface="Arial"/>
              <a:sym typeface="Arial"/>
            </a:endParaRPr>
          </a:p>
        </p:txBody>
      </p:sp>
      <p:sp>
        <p:nvSpPr>
          <p:cNvPr id="86" name="Shape 86"/>
          <p:cNvSpPr txBox="1"/>
          <p:nvPr>
            <p:ph idx="12" type="sldNum"/>
          </p:nvPr>
        </p:nvSpPr>
        <p:spPr>
          <a:xfrm>
            <a:off x="4024313" y="9721850"/>
            <a:ext cx="3078162" cy="512763"/>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482600" y="1279525"/>
            <a:ext cx="6140450" cy="34544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3" name="Shape 103"/>
          <p:cNvSpPr txBox="1"/>
          <p:nvPr>
            <p:ph idx="1" type="body"/>
          </p:nvPr>
        </p:nvSpPr>
        <p:spPr>
          <a:xfrm>
            <a:off x="711200" y="4926013"/>
            <a:ext cx="5683250" cy="4029075"/>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Arial"/>
              <a:ea typeface="Arial"/>
              <a:cs typeface="Arial"/>
              <a:sym typeface="Arial"/>
            </a:endParaRPr>
          </a:p>
        </p:txBody>
      </p:sp>
      <p:sp>
        <p:nvSpPr>
          <p:cNvPr id="104" name="Shape 104"/>
          <p:cNvSpPr txBox="1"/>
          <p:nvPr>
            <p:ph idx="12" type="sldNum"/>
          </p:nvPr>
        </p:nvSpPr>
        <p:spPr>
          <a:xfrm>
            <a:off x="4024313" y="9721850"/>
            <a:ext cx="3078162" cy="512763"/>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482600" y="1279525"/>
            <a:ext cx="6140450" cy="34544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1" name="Shape 121"/>
          <p:cNvSpPr txBox="1"/>
          <p:nvPr>
            <p:ph idx="1" type="body"/>
          </p:nvPr>
        </p:nvSpPr>
        <p:spPr>
          <a:xfrm>
            <a:off x="711200" y="4926013"/>
            <a:ext cx="5683250" cy="4029075"/>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Arial"/>
              <a:ea typeface="Arial"/>
              <a:cs typeface="Arial"/>
              <a:sym typeface="Arial"/>
            </a:endParaRPr>
          </a:p>
        </p:txBody>
      </p:sp>
      <p:sp>
        <p:nvSpPr>
          <p:cNvPr id="122" name="Shape 122"/>
          <p:cNvSpPr txBox="1"/>
          <p:nvPr>
            <p:ph idx="12" type="sldNum"/>
          </p:nvPr>
        </p:nvSpPr>
        <p:spPr>
          <a:xfrm>
            <a:off x="4024313" y="9721850"/>
            <a:ext cx="3078162" cy="512763"/>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482600" y="1279525"/>
            <a:ext cx="6140450" cy="34544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6" name="Shape 136"/>
          <p:cNvSpPr txBox="1"/>
          <p:nvPr>
            <p:ph idx="1" type="body"/>
          </p:nvPr>
        </p:nvSpPr>
        <p:spPr>
          <a:xfrm>
            <a:off x="711200" y="4926013"/>
            <a:ext cx="5683250" cy="4029075"/>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200" u="none" cap="none" strike="noStrike">
              <a:solidFill>
                <a:schemeClr val="dk1"/>
              </a:solidFill>
              <a:latin typeface="Arial"/>
              <a:ea typeface="Arial"/>
              <a:cs typeface="Arial"/>
              <a:sym typeface="Arial"/>
            </a:endParaRPr>
          </a:p>
        </p:txBody>
      </p:sp>
      <p:sp>
        <p:nvSpPr>
          <p:cNvPr id="137" name="Shape 137"/>
          <p:cNvSpPr txBox="1"/>
          <p:nvPr>
            <p:ph idx="12" type="sldNum"/>
          </p:nvPr>
        </p:nvSpPr>
        <p:spPr>
          <a:xfrm>
            <a:off x="4024313" y="9721850"/>
            <a:ext cx="3078162" cy="512763"/>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标题幻灯片">
    <p:spTree>
      <p:nvGrpSpPr>
        <p:cNvPr id="12" name="Shape 12"/>
        <p:cNvGrpSpPr/>
        <p:nvPr/>
      </p:nvGrpSpPr>
      <p:grpSpPr>
        <a:xfrm>
          <a:off x="0" y="0"/>
          <a:ext cx="0" cy="0"/>
          <a:chOff x="0" y="0"/>
          <a:chExt cx="0" cy="0"/>
        </a:xfrm>
      </p:grpSpPr>
    </p:spTree>
  </p:cSld>
  <p:clrMapOvr>
    <a:masterClrMapping/>
  </p:clrMapOvr>
  <p:transition spd="med">
    <p:push/>
  </p:transition>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descr="e48e1d0cbffed09322e60ec6a930eaf3" id="10" name="Shape 10"/>
          <p:cNvPicPr preferRelativeResize="0"/>
          <p:nvPr/>
        </p:nvPicPr>
        <p:blipFill rotWithShape="1">
          <a:blip r:embed="rId1">
            <a:alphaModFix/>
          </a:blip>
          <a:srcRect b="0" l="2081" r="13875" t="0"/>
          <a:stretch/>
        </p:blipFill>
        <p:spPr>
          <a:xfrm>
            <a:off x="-60325" y="-5080"/>
            <a:ext cx="12313285" cy="6868160"/>
          </a:xfrm>
          <a:prstGeom prst="rect">
            <a:avLst/>
          </a:prstGeom>
          <a:noFill/>
          <a:ln>
            <a:noFill/>
          </a:ln>
        </p:spPr>
      </p:pic>
      <p:sp>
        <p:nvSpPr>
          <p:cNvPr id="11" name="Shape 11"/>
          <p:cNvSpPr/>
          <p:nvPr/>
        </p:nvSpPr>
        <p:spPr>
          <a:xfrm>
            <a:off x="-60325" y="-5080"/>
            <a:ext cx="12313285" cy="6869430"/>
          </a:xfrm>
          <a:prstGeom prst="rect">
            <a:avLst/>
          </a:prstGeom>
          <a:solidFill>
            <a:schemeClr val="dk1">
              <a:alpha val="49803"/>
            </a:schemeClr>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2"/>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jpg"/><Relationship Id="rId5" Type="http://schemas.openxmlformats.org/officeDocument/2006/relationships/image" Target="../media/image4.jp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5.jpg"/><Relationship Id="rId6"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8.jpg"/><Relationship Id="rId5" Type="http://schemas.openxmlformats.org/officeDocument/2006/relationships/image" Target="../media/image7.png"/><Relationship Id="rId6"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 name="Shape 17"/>
        <p:cNvGrpSpPr/>
        <p:nvPr/>
      </p:nvGrpSpPr>
      <p:grpSpPr>
        <a:xfrm>
          <a:off x="0" y="0"/>
          <a:ext cx="0" cy="0"/>
          <a:chOff x="0" y="0"/>
          <a:chExt cx="0" cy="0"/>
        </a:xfrm>
      </p:grpSpPr>
      <p:pic>
        <p:nvPicPr>
          <p:cNvPr id="18" name="Shape 18"/>
          <p:cNvPicPr preferRelativeResize="0"/>
          <p:nvPr/>
        </p:nvPicPr>
        <p:blipFill rotWithShape="1">
          <a:blip r:embed="rId3">
            <a:alphaModFix/>
          </a:blip>
          <a:srcRect b="0" l="0" r="0" t="0"/>
          <a:stretch/>
        </p:blipFill>
        <p:spPr>
          <a:xfrm>
            <a:off x="2933699" y="0"/>
            <a:ext cx="9258301" cy="6527800"/>
          </a:xfrm>
          <a:prstGeom prst="rect">
            <a:avLst/>
          </a:prstGeom>
          <a:noFill/>
          <a:ln>
            <a:noFill/>
          </a:ln>
        </p:spPr>
      </p:pic>
      <p:sp>
        <p:nvSpPr>
          <p:cNvPr id="19" name="Shape 19"/>
          <p:cNvSpPr txBox="1"/>
          <p:nvPr/>
        </p:nvSpPr>
        <p:spPr>
          <a:xfrm>
            <a:off x="7251700" y="2593232"/>
            <a:ext cx="4940300" cy="769441"/>
          </a:xfrm>
          <a:prstGeom prst="rect">
            <a:avLst/>
          </a:prstGeom>
          <a:noFill/>
          <a:ln>
            <a:noFill/>
          </a:ln>
        </p:spPr>
        <p:txBody>
          <a:bodyPr anchorCtr="0" anchor="t" bIns="45700" lIns="91425" rIns="91425" wrap="square" tIns="45700">
            <a:noAutofit/>
          </a:bodyPr>
          <a:lstStyle/>
          <a:p>
            <a:pPr indent="0" lvl="1" marL="457200" marR="0" rtl="0" algn="r">
              <a:spcBef>
                <a:spcPts val="0"/>
              </a:spcBef>
              <a:buNone/>
            </a:pPr>
            <a:r>
              <a:rPr b="0" i="0" lang="en-US" sz="4400" u="none" cap="none" strike="noStrike">
                <a:solidFill>
                  <a:srgbClr val="6AE7FF"/>
                </a:solidFill>
                <a:latin typeface="Arial"/>
                <a:ea typeface="Arial"/>
                <a:cs typeface="Arial"/>
                <a:sym typeface="Arial"/>
              </a:rPr>
              <a:t>Project: IoT</a:t>
            </a:r>
          </a:p>
        </p:txBody>
      </p:sp>
      <p:sp>
        <p:nvSpPr>
          <p:cNvPr id="20" name="Shape 20"/>
          <p:cNvSpPr txBox="1"/>
          <p:nvPr/>
        </p:nvSpPr>
        <p:spPr>
          <a:xfrm>
            <a:off x="2374900" y="1762235"/>
            <a:ext cx="9817100" cy="830997"/>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0" i="0" lang="en-US" sz="4800" u="none" cap="none" strike="noStrike">
                <a:solidFill>
                  <a:srgbClr val="6AE7FF"/>
                </a:solidFill>
                <a:latin typeface="Arial"/>
                <a:ea typeface="Arial"/>
                <a:cs typeface="Arial"/>
                <a:sym typeface="Arial"/>
              </a:rPr>
              <a:t>	Computer Networking</a:t>
            </a:r>
          </a:p>
        </p:txBody>
      </p:sp>
      <p:sp>
        <p:nvSpPr>
          <p:cNvPr id="21" name="Shape 21"/>
          <p:cNvSpPr txBox="1"/>
          <p:nvPr/>
        </p:nvSpPr>
        <p:spPr>
          <a:xfrm>
            <a:off x="7988300" y="3362673"/>
            <a:ext cx="4112895" cy="52322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0" i="0" lang="en-US" sz="2800" u="none" cap="none" strike="noStrike">
                <a:solidFill>
                  <a:srgbClr val="10FBFE"/>
                </a:solidFill>
                <a:latin typeface="Arial"/>
                <a:ea typeface="Arial"/>
                <a:cs typeface="Arial"/>
                <a:sym typeface="Arial"/>
              </a:rPr>
              <a:t>Wentao Bi</a:t>
            </a:r>
          </a:p>
        </p:txBody>
      </p:sp>
      <p:pic>
        <p:nvPicPr>
          <p:cNvPr id="22" name="Shape 22"/>
          <p:cNvPicPr preferRelativeResize="0"/>
          <p:nvPr/>
        </p:nvPicPr>
        <p:blipFill rotWithShape="1">
          <a:blip r:embed="rId4">
            <a:alphaModFix/>
          </a:blip>
          <a:srcRect b="33174" l="30001" r="0" t="0"/>
          <a:stretch/>
        </p:blipFill>
        <p:spPr>
          <a:xfrm>
            <a:off x="0" y="1169064"/>
            <a:ext cx="4952395" cy="4646872"/>
          </a:xfrm>
          <a:prstGeom prst="rect">
            <a:avLst/>
          </a:prstGeom>
          <a:noFill/>
          <a:ln>
            <a:noFill/>
          </a:ln>
        </p:spPr>
      </p:pic>
      <p:sp>
        <p:nvSpPr>
          <p:cNvPr id="23" name="Shape 23"/>
          <p:cNvSpPr txBox="1"/>
          <p:nvPr/>
        </p:nvSpPr>
        <p:spPr>
          <a:xfrm>
            <a:off x="6756400" y="3932060"/>
            <a:ext cx="5395897" cy="52322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0" i="0" lang="en-US" sz="2800" u="none" cap="none" strike="noStrike">
                <a:solidFill>
                  <a:srgbClr val="10FBFE"/>
                </a:solidFill>
                <a:latin typeface="Arial"/>
                <a:ea typeface="Arial"/>
                <a:cs typeface="Arial"/>
                <a:sym typeface="Arial"/>
              </a:rPr>
              <a:t>Dr.Abdul-Hak, Dr. Aidibi</a:t>
            </a: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p:tgtEl>
                                          <p:spTgt spid="20"/>
                                        </p:tgtEl>
                                        <p:attrNameLst>
                                          <p:attrName>ppt_w</p:attrName>
                                        </p:attrNameLst>
                                      </p:cBhvr>
                                      <p:tavLst>
                                        <p:tav fmla="" tm="0">
                                          <p:val>
                                            <p:strVal val="0"/>
                                          </p:val>
                                        </p:tav>
                                        <p:tav fmla="" tm="100000">
                                          <p:val>
                                            <p:strVal val="#ppt_w"/>
                                          </p:val>
                                        </p:tav>
                                      </p:tavLst>
                                    </p:anim>
                                    <p:anim calcmode="lin" valueType="num">
                                      <p:cBhvr additive="base">
                                        <p:cTn dur="500"/>
                                        <p:tgtEl>
                                          <p:spTgt spid="20"/>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
                                        </p:tgtEl>
                                        <p:attrNameLst>
                                          <p:attrName>style.visibility</p:attrName>
                                        </p:attrNameLst>
                                      </p:cBhvr>
                                      <p:to>
                                        <p:strVal val="visible"/>
                                      </p:to>
                                    </p:set>
                                    <p:animEffect filter="fade" transition="in">
                                      <p:cBhvr>
                                        <p:cTn dur="500"/>
                                        <p:tgtEl>
                                          <p:spTgt spid="1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
                                        </p:tgtEl>
                                        <p:attrNameLst>
                                          <p:attrName>style.visibility</p:attrName>
                                        </p:attrNameLst>
                                      </p:cBhvr>
                                      <p:to>
                                        <p:strVal val="visible"/>
                                      </p:to>
                                    </p:set>
                                    <p:animEffect filter="fade" transition="in">
                                      <p:cBhvr>
                                        <p:cTn dur="500"/>
                                        <p:tgtEl>
                                          <p:spTgt spid="21"/>
                                        </p:tgtEl>
                                      </p:cBhvr>
                                    </p:animEffect>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p:tgtEl>
                                          <p:spTgt spid="18"/>
                                        </p:tgtEl>
                                        <p:attrNameLst>
                                          <p:attrName>ppt_w</p:attrName>
                                        </p:attrNameLst>
                                      </p:cBhvr>
                                      <p:tavLst>
                                        <p:tav fmla="" tm="0">
                                          <p:val>
                                            <p:strVal val="0"/>
                                          </p:val>
                                        </p:tav>
                                        <p:tav fmla="" tm="100000">
                                          <p:val>
                                            <p:strVal val="#ppt_w"/>
                                          </p:val>
                                        </p:tav>
                                      </p:tavLst>
                                    </p:anim>
                                    <p:anim calcmode="lin" valueType="num">
                                      <p:cBhvr additive="base">
                                        <p:cTn dur="1000"/>
                                        <p:tgtEl>
                                          <p:spTgt spid="18"/>
                                        </p:tgtEl>
                                        <p:attrNameLst>
                                          <p:attrName>ppt_h</p:attrName>
                                        </p:attrNameLst>
                                      </p:cBhvr>
                                      <p:tavLst>
                                        <p:tav fmla="" tm="0">
                                          <p:val>
                                            <p:strVal val="0"/>
                                          </p:val>
                                        </p:tav>
                                        <p:tav fmla="" tm="100000">
                                          <p:val>
                                            <p:strVal val="#ppt_h"/>
                                          </p:val>
                                        </p:tav>
                                      </p:tavLst>
                                    </p:anim>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3"/>
                                        </p:tgtEl>
                                        <p:attrNameLst>
                                          <p:attrName>style.visibility</p:attrName>
                                        </p:attrNameLst>
                                      </p:cBhvr>
                                      <p:to>
                                        <p:strVal val="visible"/>
                                      </p:to>
                                    </p:set>
                                    <p:animEffect filter="fade" transition="in">
                                      <p:cBhvr>
                                        <p:cTn dur="500"/>
                                        <p:tgtEl>
                                          <p:spTgt spid="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 name="Shape 28"/>
        <p:cNvGrpSpPr/>
        <p:nvPr/>
      </p:nvGrpSpPr>
      <p:grpSpPr>
        <a:xfrm>
          <a:off x="0" y="0"/>
          <a:ext cx="0" cy="0"/>
          <a:chOff x="0" y="0"/>
          <a:chExt cx="0" cy="0"/>
        </a:xfrm>
      </p:grpSpPr>
      <p:grpSp>
        <p:nvGrpSpPr>
          <p:cNvPr id="29" name="Shape 29"/>
          <p:cNvGrpSpPr/>
          <p:nvPr/>
        </p:nvGrpSpPr>
        <p:grpSpPr>
          <a:xfrm flipH="1" rot="10800000">
            <a:off x="856022" y="1246049"/>
            <a:ext cx="10491473" cy="4877076"/>
            <a:chOff x="850264" y="1552754"/>
            <a:chExt cx="10491473" cy="4877076"/>
          </a:xfrm>
        </p:grpSpPr>
        <p:grpSp>
          <p:nvGrpSpPr>
            <p:cNvPr id="30" name="Shape 30"/>
            <p:cNvGrpSpPr/>
            <p:nvPr/>
          </p:nvGrpSpPr>
          <p:grpSpPr>
            <a:xfrm>
              <a:off x="850264" y="1552754"/>
              <a:ext cx="10491473" cy="4877076"/>
              <a:chOff x="850264" y="1552754"/>
              <a:chExt cx="10491473" cy="4877076"/>
            </a:xfrm>
          </p:grpSpPr>
          <p:sp>
            <p:nvSpPr>
              <p:cNvPr id="31" name="Shape 31"/>
              <p:cNvSpPr/>
              <p:nvPr/>
            </p:nvSpPr>
            <p:spPr>
              <a:xfrm>
                <a:off x="850264" y="1552754"/>
                <a:ext cx="10491473" cy="4877076"/>
              </a:xfrm>
              <a:custGeom>
                <a:pathLst>
                  <a:path extrusionOk="0" h="120000" w="120000">
                    <a:moveTo>
                      <a:pt x="89573" y="0"/>
                    </a:moveTo>
                    <a:lnTo>
                      <a:pt x="105991" y="0"/>
                    </a:lnTo>
                    <a:lnTo>
                      <a:pt x="108732" y="6721"/>
                    </a:lnTo>
                    <a:lnTo>
                      <a:pt x="111223" y="6721"/>
                    </a:lnTo>
                    <a:lnTo>
                      <a:pt x="120000" y="25601"/>
                    </a:lnTo>
                    <a:lnTo>
                      <a:pt x="120000" y="120000"/>
                    </a:lnTo>
                    <a:lnTo>
                      <a:pt x="115336" y="120000"/>
                    </a:lnTo>
                    <a:lnTo>
                      <a:pt x="114113" y="116101"/>
                    </a:lnTo>
                    <a:lnTo>
                      <a:pt x="103139" y="116101"/>
                    </a:lnTo>
                    <a:lnTo>
                      <a:pt x="101917" y="120000"/>
                    </a:lnTo>
                    <a:lnTo>
                      <a:pt x="8776" y="120000"/>
                    </a:lnTo>
                    <a:lnTo>
                      <a:pt x="0" y="101119"/>
                    </a:lnTo>
                    <a:lnTo>
                      <a:pt x="0" y="79560"/>
                    </a:lnTo>
                    <a:lnTo>
                      <a:pt x="2031" y="75494"/>
                    </a:lnTo>
                    <a:lnTo>
                      <a:pt x="2031" y="59077"/>
                    </a:lnTo>
                    <a:lnTo>
                      <a:pt x="0" y="55011"/>
                    </a:lnTo>
                    <a:lnTo>
                      <a:pt x="0" y="6721"/>
                    </a:lnTo>
                    <a:lnTo>
                      <a:pt x="4956" y="6721"/>
                    </a:lnTo>
                    <a:lnTo>
                      <a:pt x="7701" y="33"/>
                    </a:lnTo>
                    <a:lnTo>
                      <a:pt x="24179" y="33"/>
                    </a:lnTo>
                    <a:lnTo>
                      <a:pt x="26923" y="6721"/>
                    </a:lnTo>
                    <a:lnTo>
                      <a:pt x="86832" y="6721"/>
                    </a:lnTo>
                    <a:close/>
                  </a:path>
                </a:pathLst>
              </a:custGeom>
              <a:noFill/>
              <a:ln cap="flat" cmpd="sng" w="12700">
                <a:solidFill>
                  <a:srgbClr val="6AE7FF"/>
                </a:solidFill>
                <a:prstDash val="solid"/>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grpSp>
            <p:nvGrpSpPr>
              <p:cNvPr id="32" name="Shape 32"/>
              <p:cNvGrpSpPr/>
              <p:nvPr/>
            </p:nvGrpSpPr>
            <p:grpSpPr>
              <a:xfrm flipH="1">
                <a:off x="8703444" y="1553441"/>
                <a:ext cx="1573211" cy="303301"/>
                <a:chOff x="8522049" y="1552754"/>
                <a:chExt cx="1547284" cy="303301"/>
              </a:xfrm>
            </p:grpSpPr>
            <p:sp>
              <p:nvSpPr>
                <p:cNvPr id="33" name="Shape 33"/>
                <p:cNvSpPr/>
                <p:nvPr/>
              </p:nvSpPr>
              <p:spPr>
                <a:xfrm>
                  <a:off x="9478425" y="1552754"/>
                  <a:ext cx="590908" cy="303301"/>
                </a:xfrm>
                <a:prstGeom prst="parallelogram">
                  <a:avLst>
                    <a:gd fmla="val 87809" name="adj"/>
                  </a:avLst>
                </a:prstGeom>
                <a:solidFill>
                  <a:srgbClr val="6AE7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rgbClr val="6AE7FF"/>
                    </a:solidFill>
                    <a:latin typeface="Calibri"/>
                    <a:ea typeface="Calibri"/>
                    <a:cs typeface="Calibri"/>
                    <a:sym typeface="Calibri"/>
                  </a:endParaRPr>
                </a:p>
              </p:txBody>
            </p:sp>
            <p:sp>
              <p:nvSpPr>
                <p:cNvPr id="34" name="Shape 34"/>
                <p:cNvSpPr/>
                <p:nvPr/>
              </p:nvSpPr>
              <p:spPr>
                <a:xfrm>
                  <a:off x="9006937" y="1552754"/>
                  <a:ext cx="590908" cy="303301"/>
                </a:xfrm>
                <a:prstGeom prst="parallelogram">
                  <a:avLst>
                    <a:gd fmla="val 87809" name="adj"/>
                  </a:avLst>
                </a:prstGeom>
                <a:solidFill>
                  <a:srgbClr val="6AE7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rgbClr val="6AE7FF"/>
                    </a:solidFill>
                    <a:latin typeface="Calibri"/>
                    <a:ea typeface="Calibri"/>
                    <a:cs typeface="Calibri"/>
                    <a:sym typeface="Calibri"/>
                  </a:endParaRPr>
                </a:p>
              </p:txBody>
            </p:sp>
            <p:sp>
              <p:nvSpPr>
                <p:cNvPr id="35" name="Shape 35"/>
                <p:cNvSpPr/>
                <p:nvPr/>
              </p:nvSpPr>
              <p:spPr>
                <a:xfrm>
                  <a:off x="8522049" y="1552754"/>
                  <a:ext cx="590908" cy="303301"/>
                </a:xfrm>
                <a:prstGeom prst="parallelogram">
                  <a:avLst>
                    <a:gd fmla="val 87809" name="adj"/>
                  </a:avLst>
                </a:prstGeom>
                <a:solidFill>
                  <a:srgbClr val="6AE7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rgbClr val="6AE7FF"/>
                    </a:solidFill>
                    <a:latin typeface="Calibri"/>
                    <a:ea typeface="Calibri"/>
                    <a:cs typeface="Calibri"/>
                    <a:sym typeface="Calibri"/>
                  </a:endParaRPr>
                </a:p>
              </p:txBody>
            </p:sp>
          </p:grpSp>
        </p:grpSp>
        <p:sp>
          <p:nvSpPr>
            <p:cNvPr id="36" name="Shape 36"/>
            <p:cNvSpPr/>
            <p:nvPr/>
          </p:nvSpPr>
          <p:spPr>
            <a:xfrm>
              <a:off x="1376073" y="1554130"/>
              <a:ext cx="590908" cy="301925"/>
            </a:xfrm>
            <a:prstGeom prst="parallelogram">
              <a:avLst>
                <a:gd fmla="val 87857" name="adj"/>
              </a:avLst>
            </a:prstGeom>
            <a:solidFill>
              <a:srgbClr val="6AE7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rgbClr val="6AE7FF"/>
                </a:solidFill>
                <a:latin typeface="Calibri"/>
                <a:ea typeface="Calibri"/>
                <a:cs typeface="Calibri"/>
                <a:sym typeface="Calibri"/>
              </a:endParaRPr>
            </a:p>
          </p:txBody>
        </p:sp>
        <p:sp>
          <p:nvSpPr>
            <p:cNvPr id="37" name="Shape 37"/>
            <p:cNvSpPr/>
            <p:nvPr/>
          </p:nvSpPr>
          <p:spPr>
            <a:xfrm>
              <a:off x="1860961" y="1555506"/>
              <a:ext cx="590908" cy="301925"/>
            </a:xfrm>
            <a:prstGeom prst="parallelogram">
              <a:avLst>
                <a:gd fmla="val 87857" name="adj"/>
              </a:avLst>
            </a:prstGeom>
            <a:solidFill>
              <a:srgbClr val="6AE7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rgbClr val="6AE7FF"/>
                </a:solidFill>
                <a:latin typeface="Calibri"/>
                <a:ea typeface="Calibri"/>
                <a:cs typeface="Calibri"/>
                <a:sym typeface="Calibri"/>
              </a:endParaRPr>
            </a:p>
          </p:txBody>
        </p:sp>
        <p:sp>
          <p:nvSpPr>
            <p:cNvPr id="38" name="Shape 38"/>
            <p:cNvSpPr/>
            <p:nvPr/>
          </p:nvSpPr>
          <p:spPr>
            <a:xfrm>
              <a:off x="2332449" y="1554130"/>
              <a:ext cx="590908" cy="301925"/>
            </a:xfrm>
            <a:prstGeom prst="parallelogram">
              <a:avLst>
                <a:gd fmla="val 87857" name="adj"/>
              </a:avLst>
            </a:prstGeom>
            <a:solidFill>
              <a:srgbClr val="6AE7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rgbClr val="6AE7FF"/>
                </a:solidFill>
                <a:latin typeface="Calibri"/>
                <a:ea typeface="Calibri"/>
                <a:cs typeface="Calibri"/>
                <a:sym typeface="Calibri"/>
              </a:endParaRPr>
            </a:p>
          </p:txBody>
        </p:sp>
      </p:grpSp>
      <p:grpSp>
        <p:nvGrpSpPr>
          <p:cNvPr id="39" name="Shape 39"/>
          <p:cNvGrpSpPr/>
          <p:nvPr/>
        </p:nvGrpSpPr>
        <p:grpSpPr>
          <a:xfrm>
            <a:off x="734695" y="810895"/>
            <a:ext cx="4598670" cy="262255"/>
            <a:chOff x="611" y="1760"/>
            <a:chExt cx="7242" cy="413"/>
          </a:xfrm>
        </p:grpSpPr>
        <p:sp>
          <p:nvSpPr>
            <p:cNvPr id="40" name="Shape 40"/>
            <p:cNvSpPr/>
            <p:nvPr/>
          </p:nvSpPr>
          <p:spPr>
            <a:xfrm>
              <a:off x="5477" y="1760"/>
              <a:ext cx="2059" cy="171"/>
            </a:xfrm>
            <a:prstGeom prst="rect">
              <a:avLst/>
            </a:prstGeom>
            <a:solidFill>
              <a:srgbClr val="6AE7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41" name="Shape 41"/>
            <p:cNvSpPr/>
            <p:nvPr/>
          </p:nvSpPr>
          <p:spPr>
            <a:xfrm>
              <a:off x="611" y="1996"/>
              <a:ext cx="5169" cy="72"/>
            </a:xfrm>
            <a:prstGeom prst="parallelogram">
              <a:avLst>
                <a:gd fmla="val 317559" name="adj"/>
              </a:avLst>
            </a:prstGeom>
            <a:solidFill>
              <a:srgbClr val="6AE7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42" name="Shape 42"/>
            <p:cNvSpPr/>
            <p:nvPr/>
          </p:nvSpPr>
          <p:spPr>
            <a:xfrm>
              <a:off x="6279" y="1984"/>
              <a:ext cx="168" cy="168"/>
            </a:xfrm>
            <a:prstGeom prst="ellipse">
              <a:avLst/>
            </a:prstGeom>
            <a:solidFill>
              <a:srgbClr val="6AE7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43" name="Shape 43"/>
            <p:cNvSpPr/>
            <p:nvPr/>
          </p:nvSpPr>
          <p:spPr>
            <a:xfrm>
              <a:off x="6548" y="1984"/>
              <a:ext cx="168" cy="168"/>
            </a:xfrm>
            <a:prstGeom prst="ellipse">
              <a:avLst/>
            </a:prstGeom>
            <a:solidFill>
              <a:srgbClr val="6AE7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44" name="Shape 44"/>
            <p:cNvSpPr/>
            <p:nvPr/>
          </p:nvSpPr>
          <p:spPr>
            <a:xfrm>
              <a:off x="6820" y="1984"/>
              <a:ext cx="168" cy="168"/>
            </a:xfrm>
            <a:prstGeom prst="ellipse">
              <a:avLst/>
            </a:prstGeom>
            <a:solidFill>
              <a:srgbClr val="6AE7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sp>
          <p:nvSpPr>
            <p:cNvPr id="45" name="Shape 45"/>
            <p:cNvSpPr/>
            <p:nvPr/>
          </p:nvSpPr>
          <p:spPr>
            <a:xfrm>
              <a:off x="7428" y="1976"/>
              <a:ext cx="168" cy="168"/>
            </a:xfrm>
            <a:prstGeom prst="ellipse">
              <a:avLst/>
            </a:prstGeom>
            <a:solidFill>
              <a:srgbClr val="6AE7FF"/>
            </a:solidFill>
            <a:ln>
              <a:noFill/>
            </a:ln>
          </p:spPr>
          <p:txBody>
            <a:bodyPr anchorCtr="0" anchor="ctr" bIns="45700" lIns="91425" rIns="91425" wrap="square" tIns="45700">
              <a:noAutofit/>
            </a:bodyPr>
            <a:lstStyle/>
            <a:p>
              <a:pPr indent="0" lvl="0" marL="0" marR="0" rtl="0" algn="ctr">
                <a:spcBef>
                  <a:spcPts val="0"/>
                </a:spcBef>
                <a:buNone/>
              </a:pPr>
              <a:r>
                <a:t/>
              </a:r>
              <a:endParaRPr b="0" i="0" sz="1800" u="none" cap="none" strike="noStrike">
                <a:solidFill>
                  <a:schemeClr val="lt1"/>
                </a:solidFill>
                <a:latin typeface="Calibri"/>
                <a:ea typeface="Calibri"/>
                <a:cs typeface="Calibri"/>
                <a:sym typeface="Calibri"/>
              </a:endParaRPr>
            </a:p>
          </p:txBody>
        </p:sp>
        <p:cxnSp>
          <p:nvCxnSpPr>
            <p:cNvPr id="46" name="Shape 46"/>
            <p:cNvCxnSpPr/>
            <p:nvPr/>
          </p:nvCxnSpPr>
          <p:spPr>
            <a:xfrm>
              <a:off x="3094" y="2173"/>
              <a:ext cx="4759" cy="0"/>
            </a:xfrm>
            <a:prstGeom prst="straightConnector1">
              <a:avLst/>
            </a:prstGeom>
            <a:noFill/>
            <a:ln cap="flat" cmpd="sng" w="9525">
              <a:solidFill>
                <a:srgbClr val="6AE7FF"/>
              </a:solidFill>
              <a:prstDash val="dash"/>
              <a:miter lim="800000"/>
              <a:headEnd len="med" w="med" type="none"/>
              <a:tailEnd len="med" w="med" type="none"/>
            </a:ln>
          </p:spPr>
        </p:cxnSp>
      </p:grpSp>
      <p:sp>
        <p:nvSpPr>
          <p:cNvPr id="47" name="Shape 47"/>
          <p:cNvSpPr txBox="1"/>
          <p:nvPr/>
        </p:nvSpPr>
        <p:spPr>
          <a:xfrm>
            <a:off x="3556001" y="1432532"/>
            <a:ext cx="4318000" cy="1107996"/>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0" i="0" lang="en-US" sz="6600" u="none" cap="none" strike="noStrike">
                <a:solidFill>
                  <a:srgbClr val="10FBFE"/>
                </a:solidFill>
                <a:latin typeface="Arial"/>
                <a:ea typeface="Arial"/>
                <a:cs typeface="Arial"/>
                <a:sym typeface="Arial"/>
              </a:rPr>
              <a:t>Overview</a:t>
            </a:r>
          </a:p>
        </p:txBody>
      </p:sp>
      <p:sp>
        <p:nvSpPr>
          <p:cNvPr id="48" name="Shape 48"/>
          <p:cNvSpPr txBox="1"/>
          <p:nvPr/>
        </p:nvSpPr>
        <p:spPr>
          <a:xfrm>
            <a:off x="1677285" y="2477556"/>
            <a:ext cx="9202420" cy="3170099"/>
          </a:xfrm>
          <a:prstGeom prst="rect">
            <a:avLst/>
          </a:prstGeom>
          <a:noFill/>
          <a:ln>
            <a:noFill/>
          </a:ln>
        </p:spPr>
        <p:txBody>
          <a:bodyPr anchorCtr="0" anchor="t" bIns="45700" lIns="91425" rIns="91425" wrap="square" tIns="45700">
            <a:noAutofit/>
          </a:bodyPr>
          <a:lstStyle/>
          <a:p>
            <a:pPr indent="0" lvl="0" marL="0" marR="0" rtl="0" algn="l">
              <a:lnSpc>
                <a:spcPct val="200000"/>
              </a:lnSpc>
              <a:spcBef>
                <a:spcPts val="0"/>
              </a:spcBef>
              <a:buNone/>
            </a:pPr>
            <a:r>
              <a:rPr b="0" i="0" lang="en-US" sz="2000" u="none" cap="none" strike="noStrike">
                <a:solidFill>
                  <a:srgbClr val="10FBFE"/>
                </a:solidFill>
                <a:latin typeface="Arial"/>
                <a:ea typeface="Arial"/>
                <a:cs typeface="Arial"/>
                <a:sym typeface="Arial"/>
              </a:rPr>
              <a:t>Using Raspberry Pi Board connected with Sensor/ Actuator (LED), Writing HTML code display in webpage and Controlling LED in LAN. Then, get LED states and display it in another webpage using different port number, Last, request weather API and decode weather information and display it in web.</a:t>
            </a:r>
          </a:p>
        </p:txBody>
      </p:sp>
      <p:pic>
        <p:nvPicPr>
          <p:cNvPr id="49" name="Shape 49"/>
          <p:cNvPicPr preferRelativeResize="0"/>
          <p:nvPr/>
        </p:nvPicPr>
        <p:blipFill rotWithShape="1">
          <a:blip r:embed="rId3">
            <a:alphaModFix/>
          </a:blip>
          <a:srcRect b="0" l="0" r="0" t="0"/>
          <a:stretch/>
        </p:blipFill>
        <p:spPr>
          <a:xfrm>
            <a:off x="9681603" y="0"/>
            <a:ext cx="2575497" cy="1366169"/>
          </a:xfrm>
          <a:prstGeom prst="rect">
            <a:avLst/>
          </a:prstGeom>
          <a:noFill/>
          <a:ln>
            <a:noFill/>
          </a:ln>
        </p:spPr>
      </p:pic>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
                                        </p:tgtEl>
                                        <p:attrNameLst>
                                          <p:attrName>style.visibility</p:attrName>
                                        </p:attrNameLst>
                                      </p:cBhvr>
                                      <p:to>
                                        <p:strVal val="visible"/>
                                      </p:to>
                                    </p:set>
                                    <p:animEffect filter="fade" transition="in">
                                      <p:cBhvr>
                                        <p:cTn dur="500"/>
                                        <p:tgtEl>
                                          <p:spTgt spid="2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9"/>
                                        </p:tgtEl>
                                        <p:attrNameLst>
                                          <p:attrName>style.visibility</p:attrName>
                                        </p:attrNameLst>
                                      </p:cBhvr>
                                      <p:to>
                                        <p:strVal val="visible"/>
                                      </p:to>
                                    </p:set>
                                    <p:animEffect filter="fade" transition="in">
                                      <p:cBhvr>
                                        <p:cTn dur="500"/>
                                        <p:tgtEl>
                                          <p:spTgt spid="39"/>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p:tgtEl>
                                          <p:spTgt spid="47"/>
                                        </p:tgtEl>
                                        <p:attrNameLst>
                                          <p:attrName>ppt_w</p:attrName>
                                        </p:attrNameLst>
                                      </p:cBhvr>
                                      <p:tavLst>
                                        <p:tav fmla="" tm="0">
                                          <p:val>
                                            <p:strVal val="0"/>
                                          </p:val>
                                        </p:tav>
                                        <p:tav fmla="" tm="100000">
                                          <p:val>
                                            <p:strVal val="#ppt_w"/>
                                          </p:val>
                                        </p:tav>
                                      </p:tavLst>
                                    </p:anim>
                                    <p:anim calcmode="lin" valueType="num">
                                      <p:cBhvr additive="base">
                                        <p:cTn dur="500"/>
                                        <p:tgtEl>
                                          <p:spTgt spid="47"/>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8"/>
                                        </p:tgtEl>
                                        <p:attrNameLst>
                                          <p:attrName>style.visibility</p:attrName>
                                        </p:attrNameLst>
                                      </p:cBhvr>
                                      <p:to>
                                        <p:strVal val="visible"/>
                                      </p:to>
                                    </p:set>
                                    <p:animEffect filter="fade" transition="in">
                                      <p:cBhvr>
                                        <p:cTn dur="1000"/>
                                        <p:tgtEl>
                                          <p:spTgt spid="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Shape 55"/>
          <p:cNvSpPr txBox="1"/>
          <p:nvPr/>
        </p:nvSpPr>
        <p:spPr>
          <a:xfrm>
            <a:off x="4256405" y="929005"/>
            <a:ext cx="3679190" cy="706755"/>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1" i="0" lang="en-US" sz="4000" u="none" cap="none" strike="noStrike">
                <a:solidFill>
                  <a:srgbClr val="6AE7FF"/>
                </a:solidFill>
                <a:latin typeface="Arial"/>
                <a:ea typeface="Arial"/>
                <a:cs typeface="Arial"/>
                <a:sym typeface="Arial"/>
              </a:rPr>
              <a:t> </a:t>
            </a:r>
            <a:r>
              <a:rPr b="0" i="0" lang="en-US" sz="4000" u="none" cap="none" strike="noStrike">
                <a:solidFill>
                  <a:srgbClr val="6AE7FF"/>
                </a:solidFill>
                <a:latin typeface="Arial"/>
                <a:ea typeface="Arial"/>
                <a:cs typeface="Arial"/>
                <a:sym typeface="Arial"/>
              </a:rPr>
              <a:t>Contents</a:t>
            </a:r>
          </a:p>
        </p:txBody>
      </p:sp>
      <p:sp>
        <p:nvSpPr>
          <p:cNvPr id="56" name="Shape 56"/>
          <p:cNvSpPr txBox="1"/>
          <p:nvPr/>
        </p:nvSpPr>
        <p:spPr>
          <a:xfrm>
            <a:off x="1381125" y="2569210"/>
            <a:ext cx="819785" cy="706755"/>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i="0" lang="en-US" sz="4000" u="none" cap="none" strike="noStrike">
                <a:solidFill>
                  <a:srgbClr val="6AE7FF"/>
                </a:solidFill>
                <a:latin typeface="Arial"/>
                <a:ea typeface="Arial"/>
                <a:cs typeface="Arial"/>
                <a:sym typeface="Arial"/>
              </a:rPr>
              <a:t>01</a:t>
            </a:r>
          </a:p>
        </p:txBody>
      </p:sp>
      <p:sp>
        <p:nvSpPr>
          <p:cNvPr id="57" name="Shape 57"/>
          <p:cNvSpPr/>
          <p:nvPr/>
        </p:nvSpPr>
        <p:spPr>
          <a:xfrm>
            <a:off x="2378710" y="2679938"/>
            <a:ext cx="3302122" cy="513080"/>
          </a:xfrm>
          <a:prstGeom prst="roundRect">
            <a:avLst>
              <a:gd fmla="val 16667" name="adj"/>
            </a:avLst>
          </a:prstGeom>
          <a:noFill/>
          <a:ln cap="flat" cmpd="sng" w="12700">
            <a:solidFill>
              <a:srgbClr val="6AE7FF"/>
            </a:solidFill>
            <a:prstDash val="dash"/>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b="1" i="0" lang="en-US" sz="2000" u="none" cap="none" strike="noStrike">
                <a:solidFill>
                  <a:srgbClr val="6AE7FF"/>
                </a:solidFill>
                <a:latin typeface="Arial"/>
                <a:ea typeface="Arial"/>
                <a:cs typeface="Arial"/>
                <a:sym typeface="Arial"/>
              </a:rPr>
              <a:t>Web to LED</a:t>
            </a:r>
          </a:p>
        </p:txBody>
      </p:sp>
      <p:sp>
        <p:nvSpPr>
          <p:cNvPr id="58" name="Shape 58"/>
          <p:cNvSpPr txBox="1"/>
          <p:nvPr/>
        </p:nvSpPr>
        <p:spPr>
          <a:xfrm>
            <a:off x="6513830" y="2569210"/>
            <a:ext cx="819785" cy="706755"/>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i="0" lang="en-US" sz="4000" u="none" cap="none" strike="noStrike">
                <a:solidFill>
                  <a:srgbClr val="6AE7FF"/>
                </a:solidFill>
                <a:latin typeface="Arial"/>
                <a:ea typeface="Arial"/>
                <a:cs typeface="Arial"/>
                <a:sym typeface="Arial"/>
              </a:rPr>
              <a:t>02</a:t>
            </a:r>
          </a:p>
        </p:txBody>
      </p:sp>
      <p:sp>
        <p:nvSpPr>
          <p:cNvPr id="59" name="Shape 59"/>
          <p:cNvSpPr/>
          <p:nvPr/>
        </p:nvSpPr>
        <p:spPr>
          <a:xfrm>
            <a:off x="7511415" y="2665730"/>
            <a:ext cx="3180080" cy="513080"/>
          </a:xfrm>
          <a:prstGeom prst="roundRect">
            <a:avLst>
              <a:gd fmla="val 16667" name="adj"/>
            </a:avLst>
          </a:prstGeom>
          <a:noFill/>
          <a:ln cap="flat" cmpd="sng" w="12700">
            <a:solidFill>
              <a:srgbClr val="6AE7FF"/>
            </a:solidFill>
            <a:prstDash val="dash"/>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b="1" i="0" lang="en-US" sz="2000" u="none" cap="none" strike="noStrike">
                <a:solidFill>
                  <a:srgbClr val="6AE7FF"/>
                </a:solidFill>
                <a:latin typeface="Arial"/>
                <a:ea typeface="Arial"/>
                <a:cs typeface="Arial"/>
                <a:sym typeface="Arial"/>
              </a:rPr>
              <a:t>LED to Web</a:t>
            </a:r>
          </a:p>
        </p:txBody>
      </p:sp>
      <p:sp>
        <p:nvSpPr>
          <p:cNvPr id="60" name="Shape 60"/>
          <p:cNvSpPr txBox="1"/>
          <p:nvPr/>
        </p:nvSpPr>
        <p:spPr>
          <a:xfrm>
            <a:off x="1381125" y="4347845"/>
            <a:ext cx="819785" cy="706755"/>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i="0" lang="en-US" sz="4000" u="none" cap="none" strike="noStrike">
                <a:solidFill>
                  <a:srgbClr val="6AE7FF"/>
                </a:solidFill>
                <a:latin typeface="Arial"/>
                <a:ea typeface="Arial"/>
                <a:cs typeface="Arial"/>
                <a:sym typeface="Arial"/>
              </a:rPr>
              <a:t>03</a:t>
            </a:r>
          </a:p>
        </p:txBody>
      </p:sp>
      <p:sp>
        <p:nvSpPr>
          <p:cNvPr id="61" name="Shape 61"/>
          <p:cNvSpPr/>
          <p:nvPr/>
        </p:nvSpPr>
        <p:spPr>
          <a:xfrm>
            <a:off x="2378710" y="4444365"/>
            <a:ext cx="3180080" cy="513080"/>
          </a:xfrm>
          <a:prstGeom prst="roundRect">
            <a:avLst>
              <a:gd fmla="val 16667" name="adj"/>
            </a:avLst>
          </a:prstGeom>
          <a:noFill/>
          <a:ln cap="flat" cmpd="sng" w="12700">
            <a:solidFill>
              <a:srgbClr val="6AE7FF"/>
            </a:solidFill>
            <a:prstDash val="dash"/>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b="1" i="0" lang="en-US" sz="2000" u="none" cap="none" strike="noStrike">
                <a:solidFill>
                  <a:srgbClr val="6AE7FF"/>
                </a:solidFill>
                <a:latin typeface="Arial"/>
                <a:ea typeface="Arial"/>
                <a:cs typeface="Arial"/>
                <a:sym typeface="Arial"/>
              </a:rPr>
              <a:t>Weather to Web</a:t>
            </a:r>
          </a:p>
        </p:txBody>
      </p:sp>
      <p:sp>
        <p:nvSpPr>
          <p:cNvPr id="62" name="Shape 62"/>
          <p:cNvSpPr txBox="1"/>
          <p:nvPr/>
        </p:nvSpPr>
        <p:spPr>
          <a:xfrm>
            <a:off x="6513830" y="4347845"/>
            <a:ext cx="819785" cy="706755"/>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i="0" lang="en-US" sz="4000" u="none" cap="none" strike="noStrike">
                <a:solidFill>
                  <a:srgbClr val="6AE7FF"/>
                </a:solidFill>
                <a:latin typeface="Arial"/>
                <a:ea typeface="Arial"/>
                <a:cs typeface="Arial"/>
                <a:sym typeface="Arial"/>
              </a:rPr>
              <a:t>04</a:t>
            </a:r>
          </a:p>
        </p:txBody>
      </p:sp>
      <p:sp>
        <p:nvSpPr>
          <p:cNvPr id="63" name="Shape 63"/>
          <p:cNvSpPr/>
          <p:nvPr/>
        </p:nvSpPr>
        <p:spPr>
          <a:xfrm>
            <a:off x="7511415" y="4444365"/>
            <a:ext cx="3180080" cy="513080"/>
          </a:xfrm>
          <a:prstGeom prst="roundRect">
            <a:avLst>
              <a:gd fmla="val 16667" name="adj"/>
            </a:avLst>
          </a:prstGeom>
          <a:noFill/>
          <a:ln cap="flat" cmpd="sng" w="12700">
            <a:solidFill>
              <a:srgbClr val="6AE7FF"/>
            </a:solidFill>
            <a:prstDash val="dash"/>
            <a:miter lim="800000"/>
            <a:headEnd len="med" w="med" type="none"/>
            <a:tailEnd len="med" w="med" type="none"/>
          </a:ln>
        </p:spPr>
        <p:txBody>
          <a:bodyPr anchorCtr="0" anchor="ctr" bIns="45700" lIns="91425" rIns="91425" wrap="square" tIns="45700">
            <a:noAutofit/>
          </a:bodyPr>
          <a:lstStyle/>
          <a:p>
            <a:pPr indent="0" lvl="0" marL="0" marR="0" rtl="0" algn="ctr">
              <a:spcBef>
                <a:spcPts val="0"/>
              </a:spcBef>
              <a:buNone/>
            </a:pPr>
            <a:r>
              <a:rPr b="1" i="0" lang="en-US" sz="2000" u="none" cap="none" strike="noStrike">
                <a:solidFill>
                  <a:srgbClr val="6AE7FF"/>
                </a:solidFill>
                <a:latin typeface="Arial"/>
                <a:ea typeface="Arial"/>
                <a:cs typeface="Arial"/>
                <a:sym typeface="Arial"/>
              </a:rPr>
              <a:t>Network Structure</a:t>
            </a:r>
          </a:p>
        </p:txBody>
      </p:sp>
      <p:pic>
        <p:nvPicPr>
          <p:cNvPr id="64" name="Shape 64"/>
          <p:cNvPicPr preferRelativeResize="0"/>
          <p:nvPr/>
        </p:nvPicPr>
        <p:blipFill rotWithShape="1">
          <a:blip r:embed="rId3">
            <a:alphaModFix/>
          </a:blip>
          <a:srcRect b="0" l="0" r="0" t="0"/>
          <a:stretch/>
        </p:blipFill>
        <p:spPr>
          <a:xfrm>
            <a:off x="9681603" y="0"/>
            <a:ext cx="2575497" cy="1366169"/>
          </a:xfrm>
          <a:prstGeom prst="rect">
            <a:avLst/>
          </a:prstGeom>
          <a:noFill/>
          <a:ln>
            <a:noFill/>
          </a:ln>
        </p:spPr>
      </p:pic>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500"/>
                                        <p:tgtEl>
                                          <p:spTgt spid="55"/>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p:tgtEl>
                                          <p:spTgt spid="56"/>
                                        </p:tgtEl>
                                        <p:attrNameLst>
                                          <p:attrName>ppt_w</p:attrName>
                                        </p:attrNameLst>
                                      </p:cBhvr>
                                      <p:tavLst>
                                        <p:tav fmla="" tm="0">
                                          <p:val>
                                            <p:strVal val="0"/>
                                          </p:val>
                                        </p:tav>
                                        <p:tav fmla="" tm="100000">
                                          <p:val>
                                            <p:strVal val="#ppt_w"/>
                                          </p:val>
                                        </p:tav>
                                      </p:tavLst>
                                    </p:anim>
                                    <p:anim calcmode="lin" valueType="num">
                                      <p:cBhvr additive="base">
                                        <p:cTn dur="500"/>
                                        <p:tgtEl>
                                          <p:spTgt spid="56"/>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500"/>
                                        <p:tgtEl>
                                          <p:spTgt spid="57"/>
                                        </p:tgtEl>
                                      </p:cBhvr>
                                    </p:animEffect>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p:tgtEl>
                                          <p:spTgt spid="58"/>
                                        </p:tgtEl>
                                        <p:attrNameLst>
                                          <p:attrName>ppt_w</p:attrName>
                                        </p:attrNameLst>
                                      </p:cBhvr>
                                      <p:tavLst>
                                        <p:tav fmla="" tm="0">
                                          <p:val>
                                            <p:strVal val="0"/>
                                          </p:val>
                                        </p:tav>
                                        <p:tav fmla="" tm="100000">
                                          <p:val>
                                            <p:strVal val="#ppt_w"/>
                                          </p:val>
                                        </p:tav>
                                      </p:tavLst>
                                    </p:anim>
                                    <p:anim calcmode="lin" valueType="num">
                                      <p:cBhvr additive="base">
                                        <p:cTn dur="500"/>
                                        <p:tgtEl>
                                          <p:spTgt spid="58"/>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500"/>
                                        <p:tgtEl>
                                          <p:spTgt spid="59"/>
                                        </p:tgtEl>
                                      </p:cBhvr>
                                    </p:animEffect>
                                  </p:childTnLst>
                                </p:cTn>
                              </p:par>
                            </p:childTnLst>
                          </p:cTn>
                        </p:par>
                        <p:par>
                          <p:cTn fill="hold">
                            <p:stCondLst>
                              <p:cond delay="2500"/>
                            </p:stCondLst>
                            <p:childTnLst>
                              <p:par>
                                <p:cTn fill="hold" nodeType="afterEffect" presetClass="entr" presetID="23" presetSubtype="16">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p:tgtEl>
                                          <p:spTgt spid="60"/>
                                        </p:tgtEl>
                                        <p:attrNameLst>
                                          <p:attrName>ppt_w</p:attrName>
                                        </p:attrNameLst>
                                      </p:cBhvr>
                                      <p:tavLst>
                                        <p:tav fmla="" tm="0">
                                          <p:val>
                                            <p:strVal val="0"/>
                                          </p:val>
                                        </p:tav>
                                        <p:tav fmla="" tm="100000">
                                          <p:val>
                                            <p:strVal val="#ppt_w"/>
                                          </p:val>
                                        </p:tav>
                                      </p:tavLst>
                                    </p:anim>
                                    <p:anim calcmode="lin" valueType="num">
                                      <p:cBhvr additive="base">
                                        <p:cTn dur="500"/>
                                        <p:tgtEl>
                                          <p:spTgt spid="60"/>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500"/>
                                        <p:tgtEl>
                                          <p:spTgt spid="61"/>
                                        </p:tgtEl>
                                      </p:cBhvr>
                                    </p:animEffect>
                                  </p:childTnLst>
                                </p:cTn>
                              </p:par>
                            </p:childTnLst>
                          </p:cTn>
                        </p:par>
                        <p:par>
                          <p:cTn fill="hold">
                            <p:stCondLst>
                              <p:cond delay="3500"/>
                            </p:stCondLst>
                            <p:childTnLst>
                              <p:par>
                                <p:cTn fill="hold" nodeType="afterEffect" presetClass="entr" presetID="23" presetSubtype="16">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p:tgtEl>
                                          <p:spTgt spid="62"/>
                                        </p:tgtEl>
                                        <p:attrNameLst>
                                          <p:attrName>ppt_w</p:attrName>
                                        </p:attrNameLst>
                                      </p:cBhvr>
                                      <p:tavLst>
                                        <p:tav fmla="" tm="0">
                                          <p:val>
                                            <p:strVal val="0"/>
                                          </p:val>
                                        </p:tav>
                                        <p:tav fmla="" tm="100000">
                                          <p:val>
                                            <p:strVal val="#ppt_w"/>
                                          </p:val>
                                        </p:tav>
                                      </p:tavLst>
                                    </p:anim>
                                    <p:anim calcmode="lin" valueType="num">
                                      <p:cBhvr additive="base">
                                        <p:cTn dur="500"/>
                                        <p:tgtEl>
                                          <p:spTgt spid="62"/>
                                        </p:tgtEl>
                                        <p:attrNameLst>
                                          <p:attrName>ppt_h</p:attrName>
                                        </p:attrNameLst>
                                      </p:cBhvr>
                                      <p:tavLst>
                                        <p:tav fmla="" tm="0">
                                          <p:val>
                                            <p:strVal val="0"/>
                                          </p:val>
                                        </p:tav>
                                        <p:tav fmla="" tm="100000">
                                          <p:val>
                                            <p:strVal val="#ppt_h"/>
                                          </p:val>
                                        </p:tav>
                                      </p:tavLst>
                                    </p:anim>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5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grpSp>
        <p:nvGrpSpPr>
          <p:cNvPr id="70" name="Shape 70"/>
          <p:cNvGrpSpPr/>
          <p:nvPr/>
        </p:nvGrpSpPr>
        <p:grpSpPr>
          <a:xfrm>
            <a:off x="4610100" y="1580120"/>
            <a:ext cx="7582536" cy="5715"/>
            <a:chOff x="7259" y="3373"/>
            <a:chExt cx="11941" cy="9"/>
          </a:xfrm>
        </p:grpSpPr>
        <p:cxnSp>
          <p:nvCxnSpPr>
            <p:cNvPr id="71" name="Shape 71"/>
            <p:cNvCxnSpPr/>
            <p:nvPr/>
          </p:nvCxnSpPr>
          <p:spPr>
            <a:xfrm>
              <a:off x="7259" y="3373"/>
              <a:ext cx="7551" cy="9"/>
            </a:xfrm>
            <a:prstGeom prst="straightConnector1">
              <a:avLst/>
            </a:prstGeom>
            <a:noFill/>
            <a:ln cap="flat" cmpd="sng" w="28575">
              <a:solidFill>
                <a:srgbClr val="6AE7FF"/>
              </a:solidFill>
              <a:prstDash val="solid"/>
              <a:miter lim="800000"/>
              <a:headEnd len="med" w="med" type="none"/>
              <a:tailEnd len="med" w="med" type="none"/>
            </a:ln>
          </p:spPr>
        </p:cxnSp>
        <p:cxnSp>
          <p:nvCxnSpPr>
            <p:cNvPr id="72" name="Shape 72"/>
            <p:cNvCxnSpPr/>
            <p:nvPr/>
          </p:nvCxnSpPr>
          <p:spPr>
            <a:xfrm>
              <a:off x="14285" y="3373"/>
              <a:ext cx="4915" cy="0"/>
            </a:xfrm>
            <a:prstGeom prst="straightConnector1">
              <a:avLst/>
            </a:prstGeom>
            <a:noFill/>
            <a:ln cap="flat" cmpd="sng" w="28575">
              <a:solidFill>
                <a:srgbClr val="6AE7FF">
                  <a:alpha val="49803"/>
                </a:srgbClr>
              </a:solidFill>
              <a:prstDash val="solid"/>
              <a:miter lim="800000"/>
              <a:headEnd len="med" w="med" type="none"/>
              <a:tailEnd len="med" w="med" type="none"/>
            </a:ln>
          </p:spPr>
        </p:cxnSp>
      </p:grpSp>
      <p:grpSp>
        <p:nvGrpSpPr>
          <p:cNvPr id="73" name="Shape 73"/>
          <p:cNvGrpSpPr/>
          <p:nvPr/>
        </p:nvGrpSpPr>
        <p:grpSpPr>
          <a:xfrm>
            <a:off x="0" y="3734158"/>
            <a:ext cx="8279765" cy="5715"/>
            <a:chOff x="0" y="7413"/>
            <a:chExt cx="13039" cy="9"/>
          </a:xfrm>
        </p:grpSpPr>
        <p:cxnSp>
          <p:nvCxnSpPr>
            <p:cNvPr id="74" name="Shape 74"/>
            <p:cNvCxnSpPr/>
            <p:nvPr/>
          </p:nvCxnSpPr>
          <p:spPr>
            <a:xfrm>
              <a:off x="0" y="7413"/>
              <a:ext cx="6285" cy="0"/>
            </a:xfrm>
            <a:prstGeom prst="straightConnector1">
              <a:avLst/>
            </a:prstGeom>
            <a:noFill/>
            <a:ln cap="flat" cmpd="sng" w="28575">
              <a:solidFill>
                <a:srgbClr val="6AE7FF">
                  <a:alpha val="49803"/>
                </a:srgbClr>
              </a:solidFill>
              <a:prstDash val="solid"/>
              <a:miter lim="800000"/>
              <a:headEnd len="med" w="med" type="none"/>
              <a:tailEnd len="med" w="med" type="none"/>
            </a:ln>
          </p:spPr>
        </p:cxnSp>
        <p:cxnSp>
          <p:nvCxnSpPr>
            <p:cNvPr id="75" name="Shape 75"/>
            <p:cNvCxnSpPr/>
            <p:nvPr/>
          </p:nvCxnSpPr>
          <p:spPr>
            <a:xfrm>
              <a:off x="5488" y="7413"/>
              <a:ext cx="7551" cy="9"/>
            </a:xfrm>
            <a:prstGeom prst="straightConnector1">
              <a:avLst/>
            </a:prstGeom>
            <a:noFill/>
            <a:ln cap="flat" cmpd="sng" w="28575">
              <a:solidFill>
                <a:srgbClr val="6AE7FF"/>
              </a:solidFill>
              <a:prstDash val="solid"/>
              <a:miter lim="800000"/>
              <a:headEnd len="med" w="med" type="none"/>
              <a:tailEnd len="med" w="med" type="none"/>
            </a:ln>
          </p:spPr>
        </p:cxnSp>
      </p:grpSp>
      <p:sp>
        <p:nvSpPr>
          <p:cNvPr id="76" name="Shape 76"/>
          <p:cNvSpPr txBox="1"/>
          <p:nvPr/>
        </p:nvSpPr>
        <p:spPr>
          <a:xfrm>
            <a:off x="1630045" y="350520"/>
            <a:ext cx="1513205" cy="156845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0" i="0" lang="en-US" sz="9600" u="none" cap="none" strike="noStrike">
                <a:solidFill>
                  <a:srgbClr val="6AE7FF"/>
                </a:solidFill>
                <a:latin typeface="Calibri"/>
                <a:ea typeface="Calibri"/>
                <a:cs typeface="Calibri"/>
                <a:sym typeface="Calibri"/>
              </a:rPr>
              <a:t>01</a:t>
            </a:r>
          </a:p>
        </p:txBody>
      </p:sp>
      <p:sp>
        <p:nvSpPr>
          <p:cNvPr id="77" name="Shape 77"/>
          <p:cNvSpPr txBox="1"/>
          <p:nvPr/>
        </p:nvSpPr>
        <p:spPr>
          <a:xfrm>
            <a:off x="3271202" y="674370"/>
            <a:ext cx="3735705" cy="584775"/>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3200" u="none" cap="none" strike="noStrike">
                <a:solidFill>
                  <a:srgbClr val="10FBFE"/>
                </a:solidFill>
                <a:latin typeface="Arial"/>
                <a:ea typeface="Arial"/>
                <a:cs typeface="Arial"/>
                <a:sym typeface="Arial"/>
              </a:rPr>
              <a:t>Web to LED</a:t>
            </a:r>
          </a:p>
        </p:txBody>
      </p:sp>
      <p:sp>
        <p:nvSpPr>
          <p:cNvPr id="78" name="Shape 78"/>
          <p:cNvSpPr/>
          <p:nvPr/>
        </p:nvSpPr>
        <p:spPr>
          <a:xfrm>
            <a:off x="2868294" y="2134415"/>
            <a:ext cx="7672705" cy="1200329"/>
          </a:xfrm>
          <a:prstGeom prst="rect">
            <a:avLst/>
          </a:prstGeom>
          <a:noFill/>
          <a:ln>
            <a:noFill/>
          </a:ln>
        </p:spPr>
        <p:txBody>
          <a:bodyPr anchorCtr="0" anchor="t" bIns="45700" lIns="91425" rIns="91425" wrap="square" tIns="45700">
            <a:noAutofit/>
          </a:bodyPr>
          <a:lstStyle/>
          <a:p>
            <a:pPr indent="0" lvl="0" marL="0" marR="0" rtl="0" algn="l">
              <a:lnSpc>
                <a:spcPct val="150000"/>
              </a:lnSpc>
              <a:spcBef>
                <a:spcPts val="0"/>
              </a:spcBef>
              <a:buNone/>
            </a:pPr>
            <a:r>
              <a:rPr b="0" i="0" lang="en-US" sz="1600" u="none" cap="none" strike="noStrike">
                <a:solidFill>
                  <a:srgbClr val="10FBFE"/>
                </a:solidFill>
                <a:latin typeface="Arial"/>
                <a:ea typeface="Arial"/>
                <a:cs typeface="Arial"/>
                <a:sym typeface="Arial"/>
              </a:rPr>
              <a:t>Used Python Flask package as web framework. Create basic HTML webpage and  HTTP Server configuration. Then, return the button information by using Flask and process button data  and send it to Raspberry Pi GPIO</a:t>
            </a:r>
          </a:p>
        </p:txBody>
      </p:sp>
      <p:pic>
        <p:nvPicPr>
          <p:cNvPr id="79" name="Shape 79"/>
          <p:cNvPicPr preferRelativeResize="0"/>
          <p:nvPr/>
        </p:nvPicPr>
        <p:blipFill rotWithShape="1">
          <a:blip r:embed="rId3">
            <a:alphaModFix/>
          </a:blip>
          <a:srcRect b="0" l="0" r="0" t="0"/>
          <a:stretch/>
        </p:blipFill>
        <p:spPr>
          <a:xfrm>
            <a:off x="5293360" y="4424919"/>
            <a:ext cx="1881744" cy="1881744"/>
          </a:xfrm>
          <a:prstGeom prst="rect">
            <a:avLst/>
          </a:prstGeom>
          <a:noFill/>
          <a:ln>
            <a:noFill/>
          </a:ln>
        </p:spPr>
      </p:pic>
      <p:pic>
        <p:nvPicPr>
          <p:cNvPr id="80" name="Shape 80"/>
          <p:cNvPicPr preferRelativeResize="0"/>
          <p:nvPr/>
        </p:nvPicPr>
        <p:blipFill rotWithShape="1">
          <a:blip r:embed="rId4">
            <a:alphaModFix/>
          </a:blip>
          <a:srcRect b="0" l="0" r="0" t="0"/>
          <a:stretch/>
        </p:blipFill>
        <p:spPr>
          <a:xfrm>
            <a:off x="1228725" y="4424919"/>
            <a:ext cx="2762250" cy="1881744"/>
          </a:xfrm>
          <a:prstGeom prst="rect">
            <a:avLst/>
          </a:prstGeom>
          <a:noFill/>
          <a:ln>
            <a:noFill/>
          </a:ln>
        </p:spPr>
      </p:pic>
      <p:pic>
        <p:nvPicPr>
          <p:cNvPr id="81" name="Shape 81"/>
          <p:cNvPicPr preferRelativeResize="0"/>
          <p:nvPr/>
        </p:nvPicPr>
        <p:blipFill rotWithShape="1">
          <a:blip r:embed="rId5">
            <a:alphaModFix/>
          </a:blip>
          <a:srcRect b="0" l="0" r="0" t="0"/>
          <a:stretch/>
        </p:blipFill>
        <p:spPr>
          <a:xfrm>
            <a:off x="8477489" y="4424919"/>
            <a:ext cx="2362200" cy="1881744"/>
          </a:xfrm>
          <a:prstGeom prst="rect">
            <a:avLst/>
          </a:prstGeom>
          <a:noFill/>
          <a:ln>
            <a:noFill/>
          </a:ln>
        </p:spPr>
      </p:pic>
      <p:pic>
        <p:nvPicPr>
          <p:cNvPr id="82" name="Shape 82"/>
          <p:cNvPicPr preferRelativeResize="0"/>
          <p:nvPr/>
        </p:nvPicPr>
        <p:blipFill rotWithShape="1">
          <a:blip r:embed="rId6">
            <a:alphaModFix/>
          </a:blip>
          <a:srcRect b="0" l="0" r="0" t="0"/>
          <a:stretch/>
        </p:blipFill>
        <p:spPr>
          <a:xfrm>
            <a:off x="9681603" y="0"/>
            <a:ext cx="2575497" cy="1366169"/>
          </a:xfrm>
          <a:prstGeom prst="rect">
            <a:avLst/>
          </a:prstGeom>
          <a:noFill/>
          <a:ln>
            <a:noFill/>
          </a:ln>
        </p:spPr>
      </p:pic>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500"/>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500"/>
                                        <p:tgtEl>
                                          <p:spTgt spid="73"/>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p:tgtEl>
                                          <p:spTgt spid="76"/>
                                        </p:tgtEl>
                                        <p:attrNameLst>
                                          <p:attrName>ppt_w</p:attrName>
                                        </p:attrNameLst>
                                      </p:cBhvr>
                                      <p:tavLst>
                                        <p:tav fmla="" tm="0">
                                          <p:val>
                                            <p:strVal val="0"/>
                                          </p:val>
                                        </p:tav>
                                        <p:tav fmla="" tm="100000">
                                          <p:val>
                                            <p:strVal val="#ppt_w"/>
                                          </p:val>
                                        </p:tav>
                                      </p:tavLst>
                                    </p:anim>
                                    <p:anim calcmode="lin" valueType="num">
                                      <p:cBhvr additive="base">
                                        <p:cTn dur="500"/>
                                        <p:tgtEl>
                                          <p:spTgt spid="76"/>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500"/>
                                        <p:tgtEl>
                                          <p:spTgt spid="7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5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grpSp>
        <p:nvGrpSpPr>
          <p:cNvPr id="88" name="Shape 88"/>
          <p:cNvGrpSpPr/>
          <p:nvPr/>
        </p:nvGrpSpPr>
        <p:grpSpPr>
          <a:xfrm>
            <a:off x="4609465" y="2141855"/>
            <a:ext cx="7582536" cy="5715"/>
            <a:chOff x="7259" y="3373"/>
            <a:chExt cx="11941" cy="9"/>
          </a:xfrm>
        </p:grpSpPr>
        <p:cxnSp>
          <p:nvCxnSpPr>
            <p:cNvPr id="89" name="Shape 89"/>
            <p:cNvCxnSpPr/>
            <p:nvPr/>
          </p:nvCxnSpPr>
          <p:spPr>
            <a:xfrm>
              <a:off x="7259" y="3373"/>
              <a:ext cx="7551" cy="9"/>
            </a:xfrm>
            <a:prstGeom prst="straightConnector1">
              <a:avLst/>
            </a:prstGeom>
            <a:noFill/>
            <a:ln cap="flat" cmpd="sng" w="28575">
              <a:solidFill>
                <a:srgbClr val="6AE7FF"/>
              </a:solidFill>
              <a:prstDash val="solid"/>
              <a:miter lim="800000"/>
              <a:headEnd len="med" w="med" type="none"/>
              <a:tailEnd len="med" w="med" type="none"/>
            </a:ln>
          </p:spPr>
        </p:cxnSp>
        <p:cxnSp>
          <p:nvCxnSpPr>
            <p:cNvPr id="90" name="Shape 90"/>
            <p:cNvCxnSpPr/>
            <p:nvPr/>
          </p:nvCxnSpPr>
          <p:spPr>
            <a:xfrm>
              <a:off x="14285" y="3373"/>
              <a:ext cx="4915" cy="0"/>
            </a:xfrm>
            <a:prstGeom prst="straightConnector1">
              <a:avLst/>
            </a:prstGeom>
            <a:noFill/>
            <a:ln cap="flat" cmpd="sng" w="28575">
              <a:solidFill>
                <a:srgbClr val="6AE7FF">
                  <a:alpha val="49803"/>
                </a:srgbClr>
              </a:solidFill>
              <a:prstDash val="solid"/>
              <a:miter lim="800000"/>
              <a:headEnd len="med" w="med" type="none"/>
              <a:tailEnd len="med" w="med" type="none"/>
            </a:ln>
          </p:spPr>
        </p:cxnSp>
      </p:grpSp>
      <p:grpSp>
        <p:nvGrpSpPr>
          <p:cNvPr id="91" name="Shape 91"/>
          <p:cNvGrpSpPr/>
          <p:nvPr/>
        </p:nvGrpSpPr>
        <p:grpSpPr>
          <a:xfrm>
            <a:off x="635" y="3910185"/>
            <a:ext cx="8279765" cy="5715"/>
            <a:chOff x="0" y="7413"/>
            <a:chExt cx="13039" cy="9"/>
          </a:xfrm>
        </p:grpSpPr>
        <p:cxnSp>
          <p:nvCxnSpPr>
            <p:cNvPr id="92" name="Shape 92"/>
            <p:cNvCxnSpPr/>
            <p:nvPr/>
          </p:nvCxnSpPr>
          <p:spPr>
            <a:xfrm>
              <a:off x="0" y="7413"/>
              <a:ext cx="6285" cy="0"/>
            </a:xfrm>
            <a:prstGeom prst="straightConnector1">
              <a:avLst/>
            </a:prstGeom>
            <a:noFill/>
            <a:ln cap="flat" cmpd="sng" w="28575">
              <a:solidFill>
                <a:srgbClr val="6AE7FF">
                  <a:alpha val="49803"/>
                </a:srgbClr>
              </a:solidFill>
              <a:prstDash val="solid"/>
              <a:miter lim="800000"/>
              <a:headEnd len="med" w="med" type="none"/>
              <a:tailEnd len="med" w="med" type="none"/>
            </a:ln>
          </p:spPr>
        </p:cxnSp>
        <p:cxnSp>
          <p:nvCxnSpPr>
            <p:cNvPr id="93" name="Shape 93"/>
            <p:cNvCxnSpPr/>
            <p:nvPr/>
          </p:nvCxnSpPr>
          <p:spPr>
            <a:xfrm>
              <a:off x="5488" y="7413"/>
              <a:ext cx="7551" cy="9"/>
            </a:xfrm>
            <a:prstGeom prst="straightConnector1">
              <a:avLst/>
            </a:prstGeom>
            <a:noFill/>
            <a:ln cap="flat" cmpd="sng" w="28575">
              <a:solidFill>
                <a:srgbClr val="6AE7FF"/>
              </a:solidFill>
              <a:prstDash val="solid"/>
              <a:miter lim="800000"/>
              <a:headEnd len="med" w="med" type="none"/>
              <a:tailEnd len="med" w="med" type="none"/>
            </a:ln>
          </p:spPr>
        </p:cxnSp>
      </p:grpSp>
      <p:sp>
        <p:nvSpPr>
          <p:cNvPr id="94" name="Shape 94"/>
          <p:cNvSpPr txBox="1"/>
          <p:nvPr/>
        </p:nvSpPr>
        <p:spPr>
          <a:xfrm>
            <a:off x="2477770" y="923132"/>
            <a:ext cx="1513205" cy="156845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0" i="0" lang="en-US" sz="9600" u="none" cap="none" strike="noStrike">
                <a:solidFill>
                  <a:srgbClr val="6AE7FF"/>
                </a:solidFill>
                <a:latin typeface="Calibri"/>
                <a:ea typeface="Calibri"/>
                <a:cs typeface="Calibri"/>
                <a:sym typeface="Calibri"/>
              </a:rPr>
              <a:t>02</a:t>
            </a:r>
          </a:p>
        </p:txBody>
      </p:sp>
      <p:sp>
        <p:nvSpPr>
          <p:cNvPr id="95" name="Shape 95"/>
          <p:cNvSpPr txBox="1"/>
          <p:nvPr/>
        </p:nvSpPr>
        <p:spPr>
          <a:xfrm>
            <a:off x="4544060" y="1398826"/>
            <a:ext cx="3735705" cy="584775"/>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3200" u="none" cap="none" strike="noStrike">
                <a:solidFill>
                  <a:srgbClr val="10FBFE"/>
                </a:solidFill>
                <a:latin typeface="Arial"/>
                <a:ea typeface="Arial"/>
                <a:cs typeface="Arial"/>
                <a:sym typeface="Arial"/>
              </a:rPr>
              <a:t>LED to Web</a:t>
            </a:r>
          </a:p>
        </p:txBody>
      </p:sp>
      <p:sp>
        <p:nvSpPr>
          <p:cNvPr id="96" name="Shape 96"/>
          <p:cNvSpPr/>
          <p:nvPr/>
        </p:nvSpPr>
        <p:spPr>
          <a:xfrm>
            <a:off x="4609465" y="2586353"/>
            <a:ext cx="5001260" cy="923330"/>
          </a:xfrm>
          <a:prstGeom prst="rect">
            <a:avLst/>
          </a:prstGeom>
          <a:noFill/>
          <a:ln>
            <a:noFill/>
          </a:ln>
        </p:spPr>
        <p:txBody>
          <a:bodyPr anchorCtr="0" anchor="t" bIns="45700" lIns="91425" rIns="91425" wrap="square" tIns="45700">
            <a:noAutofit/>
          </a:bodyPr>
          <a:lstStyle/>
          <a:p>
            <a:pPr indent="0" lvl="0" marL="0" marR="0" rtl="0" algn="l">
              <a:lnSpc>
                <a:spcPct val="150000"/>
              </a:lnSpc>
              <a:spcBef>
                <a:spcPts val="0"/>
              </a:spcBef>
              <a:buNone/>
            </a:pPr>
            <a:r>
              <a:rPr b="0" i="0" lang="en-US" sz="1800" u="none" cap="none" strike="noStrike">
                <a:solidFill>
                  <a:srgbClr val="10FBFE"/>
                </a:solidFill>
                <a:latin typeface="Arial"/>
                <a:ea typeface="Arial"/>
                <a:cs typeface="Arial"/>
                <a:sym typeface="Arial"/>
              </a:rPr>
              <a:t>Read GPIO states and send it to another webpage. </a:t>
            </a:r>
          </a:p>
        </p:txBody>
      </p:sp>
      <p:pic>
        <p:nvPicPr>
          <p:cNvPr id="97" name="Shape 97"/>
          <p:cNvPicPr preferRelativeResize="0"/>
          <p:nvPr/>
        </p:nvPicPr>
        <p:blipFill rotWithShape="1">
          <a:blip r:embed="rId3">
            <a:alphaModFix/>
          </a:blip>
          <a:srcRect b="0" l="0" r="0" t="0"/>
          <a:stretch/>
        </p:blipFill>
        <p:spPr>
          <a:xfrm>
            <a:off x="9681603" y="0"/>
            <a:ext cx="2575497" cy="1366169"/>
          </a:xfrm>
          <a:prstGeom prst="rect">
            <a:avLst/>
          </a:prstGeom>
          <a:noFill/>
          <a:ln>
            <a:noFill/>
          </a:ln>
        </p:spPr>
      </p:pic>
      <p:pic>
        <p:nvPicPr>
          <p:cNvPr id="98" name="Shape 98"/>
          <p:cNvPicPr preferRelativeResize="0"/>
          <p:nvPr/>
        </p:nvPicPr>
        <p:blipFill rotWithShape="1">
          <a:blip r:embed="rId4">
            <a:alphaModFix/>
          </a:blip>
          <a:srcRect b="0" l="0" r="0" t="0"/>
          <a:stretch/>
        </p:blipFill>
        <p:spPr>
          <a:xfrm>
            <a:off x="5293360" y="4424919"/>
            <a:ext cx="1881744" cy="1881744"/>
          </a:xfrm>
          <a:prstGeom prst="rect">
            <a:avLst/>
          </a:prstGeom>
          <a:noFill/>
          <a:ln>
            <a:noFill/>
          </a:ln>
        </p:spPr>
      </p:pic>
      <p:pic>
        <p:nvPicPr>
          <p:cNvPr id="99" name="Shape 99"/>
          <p:cNvPicPr preferRelativeResize="0"/>
          <p:nvPr/>
        </p:nvPicPr>
        <p:blipFill rotWithShape="1">
          <a:blip r:embed="rId5">
            <a:alphaModFix/>
          </a:blip>
          <a:srcRect b="0" l="0" r="0" t="0"/>
          <a:stretch/>
        </p:blipFill>
        <p:spPr>
          <a:xfrm>
            <a:off x="8435860" y="4424919"/>
            <a:ext cx="2762250" cy="1881744"/>
          </a:xfrm>
          <a:prstGeom prst="rect">
            <a:avLst/>
          </a:prstGeom>
          <a:noFill/>
          <a:ln>
            <a:noFill/>
          </a:ln>
        </p:spPr>
      </p:pic>
      <p:pic>
        <p:nvPicPr>
          <p:cNvPr id="100" name="Shape 100"/>
          <p:cNvPicPr preferRelativeResize="0"/>
          <p:nvPr/>
        </p:nvPicPr>
        <p:blipFill rotWithShape="1">
          <a:blip r:embed="rId6">
            <a:alphaModFix/>
          </a:blip>
          <a:srcRect b="0" l="0" r="0" t="0"/>
          <a:stretch/>
        </p:blipFill>
        <p:spPr>
          <a:xfrm>
            <a:off x="1670404" y="4424919"/>
            <a:ext cx="2362200" cy="1881744"/>
          </a:xfrm>
          <a:prstGeom prst="rect">
            <a:avLst/>
          </a:prstGeom>
          <a:noFill/>
          <a:ln>
            <a:noFill/>
          </a:ln>
        </p:spPr>
      </p:pic>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5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500"/>
                                        <p:tgtEl>
                                          <p:spTgt spid="91"/>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500"/>
                                        <p:tgtEl>
                                          <p:spTgt spid="94"/>
                                        </p:tgtEl>
                                        <p:attrNameLst>
                                          <p:attrName>ppt_w</p:attrName>
                                        </p:attrNameLst>
                                      </p:cBhvr>
                                      <p:tavLst>
                                        <p:tav fmla="" tm="0">
                                          <p:val>
                                            <p:strVal val="0"/>
                                          </p:val>
                                        </p:tav>
                                        <p:tav fmla="" tm="100000">
                                          <p:val>
                                            <p:strVal val="#ppt_w"/>
                                          </p:val>
                                        </p:tav>
                                      </p:tavLst>
                                    </p:anim>
                                    <p:anim calcmode="lin" valueType="num">
                                      <p:cBhvr additive="base">
                                        <p:cTn dur="500"/>
                                        <p:tgtEl>
                                          <p:spTgt spid="94"/>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5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grpSp>
        <p:nvGrpSpPr>
          <p:cNvPr id="106" name="Shape 106"/>
          <p:cNvGrpSpPr/>
          <p:nvPr/>
        </p:nvGrpSpPr>
        <p:grpSpPr>
          <a:xfrm>
            <a:off x="4644910" y="1626466"/>
            <a:ext cx="7582536" cy="5715"/>
            <a:chOff x="7259" y="3373"/>
            <a:chExt cx="11941" cy="9"/>
          </a:xfrm>
        </p:grpSpPr>
        <p:cxnSp>
          <p:nvCxnSpPr>
            <p:cNvPr id="107" name="Shape 107"/>
            <p:cNvCxnSpPr/>
            <p:nvPr/>
          </p:nvCxnSpPr>
          <p:spPr>
            <a:xfrm>
              <a:off x="7259" y="3373"/>
              <a:ext cx="7551" cy="9"/>
            </a:xfrm>
            <a:prstGeom prst="straightConnector1">
              <a:avLst/>
            </a:prstGeom>
            <a:noFill/>
            <a:ln cap="flat" cmpd="sng" w="28575">
              <a:solidFill>
                <a:srgbClr val="6AE7FF"/>
              </a:solidFill>
              <a:prstDash val="solid"/>
              <a:miter lim="800000"/>
              <a:headEnd len="med" w="med" type="none"/>
              <a:tailEnd len="med" w="med" type="none"/>
            </a:ln>
          </p:spPr>
        </p:cxnSp>
        <p:cxnSp>
          <p:nvCxnSpPr>
            <p:cNvPr id="108" name="Shape 108"/>
            <p:cNvCxnSpPr/>
            <p:nvPr/>
          </p:nvCxnSpPr>
          <p:spPr>
            <a:xfrm>
              <a:off x="14285" y="3373"/>
              <a:ext cx="4915" cy="0"/>
            </a:xfrm>
            <a:prstGeom prst="straightConnector1">
              <a:avLst/>
            </a:prstGeom>
            <a:noFill/>
            <a:ln cap="flat" cmpd="sng" w="28575">
              <a:solidFill>
                <a:srgbClr val="6AE7FF">
                  <a:alpha val="49803"/>
                </a:srgbClr>
              </a:solidFill>
              <a:prstDash val="solid"/>
              <a:miter lim="800000"/>
              <a:headEnd len="med" w="med" type="none"/>
              <a:tailEnd len="med" w="med" type="none"/>
            </a:ln>
          </p:spPr>
        </p:cxnSp>
      </p:grpSp>
      <p:grpSp>
        <p:nvGrpSpPr>
          <p:cNvPr id="109" name="Shape 109"/>
          <p:cNvGrpSpPr/>
          <p:nvPr/>
        </p:nvGrpSpPr>
        <p:grpSpPr>
          <a:xfrm>
            <a:off x="35445" y="3950797"/>
            <a:ext cx="8279765" cy="5715"/>
            <a:chOff x="0" y="7413"/>
            <a:chExt cx="13039" cy="9"/>
          </a:xfrm>
        </p:grpSpPr>
        <p:cxnSp>
          <p:nvCxnSpPr>
            <p:cNvPr id="110" name="Shape 110"/>
            <p:cNvCxnSpPr/>
            <p:nvPr/>
          </p:nvCxnSpPr>
          <p:spPr>
            <a:xfrm>
              <a:off x="0" y="7413"/>
              <a:ext cx="6285" cy="0"/>
            </a:xfrm>
            <a:prstGeom prst="straightConnector1">
              <a:avLst/>
            </a:prstGeom>
            <a:noFill/>
            <a:ln cap="flat" cmpd="sng" w="28575">
              <a:solidFill>
                <a:srgbClr val="6AE7FF">
                  <a:alpha val="49803"/>
                </a:srgbClr>
              </a:solidFill>
              <a:prstDash val="solid"/>
              <a:miter lim="800000"/>
              <a:headEnd len="med" w="med" type="none"/>
              <a:tailEnd len="med" w="med" type="none"/>
            </a:ln>
          </p:spPr>
        </p:cxnSp>
        <p:cxnSp>
          <p:nvCxnSpPr>
            <p:cNvPr id="111" name="Shape 111"/>
            <p:cNvCxnSpPr/>
            <p:nvPr/>
          </p:nvCxnSpPr>
          <p:spPr>
            <a:xfrm>
              <a:off x="5488" y="7413"/>
              <a:ext cx="7551" cy="9"/>
            </a:xfrm>
            <a:prstGeom prst="straightConnector1">
              <a:avLst/>
            </a:prstGeom>
            <a:noFill/>
            <a:ln cap="flat" cmpd="sng" w="28575">
              <a:solidFill>
                <a:srgbClr val="6AE7FF"/>
              </a:solidFill>
              <a:prstDash val="solid"/>
              <a:miter lim="800000"/>
              <a:headEnd len="med" w="med" type="none"/>
              <a:tailEnd len="med" w="med" type="none"/>
            </a:ln>
          </p:spPr>
        </p:cxnSp>
      </p:grpSp>
      <p:sp>
        <p:nvSpPr>
          <p:cNvPr id="112" name="Shape 112"/>
          <p:cNvSpPr txBox="1"/>
          <p:nvPr/>
        </p:nvSpPr>
        <p:spPr>
          <a:xfrm>
            <a:off x="2763722" y="560937"/>
            <a:ext cx="1513205" cy="156845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0" i="0" lang="en-US" sz="9600" u="none" cap="none" strike="noStrike">
                <a:solidFill>
                  <a:srgbClr val="6AE7FF"/>
                </a:solidFill>
                <a:latin typeface="Calibri"/>
                <a:ea typeface="Calibri"/>
                <a:cs typeface="Calibri"/>
                <a:sym typeface="Calibri"/>
              </a:rPr>
              <a:t>03</a:t>
            </a:r>
          </a:p>
        </p:txBody>
      </p:sp>
      <p:sp>
        <p:nvSpPr>
          <p:cNvPr id="113" name="Shape 113"/>
          <p:cNvSpPr txBox="1"/>
          <p:nvPr/>
        </p:nvSpPr>
        <p:spPr>
          <a:xfrm>
            <a:off x="4453140" y="1102274"/>
            <a:ext cx="3735705" cy="460375"/>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2400" u="none" cap="none" strike="noStrike">
                <a:solidFill>
                  <a:srgbClr val="10FBFE"/>
                </a:solidFill>
                <a:latin typeface="Arial"/>
                <a:ea typeface="Arial"/>
                <a:cs typeface="Arial"/>
                <a:sym typeface="Arial"/>
              </a:rPr>
              <a:t>Weather to Web</a:t>
            </a:r>
          </a:p>
        </p:txBody>
      </p:sp>
      <p:sp>
        <p:nvSpPr>
          <p:cNvPr id="114" name="Shape 114"/>
          <p:cNvSpPr/>
          <p:nvPr/>
        </p:nvSpPr>
        <p:spPr>
          <a:xfrm>
            <a:off x="4541722" y="2335223"/>
            <a:ext cx="5001260" cy="1289905"/>
          </a:xfrm>
          <a:prstGeom prst="rect">
            <a:avLst/>
          </a:prstGeom>
          <a:noFill/>
          <a:ln>
            <a:noFill/>
          </a:ln>
        </p:spPr>
        <p:txBody>
          <a:bodyPr anchorCtr="0" anchor="t" bIns="45700" lIns="91425" rIns="91425" wrap="square" tIns="45700">
            <a:noAutofit/>
          </a:bodyPr>
          <a:lstStyle/>
          <a:p>
            <a:pPr indent="0" lvl="0" marL="0" marR="0" rtl="0" algn="l">
              <a:lnSpc>
                <a:spcPct val="150000"/>
              </a:lnSpc>
              <a:spcBef>
                <a:spcPts val="0"/>
              </a:spcBef>
              <a:buNone/>
            </a:pPr>
            <a:r>
              <a:rPr b="0" i="0" lang="en-US" sz="1800" u="none" cap="none" strike="noStrike">
                <a:solidFill>
                  <a:srgbClr val="10FBFE"/>
                </a:solidFill>
                <a:latin typeface="Arial"/>
                <a:ea typeface="Arial"/>
                <a:cs typeface="Arial"/>
                <a:sym typeface="Arial"/>
              </a:rPr>
              <a:t>Using UDP get weather information then send it to the HTML and display it in the webpage, then, set web reload frequency.</a:t>
            </a:r>
          </a:p>
        </p:txBody>
      </p:sp>
      <p:pic>
        <p:nvPicPr>
          <p:cNvPr id="115" name="Shape 115"/>
          <p:cNvPicPr preferRelativeResize="0"/>
          <p:nvPr/>
        </p:nvPicPr>
        <p:blipFill rotWithShape="1">
          <a:blip r:embed="rId3">
            <a:alphaModFix/>
          </a:blip>
          <a:srcRect b="0" l="0" r="0" t="0"/>
          <a:stretch/>
        </p:blipFill>
        <p:spPr>
          <a:xfrm>
            <a:off x="9681603" y="0"/>
            <a:ext cx="2575497" cy="1366169"/>
          </a:xfrm>
          <a:prstGeom prst="rect">
            <a:avLst/>
          </a:prstGeom>
          <a:noFill/>
          <a:ln>
            <a:noFill/>
          </a:ln>
        </p:spPr>
      </p:pic>
      <p:pic>
        <p:nvPicPr>
          <p:cNvPr id="116" name="Shape 116"/>
          <p:cNvPicPr preferRelativeResize="0"/>
          <p:nvPr/>
        </p:nvPicPr>
        <p:blipFill rotWithShape="1">
          <a:blip r:embed="rId4">
            <a:alphaModFix/>
          </a:blip>
          <a:srcRect b="0" l="0" r="0" t="0"/>
          <a:stretch/>
        </p:blipFill>
        <p:spPr>
          <a:xfrm>
            <a:off x="1274907" y="4548336"/>
            <a:ext cx="2751513" cy="1634910"/>
          </a:xfrm>
          <a:prstGeom prst="rect">
            <a:avLst/>
          </a:prstGeom>
          <a:noFill/>
          <a:ln>
            <a:noFill/>
          </a:ln>
        </p:spPr>
      </p:pic>
      <p:pic>
        <p:nvPicPr>
          <p:cNvPr id="117" name="Shape 117"/>
          <p:cNvPicPr preferRelativeResize="0"/>
          <p:nvPr/>
        </p:nvPicPr>
        <p:blipFill rotWithShape="1">
          <a:blip r:embed="rId5">
            <a:alphaModFix/>
          </a:blip>
          <a:srcRect b="0" l="0" r="0" t="0"/>
          <a:stretch/>
        </p:blipFill>
        <p:spPr>
          <a:xfrm>
            <a:off x="5293360" y="4424919"/>
            <a:ext cx="1881744" cy="1881744"/>
          </a:xfrm>
          <a:prstGeom prst="rect">
            <a:avLst/>
          </a:prstGeom>
          <a:noFill/>
          <a:ln>
            <a:noFill/>
          </a:ln>
        </p:spPr>
      </p:pic>
      <p:pic>
        <p:nvPicPr>
          <p:cNvPr id="118" name="Shape 118"/>
          <p:cNvPicPr preferRelativeResize="0"/>
          <p:nvPr/>
        </p:nvPicPr>
        <p:blipFill rotWithShape="1">
          <a:blip r:embed="rId6">
            <a:alphaModFix/>
          </a:blip>
          <a:srcRect b="0" l="0" r="0" t="0"/>
          <a:stretch/>
        </p:blipFill>
        <p:spPr>
          <a:xfrm>
            <a:off x="8435860" y="4424919"/>
            <a:ext cx="2762250" cy="1881744"/>
          </a:xfrm>
          <a:prstGeom prst="rect">
            <a:avLst/>
          </a:prstGeom>
          <a:noFill/>
          <a:ln>
            <a:noFill/>
          </a:ln>
        </p:spPr>
      </p:pic>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
                                        <p:tgtEl>
                                          <p:spTgt spid="112"/>
                                        </p:tgtEl>
                                        <p:attrNameLst>
                                          <p:attrName>ppt_w</p:attrName>
                                        </p:attrNameLst>
                                      </p:cBhvr>
                                      <p:tavLst>
                                        <p:tav fmla="" tm="0">
                                          <p:val>
                                            <p:strVal val="0"/>
                                          </p:val>
                                        </p:tav>
                                        <p:tav fmla="" tm="100000">
                                          <p:val>
                                            <p:strVal val="#ppt_w"/>
                                          </p:val>
                                        </p:tav>
                                      </p:tavLst>
                                    </p:anim>
                                    <p:anim calcmode="lin" valueType="num">
                                      <p:cBhvr additive="base">
                                        <p:cTn dur="500"/>
                                        <p:tgtEl>
                                          <p:spTgt spid="112"/>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grpSp>
        <p:nvGrpSpPr>
          <p:cNvPr id="124" name="Shape 124"/>
          <p:cNvGrpSpPr/>
          <p:nvPr/>
        </p:nvGrpSpPr>
        <p:grpSpPr>
          <a:xfrm>
            <a:off x="4609465" y="2141855"/>
            <a:ext cx="7582536" cy="5715"/>
            <a:chOff x="7259" y="3373"/>
            <a:chExt cx="11941" cy="9"/>
          </a:xfrm>
        </p:grpSpPr>
        <p:cxnSp>
          <p:nvCxnSpPr>
            <p:cNvPr id="125" name="Shape 125"/>
            <p:cNvCxnSpPr/>
            <p:nvPr/>
          </p:nvCxnSpPr>
          <p:spPr>
            <a:xfrm>
              <a:off x="7259" y="3373"/>
              <a:ext cx="7551" cy="9"/>
            </a:xfrm>
            <a:prstGeom prst="straightConnector1">
              <a:avLst/>
            </a:prstGeom>
            <a:noFill/>
            <a:ln cap="flat" cmpd="sng" w="28575">
              <a:solidFill>
                <a:srgbClr val="6AE7FF"/>
              </a:solidFill>
              <a:prstDash val="solid"/>
              <a:miter lim="800000"/>
              <a:headEnd len="med" w="med" type="none"/>
              <a:tailEnd len="med" w="med" type="none"/>
            </a:ln>
          </p:spPr>
        </p:cxnSp>
        <p:cxnSp>
          <p:nvCxnSpPr>
            <p:cNvPr id="126" name="Shape 126"/>
            <p:cNvCxnSpPr/>
            <p:nvPr/>
          </p:nvCxnSpPr>
          <p:spPr>
            <a:xfrm>
              <a:off x="14285" y="3373"/>
              <a:ext cx="4915" cy="0"/>
            </a:xfrm>
            <a:prstGeom prst="straightConnector1">
              <a:avLst/>
            </a:prstGeom>
            <a:noFill/>
            <a:ln cap="flat" cmpd="sng" w="28575">
              <a:solidFill>
                <a:srgbClr val="6AE7FF">
                  <a:alpha val="49803"/>
                </a:srgbClr>
              </a:solidFill>
              <a:prstDash val="solid"/>
              <a:miter lim="800000"/>
              <a:headEnd len="med" w="med" type="none"/>
              <a:tailEnd len="med" w="med" type="none"/>
            </a:ln>
          </p:spPr>
        </p:cxnSp>
      </p:grpSp>
      <p:grpSp>
        <p:nvGrpSpPr>
          <p:cNvPr id="127" name="Shape 127"/>
          <p:cNvGrpSpPr/>
          <p:nvPr/>
        </p:nvGrpSpPr>
        <p:grpSpPr>
          <a:xfrm>
            <a:off x="635" y="4457874"/>
            <a:ext cx="8279765" cy="5715"/>
            <a:chOff x="0" y="7413"/>
            <a:chExt cx="13039" cy="9"/>
          </a:xfrm>
        </p:grpSpPr>
        <p:cxnSp>
          <p:nvCxnSpPr>
            <p:cNvPr id="128" name="Shape 128"/>
            <p:cNvCxnSpPr/>
            <p:nvPr/>
          </p:nvCxnSpPr>
          <p:spPr>
            <a:xfrm>
              <a:off x="0" y="7413"/>
              <a:ext cx="6285" cy="0"/>
            </a:xfrm>
            <a:prstGeom prst="straightConnector1">
              <a:avLst/>
            </a:prstGeom>
            <a:noFill/>
            <a:ln cap="flat" cmpd="sng" w="28575">
              <a:solidFill>
                <a:srgbClr val="6AE7FF">
                  <a:alpha val="49803"/>
                </a:srgbClr>
              </a:solidFill>
              <a:prstDash val="solid"/>
              <a:miter lim="800000"/>
              <a:headEnd len="med" w="med" type="none"/>
              <a:tailEnd len="med" w="med" type="none"/>
            </a:ln>
          </p:spPr>
        </p:cxnSp>
        <p:cxnSp>
          <p:nvCxnSpPr>
            <p:cNvPr id="129" name="Shape 129"/>
            <p:cNvCxnSpPr/>
            <p:nvPr/>
          </p:nvCxnSpPr>
          <p:spPr>
            <a:xfrm>
              <a:off x="5488" y="7413"/>
              <a:ext cx="7551" cy="9"/>
            </a:xfrm>
            <a:prstGeom prst="straightConnector1">
              <a:avLst/>
            </a:prstGeom>
            <a:noFill/>
            <a:ln cap="flat" cmpd="sng" w="28575">
              <a:solidFill>
                <a:srgbClr val="6AE7FF"/>
              </a:solidFill>
              <a:prstDash val="solid"/>
              <a:miter lim="800000"/>
              <a:headEnd len="med" w="med" type="none"/>
              <a:tailEnd len="med" w="med" type="none"/>
            </a:ln>
          </p:spPr>
        </p:cxnSp>
      </p:grpSp>
      <p:sp>
        <p:nvSpPr>
          <p:cNvPr id="130" name="Shape 130"/>
          <p:cNvSpPr txBox="1"/>
          <p:nvPr/>
        </p:nvSpPr>
        <p:spPr>
          <a:xfrm>
            <a:off x="2480945" y="2644775"/>
            <a:ext cx="1513205" cy="1568450"/>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0" i="0" lang="en-US" sz="9600" u="none" cap="none" strike="noStrike">
                <a:solidFill>
                  <a:srgbClr val="6AE7FF"/>
                </a:solidFill>
                <a:latin typeface="Calibri"/>
                <a:ea typeface="Calibri"/>
                <a:cs typeface="Calibri"/>
                <a:sym typeface="Calibri"/>
              </a:rPr>
              <a:t>04</a:t>
            </a:r>
          </a:p>
        </p:txBody>
      </p:sp>
      <p:sp>
        <p:nvSpPr>
          <p:cNvPr id="131" name="Shape 131"/>
          <p:cNvSpPr txBox="1"/>
          <p:nvPr/>
        </p:nvSpPr>
        <p:spPr>
          <a:xfrm>
            <a:off x="4544060" y="1531938"/>
            <a:ext cx="3735705" cy="460375"/>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2400" u="none" cap="none" strike="noStrike">
                <a:solidFill>
                  <a:srgbClr val="10FBFE"/>
                </a:solidFill>
                <a:latin typeface="Arial"/>
                <a:ea typeface="Arial"/>
                <a:cs typeface="Arial"/>
                <a:sym typeface="Arial"/>
              </a:rPr>
              <a:t>Network Structure</a:t>
            </a:r>
          </a:p>
        </p:txBody>
      </p:sp>
      <p:sp>
        <p:nvSpPr>
          <p:cNvPr id="132" name="Shape 132"/>
          <p:cNvSpPr/>
          <p:nvPr/>
        </p:nvSpPr>
        <p:spPr>
          <a:xfrm>
            <a:off x="4609465" y="2790271"/>
            <a:ext cx="5001260" cy="1422954"/>
          </a:xfrm>
          <a:prstGeom prst="rect">
            <a:avLst/>
          </a:prstGeom>
          <a:noFill/>
          <a:ln>
            <a:noFill/>
          </a:ln>
        </p:spPr>
        <p:txBody>
          <a:bodyPr anchorCtr="0" anchor="t" bIns="45700" lIns="91425" rIns="91425" wrap="square" tIns="45700">
            <a:noAutofit/>
          </a:bodyPr>
          <a:lstStyle/>
          <a:p>
            <a:pPr indent="0" lvl="0" marL="0" marR="0" rtl="0" algn="l">
              <a:lnSpc>
                <a:spcPct val="150000"/>
              </a:lnSpc>
              <a:spcBef>
                <a:spcPts val="0"/>
              </a:spcBef>
              <a:buNone/>
            </a:pPr>
            <a:r>
              <a:rPr b="0" i="0" lang="en-US" sz="2000" u="none" cap="none" strike="noStrike">
                <a:solidFill>
                  <a:srgbClr val="10FBFE"/>
                </a:solidFill>
                <a:latin typeface="Arial"/>
                <a:ea typeface="Arial"/>
                <a:cs typeface="Arial"/>
                <a:sym typeface="Arial"/>
              </a:rPr>
              <a:t>Protocol:</a:t>
            </a:r>
          </a:p>
          <a:p>
            <a:pPr indent="0" lvl="0" marL="0" marR="0" rtl="0" algn="l">
              <a:lnSpc>
                <a:spcPct val="150000"/>
              </a:lnSpc>
              <a:spcBef>
                <a:spcPts val="0"/>
              </a:spcBef>
              <a:buNone/>
            </a:pPr>
            <a:r>
              <a:rPr b="0" i="0" lang="en-US" sz="2000" u="none" cap="none" strike="noStrike">
                <a:solidFill>
                  <a:srgbClr val="10FBFE"/>
                </a:solidFill>
                <a:latin typeface="Arial"/>
                <a:ea typeface="Arial"/>
                <a:cs typeface="Arial"/>
                <a:sym typeface="Arial"/>
              </a:rPr>
              <a:t>HTTP, TCP, UDP, ARP, </a:t>
            </a:r>
            <a:r>
              <a:rPr lang="en-US" sz="2000">
                <a:solidFill>
                  <a:srgbClr val="10FBFE"/>
                </a:solidFill>
              </a:rPr>
              <a:t>802.11</a:t>
            </a:r>
          </a:p>
          <a:p>
            <a:pPr indent="0" lvl="0" marL="0" marR="0" rtl="0" algn="l">
              <a:lnSpc>
                <a:spcPct val="150000"/>
              </a:lnSpc>
              <a:spcBef>
                <a:spcPts val="0"/>
              </a:spcBef>
              <a:buNone/>
            </a:pPr>
            <a:r>
              <a:t/>
            </a:r>
            <a:endParaRPr b="0" i="0" sz="2000" u="none" cap="none" strike="noStrike">
              <a:solidFill>
                <a:srgbClr val="10FBFE"/>
              </a:solidFill>
              <a:latin typeface="Arial"/>
              <a:ea typeface="Arial"/>
              <a:cs typeface="Arial"/>
              <a:sym typeface="Arial"/>
            </a:endParaRPr>
          </a:p>
        </p:txBody>
      </p:sp>
      <p:pic>
        <p:nvPicPr>
          <p:cNvPr id="133" name="Shape 133"/>
          <p:cNvPicPr preferRelativeResize="0"/>
          <p:nvPr/>
        </p:nvPicPr>
        <p:blipFill rotWithShape="1">
          <a:blip r:embed="rId3">
            <a:alphaModFix/>
          </a:blip>
          <a:srcRect b="0" l="0" r="0" t="0"/>
          <a:stretch/>
        </p:blipFill>
        <p:spPr>
          <a:xfrm>
            <a:off x="9681603" y="0"/>
            <a:ext cx="2575497" cy="1366169"/>
          </a:xfrm>
          <a:prstGeom prst="rect">
            <a:avLst/>
          </a:prstGeom>
          <a:noFill/>
          <a:ln>
            <a:noFill/>
          </a:ln>
        </p:spPr>
      </p:pic>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500"/>
                                        <p:tgtEl>
                                          <p:spTgt spid="130"/>
                                        </p:tgtEl>
                                        <p:attrNameLst>
                                          <p:attrName>ppt_w</p:attrName>
                                        </p:attrNameLst>
                                      </p:cBhvr>
                                      <p:tavLst>
                                        <p:tav fmla="" tm="0">
                                          <p:val>
                                            <p:strVal val="0"/>
                                          </p:val>
                                        </p:tav>
                                        <p:tav fmla="" tm="100000">
                                          <p:val>
                                            <p:strVal val="#ppt_w"/>
                                          </p:val>
                                        </p:tav>
                                      </p:tavLst>
                                    </p:anim>
                                    <p:anim calcmode="lin" valueType="num">
                                      <p:cBhvr additive="base">
                                        <p:cTn dur="500"/>
                                        <p:tgtEl>
                                          <p:spTgt spid="130"/>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descr="7393e6d2fc74159836bb16d23f5ad70b" id="139" name="Shape 139"/>
          <p:cNvPicPr preferRelativeResize="0"/>
          <p:nvPr/>
        </p:nvPicPr>
        <p:blipFill rotWithShape="1">
          <a:blip r:embed="rId3">
            <a:alphaModFix/>
          </a:blip>
          <a:srcRect b="0" l="0" r="0" t="0"/>
          <a:stretch/>
        </p:blipFill>
        <p:spPr>
          <a:xfrm>
            <a:off x="-8890" y="-2540"/>
            <a:ext cx="6817360" cy="6863715"/>
          </a:xfrm>
          <a:prstGeom prst="rect">
            <a:avLst/>
          </a:prstGeom>
          <a:noFill/>
          <a:ln>
            <a:noFill/>
          </a:ln>
        </p:spPr>
      </p:pic>
      <p:sp>
        <p:nvSpPr>
          <p:cNvPr id="140" name="Shape 140"/>
          <p:cNvSpPr txBox="1"/>
          <p:nvPr/>
        </p:nvSpPr>
        <p:spPr>
          <a:xfrm>
            <a:off x="5778500" y="2399030"/>
            <a:ext cx="5478145" cy="1106805"/>
          </a:xfrm>
          <a:prstGeom prst="rect">
            <a:avLst/>
          </a:prstGeom>
          <a:noFill/>
          <a:ln>
            <a:noFill/>
          </a:ln>
        </p:spPr>
        <p:txBody>
          <a:bodyPr anchorCtr="0" anchor="t" bIns="45700" lIns="91425" rIns="91425" wrap="square" tIns="45700">
            <a:noAutofit/>
          </a:bodyPr>
          <a:lstStyle/>
          <a:p>
            <a:pPr indent="0" lvl="0" marL="0" marR="0" rtl="0" algn="r">
              <a:spcBef>
                <a:spcPts val="0"/>
              </a:spcBef>
              <a:buNone/>
            </a:pPr>
            <a:r>
              <a:rPr b="1" i="0" lang="en-US" sz="6600" u="none" cap="none" strike="noStrike">
                <a:solidFill>
                  <a:srgbClr val="6AE7FF"/>
                </a:solidFill>
                <a:latin typeface="Arial"/>
                <a:ea typeface="Arial"/>
                <a:cs typeface="Arial"/>
                <a:sym typeface="Arial"/>
              </a:rPr>
              <a:t>THANK YOU</a:t>
            </a:r>
          </a:p>
        </p:txBody>
      </p:sp>
      <p:sp>
        <p:nvSpPr>
          <p:cNvPr id="141" name="Shape 141"/>
          <p:cNvSpPr/>
          <p:nvPr/>
        </p:nvSpPr>
        <p:spPr>
          <a:xfrm>
            <a:off x="6809105" y="3572510"/>
            <a:ext cx="4447540" cy="336695"/>
          </a:xfrm>
          <a:prstGeom prst="rect">
            <a:avLst/>
          </a:prstGeom>
          <a:noFill/>
          <a:ln>
            <a:noFill/>
          </a:ln>
        </p:spPr>
        <p:txBody>
          <a:bodyPr anchorCtr="0" anchor="t" bIns="45700" lIns="91425" rIns="91425" wrap="square" tIns="45700">
            <a:noAutofit/>
          </a:bodyPr>
          <a:lstStyle/>
          <a:p>
            <a:pPr indent="0" lvl="0" marL="0" marR="0" rtl="0" algn="r">
              <a:lnSpc>
                <a:spcPct val="150000"/>
              </a:lnSpc>
              <a:spcBef>
                <a:spcPts val="0"/>
              </a:spcBef>
              <a:buNone/>
            </a:pPr>
            <a:r>
              <a:rPr b="0" i="0" lang="en-US" sz="1200" u="none" cap="none" strike="noStrike">
                <a:solidFill>
                  <a:srgbClr val="6AE7FF"/>
                </a:solidFill>
                <a:latin typeface="Arial"/>
                <a:ea typeface="Arial"/>
                <a:cs typeface="Arial"/>
                <a:sym typeface="Arial"/>
              </a:rPr>
              <a:t>.</a:t>
            </a: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