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9" r:id="rId3"/>
    <p:sldId id="387" r:id="rId4"/>
    <p:sldId id="381" r:id="rId5"/>
    <p:sldId id="383" r:id="rId6"/>
    <p:sldId id="384" r:id="rId7"/>
    <p:sldId id="385" r:id="rId8"/>
    <p:sldId id="386" r:id="rId9"/>
    <p:sldId id="382" r:id="rId10"/>
    <p:sldId id="296" r:id="rId11"/>
    <p:sldId id="389" r:id="rId12"/>
    <p:sldId id="348" r:id="rId13"/>
    <p:sldId id="390" r:id="rId14"/>
    <p:sldId id="349" r:id="rId15"/>
    <p:sldId id="350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8" r:id="rId34"/>
    <p:sldId id="374" r:id="rId35"/>
    <p:sldId id="375" r:id="rId36"/>
    <p:sldId id="376" r:id="rId37"/>
    <p:sldId id="377" r:id="rId38"/>
    <p:sldId id="294" r:id="rId39"/>
    <p:sldId id="316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86894" autoAdjust="0"/>
  </p:normalViewPr>
  <p:slideViewPr>
    <p:cSldViewPr snapToGrid="0">
      <p:cViewPr varScale="1">
        <p:scale>
          <a:sx n="63" d="100"/>
          <a:sy n="63" d="100"/>
        </p:scale>
        <p:origin x="173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4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4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6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4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2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3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6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6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C4-9B94-4BEF-91A3-495F4E4A73E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2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BCC4-9B94-4BEF-91A3-495F4E4A73E7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57CA-DE46-4F37-9012-4185F813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0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exce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rds-www.wharton.upenn.edu/classroom/stock-and-factor-return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inganswers.com/financial-dictionary/investing/risk-free-rate-return-513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mba.tuck.dartmouth.edu/pages/faculty/ken.french/index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ba.tuck.dartmouth.edu/pages/faculty/ken.french/data_library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Fama-French Three-Factor Analysis</a:t>
            </a:r>
          </a:p>
        </p:txBody>
      </p:sp>
    </p:spTree>
    <p:extLst>
      <p:ext uri="{BB962C8B-B14F-4D97-AF65-F5344CB8AC3E}">
        <p14:creationId xmlns:p14="http://schemas.microsoft.com/office/powerpoint/2010/main" val="371774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b="1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159099"/>
            <a:ext cx="8470900" cy="4682901"/>
          </a:xfrm>
        </p:spPr>
        <p:txBody>
          <a:bodyPr>
            <a:normAutofit fontScale="25000" lnSpcReduction="20000"/>
          </a:bodyPr>
          <a:lstStyle/>
          <a:p>
            <a:endParaRPr lang="en-US" sz="7400" dirty="0"/>
          </a:p>
          <a:p>
            <a:r>
              <a:rPr lang="en-US" sz="10400" dirty="0"/>
              <a:t>Use a WRDS query to select and download historical monthly returns for two exchange-traded funds (ETFs).  </a:t>
            </a:r>
            <a:br>
              <a:rPr lang="en-US" sz="10400" dirty="0"/>
            </a:br>
            <a:endParaRPr lang="en-US" sz="10400" dirty="0"/>
          </a:p>
          <a:p>
            <a:r>
              <a:rPr lang="en-US" sz="10400" dirty="0"/>
              <a:t>The Fama-French three-factor data will be provided in this query’s output. </a:t>
            </a:r>
            <a:br>
              <a:rPr lang="en-US" sz="10400" dirty="0"/>
            </a:br>
            <a:endParaRPr lang="en-US" sz="10400" dirty="0"/>
          </a:p>
          <a:p>
            <a:r>
              <a:rPr lang="en-US" sz="10400" dirty="0"/>
              <a:t>After downloading the data, use the regression function in Excel to perform a multiple linear regression for each fund’s excess returns using the Fama-French three-factor data as the three independent variables.  </a:t>
            </a:r>
            <a:br>
              <a:rPr lang="en-US" sz="10400" dirty="0"/>
            </a:br>
            <a:endParaRPr lang="en-US" sz="10400" dirty="0"/>
          </a:p>
          <a:p>
            <a:r>
              <a:rPr lang="en-US" sz="10400" dirty="0"/>
              <a:t>Compare the results for the two funds. </a:t>
            </a:r>
            <a:br>
              <a:rPr lang="en-US" sz="10400" dirty="0"/>
            </a:br>
            <a:endParaRPr lang="en-US" sz="10400" dirty="0"/>
          </a:p>
          <a:p>
            <a:pPr marL="0" indent="0">
              <a:buNone/>
            </a:pPr>
            <a:br>
              <a:rPr lang="en-US" sz="5100" dirty="0"/>
            </a:br>
            <a:br>
              <a:rPr lang="en-US" sz="5100" dirty="0"/>
            </a:br>
            <a:endParaRPr lang="en-US" sz="51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0"/>
            <a:ext cx="7886700" cy="1325563"/>
          </a:xfrm>
        </p:spPr>
        <p:txBody>
          <a:bodyPr/>
          <a:lstStyle/>
          <a:p>
            <a:r>
              <a:rPr lang="en-US" b="1" dirty="0"/>
              <a:t>About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159099"/>
            <a:ext cx="8470900" cy="4682901"/>
          </a:xfrm>
        </p:spPr>
        <p:txBody>
          <a:bodyPr>
            <a:normAutofit fontScale="25000" lnSpcReduction="20000"/>
          </a:bodyPr>
          <a:lstStyle/>
          <a:p>
            <a:endParaRPr lang="en-US" sz="7400" dirty="0"/>
          </a:p>
          <a:p>
            <a:r>
              <a:rPr lang="en-US" sz="11200" dirty="0"/>
              <a:t>The following instructions were created using Excel 2013 (Microsoft Office Professional Plus 2013) using a PC. </a:t>
            </a:r>
            <a:br>
              <a:rPr lang="en-US" sz="11200" dirty="0"/>
            </a:br>
            <a:endParaRPr lang="en-US" sz="11200" dirty="0"/>
          </a:p>
          <a:p>
            <a:r>
              <a:rPr lang="en-US" sz="11200" dirty="0"/>
              <a:t>Depending on your version of Excel, screens may look slightly different, and the corresponding steps may need to be adjusted.  </a:t>
            </a:r>
          </a:p>
          <a:p>
            <a:endParaRPr lang="en-US" sz="11200" dirty="0"/>
          </a:p>
          <a:p>
            <a:r>
              <a:rPr lang="en-US" sz="11200" dirty="0"/>
              <a:t>If you are using a different version of Excel and need additional help, access the Microsoft Excel Help Center at:   </a:t>
            </a:r>
            <a:r>
              <a:rPr lang="en-US" sz="11200" dirty="0">
                <a:hlinkClick r:id="rId3"/>
              </a:rPr>
              <a:t>https://support.office.com/en-us/excel</a:t>
            </a:r>
            <a:endParaRPr lang="en-US" sz="11200" dirty="0"/>
          </a:p>
          <a:p>
            <a:endParaRPr lang="en-US" sz="9600" dirty="0"/>
          </a:p>
          <a:p>
            <a:endParaRPr lang="en-US" sz="9600" dirty="0"/>
          </a:p>
          <a:p>
            <a:endParaRPr lang="en-US" sz="9600" dirty="0"/>
          </a:p>
          <a:p>
            <a:endParaRPr lang="en-US" sz="9600" dirty="0"/>
          </a:p>
          <a:p>
            <a:endParaRPr lang="en-US" sz="9600" dirty="0"/>
          </a:p>
          <a:p>
            <a:pPr marL="0" indent="0">
              <a:buNone/>
            </a:pPr>
            <a:br>
              <a:rPr lang="en-US" sz="5100" dirty="0"/>
            </a:br>
            <a:br>
              <a:rPr lang="en-US" sz="5100" dirty="0"/>
            </a:br>
            <a:endParaRPr lang="en-US" sz="51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3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064"/>
            <a:ext cx="7886700" cy="1325563"/>
          </a:xfrm>
        </p:spPr>
        <p:txBody>
          <a:bodyPr/>
          <a:lstStyle/>
          <a:p>
            <a:r>
              <a:rPr lang="en-US" b="1" dirty="0"/>
              <a:t>Checking Data Analysis in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8462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098" y="1470600"/>
            <a:ext cx="316820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Begin by checking to make sure your Excel application has the Data Analysis functionality loaded.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To check, select the Data tab on the ribbon.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You should see the Data Analysis button in the Analysis group at the top right corner of the screen.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82023" y="4683805"/>
            <a:ext cx="1546068" cy="1287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00" y="1506037"/>
            <a:ext cx="5676900" cy="14192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185625" y="1701800"/>
            <a:ext cx="3939075" cy="189126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685" y="3612018"/>
            <a:ext cx="2248786" cy="19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2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064"/>
            <a:ext cx="7886700" cy="1325563"/>
          </a:xfrm>
        </p:spPr>
        <p:txBody>
          <a:bodyPr/>
          <a:lstStyle/>
          <a:p>
            <a:r>
              <a:rPr lang="en-US" b="1" dirty="0"/>
              <a:t>Installing Data Analysis in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8462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600" y="1243814"/>
            <a:ext cx="81788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300" dirty="0"/>
          </a:p>
          <a:p>
            <a:r>
              <a:rPr lang="en-US" sz="2600" dirty="0"/>
              <a:t>If your Excel does not have Data Analysis, use these installation steps from Microsoft Office support:</a:t>
            </a:r>
          </a:p>
          <a:p>
            <a:endParaRPr lang="en-US" sz="2600" dirty="0"/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Click the File tab.</a:t>
            </a:r>
          </a:p>
          <a:p>
            <a:pPr marL="342900" indent="-342900">
              <a:buFont typeface="+mj-lt"/>
              <a:buAutoNum type="arabicPeriod"/>
            </a:pPr>
            <a:endParaRPr lang="en-US" sz="2600" dirty="0"/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Click Options. </a:t>
            </a:r>
          </a:p>
          <a:p>
            <a:pPr marL="342900" indent="-342900">
              <a:buFont typeface="+mj-lt"/>
              <a:buAutoNum type="arabicPeriod"/>
            </a:pPr>
            <a:endParaRPr lang="en-US" sz="2600" dirty="0"/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Click Add-Ins.</a:t>
            </a:r>
          </a:p>
          <a:p>
            <a:pPr marL="342900" indent="-342900">
              <a:buFont typeface="+mj-lt"/>
              <a:buAutoNum type="arabicPeriod"/>
            </a:pPr>
            <a:endParaRPr lang="en-US" sz="2600" b="1" dirty="0"/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In the Add-Ins box, select the Analysis ToolPak, and then click OK.</a:t>
            </a:r>
          </a:p>
        </p:txBody>
      </p:sp>
    </p:spTree>
    <p:extLst>
      <p:ext uri="{BB962C8B-B14F-4D97-AF65-F5344CB8AC3E}">
        <p14:creationId xmlns:p14="http://schemas.microsoft.com/office/powerpoint/2010/main" val="35321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246964"/>
            <a:ext cx="8362950" cy="1325563"/>
          </a:xfrm>
        </p:spPr>
        <p:txBody>
          <a:bodyPr/>
          <a:lstStyle/>
          <a:p>
            <a:r>
              <a:rPr lang="en-US" b="1" dirty="0"/>
              <a:t>ETF Returns in WRDS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8462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200" y="2083427"/>
            <a:ext cx="84455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Exchange-traded funds (ETFs) are traded on stock exchanges. To download ETF returns, use the WRDs Stock Return query at the following link: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https://wrds-www.wharton.upenn.edu/classroom</a:t>
            </a:r>
            <a:r>
              <a:rPr lang="en-US" sz="2800">
                <a:hlinkClick r:id="rId3"/>
              </a:rPr>
              <a:t>/stock-and-factor-returns/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388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064"/>
            <a:ext cx="7886700" cy="1325563"/>
          </a:xfrm>
        </p:spPr>
        <p:txBody>
          <a:bodyPr/>
          <a:lstStyle/>
          <a:p>
            <a:r>
              <a:rPr lang="en-US" b="1" dirty="0"/>
              <a:t>ETF Returns Query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8462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7912" y="1356627"/>
            <a:ext cx="346352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Enter the following ETF tickers: </a:t>
            </a:r>
            <a:br>
              <a:rPr lang="en-US" sz="2200" dirty="0"/>
            </a:br>
            <a:br>
              <a:rPr lang="en-US" sz="2200" dirty="0"/>
            </a:br>
            <a:r>
              <a:rPr lang="en-US" sz="2200" b="1" dirty="0"/>
              <a:t>VTV</a:t>
            </a:r>
            <a:br>
              <a:rPr lang="en-US" sz="2200" b="1" dirty="0"/>
            </a:br>
            <a:r>
              <a:rPr lang="en-US" sz="2200" b="1" dirty="0"/>
              <a:t>VBK</a:t>
            </a:r>
            <a:br>
              <a:rPr lang="en-US" sz="2200" b="1" dirty="0"/>
            </a:br>
            <a:r>
              <a:rPr lang="en-US" sz="2200" dirty="0"/>
              <a:t>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Enter the date range for this assignment: </a:t>
            </a:r>
            <a:r>
              <a:rPr lang="en-US" sz="2200" b="1" dirty="0"/>
              <a:t>2010</a:t>
            </a:r>
            <a:r>
              <a:rPr lang="en-US" sz="2200" dirty="0"/>
              <a:t> – </a:t>
            </a:r>
            <a:r>
              <a:rPr lang="en-US" sz="2200" b="1" dirty="0"/>
              <a:t>2015</a:t>
            </a:r>
            <a:r>
              <a:rPr lang="en-US" sz="22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Click Submit to run the query.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89894" y="2755900"/>
            <a:ext cx="2302278" cy="2308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90733" y="3590637"/>
            <a:ext cx="697225" cy="4545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71" y="2264550"/>
            <a:ext cx="4499429" cy="23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2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064"/>
            <a:ext cx="7886700" cy="1325563"/>
          </a:xfrm>
        </p:spPr>
        <p:txBody>
          <a:bodyPr/>
          <a:lstStyle/>
          <a:p>
            <a:r>
              <a:rPr lang="en-US" b="1" dirty="0"/>
              <a:t>ETF Returns Query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8462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7578" y="1356626"/>
            <a:ext cx="323492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Scroll to the bottom of the screen and click Download.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After opening the file in Excel, you may need to click Enable Editing to allow you to continue the assignment. 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77456" y="2332719"/>
            <a:ext cx="2763955" cy="121594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27053" y="4017664"/>
            <a:ext cx="4020848" cy="8492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38" y="5094231"/>
            <a:ext cx="5817739" cy="875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329" y="1199692"/>
            <a:ext cx="3501622" cy="281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04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064"/>
            <a:ext cx="7886700" cy="1325563"/>
          </a:xfrm>
        </p:spPr>
        <p:txBody>
          <a:bodyPr/>
          <a:lstStyle/>
          <a:p>
            <a:r>
              <a:rPr lang="en-US" b="1" dirty="0"/>
              <a:t>Removing Extra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8462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7578" y="1356626"/>
            <a:ext cx="79720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The WRDS query was designed to provide data to build several types of models.</a:t>
            </a:r>
            <a:br>
              <a:rPr lang="en-US" sz="2600" dirty="0"/>
            </a:b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For this Fama-French three-factor analysis, only some of this data is relevant.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8" y="3861343"/>
            <a:ext cx="8734700" cy="178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31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18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78" y="354192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Removing Extra Data (cont.)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3381" y="1623989"/>
            <a:ext cx="79720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Delete the following three columns of data that will not be used in this model: MKT COMPOSITE RETURN, S&amp;P RETURN, and MOMENTUM FACTOR.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0" y="3287089"/>
            <a:ext cx="8506741" cy="1739008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7605486" y="3549989"/>
            <a:ext cx="1099967" cy="12852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672075" y="3600687"/>
            <a:ext cx="966788" cy="118382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663" y="3549989"/>
            <a:ext cx="999831" cy="1213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663" y="3590741"/>
            <a:ext cx="1027967" cy="1193768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3992494" y="3549989"/>
            <a:ext cx="753677" cy="1213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92494" y="3549989"/>
            <a:ext cx="753677" cy="121320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501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92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651" y="0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Arranging the Worksheet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2990" y="1256594"/>
            <a:ext cx="7972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Move the RISK-FREE RATE column to a new location between the INDEX FUNDS: VANGUARD SMALL-CAP GRWTH ETF and the VANGUARD VALUE ETF columns. </a:t>
            </a:r>
          </a:p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new arrangement, which keeps the three Fama-French factors in a row, will help simplify the regression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8" name="Curved Down Arrow 17"/>
          <p:cNvSpPr/>
          <p:nvPr/>
        </p:nvSpPr>
        <p:spPr>
          <a:xfrm flipH="1">
            <a:off x="2859312" y="3809631"/>
            <a:ext cx="2583544" cy="699632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59" y="4667918"/>
            <a:ext cx="5341641" cy="134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1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b="1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0774"/>
            <a:ext cx="7886700" cy="3984625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0700" y="1668463"/>
            <a:ext cx="76644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Upon completing this assignment, students will be able to:</a:t>
            </a:r>
            <a:br>
              <a:rPr lang="en-US" sz="2600" dirty="0"/>
            </a:br>
            <a:endParaRPr lang="en-US" sz="26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600" dirty="0"/>
              <a:t>Describe the Fama-French three-factor model</a:t>
            </a:r>
            <a:br>
              <a:rPr lang="en-US" sz="2600" dirty="0"/>
            </a:b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Build a regression model in Excel</a:t>
            </a:r>
            <a:br>
              <a:rPr lang="en-US" sz="2600" dirty="0"/>
            </a:b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Analyze how well an asset’s returns are explained by the Fama-French three-factor model </a:t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43367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18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77" y="-115975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Subtract the Risk-Free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155" y="1209588"/>
            <a:ext cx="7972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 a new column after the Risk-Free Rate and label it </a:t>
            </a:r>
            <a:r>
              <a:rPr lang="en-US" sz="2400" b="1" dirty="0"/>
              <a:t>Vanguard Small-Cap Growth ETF – Rf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this column’s first cell, create a formula to subtract the risk-free rate from Vanguard’s Small-Cap Growth ETF returns. The syntax for the formula can be found in the screenshot below.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3870125"/>
            <a:ext cx="8138833" cy="208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18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77" y="197608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Subtract the Risk-Free Rate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155" y="1379123"/>
            <a:ext cx="797202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Click Enter. The value of the fund’s returns, less the risk-free rate, appears. </a:t>
            </a:r>
            <a:br>
              <a:rPr lang="en-US" sz="2600" dirty="0"/>
            </a:b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Populate the rest of the column with the formula by double-clicking the cell’s bottom right corner.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53" y="3583207"/>
            <a:ext cx="7111347" cy="23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40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18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702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Access the Regression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7329" y="1246938"/>
            <a:ext cx="3467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Select the Data tab.</a:t>
            </a:r>
            <a:br>
              <a:rPr lang="en-US" sz="2600" dirty="0"/>
            </a:b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Click Data Analysis.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46286" y="1602667"/>
            <a:ext cx="2031044" cy="14578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106441" y="2525297"/>
            <a:ext cx="1" cy="46652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2" y="3060498"/>
            <a:ext cx="8415136" cy="262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81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77" y="197608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Access the Regression Function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7675" y="2065210"/>
            <a:ext cx="34671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Select Regression</a:t>
            </a:r>
            <a:r>
              <a:rPr lang="en-US" sz="2600" b="1" dirty="0"/>
              <a:t> </a:t>
            </a:r>
            <a:r>
              <a:rPr lang="en-US" sz="2600" dirty="0"/>
              <a:t>in the Analysis Tools window and click OK.</a:t>
            </a:r>
            <a:br>
              <a:rPr lang="en-US" sz="2600" dirty="0"/>
            </a:b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47" y="2195512"/>
            <a:ext cx="4257431" cy="21176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918671" y="3366797"/>
            <a:ext cx="1081890" cy="57388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13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18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77" y="197608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The Dependent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7674" y="1679559"/>
            <a:ext cx="375602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Regression Input window appears. Select the Labels checkbox to retain the column’s labels in your results. 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Y-axis is the dependent variable. This is the ETF’s excess returns:</a:t>
            </a:r>
            <a:br>
              <a:rPr lang="en-US" sz="2200" dirty="0"/>
            </a:br>
            <a:br>
              <a:rPr lang="en-US" sz="2200" dirty="0"/>
            </a:br>
            <a:r>
              <a:rPr lang="en-US" sz="2400" dirty="0"/>
              <a:t>(Fund Return - Risk Free Rate) </a:t>
            </a: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75" y="1876199"/>
            <a:ext cx="4476749" cy="396605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33800" y="3179303"/>
            <a:ext cx="56038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2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18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36" y="-53922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The Dependent Variable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5523" y="1347255"/>
            <a:ext cx="37560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the Regression window, place your cursor in the Input </a:t>
            </a:r>
            <a:r>
              <a:rPr lang="en-US" sz="2200" u="sng" dirty="0"/>
              <a:t>Y</a:t>
            </a:r>
            <a:r>
              <a:rPr lang="en-US" sz="2200" dirty="0"/>
              <a:t> Range field.</a:t>
            </a:r>
          </a:p>
          <a:p>
            <a:r>
              <a:rPr lang="en-US" sz="2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the spreadsheet, click first cell of the Vanguard Small-Cap Growth Fund – Rf</a:t>
            </a:r>
            <a:r>
              <a:rPr lang="en-US" sz="2200" b="1" dirty="0"/>
              <a:t> </a:t>
            </a:r>
            <a:r>
              <a:rPr lang="en-US" sz="2200" dirty="0"/>
              <a:t>column.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Drag downward until you reach the last month of data. This is the Input Y Range. </a:t>
            </a:r>
            <a:br>
              <a:rPr lang="en-US" sz="2200" dirty="0"/>
            </a:br>
            <a:br>
              <a:rPr lang="en-US" sz="2200" dirty="0"/>
            </a:b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72" y="1523171"/>
            <a:ext cx="4194650" cy="104222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276599" y="2195511"/>
            <a:ext cx="990601" cy="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96" y="2617882"/>
            <a:ext cx="1612561" cy="340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27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18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77" y="197608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The 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7674" y="1679559"/>
            <a:ext cx="37560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the Regression window, place your cursor in the Input </a:t>
            </a:r>
            <a:r>
              <a:rPr lang="en-US" sz="2200" u="sng" dirty="0"/>
              <a:t>X</a:t>
            </a:r>
            <a:r>
              <a:rPr lang="en-US" sz="2200" dirty="0"/>
              <a:t> Range field.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1243" y="3170308"/>
            <a:ext cx="8233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X-axis is the independent variable. Remember, in the Fama-French 3-Factor model, there are three independent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Market: (</a:t>
            </a:r>
            <a:r>
              <a:rPr lang="en-US" sz="2200" b="1" dirty="0"/>
              <a:t>R</a:t>
            </a:r>
            <a:r>
              <a:rPr lang="en-US" sz="2200" baseline="-25000" dirty="0"/>
              <a:t>MKT</a:t>
            </a:r>
            <a:r>
              <a:rPr lang="en-US" sz="2200" dirty="0"/>
              <a:t> - </a:t>
            </a:r>
            <a:r>
              <a:rPr lang="en-US" sz="2200" b="1" dirty="0"/>
              <a:t>R</a:t>
            </a:r>
            <a:r>
              <a:rPr lang="en-US" sz="2200" baseline="-25000" dirty="0"/>
              <a:t>f</a:t>
            </a:r>
            <a:r>
              <a:rPr lang="en-US" sz="2200" dirty="0"/>
              <a:t>) = (Market Return - Risk Free Rate)</a:t>
            </a:r>
            <a:br>
              <a:rPr lang="en-US" sz="2200" dirty="0"/>
            </a:b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 Size: </a:t>
            </a:r>
            <a:r>
              <a:rPr lang="en-US" sz="2200" b="1" dirty="0"/>
              <a:t>SMB</a:t>
            </a:r>
            <a:r>
              <a:rPr lang="en-US" sz="2200" baseline="-25000" dirty="0"/>
              <a:t>  </a:t>
            </a:r>
            <a:r>
              <a:rPr lang="en-US" sz="2200" dirty="0"/>
              <a:t> = Small Minus Big </a:t>
            </a:r>
            <a:br>
              <a:rPr lang="en-US" sz="2200" dirty="0"/>
            </a:br>
            <a:endParaRPr lang="en-US" sz="22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Value:</a:t>
            </a:r>
            <a:r>
              <a:rPr lang="en-US" sz="2200" b="1" dirty="0"/>
              <a:t> HML</a:t>
            </a:r>
            <a:r>
              <a:rPr lang="en-US" sz="2200" baseline="-25000" dirty="0"/>
              <a:t> </a:t>
            </a:r>
            <a:r>
              <a:rPr lang="en-US" sz="2200" dirty="0"/>
              <a:t>= High Minus 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29000" y="2565400"/>
            <a:ext cx="56038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360" y="1303745"/>
            <a:ext cx="4751333" cy="178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70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77" y="197608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The Independent Variables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1868" y="1493147"/>
            <a:ext cx="375602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the spreadsheet, use your cursor to select all three labeled cells of the Fama-French Factors. 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Drag downward until you reach the last month of data. These three columns represent the Input X Range. 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200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45" y="1260919"/>
            <a:ext cx="3077631" cy="46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8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77" y="197608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Calculate the Regression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33542" y="1523171"/>
            <a:ext cx="325411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 the Input Ranges to make sure you captured the full range of data, from rows 1 to 73. 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OK to calculate the regression. 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200" dirty="0"/>
              <a:t>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270198" y="2032000"/>
            <a:ext cx="900034" cy="155327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8" y="1394199"/>
            <a:ext cx="4932911" cy="43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89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76" y="197608"/>
            <a:ext cx="8073623" cy="1325563"/>
          </a:xfrm>
        </p:spPr>
        <p:txBody>
          <a:bodyPr>
            <a:normAutofit/>
          </a:bodyPr>
          <a:lstStyle/>
          <a:p>
            <a:r>
              <a:rPr lang="en-US" b="1" dirty="0"/>
              <a:t>Optional: Turn off Scientific Notation in Excel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33542" y="1523171"/>
            <a:ext cx="32541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new worksheet appears, with the regression results.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Note the letter “E” in some of the value fields. For values with more than 15 digits, Excel displays them, by default, using scientific notation.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67" y="2605314"/>
            <a:ext cx="5860109" cy="133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-155975"/>
            <a:ext cx="8185150" cy="1325563"/>
          </a:xfrm>
        </p:spPr>
        <p:txBody>
          <a:bodyPr/>
          <a:lstStyle/>
          <a:p>
            <a:r>
              <a:rPr lang="en-US" b="1" dirty="0"/>
              <a:t>From a Single to Multi-Factor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00" y="1415348"/>
            <a:ext cx="4305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traditional regression model for analyzing excess returns is the Capital Asset Pricing Model (CAPM),  a single-factor model: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 (𝑅</a:t>
            </a:r>
            <a:r>
              <a:rPr lang="en-US" sz="2400" b="1" baseline="-25000" dirty="0"/>
              <a:t>𝑖</a:t>
            </a:r>
            <a:r>
              <a:rPr lang="en-US" sz="2400" b="1" dirty="0"/>
              <a:t>−𝑅</a:t>
            </a:r>
            <a:r>
              <a:rPr lang="en-US" sz="2400" b="1" baseline="-25000" dirty="0"/>
              <a:t>𝑓</a:t>
            </a:r>
            <a:r>
              <a:rPr lang="en-US" sz="2400" b="1" dirty="0"/>
              <a:t>) = 𝛼</a:t>
            </a:r>
            <a:r>
              <a:rPr lang="en-US" sz="2400" b="1" baseline="-25000" dirty="0"/>
              <a:t>𝑖 </a:t>
            </a:r>
            <a:r>
              <a:rPr lang="en-US" sz="2400" b="1" dirty="0"/>
              <a:t>+ 𝛽</a:t>
            </a:r>
            <a:r>
              <a:rPr lang="en-US" sz="2400" b="1" baseline="-25000" dirty="0"/>
              <a:t>𝑖 </a:t>
            </a:r>
            <a:r>
              <a:rPr lang="en-US" sz="2400" b="1" dirty="0"/>
              <a:t>(𝑅</a:t>
            </a:r>
            <a:r>
              <a:rPr lang="en-US" sz="2400" b="1" baseline="-25000" dirty="0"/>
              <a:t>𝑀𝐾𝑇</a:t>
            </a:r>
            <a:r>
              <a:rPr lang="en-US" sz="2400" b="1" dirty="0"/>
              <a:t>−𝑅</a:t>
            </a:r>
            <a:r>
              <a:rPr lang="en-US" sz="2400" b="1" baseline="-25000" dirty="0"/>
              <a:t>𝑓</a:t>
            </a:r>
            <a:r>
              <a:rPr lang="en-US" sz="2400" b="1" dirty="0"/>
              <a:t>) + </a:t>
            </a:r>
            <a:r>
              <a:rPr lang="en-US" sz="2400" b="1" i="1" dirty="0"/>
              <a:t>e</a:t>
            </a:r>
            <a:r>
              <a:rPr lang="en-US" sz="2400" b="1" baseline="-25000" dirty="0"/>
              <a:t>i</a:t>
            </a:r>
            <a:r>
              <a:rPr lang="en-US" sz="2400" b="1" dirty="0"/>
              <a:t> 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900" y="4283795"/>
            <a:ext cx="34480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model stipulates there is only one risk factor:  the return on the market portfolio. 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94200" y="983548"/>
            <a:ext cx="4622800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R</a:t>
            </a:r>
            <a:r>
              <a:rPr lang="en-US" sz="2200" baseline="-25000" dirty="0"/>
              <a:t>i</a:t>
            </a:r>
            <a:r>
              <a:rPr lang="en-US" sz="2200" dirty="0"/>
              <a:t>   =   asset return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R</a:t>
            </a:r>
            <a:r>
              <a:rPr lang="en-US" sz="2200" baseline="-25000" dirty="0"/>
              <a:t>f   </a:t>
            </a:r>
            <a:r>
              <a:rPr lang="en-US" sz="2200" dirty="0"/>
              <a:t>=   risk-free rate of return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𝛼</a:t>
            </a:r>
            <a:r>
              <a:rPr lang="en-US" sz="2200" baseline="-25000" dirty="0"/>
              <a:t>i</a:t>
            </a:r>
            <a:r>
              <a:rPr lang="en-US" sz="2200" dirty="0"/>
              <a:t>  =  difference between the asset’s</a:t>
            </a:r>
            <a:br>
              <a:rPr lang="en-US" sz="2200" dirty="0">
                <a:hlinkClick r:id="rId3"/>
              </a:rPr>
            </a:br>
            <a:r>
              <a:rPr lang="en-US" sz="2200" dirty="0"/>
              <a:t>         return and the expected return</a:t>
            </a:r>
            <a:br>
              <a:rPr lang="en-US" sz="2200" dirty="0"/>
            </a:br>
            <a:endParaRPr lang="en-US" sz="2200" dirty="0"/>
          </a:p>
          <a:p>
            <a:r>
              <a:rPr lang="el-GR" sz="2200" dirty="0"/>
              <a:t>β</a:t>
            </a:r>
            <a:r>
              <a:rPr lang="en-US" sz="2200" baseline="-25000" dirty="0"/>
              <a:t>i</a:t>
            </a:r>
            <a:r>
              <a:rPr lang="en-US" sz="2200" dirty="0"/>
              <a:t>  =   measure of the asset’s  </a:t>
            </a:r>
            <a:br>
              <a:rPr lang="en-US" sz="2200" dirty="0"/>
            </a:br>
            <a:r>
              <a:rPr lang="en-US" sz="2200" dirty="0"/>
              <a:t>           systematic risk in relation to the</a:t>
            </a:r>
            <a:br>
              <a:rPr lang="en-US" sz="2200" dirty="0"/>
            </a:br>
            <a:r>
              <a:rPr lang="en-US" sz="2200" dirty="0"/>
              <a:t>           market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R</a:t>
            </a:r>
            <a:r>
              <a:rPr lang="en-US" sz="2200" baseline="-25000" dirty="0"/>
              <a:t>MKT</a:t>
            </a:r>
            <a:r>
              <a:rPr lang="en-US" sz="2200" dirty="0"/>
              <a:t>  =  the market return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e</a:t>
            </a:r>
            <a:r>
              <a:rPr lang="en-US" sz="2200" baseline="-25000" dirty="0"/>
              <a:t>i</a:t>
            </a:r>
            <a:r>
              <a:rPr lang="en-US" sz="2200" dirty="0"/>
              <a:t>  =  random error/non-systematic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29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76" y="197608"/>
            <a:ext cx="8073623" cy="1325563"/>
          </a:xfrm>
        </p:spPr>
        <p:txBody>
          <a:bodyPr>
            <a:normAutofit/>
          </a:bodyPr>
          <a:lstStyle/>
          <a:p>
            <a:r>
              <a:rPr lang="en-US" b="1" dirty="0"/>
              <a:t>Optional: Turn off Scientific Notation in Excel Results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5563" y="1779997"/>
            <a:ext cx="325411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simplify your results for analysis, you may wish to turn off scientific notation. Use your cursor to select all the columns with numerical data.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Right click to open the options and select Format Cells.</a:t>
            </a:r>
            <a:br>
              <a:rPr lang="en-US" sz="2400" dirty="0"/>
            </a:br>
            <a:r>
              <a:rPr lang="en-US" sz="22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1" y="1970963"/>
            <a:ext cx="4305834" cy="38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56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76" y="197608"/>
            <a:ext cx="8073623" cy="1325563"/>
          </a:xfrm>
        </p:spPr>
        <p:txBody>
          <a:bodyPr>
            <a:normAutofit/>
          </a:bodyPr>
          <a:lstStyle/>
          <a:p>
            <a:r>
              <a:rPr lang="en-US" b="1" dirty="0"/>
              <a:t>Optional: Turn off Scientific Notation in Excel Results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900" y="1647842"/>
            <a:ext cx="32541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Select Number in the Number tab.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Leave the default number of decimal places at 2 and click 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Your results will now be rounded to the nearest 2 decimal places.  Keep in mind some precision is now lost.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24" y="1459700"/>
            <a:ext cx="5000625" cy="43815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374900" y="2195512"/>
            <a:ext cx="1444361" cy="24861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90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0"/>
            <a:ext cx="8522997" cy="1325563"/>
          </a:xfrm>
        </p:spPr>
        <p:txBody>
          <a:bodyPr>
            <a:normAutofit/>
          </a:bodyPr>
          <a:lstStyle/>
          <a:p>
            <a:r>
              <a:rPr lang="en-US" b="1" dirty="0"/>
              <a:t>Summary Output: Interpreting R</a:t>
            </a:r>
            <a:r>
              <a:rPr lang="en-US" b="1" baseline="30000" dirty="0"/>
              <a:t>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485" y="1325563"/>
            <a:ext cx="541447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 Square</a:t>
            </a:r>
            <a:r>
              <a:rPr lang="en-US" sz="2400" dirty="0"/>
              <a:t> provides information on the explanatory power of the linear regression model; it indicates how well the data “fits”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Adjusted R Square</a:t>
            </a:r>
            <a:r>
              <a:rPr lang="en-US" sz="2400" dirty="0"/>
              <a:t> is modified to adjust for the number of independent variables in the model, and is therefore considered the more conservative estimate.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86545" y="4027821"/>
            <a:ext cx="353808" cy="71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97" y="3180468"/>
            <a:ext cx="3412284" cy="1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01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74" y="0"/>
            <a:ext cx="8073623" cy="1325563"/>
          </a:xfrm>
        </p:spPr>
        <p:txBody>
          <a:bodyPr>
            <a:normAutofit/>
          </a:bodyPr>
          <a:lstStyle/>
          <a:p>
            <a:r>
              <a:rPr lang="en-US" b="1" dirty="0"/>
              <a:t>Interpreting R</a:t>
            </a:r>
            <a:r>
              <a:rPr lang="en-US" b="1" baseline="30000" dirty="0"/>
              <a:t>2 </a:t>
            </a:r>
            <a:r>
              <a:rPr lang="en-US" b="1" dirty="0"/>
              <a:t>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768463"/>
            <a:ext cx="541447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Here, the Adjusted R Square measures the degree to which this ETF’s excess returns can be attributed to the independent variables. 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During this time period, 97% of this ETF’s excess returns can be attributed to the three Fama-French factors.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65010" y="3445248"/>
            <a:ext cx="2213979" cy="1430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337" y="2532231"/>
            <a:ext cx="3418663" cy="18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22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415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76" y="197608"/>
            <a:ext cx="8073623" cy="1325563"/>
          </a:xfrm>
        </p:spPr>
        <p:txBody>
          <a:bodyPr>
            <a:normAutofit/>
          </a:bodyPr>
          <a:lstStyle/>
          <a:p>
            <a:r>
              <a:rPr lang="en-US" b="1" dirty="0"/>
              <a:t>Interpreting the Regression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574" y="1494613"/>
            <a:ext cx="8200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intercept is the alpha, and the three subsequent coefficients are the beta factor values.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83846" y="4077424"/>
            <a:ext cx="663179" cy="118816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1518" y="4411311"/>
            <a:ext cx="2165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results can be rewritten as: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18" y="2390973"/>
            <a:ext cx="7989532" cy="17151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943" y="4511842"/>
            <a:ext cx="6114729" cy="147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95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76" y="197608"/>
            <a:ext cx="8073623" cy="1325563"/>
          </a:xfrm>
        </p:spPr>
        <p:txBody>
          <a:bodyPr>
            <a:normAutofit/>
          </a:bodyPr>
          <a:lstStyle/>
          <a:p>
            <a:r>
              <a:rPr lang="en-US" b="1" dirty="0"/>
              <a:t>Interpreting the Regression Data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749" y="1711458"/>
            <a:ext cx="8200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you interpret the fund’s sensitivity to the three factors, keep in mind that this Vanguard ETF is designed to “tilt” toward small cap growth stocks.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9" y="3022857"/>
            <a:ext cx="8811080" cy="213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31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76" y="197608"/>
            <a:ext cx="8073623" cy="1325563"/>
          </a:xfrm>
        </p:spPr>
        <p:txBody>
          <a:bodyPr>
            <a:normAutofit/>
          </a:bodyPr>
          <a:lstStyle/>
          <a:p>
            <a:r>
              <a:rPr lang="en-US" b="1" dirty="0"/>
              <a:t>Comparing ETF Regression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574" y="1494613"/>
            <a:ext cx="82006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Repeat the process to perform a regression analysis on the second ETF, ticker VTV.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Remember to subtract the risk-free rate to get the excess returns.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you interpret this fund’s sensitivity to the factors, keep in mind that Vanguard has designed it to skew toward large-cap value stocks. </a:t>
            </a:r>
          </a:p>
        </p:txBody>
      </p:sp>
    </p:spTree>
    <p:extLst>
      <p:ext uri="{BB962C8B-B14F-4D97-AF65-F5344CB8AC3E}">
        <p14:creationId xmlns:p14="http://schemas.microsoft.com/office/powerpoint/2010/main" val="1097588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76" y="197608"/>
            <a:ext cx="8073623" cy="1325563"/>
          </a:xfrm>
        </p:spPr>
        <p:txBody>
          <a:bodyPr>
            <a:normAutofit/>
          </a:bodyPr>
          <a:lstStyle/>
          <a:p>
            <a:r>
              <a:rPr lang="en-US" b="1" dirty="0"/>
              <a:t>Compare the ETFs in Terms of the Fama-French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574" y="1494613"/>
            <a:ext cx="820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4368" y="5532342"/>
            <a:ext cx="704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Vanguard Large-Cap Value ETF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476" y="3344541"/>
            <a:ext cx="8251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Vanguard Small-Cap Growth ETF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90" y="1569025"/>
            <a:ext cx="7340568" cy="17755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4" y="3806207"/>
            <a:ext cx="7538196" cy="18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3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2"/>
            <a:ext cx="7886700" cy="4468747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In the Capital Asset Pricing Model, the market portfolio return is the sole source of risk.</a:t>
            </a:r>
            <a:br>
              <a:rPr lang="en-US" sz="9600" dirty="0"/>
            </a:br>
            <a:endParaRPr lang="en-US" sz="9600" dirty="0"/>
          </a:p>
          <a:p>
            <a:r>
              <a:rPr lang="en-US" sz="9600" dirty="0"/>
              <a:t>The Fama-French three-factor model suggests that portfolio returns can roughly be explained by three factors: </a:t>
            </a:r>
          </a:p>
          <a:p>
            <a:endParaRPr lang="en-US" sz="9600" dirty="0"/>
          </a:p>
          <a:p>
            <a:pPr marL="457200" lvl="1" indent="0">
              <a:buNone/>
            </a:pPr>
            <a:r>
              <a:rPr lang="en-US" sz="9200" dirty="0"/>
              <a:t>(1) exposure to the broad market (R</a:t>
            </a:r>
            <a:r>
              <a:rPr lang="en-US" sz="9200" baseline="-25000" dirty="0"/>
              <a:t>MKT  </a:t>
            </a:r>
            <a:r>
              <a:rPr lang="en-US" sz="9200" dirty="0"/>
              <a:t>-  R</a:t>
            </a:r>
            <a:r>
              <a:rPr lang="en-US" sz="9200" baseline="-25000" dirty="0"/>
              <a:t>f</a:t>
            </a:r>
            <a:r>
              <a:rPr lang="en-US" sz="9200" dirty="0"/>
              <a:t>) </a:t>
            </a:r>
            <a:br>
              <a:rPr lang="en-US" sz="9200" dirty="0"/>
            </a:br>
            <a:endParaRPr lang="en-US" sz="9200" dirty="0"/>
          </a:p>
          <a:p>
            <a:pPr marL="457200" lvl="1" indent="0">
              <a:buNone/>
            </a:pPr>
            <a:r>
              <a:rPr lang="en-US" sz="9200" dirty="0"/>
              <a:t>(2) exposure to small stocks (SMB)</a:t>
            </a:r>
            <a:br>
              <a:rPr lang="en-US" sz="9200" dirty="0"/>
            </a:br>
            <a:endParaRPr lang="en-US" sz="9200" dirty="0"/>
          </a:p>
          <a:p>
            <a:pPr marL="457200" lvl="1" indent="0">
              <a:buNone/>
            </a:pPr>
            <a:r>
              <a:rPr lang="en-US" sz="9200" dirty="0"/>
              <a:t>(3) exposure to value stocks (HML)</a:t>
            </a:r>
          </a:p>
          <a:p>
            <a:endParaRPr lang="en-US" sz="9600" dirty="0"/>
          </a:p>
          <a:p>
            <a:r>
              <a:rPr lang="en-US" sz="9600" dirty="0"/>
              <a:t>A factor beta represents the sensitivity of a portfolio’s returns to changes in a systematic factor. </a:t>
            </a:r>
          </a:p>
          <a:p>
            <a:endParaRPr lang="en-US" sz="5100" dirty="0"/>
          </a:p>
          <a:p>
            <a:pPr marL="0" lvl="0" indent="0">
              <a:buNone/>
            </a:pPr>
            <a:br>
              <a:rPr lang="en-US" sz="4200" dirty="0"/>
            </a:br>
            <a:endParaRPr lang="en-US" sz="4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20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32444"/>
            <a:ext cx="9144000" cy="14104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8202"/>
            <a:ext cx="8180499" cy="4412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Fama-French data: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Monthly returns on the market portfolio are value-weighted returns for all firms listed on the NYSE, AMEX, and NASDAQ.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risk-free rate is the return on 1-month T-bills.</a:t>
            </a:r>
          </a:p>
          <a:p>
            <a:endParaRPr lang="en-US" dirty="0"/>
          </a:p>
          <a:p>
            <a:r>
              <a:rPr lang="en-US" dirty="0"/>
              <a:t>Additional information is available on Ken French’s web site: </a:t>
            </a:r>
            <a:r>
              <a:rPr lang="en-US" dirty="0">
                <a:hlinkClick r:id="rId3"/>
              </a:rPr>
              <a:t>http://mba.tuck.dartmouth.edu/pages/faculty/ken.french/index.html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322019"/>
            <a:ext cx="8197850" cy="1325563"/>
          </a:xfrm>
        </p:spPr>
        <p:txBody>
          <a:bodyPr/>
          <a:lstStyle/>
          <a:p>
            <a:r>
              <a:rPr lang="en-US" b="1" dirty="0"/>
              <a:t>From a Single to Multi-Factor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0774"/>
            <a:ext cx="7886700" cy="3984625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3812210"/>
            <a:ext cx="766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1804390"/>
            <a:ext cx="7886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According to the CAPM theory, in the previous slide’s equation, 𝛼 (alpha) should equal 0. However, that is not always the 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Researchers began investigating models where additional factors (e.g. interest rates) could be added to the market factor in order to better explain excess returns.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Analyzing historical data, Eugene Fama and Kenneth French noticed that small-cap stocks and value stocks tended to outperform large-cap stocks and growth stocks.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2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322019"/>
            <a:ext cx="8197850" cy="1325563"/>
          </a:xfrm>
        </p:spPr>
        <p:txBody>
          <a:bodyPr/>
          <a:lstStyle/>
          <a:p>
            <a:r>
              <a:rPr lang="en-US" b="1" dirty="0"/>
              <a:t>Fama-French Three-Factor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0774"/>
            <a:ext cx="7886700" cy="3984625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3812210"/>
            <a:ext cx="766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902200" y="2857500"/>
            <a:ext cx="2298700" cy="546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1804390"/>
            <a:ext cx="7886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Fama and French added a </a:t>
            </a:r>
            <a:r>
              <a:rPr lang="en-US" sz="2400" u="sng" dirty="0"/>
              <a:t>size factor and a value factor </a:t>
            </a:r>
            <a:r>
              <a:rPr lang="en-US" sz="2400" dirty="0"/>
              <a:t>to the market factor: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           (𝑅</a:t>
            </a:r>
            <a:r>
              <a:rPr lang="en-US" sz="2400" b="1" baseline="-25000" dirty="0"/>
              <a:t>𝑖</a:t>
            </a:r>
            <a:r>
              <a:rPr lang="en-US" sz="2400" b="1" dirty="0"/>
              <a:t>−𝑅</a:t>
            </a:r>
            <a:r>
              <a:rPr lang="en-US" sz="2400" b="1" baseline="-25000" dirty="0"/>
              <a:t>𝑓</a:t>
            </a:r>
            <a:r>
              <a:rPr lang="en-US" sz="2400" b="1" dirty="0"/>
              <a:t>) = 𝛼</a:t>
            </a:r>
            <a:r>
              <a:rPr lang="en-US" sz="2400" b="1" baseline="-25000" dirty="0"/>
              <a:t>𝑖 </a:t>
            </a:r>
            <a:r>
              <a:rPr lang="en-US" sz="2400" b="1" dirty="0"/>
              <a:t>+ 𝛽</a:t>
            </a:r>
            <a:r>
              <a:rPr lang="en-US" sz="2400" b="1" baseline="-25000" dirty="0"/>
              <a:t>𝑖 </a:t>
            </a:r>
            <a:r>
              <a:rPr lang="en-US" sz="2400" b="1" dirty="0"/>
              <a:t>(𝑅</a:t>
            </a:r>
            <a:r>
              <a:rPr lang="en-US" sz="2400" b="1" baseline="-25000" dirty="0"/>
              <a:t>𝑀𝐾𝑇</a:t>
            </a:r>
            <a:r>
              <a:rPr lang="en-US" sz="2400" b="1" dirty="0"/>
              <a:t>−𝑅</a:t>
            </a:r>
            <a:r>
              <a:rPr lang="en-US" sz="2400" b="1" baseline="-25000" dirty="0"/>
              <a:t>𝑓</a:t>
            </a:r>
            <a:r>
              <a:rPr lang="en-US" sz="2400" b="1" dirty="0"/>
              <a:t>)+ </a:t>
            </a:r>
            <a:r>
              <a:rPr lang="en-US" sz="2400" b="1" i="1" dirty="0"/>
              <a:t>s</a:t>
            </a:r>
            <a:r>
              <a:rPr lang="en-US" sz="2400" b="1" i="1" baseline="-25000" dirty="0"/>
              <a:t>i</a:t>
            </a:r>
            <a:r>
              <a:rPr lang="en-US" sz="2400" b="1" dirty="0"/>
              <a:t>(SMB) + </a:t>
            </a:r>
            <a:r>
              <a:rPr lang="en-US" sz="2400" b="1" i="1" dirty="0"/>
              <a:t>h</a:t>
            </a:r>
            <a:r>
              <a:rPr lang="en-US" sz="2400" b="1" i="1" baseline="-25000" dirty="0"/>
              <a:t>i</a:t>
            </a:r>
            <a:r>
              <a:rPr lang="en-US" sz="2400" b="1" dirty="0"/>
              <a:t>(HML) + </a:t>
            </a:r>
            <a:r>
              <a:rPr lang="en-US" sz="2400" b="1" i="1" dirty="0"/>
              <a:t>e</a:t>
            </a:r>
            <a:r>
              <a:rPr lang="en-US" sz="2400" b="1" baseline="-25000" dirty="0"/>
              <a:t>i</a:t>
            </a:r>
            <a:r>
              <a:rPr lang="en-US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Empirically, their three-factor model explained historical returns better than the single-factor market model, explaining over 90% of excess returns as opposed to approximately 70%.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19800" y="2235200"/>
            <a:ext cx="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9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104375"/>
            <a:ext cx="8197850" cy="1325563"/>
          </a:xfrm>
        </p:spPr>
        <p:txBody>
          <a:bodyPr/>
          <a:lstStyle/>
          <a:p>
            <a:br>
              <a:rPr lang="en-US" b="1" dirty="0"/>
            </a:br>
            <a:r>
              <a:rPr lang="en-US" b="1" dirty="0"/>
              <a:t>Size: (SMB) Small Minus Big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0774"/>
            <a:ext cx="7886700" cy="3984625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3812210"/>
            <a:ext cx="766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5145088" y="1841490"/>
            <a:ext cx="671512" cy="4445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1804390"/>
            <a:ext cx="788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(𝑅</a:t>
            </a:r>
            <a:r>
              <a:rPr lang="en-US" sz="2400" b="1" baseline="-25000" dirty="0"/>
              <a:t>𝑖</a:t>
            </a:r>
            <a:r>
              <a:rPr lang="en-US" sz="2400" b="1" dirty="0"/>
              <a:t>−𝑅</a:t>
            </a:r>
            <a:r>
              <a:rPr lang="en-US" sz="2400" b="1" baseline="-25000" dirty="0"/>
              <a:t>𝑓</a:t>
            </a:r>
            <a:r>
              <a:rPr lang="en-US" sz="2400" b="1" dirty="0"/>
              <a:t>) = 𝛼</a:t>
            </a:r>
            <a:r>
              <a:rPr lang="en-US" sz="2400" b="1" baseline="-25000" dirty="0"/>
              <a:t>𝑖 </a:t>
            </a:r>
            <a:r>
              <a:rPr lang="en-US" sz="2400" b="1" dirty="0"/>
              <a:t>+ 𝛽</a:t>
            </a:r>
            <a:r>
              <a:rPr lang="en-US" sz="2400" b="1" baseline="-25000" dirty="0"/>
              <a:t>𝑖 </a:t>
            </a:r>
            <a:r>
              <a:rPr lang="en-US" sz="2400" b="1" dirty="0"/>
              <a:t>(𝑅</a:t>
            </a:r>
            <a:r>
              <a:rPr lang="en-US" sz="2400" b="1" baseline="-25000" dirty="0"/>
              <a:t>𝑀𝐾𝑇</a:t>
            </a:r>
            <a:r>
              <a:rPr lang="en-US" sz="2400" b="1" dirty="0"/>
              <a:t>−𝑅</a:t>
            </a:r>
            <a:r>
              <a:rPr lang="en-US" sz="2400" b="1" baseline="-25000" dirty="0"/>
              <a:t>𝑓</a:t>
            </a:r>
            <a:r>
              <a:rPr lang="en-US" sz="2400" b="1" dirty="0"/>
              <a:t>)+ </a:t>
            </a:r>
            <a:r>
              <a:rPr lang="en-US" sz="2400" b="1" i="1" dirty="0"/>
              <a:t>s</a:t>
            </a:r>
            <a:r>
              <a:rPr lang="en-US" sz="2400" b="1" i="1" baseline="-25000" dirty="0"/>
              <a:t>i</a:t>
            </a:r>
            <a:r>
              <a:rPr lang="en-US" sz="2400" b="1" dirty="0"/>
              <a:t>(SMB) + </a:t>
            </a:r>
            <a:r>
              <a:rPr lang="en-US" sz="2400" b="1" i="1" dirty="0"/>
              <a:t>h</a:t>
            </a:r>
            <a:r>
              <a:rPr lang="en-US" sz="2400" b="1" i="1" baseline="-25000" dirty="0"/>
              <a:t>i</a:t>
            </a:r>
            <a:r>
              <a:rPr lang="en-US" sz="2400" b="1" dirty="0"/>
              <a:t>(HML) + </a:t>
            </a:r>
            <a:r>
              <a:rPr lang="en-US" sz="2400" b="1" i="1" dirty="0"/>
              <a:t>e</a:t>
            </a:r>
            <a:r>
              <a:rPr lang="en-US" sz="2400" b="1" baseline="-25000" dirty="0"/>
              <a:t>i</a:t>
            </a:r>
            <a:r>
              <a:rPr lang="en-US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675" y="2381048"/>
            <a:ext cx="75850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 size premium (SMB) is the average monthly return on the smallest 30% of stocks (in terms of market capitalization) minus the average monthly return on the largest 30%.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When small stocks do well relative to large stocks, this will be positive; when they do worse than large stocks, this will be negative.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4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16169"/>
            <a:ext cx="8197850" cy="1325563"/>
          </a:xfrm>
        </p:spPr>
        <p:txBody>
          <a:bodyPr/>
          <a:lstStyle/>
          <a:p>
            <a:r>
              <a:rPr lang="en-US" b="1" dirty="0"/>
              <a:t>Value: (HML) High Minus Low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0774"/>
            <a:ext cx="7886700" cy="3984625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3812210"/>
            <a:ext cx="766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091239" y="1197629"/>
            <a:ext cx="671512" cy="333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588" y="1121114"/>
            <a:ext cx="7531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(𝑅</a:t>
            </a:r>
            <a:r>
              <a:rPr lang="en-US" sz="2400" b="1" baseline="-25000" dirty="0"/>
              <a:t>𝑖</a:t>
            </a:r>
            <a:r>
              <a:rPr lang="en-US" sz="2400" b="1" dirty="0"/>
              <a:t>−𝑅</a:t>
            </a:r>
            <a:r>
              <a:rPr lang="en-US" sz="2400" b="1" baseline="-25000" dirty="0"/>
              <a:t>𝑓</a:t>
            </a:r>
            <a:r>
              <a:rPr lang="en-US" sz="2400" b="1" dirty="0"/>
              <a:t>) = 𝛼</a:t>
            </a:r>
            <a:r>
              <a:rPr lang="en-US" sz="2400" b="1" baseline="-25000" dirty="0"/>
              <a:t>𝑖 </a:t>
            </a:r>
            <a:r>
              <a:rPr lang="en-US" sz="2400" b="1" dirty="0"/>
              <a:t>+ 𝛽</a:t>
            </a:r>
            <a:r>
              <a:rPr lang="en-US" sz="2400" b="1" baseline="-25000" dirty="0"/>
              <a:t>𝑖 </a:t>
            </a:r>
            <a:r>
              <a:rPr lang="en-US" sz="2400" b="1" dirty="0"/>
              <a:t>(𝑅</a:t>
            </a:r>
            <a:r>
              <a:rPr lang="en-US" sz="2400" b="1" baseline="-25000" dirty="0"/>
              <a:t>𝑀𝐾𝑇</a:t>
            </a:r>
            <a:r>
              <a:rPr lang="en-US" sz="2400" b="1" dirty="0"/>
              <a:t>−𝑅</a:t>
            </a:r>
            <a:r>
              <a:rPr lang="en-US" sz="2400" b="1" baseline="-25000" dirty="0"/>
              <a:t>𝑓</a:t>
            </a:r>
            <a:r>
              <a:rPr lang="en-US" sz="2400" b="1" dirty="0"/>
              <a:t>)+ </a:t>
            </a:r>
            <a:r>
              <a:rPr lang="en-US" sz="2400" b="1" i="1" dirty="0"/>
              <a:t>s</a:t>
            </a:r>
            <a:r>
              <a:rPr lang="en-US" sz="2400" b="1" i="1" baseline="-25000" dirty="0"/>
              <a:t>i</a:t>
            </a:r>
            <a:r>
              <a:rPr lang="en-US" sz="2400" b="1" dirty="0"/>
              <a:t>(SMB) + </a:t>
            </a:r>
            <a:r>
              <a:rPr lang="en-US" sz="2400" b="1" i="1" dirty="0"/>
              <a:t>h</a:t>
            </a:r>
            <a:r>
              <a:rPr lang="en-US" sz="2400" b="1" i="1" baseline="-25000" dirty="0"/>
              <a:t>i</a:t>
            </a:r>
            <a:r>
              <a:rPr lang="en-US" sz="2400" b="1" dirty="0"/>
              <a:t>(HML) + </a:t>
            </a:r>
            <a:r>
              <a:rPr lang="en-US" sz="2400" b="1" i="1" dirty="0"/>
              <a:t>e</a:t>
            </a:r>
            <a:r>
              <a:rPr lang="en-US" sz="2400" b="1" baseline="-25000" dirty="0"/>
              <a:t>i</a:t>
            </a:r>
            <a:r>
              <a:rPr lang="en-US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1819357"/>
            <a:ext cx="758825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300" dirty="0"/>
              <a:t>The value premium (HML) is the average monthly return for the 50% of stocks with the highest book-to-market ratio minus the average return for the 50% of stocks with the lowest book-to-market ratio.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300" dirty="0"/>
              <a:t>When high value stocks do well relative to low value stocks, this will be positive; when they do worse than low value stocks, this will be negative. </a:t>
            </a:r>
            <a:br>
              <a:rPr lang="en-US" sz="2300" dirty="0"/>
            </a:b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300" dirty="0"/>
              <a:t>High book-to-market stocks are considered “value” stocks; low book-to-market stocks are considered “growth” stocks. </a:t>
            </a:r>
          </a:p>
        </p:txBody>
      </p:sp>
    </p:spTree>
    <p:extLst>
      <p:ext uri="{BB962C8B-B14F-4D97-AF65-F5344CB8AC3E}">
        <p14:creationId xmlns:p14="http://schemas.microsoft.com/office/powerpoint/2010/main" val="133408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-20163"/>
            <a:ext cx="8197850" cy="1325563"/>
          </a:xfrm>
        </p:spPr>
        <p:txBody>
          <a:bodyPr/>
          <a:lstStyle/>
          <a:p>
            <a:r>
              <a:rPr lang="en-US" b="1" dirty="0"/>
              <a:t>Factor Betas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0774"/>
            <a:ext cx="7886700" cy="3984625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3842768"/>
            <a:ext cx="766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813425" y="2022442"/>
            <a:ext cx="266700" cy="4262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09875" y="1995763"/>
            <a:ext cx="292100" cy="4262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97400" y="2026183"/>
            <a:ext cx="254000" cy="4262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551" y="1977375"/>
            <a:ext cx="7531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(𝑅</a:t>
            </a:r>
            <a:r>
              <a:rPr lang="en-US" sz="2400" b="1" baseline="-25000" dirty="0"/>
              <a:t>𝑖</a:t>
            </a:r>
            <a:r>
              <a:rPr lang="en-US" sz="2400" b="1" dirty="0"/>
              <a:t>−𝑅</a:t>
            </a:r>
            <a:r>
              <a:rPr lang="en-US" sz="2400" b="1" baseline="-25000" dirty="0"/>
              <a:t>𝑓</a:t>
            </a:r>
            <a:r>
              <a:rPr lang="en-US" sz="2400" b="1" dirty="0"/>
              <a:t>) = 𝛼</a:t>
            </a:r>
            <a:r>
              <a:rPr lang="en-US" sz="2400" b="1" baseline="-25000" dirty="0"/>
              <a:t>𝑖 </a:t>
            </a:r>
            <a:r>
              <a:rPr lang="en-US" sz="2400" b="1" dirty="0"/>
              <a:t>+ 𝛽</a:t>
            </a:r>
            <a:r>
              <a:rPr lang="en-US" sz="2400" b="1" baseline="-25000" dirty="0"/>
              <a:t>𝑖 </a:t>
            </a:r>
            <a:r>
              <a:rPr lang="en-US" sz="2400" b="1" dirty="0"/>
              <a:t>(𝑅</a:t>
            </a:r>
            <a:r>
              <a:rPr lang="en-US" sz="2400" b="1" baseline="-25000" dirty="0"/>
              <a:t>𝑀𝐾𝑇</a:t>
            </a:r>
            <a:r>
              <a:rPr lang="en-US" sz="2400" b="1" dirty="0"/>
              <a:t>−𝑅</a:t>
            </a:r>
            <a:r>
              <a:rPr lang="en-US" sz="2400" b="1" baseline="-25000" dirty="0"/>
              <a:t>𝑓</a:t>
            </a:r>
            <a:r>
              <a:rPr lang="en-US" sz="2400" b="1" dirty="0"/>
              <a:t>)+ </a:t>
            </a:r>
            <a:r>
              <a:rPr lang="en-US" sz="2400" b="1" i="1" dirty="0"/>
              <a:t>s</a:t>
            </a:r>
            <a:r>
              <a:rPr lang="en-US" sz="2400" b="1" i="1" baseline="-25000" dirty="0"/>
              <a:t>i</a:t>
            </a:r>
            <a:r>
              <a:rPr lang="en-US" sz="2400" b="1" dirty="0"/>
              <a:t>(SMB) + </a:t>
            </a:r>
            <a:r>
              <a:rPr lang="en-US" sz="2400" b="1" i="1" dirty="0"/>
              <a:t>h</a:t>
            </a:r>
            <a:r>
              <a:rPr lang="en-US" sz="2400" b="1" i="1" baseline="-25000" dirty="0"/>
              <a:t>i</a:t>
            </a:r>
            <a:r>
              <a:rPr lang="en-US" sz="2400" b="1" dirty="0"/>
              <a:t>(HML) + </a:t>
            </a:r>
            <a:r>
              <a:rPr lang="en-US" sz="2400" b="1" i="1" dirty="0"/>
              <a:t>e</a:t>
            </a:r>
            <a:r>
              <a:rPr lang="en-US" sz="2400" b="1" baseline="-25000" dirty="0"/>
              <a:t>i</a:t>
            </a:r>
            <a:r>
              <a:rPr lang="en-US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3102" y="1074734"/>
            <a:ext cx="758825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300" dirty="0"/>
              <a:t>Extending the single factor CAPM model, the Fama-French model uses three factor betas:</a:t>
            </a:r>
          </a:p>
          <a:p>
            <a:pPr>
              <a:defRPr/>
            </a:pPr>
            <a:r>
              <a:rPr lang="en-US" sz="23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factor beta</a:t>
            </a:r>
            <a:r>
              <a:rPr lang="en-US" sz="2400" dirty="0"/>
              <a:t> (sometimes called a “factor loading”) is the sensitivity of security’s returns to a particular systematic factor.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this model, market returns can roughly be explained by three factors: (1) exposure to the overall market (R</a:t>
            </a:r>
            <a:r>
              <a:rPr lang="en-US" sz="2400" baseline="-25000" dirty="0"/>
              <a:t>MKT </a:t>
            </a:r>
            <a:r>
              <a:rPr lang="en-US" sz="2400" dirty="0"/>
              <a:t>- R</a:t>
            </a:r>
            <a:r>
              <a:rPr lang="en-US" sz="2400" baseline="-25000" dirty="0"/>
              <a:t>f</a:t>
            </a:r>
            <a:r>
              <a:rPr lang="en-US" sz="2400" dirty="0"/>
              <a:t>); (2) exposure to small cap stocks (SMB); and (3) exposure to value stocks (HML).</a:t>
            </a:r>
          </a:p>
        </p:txBody>
      </p:sp>
    </p:spTree>
    <p:extLst>
      <p:ext uri="{BB962C8B-B14F-4D97-AF65-F5344CB8AC3E}">
        <p14:creationId xmlns:p14="http://schemas.microsoft.com/office/powerpoint/2010/main" val="100689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8197850" cy="1325563"/>
          </a:xfrm>
        </p:spPr>
        <p:txBody>
          <a:bodyPr/>
          <a:lstStyle/>
          <a:p>
            <a:r>
              <a:rPr lang="en-US" b="1" dirty="0"/>
              <a:t> The Fama-French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0774"/>
            <a:ext cx="7886700" cy="3984625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8550" y="1457718"/>
            <a:ext cx="622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325563"/>
            <a:ext cx="80645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Ken French publishes datasets of the Fama-French factors for distribution from his web site at Dartmouth University.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For more detailed information on how these factors were calculated, visit his web site at: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r>
              <a:rPr lang="en-US" sz="2500" dirty="0">
                <a:hlinkClick r:id="rId3"/>
              </a:rPr>
              <a:t>http://mba.tuck.dartmouth.edu/pages/faculty/ken.french/data_library.html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As research continues, additional factors continue to be added to the original three-factor model.</a:t>
            </a:r>
          </a:p>
        </p:txBody>
      </p:sp>
    </p:spTree>
    <p:extLst>
      <p:ext uri="{BB962C8B-B14F-4D97-AF65-F5344CB8AC3E}">
        <p14:creationId xmlns:p14="http://schemas.microsoft.com/office/powerpoint/2010/main" val="262101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22859</TotalTime>
  <Words>1563</Words>
  <Application>Microsoft Office PowerPoint</Application>
  <PresentationFormat>On-screen Show (4:3)</PresentationFormat>
  <Paragraphs>245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 Fama-French Three-Factor Analysis</vt:lpstr>
      <vt:lpstr>Learning Objectives</vt:lpstr>
      <vt:lpstr>From a Single to Multi-Factor Model</vt:lpstr>
      <vt:lpstr>From a Single to Multi-Factor Model (cont.)</vt:lpstr>
      <vt:lpstr>Fama-French Three-Factor Model</vt:lpstr>
      <vt:lpstr> Size: (SMB) Small Minus Big </vt:lpstr>
      <vt:lpstr>Value: (HML) High Minus Low </vt:lpstr>
      <vt:lpstr>Factor Betas</vt:lpstr>
      <vt:lpstr> The Fama-French Factors</vt:lpstr>
      <vt:lpstr>Assignment</vt:lpstr>
      <vt:lpstr>About Excel</vt:lpstr>
      <vt:lpstr>Checking Data Analysis in Excel</vt:lpstr>
      <vt:lpstr>Installing Data Analysis in Excel</vt:lpstr>
      <vt:lpstr>ETF Returns in WRDS</vt:lpstr>
      <vt:lpstr>ETF Returns Query </vt:lpstr>
      <vt:lpstr>ETF Returns Query (cont.)</vt:lpstr>
      <vt:lpstr>Removing Extra Data</vt:lpstr>
      <vt:lpstr>Removing Extra Data (cont.) </vt:lpstr>
      <vt:lpstr>Arranging the Worksheet</vt:lpstr>
      <vt:lpstr>Subtract the Risk-Free Rate</vt:lpstr>
      <vt:lpstr>Subtract the Risk-Free Rate (cont.)</vt:lpstr>
      <vt:lpstr>Access the Regression Function</vt:lpstr>
      <vt:lpstr>Access the Regression Function (cont.)</vt:lpstr>
      <vt:lpstr>The Dependent Variable</vt:lpstr>
      <vt:lpstr>The Dependent Variable (cont.)</vt:lpstr>
      <vt:lpstr>The Independent Variables</vt:lpstr>
      <vt:lpstr>The Independent Variables (cont.)</vt:lpstr>
      <vt:lpstr>Calculate the Regression </vt:lpstr>
      <vt:lpstr>Optional: Turn off Scientific Notation in Excel Results</vt:lpstr>
      <vt:lpstr>Optional: Turn off Scientific Notation in Excel Results (cont.)</vt:lpstr>
      <vt:lpstr>Optional: Turn off Scientific Notation in Excel Results (cont.)</vt:lpstr>
      <vt:lpstr>Summary Output: Interpreting R2</vt:lpstr>
      <vt:lpstr>Interpreting R2 (cont.) </vt:lpstr>
      <vt:lpstr>Interpreting the Regression Data</vt:lpstr>
      <vt:lpstr>Interpreting the Regression Data (cont.)</vt:lpstr>
      <vt:lpstr>Comparing ETF Regression Data</vt:lpstr>
      <vt:lpstr>Compare the ETFs in Terms of the Fama-French Factors</vt:lpstr>
      <vt:lpstr>Conclusion</vt:lpstr>
      <vt:lpstr>Notes (cont.)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Identifiers</dc:title>
  <dc:creator>Flores, Yadira</dc:creator>
  <cp:lastModifiedBy>Mary Obropta</cp:lastModifiedBy>
  <cp:revision>713</cp:revision>
  <cp:lastPrinted>2016-09-06T15:45:13Z</cp:lastPrinted>
  <dcterms:created xsi:type="dcterms:W3CDTF">2015-09-17T18:26:36Z</dcterms:created>
  <dcterms:modified xsi:type="dcterms:W3CDTF">2019-05-07T19:53:42Z</dcterms:modified>
</cp:coreProperties>
</file>