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5"/>
  </p:notesMasterIdLst>
  <p:sldIdLst>
    <p:sldId id="256" r:id="rId2"/>
    <p:sldId id="257" r:id="rId3"/>
    <p:sldId id="258" r:id="rId4"/>
    <p:sldId id="259" r:id="rId5"/>
    <p:sldId id="260" r:id="rId6"/>
    <p:sldId id="261" r:id="rId7"/>
    <p:sldId id="262" r:id="rId8"/>
    <p:sldId id="281" r:id="rId9"/>
    <p:sldId id="263" r:id="rId10"/>
    <p:sldId id="264" r:id="rId11"/>
    <p:sldId id="265" r:id="rId12"/>
    <p:sldId id="270" r:id="rId13"/>
    <p:sldId id="272" r:id="rId14"/>
    <p:sldId id="273" r:id="rId15"/>
    <p:sldId id="277" r:id="rId16"/>
    <p:sldId id="275" r:id="rId17"/>
    <p:sldId id="276" r:id="rId18"/>
    <p:sldId id="274" r:id="rId19"/>
    <p:sldId id="278" r:id="rId20"/>
    <p:sldId id="267" r:id="rId21"/>
    <p:sldId id="280" r:id="rId22"/>
    <p:sldId id="283" r:id="rId23"/>
    <p:sldId id="279" r:id="rId24"/>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609"/>
  </p:normalViewPr>
  <p:slideViewPr>
    <p:cSldViewPr snapToGrid="0" snapToObjects="1">
      <p:cViewPr varScale="1">
        <p:scale>
          <a:sx n="151" d="100"/>
          <a:sy n="151" d="100"/>
        </p:scale>
        <p:origin x="1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DEE83-F2AB-4A01-9447-47457EB196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6EF46BC-21E8-4F33-9C25-D93C5982F758}">
      <dgm:prSet/>
      <dgm:spPr>
        <a:solidFill>
          <a:schemeClr val="accent5">
            <a:lumMod val="60000"/>
            <a:lumOff val="40000"/>
          </a:schemeClr>
        </a:solidFill>
      </dgm:spPr>
      <dgm:t>
        <a:bodyPr/>
        <a:lstStyle/>
        <a:p>
          <a:r>
            <a:rPr lang="en-US" b="1" dirty="0"/>
            <a:t>Bing Lexicon &amp; inner join</a:t>
          </a:r>
          <a:endParaRPr lang="en-US" dirty="0"/>
        </a:p>
      </dgm:t>
    </dgm:pt>
    <dgm:pt modelId="{C7C02B60-13B7-463C-A426-D3BE2FF6D3C3}" type="parTrans" cxnId="{5F6B0173-2F58-4338-99E0-5F0C9D06118A}">
      <dgm:prSet/>
      <dgm:spPr/>
      <dgm:t>
        <a:bodyPr/>
        <a:lstStyle/>
        <a:p>
          <a:endParaRPr lang="en-US"/>
        </a:p>
      </dgm:t>
    </dgm:pt>
    <dgm:pt modelId="{61825475-82E9-4491-868E-9731DF10ED53}" type="sibTrans" cxnId="{5F6B0173-2F58-4338-99E0-5F0C9D06118A}">
      <dgm:prSet/>
      <dgm:spPr/>
      <dgm:t>
        <a:bodyPr/>
        <a:lstStyle/>
        <a:p>
          <a:endParaRPr lang="en-US"/>
        </a:p>
      </dgm:t>
    </dgm:pt>
    <dgm:pt modelId="{27145F40-8920-4182-B0FD-43ACD20E8CC8}">
      <dgm:prSet/>
      <dgm:spPr>
        <a:solidFill>
          <a:schemeClr val="accent5">
            <a:lumMod val="75000"/>
          </a:schemeClr>
        </a:solidFill>
      </dgm:spPr>
      <dgm:t>
        <a:bodyPr/>
        <a:lstStyle/>
        <a:p>
          <a:r>
            <a:rPr lang="en-US" b="1" dirty="0"/>
            <a:t>AFINN Lexicon</a:t>
          </a:r>
          <a:endParaRPr lang="en-US" dirty="0"/>
        </a:p>
      </dgm:t>
    </dgm:pt>
    <dgm:pt modelId="{04383EF9-3679-40EA-BA91-0F60AAE77478}" type="parTrans" cxnId="{F1E1D083-0EBA-459C-9B0F-5DA1C77CD862}">
      <dgm:prSet/>
      <dgm:spPr/>
      <dgm:t>
        <a:bodyPr/>
        <a:lstStyle/>
        <a:p>
          <a:endParaRPr lang="en-US"/>
        </a:p>
      </dgm:t>
    </dgm:pt>
    <dgm:pt modelId="{C014E06E-0A93-4A22-A8C4-45034C1D196B}" type="sibTrans" cxnId="{F1E1D083-0EBA-459C-9B0F-5DA1C77CD862}">
      <dgm:prSet/>
      <dgm:spPr/>
      <dgm:t>
        <a:bodyPr/>
        <a:lstStyle/>
        <a:p>
          <a:endParaRPr lang="en-US"/>
        </a:p>
      </dgm:t>
    </dgm:pt>
    <dgm:pt modelId="{5E6F4247-23E0-3D42-943C-E5C579A1610C}">
      <dgm:prSet/>
      <dgm:spPr>
        <a:solidFill>
          <a:schemeClr val="accent4">
            <a:lumMod val="40000"/>
            <a:lumOff val="60000"/>
          </a:schemeClr>
        </a:solidFill>
      </dgm:spPr>
      <dgm:t>
        <a:bodyPr/>
        <a:lstStyle/>
        <a:p>
          <a:r>
            <a:rPr lang="en-US" b="1" dirty="0"/>
            <a:t>NRC Lexicon</a:t>
          </a:r>
          <a:endParaRPr lang="en-US" dirty="0"/>
        </a:p>
      </dgm:t>
    </dgm:pt>
    <dgm:pt modelId="{4DF19A88-9830-B44D-A1D3-7E88B2C0E158}" type="parTrans" cxnId="{903E6749-9861-4E46-8FFE-36819A300B76}">
      <dgm:prSet/>
      <dgm:spPr/>
    </dgm:pt>
    <dgm:pt modelId="{94222888-32CC-5D4B-B3E6-2C3803AD36A6}" type="sibTrans" cxnId="{903E6749-9861-4E46-8FFE-36819A300B76}">
      <dgm:prSet/>
      <dgm:spPr/>
    </dgm:pt>
    <dgm:pt modelId="{205F54B9-CD20-B048-8EC8-06DC39606905}" type="pres">
      <dgm:prSet presAssocID="{F79DEE83-F2AB-4A01-9447-47457EB1960F}" presName="linear" presStyleCnt="0">
        <dgm:presLayoutVars>
          <dgm:animLvl val="lvl"/>
          <dgm:resizeHandles val="exact"/>
        </dgm:presLayoutVars>
      </dgm:prSet>
      <dgm:spPr/>
    </dgm:pt>
    <dgm:pt modelId="{F194B278-951B-B14E-B136-E7A372937478}" type="pres">
      <dgm:prSet presAssocID="{A6EF46BC-21E8-4F33-9C25-D93C5982F758}" presName="parentText" presStyleLbl="node1" presStyleIdx="0" presStyleCnt="3">
        <dgm:presLayoutVars>
          <dgm:chMax val="0"/>
          <dgm:bulletEnabled val="1"/>
        </dgm:presLayoutVars>
      </dgm:prSet>
      <dgm:spPr/>
    </dgm:pt>
    <dgm:pt modelId="{70FB1478-B870-304A-AE7F-198D9C09E732}" type="pres">
      <dgm:prSet presAssocID="{61825475-82E9-4491-868E-9731DF10ED53}" presName="spacer" presStyleCnt="0"/>
      <dgm:spPr/>
    </dgm:pt>
    <dgm:pt modelId="{38D02394-3369-804E-B93B-EA782D66FFE9}" type="pres">
      <dgm:prSet presAssocID="{5E6F4247-23E0-3D42-943C-E5C579A1610C}" presName="parentText" presStyleLbl="node1" presStyleIdx="1" presStyleCnt="3">
        <dgm:presLayoutVars>
          <dgm:chMax val="0"/>
          <dgm:bulletEnabled val="1"/>
        </dgm:presLayoutVars>
      </dgm:prSet>
      <dgm:spPr/>
    </dgm:pt>
    <dgm:pt modelId="{DB3DB1AA-1D7D-0A4D-8F36-ECDC1F8CE911}" type="pres">
      <dgm:prSet presAssocID="{94222888-32CC-5D4B-B3E6-2C3803AD36A6}" presName="spacer" presStyleCnt="0"/>
      <dgm:spPr/>
    </dgm:pt>
    <dgm:pt modelId="{DB1ECBEE-FF21-D246-AAFE-F826BF1BAFC6}" type="pres">
      <dgm:prSet presAssocID="{27145F40-8920-4182-B0FD-43ACD20E8CC8}" presName="parentText" presStyleLbl="node1" presStyleIdx="2" presStyleCnt="3">
        <dgm:presLayoutVars>
          <dgm:chMax val="0"/>
          <dgm:bulletEnabled val="1"/>
        </dgm:presLayoutVars>
      </dgm:prSet>
      <dgm:spPr/>
    </dgm:pt>
  </dgm:ptLst>
  <dgm:cxnLst>
    <dgm:cxn modelId="{903E6749-9861-4E46-8FFE-36819A300B76}" srcId="{F79DEE83-F2AB-4A01-9447-47457EB1960F}" destId="{5E6F4247-23E0-3D42-943C-E5C579A1610C}" srcOrd="1" destOrd="0" parTransId="{4DF19A88-9830-B44D-A1D3-7E88B2C0E158}" sibTransId="{94222888-32CC-5D4B-B3E6-2C3803AD36A6}"/>
    <dgm:cxn modelId="{5F6B0173-2F58-4338-99E0-5F0C9D06118A}" srcId="{F79DEE83-F2AB-4A01-9447-47457EB1960F}" destId="{A6EF46BC-21E8-4F33-9C25-D93C5982F758}" srcOrd="0" destOrd="0" parTransId="{C7C02B60-13B7-463C-A426-D3BE2FF6D3C3}" sibTransId="{61825475-82E9-4491-868E-9731DF10ED53}"/>
    <dgm:cxn modelId="{F1E1D083-0EBA-459C-9B0F-5DA1C77CD862}" srcId="{F79DEE83-F2AB-4A01-9447-47457EB1960F}" destId="{27145F40-8920-4182-B0FD-43ACD20E8CC8}" srcOrd="2" destOrd="0" parTransId="{04383EF9-3679-40EA-BA91-0F60AAE77478}" sibTransId="{C014E06E-0A93-4A22-A8C4-45034C1D196B}"/>
    <dgm:cxn modelId="{B293CB8C-B454-FE4E-805C-A6623028D165}" type="presOf" srcId="{5E6F4247-23E0-3D42-943C-E5C579A1610C}" destId="{38D02394-3369-804E-B93B-EA782D66FFE9}" srcOrd="0" destOrd="0" presId="urn:microsoft.com/office/officeart/2005/8/layout/vList2"/>
    <dgm:cxn modelId="{EDE9E69F-947E-984C-8B61-F3521DD71FC1}" type="presOf" srcId="{F79DEE83-F2AB-4A01-9447-47457EB1960F}" destId="{205F54B9-CD20-B048-8EC8-06DC39606905}" srcOrd="0" destOrd="0" presId="urn:microsoft.com/office/officeart/2005/8/layout/vList2"/>
    <dgm:cxn modelId="{A75D1BC7-8DCB-A741-A410-B12B3A4A58FE}" type="presOf" srcId="{27145F40-8920-4182-B0FD-43ACD20E8CC8}" destId="{DB1ECBEE-FF21-D246-AAFE-F826BF1BAFC6}" srcOrd="0" destOrd="0" presId="urn:microsoft.com/office/officeart/2005/8/layout/vList2"/>
    <dgm:cxn modelId="{849C8CD4-0283-B144-B476-987CD433AA32}" type="presOf" srcId="{A6EF46BC-21E8-4F33-9C25-D93C5982F758}" destId="{F194B278-951B-B14E-B136-E7A372937478}" srcOrd="0" destOrd="0" presId="urn:microsoft.com/office/officeart/2005/8/layout/vList2"/>
    <dgm:cxn modelId="{3DFA4A56-F56B-7B4E-AD5B-176D5A802447}" type="presParOf" srcId="{205F54B9-CD20-B048-8EC8-06DC39606905}" destId="{F194B278-951B-B14E-B136-E7A372937478}" srcOrd="0" destOrd="0" presId="urn:microsoft.com/office/officeart/2005/8/layout/vList2"/>
    <dgm:cxn modelId="{46B7C9E4-65FC-C447-9CEB-19D540EB3852}" type="presParOf" srcId="{205F54B9-CD20-B048-8EC8-06DC39606905}" destId="{70FB1478-B870-304A-AE7F-198D9C09E732}" srcOrd="1" destOrd="0" presId="urn:microsoft.com/office/officeart/2005/8/layout/vList2"/>
    <dgm:cxn modelId="{EE6E3156-F3A7-094A-921E-90EC95AA300C}" type="presParOf" srcId="{205F54B9-CD20-B048-8EC8-06DC39606905}" destId="{38D02394-3369-804E-B93B-EA782D66FFE9}" srcOrd="2" destOrd="0" presId="urn:microsoft.com/office/officeart/2005/8/layout/vList2"/>
    <dgm:cxn modelId="{C040D76C-0431-8B43-A926-499A6BF27419}" type="presParOf" srcId="{205F54B9-CD20-B048-8EC8-06DC39606905}" destId="{DB3DB1AA-1D7D-0A4D-8F36-ECDC1F8CE911}" srcOrd="3" destOrd="0" presId="urn:microsoft.com/office/officeart/2005/8/layout/vList2"/>
    <dgm:cxn modelId="{96F391F5-97F7-F84F-B64B-EF673881E99E}" type="presParOf" srcId="{205F54B9-CD20-B048-8EC8-06DC39606905}" destId="{DB1ECBEE-FF21-D246-AAFE-F826BF1BAFC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4B278-951B-B14E-B136-E7A372937478}">
      <dsp:nvSpPr>
        <dsp:cNvPr id="0" name=""/>
        <dsp:cNvSpPr/>
      </dsp:nvSpPr>
      <dsp:spPr>
        <a:xfrm>
          <a:off x="0" y="25523"/>
          <a:ext cx="6754300" cy="179010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t>Bing Lexicon &amp; inner join</a:t>
          </a:r>
          <a:endParaRPr lang="en-US" sz="4500" kern="1200" dirty="0"/>
        </a:p>
      </dsp:txBody>
      <dsp:txXfrm>
        <a:off x="87385" y="112908"/>
        <a:ext cx="6579530" cy="1615330"/>
      </dsp:txXfrm>
    </dsp:sp>
    <dsp:sp modelId="{38D02394-3369-804E-B93B-EA782D66FFE9}">
      <dsp:nvSpPr>
        <dsp:cNvPr id="0" name=""/>
        <dsp:cNvSpPr/>
      </dsp:nvSpPr>
      <dsp:spPr>
        <a:xfrm>
          <a:off x="0" y="1945223"/>
          <a:ext cx="6754300" cy="1790100"/>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t>NRC Lexicon</a:t>
          </a:r>
          <a:endParaRPr lang="en-US" sz="4500" kern="1200" dirty="0"/>
        </a:p>
      </dsp:txBody>
      <dsp:txXfrm>
        <a:off x="87385" y="2032608"/>
        <a:ext cx="6579530" cy="1615330"/>
      </dsp:txXfrm>
    </dsp:sp>
    <dsp:sp modelId="{DB1ECBEE-FF21-D246-AAFE-F826BF1BAFC6}">
      <dsp:nvSpPr>
        <dsp:cNvPr id="0" name=""/>
        <dsp:cNvSpPr/>
      </dsp:nvSpPr>
      <dsp:spPr>
        <a:xfrm>
          <a:off x="0" y="3864923"/>
          <a:ext cx="6754300" cy="179010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t>AFINN Lexicon</a:t>
          </a:r>
          <a:endParaRPr lang="en-US" sz="4500" kern="1200" dirty="0"/>
        </a:p>
      </dsp:txBody>
      <dsp:txXfrm>
        <a:off x="87385" y="3952308"/>
        <a:ext cx="6579530" cy="1615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5FB6C-E71F-8943-B104-72DC9300503E}" type="datetimeFigureOut">
              <a:rPr lang="en-CN" smtClean="0"/>
              <a:t>2021/3/15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E4410-91CA-F142-9867-08CA45E16CD7}" type="slidenum">
              <a:rPr lang="en-CN" smtClean="0"/>
              <a:t>‹#›</a:t>
            </a:fld>
            <a:endParaRPr lang="en-CN"/>
          </a:p>
        </p:txBody>
      </p:sp>
    </p:spTree>
    <p:extLst>
      <p:ext uri="{BB962C8B-B14F-4D97-AF65-F5344CB8AC3E}">
        <p14:creationId xmlns:p14="http://schemas.microsoft.com/office/powerpoint/2010/main" val="132741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271E4410-91CA-F142-9867-08CA45E16CD7}" type="slidenum">
              <a:rPr lang="en-CN" smtClean="0"/>
              <a:t>1</a:t>
            </a:fld>
            <a:endParaRPr lang="en-CN"/>
          </a:p>
        </p:txBody>
      </p:sp>
    </p:spTree>
    <p:extLst>
      <p:ext uri="{BB962C8B-B14F-4D97-AF65-F5344CB8AC3E}">
        <p14:creationId xmlns:p14="http://schemas.microsoft.com/office/powerpoint/2010/main" val="35671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71E4410-91CA-F142-9867-08CA45E16CD7}" type="slidenum">
              <a:rPr lang="en-CN" smtClean="0"/>
              <a:t>21</a:t>
            </a:fld>
            <a:endParaRPr lang="en-CN"/>
          </a:p>
        </p:txBody>
      </p:sp>
    </p:spTree>
    <p:extLst>
      <p:ext uri="{BB962C8B-B14F-4D97-AF65-F5344CB8AC3E}">
        <p14:creationId xmlns:p14="http://schemas.microsoft.com/office/powerpoint/2010/main" val="415033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3/15/21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8898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3/15/21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341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3/15/21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3/15/21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763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3/15/21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45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3/15/21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815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3/15/21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219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3/15/21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584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3/15/21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497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3/15/21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96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3/15/21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2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3/15/21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2480901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7" r:id="rId9"/>
    <p:sldLayoutId id="2147483735" r:id="rId10"/>
    <p:sldLayoutId id="2147483736"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WenxiaoZhou/My-projects/tree/main/Text%20Mining%20and%20Sentiment%20Analysis"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s://learn.datacamp.com/courses/intro-to-text-mining-bag-of-word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tidytextmining.com/index.html" TargetMode="External"/><Relationship Id="rId4" Type="http://schemas.openxmlformats.org/officeDocument/2006/relationships/hyperlink" Target="https://www.kaggle.com/rtatman/tutorial-sentiment-analysis-in-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linkedin.com/in/wenxiao-christine-zho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file:///Users/zhouwenxiao/Desktop/STAT5099-Investigation%20of%20Special%20Topics/Presentation/The%20Cure%20cut.mov"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java/technologies/javase-jdk15-download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FFECA84E-1776-4B03-9261-CF74A291DF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43976" y="-43974"/>
            <a:ext cx="1447800" cy="1535750"/>
          </a:xfrm>
          <a:prstGeom prst="rect">
            <a:avLst/>
          </a:prstGeom>
        </p:spPr>
      </p:pic>
      <p:sp>
        <p:nvSpPr>
          <p:cNvPr id="2" name="Title 1">
            <a:extLst>
              <a:ext uri="{FF2B5EF4-FFF2-40B4-BE49-F238E27FC236}">
                <a16:creationId xmlns:a16="http://schemas.microsoft.com/office/drawing/2014/main" id="{B1ED0619-9CC7-044A-92C1-33B37FD5B220}"/>
              </a:ext>
            </a:extLst>
          </p:cNvPr>
          <p:cNvSpPr>
            <a:spLocks noGrp="1"/>
          </p:cNvSpPr>
          <p:nvPr>
            <p:ph type="ctrTitle"/>
          </p:nvPr>
        </p:nvSpPr>
        <p:spPr>
          <a:xfrm>
            <a:off x="1293876" y="304801"/>
            <a:ext cx="9601200" cy="1534297"/>
          </a:xfrm>
        </p:spPr>
        <p:txBody>
          <a:bodyPr anchor="b">
            <a:noAutofit/>
          </a:bodyPr>
          <a:lstStyle/>
          <a:p>
            <a:r>
              <a:rPr lang="en-CN" sz="5400" dirty="0">
                <a:solidFill>
                  <a:schemeClr val="tx1"/>
                </a:solidFill>
              </a:rPr>
              <a:t>Basic Text Mining and Sentiment Analysis</a:t>
            </a:r>
            <a:endParaRPr lang="en-CN" sz="5400" dirty="0">
              <a:solidFill>
                <a:schemeClr val="tx2"/>
              </a:solidFill>
            </a:endParaRPr>
          </a:p>
        </p:txBody>
      </p:sp>
      <p:sp>
        <p:nvSpPr>
          <p:cNvPr id="3" name="Subtitle 2">
            <a:extLst>
              <a:ext uri="{FF2B5EF4-FFF2-40B4-BE49-F238E27FC236}">
                <a16:creationId xmlns:a16="http://schemas.microsoft.com/office/drawing/2014/main" id="{74C941E7-AF12-624F-B47A-34AB62600630}"/>
              </a:ext>
            </a:extLst>
          </p:cNvPr>
          <p:cNvSpPr>
            <a:spLocks noGrp="1"/>
          </p:cNvSpPr>
          <p:nvPr>
            <p:ph type="subTitle" idx="1"/>
          </p:nvPr>
        </p:nvSpPr>
        <p:spPr>
          <a:xfrm>
            <a:off x="1712976" y="1905001"/>
            <a:ext cx="8763001" cy="962442"/>
          </a:xfrm>
        </p:spPr>
        <p:txBody>
          <a:bodyPr anchor="t">
            <a:normAutofit lnSpcReduction="10000"/>
          </a:bodyPr>
          <a:lstStyle/>
          <a:p>
            <a:r>
              <a:rPr lang="en-CN" sz="2400" b="1" dirty="0">
                <a:solidFill>
                  <a:schemeClr val="tx1"/>
                </a:solidFill>
              </a:rPr>
              <a:t>Presenter: Wenxiao Zhou</a:t>
            </a:r>
          </a:p>
          <a:p>
            <a:r>
              <a:rPr lang="en-CN" sz="2400" b="1" dirty="0">
                <a:solidFill>
                  <a:schemeClr val="tx1"/>
                </a:solidFill>
              </a:rPr>
              <a:t>Department of Statistics, University of Connecticut</a:t>
            </a:r>
          </a:p>
          <a:p>
            <a:endParaRPr lang="en-CN" sz="2200" dirty="0">
              <a:solidFill>
                <a:schemeClr val="tx2"/>
              </a:solidFill>
            </a:endParaRPr>
          </a:p>
        </p:txBody>
      </p:sp>
      <p:pic>
        <p:nvPicPr>
          <p:cNvPr id="26" name="Picture 25">
            <a:extLst>
              <a:ext uri="{FF2B5EF4-FFF2-40B4-BE49-F238E27FC236}">
                <a16:creationId xmlns:a16="http://schemas.microsoft.com/office/drawing/2014/main" id="{2BFFF490-82EC-4000-BB36-A67FD39E3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pic>
        <p:nvPicPr>
          <p:cNvPr id="4" name="Picture 3" descr="Digital financial graphs in 3D">
            <a:extLst>
              <a:ext uri="{FF2B5EF4-FFF2-40B4-BE49-F238E27FC236}">
                <a16:creationId xmlns:a16="http://schemas.microsoft.com/office/drawing/2014/main" id="{1D99BC0C-93EE-4FB6-8EFF-82D168AF4CB8}"/>
              </a:ext>
            </a:extLst>
          </p:cNvPr>
          <p:cNvPicPr>
            <a:picLocks noChangeAspect="1"/>
          </p:cNvPicPr>
          <p:nvPr/>
        </p:nvPicPr>
        <p:blipFill rotWithShape="1">
          <a:blip r:embed="rId5"/>
          <a:srcRect t="27640" r="-2" b="27638"/>
          <a:stretch/>
        </p:blipFill>
        <p:spPr>
          <a:xfrm>
            <a:off x="619840" y="3003970"/>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Tree>
    <p:extLst>
      <p:ext uri="{BB962C8B-B14F-4D97-AF65-F5344CB8AC3E}">
        <p14:creationId xmlns:p14="http://schemas.microsoft.com/office/powerpoint/2010/main" val="227605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E23C80F-D19E-A644-8F20-3B46A3ED6882}"/>
              </a:ext>
            </a:extLst>
          </p:cNvPr>
          <p:cNvSpPr/>
          <p:nvPr/>
        </p:nvSpPr>
        <p:spPr>
          <a:xfrm>
            <a:off x="1198182" y="381000"/>
            <a:ext cx="10003218" cy="16001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dirty="0">
                <a:solidFill>
                  <a:schemeClr val="bg1"/>
                </a:solidFill>
                <a:latin typeface="+mj-lt"/>
                <a:ea typeface="+mj-ea"/>
                <a:cs typeface="+mj-cs"/>
              </a:rPr>
              <a:t>Question: </a:t>
            </a:r>
          </a:p>
          <a:p>
            <a:pPr>
              <a:lnSpc>
                <a:spcPct val="90000"/>
              </a:lnSpc>
              <a:spcBef>
                <a:spcPct val="0"/>
              </a:spcBef>
              <a:spcAft>
                <a:spcPts val="600"/>
              </a:spcAft>
            </a:pPr>
            <a:r>
              <a:rPr lang="en-US" sz="3400" b="1" dirty="0">
                <a:solidFill>
                  <a:schemeClr val="bg1"/>
                </a:solidFill>
                <a:latin typeface="+mj-lt"/>
                <a:ea typeface="+mj-ea"/>
                <a:cs typeface="+mj-cs"/>
              </a:rPr>
              <a:t>How can subjectivity lexicons handle various types of human emotions ?</a:t>
            </a:r>
          </a:p>
        </p:txBody>
      </p:sp>
      <p:sp>
        <p:nvSpPr>
          <p:cNvPr id="6" name="Rectangle 5">
            <a:extLst>
              <a:ext uri="{FF2B5EF4-FFF2-40B4-BE49-F238E27FC236}">
                <a16:creationId xmlns:a16="http://schemas.microsoft.com/office/drawing/2014/main" id="{02BF85A9-C596-0744-A91E-242B3DA652B2}"/>
              </a:ext>
            </a:extLst>
          </p:cNvPr>
          <p:cNvSpPr/>
          <p:nvPr/>
        </p:nvSpPr>
        <p:spPr>
          <a:xfrm>
            <a:off x="799036" y="2417679"/>
            <a:ext cx="2517869" cy="473143"/>
          </a:xfrm>
          <a:prstGeom prst="rect">
            <a:avLst/>
          </a:prstGeom>
        </p:spPr>
        <p:txBody>
          <a:bodyPr wrap="none">
            <a:spAutoFit/>
          </a:bodyPr>
          <a:lstStyle/>
          <a:p>
            <a:pPr>
              <a:lnSpc>
                <a:spcPct val="110000"/>
              </a:lnSpc>
              <a:spcAft>
                <a:spcPts val="600"/>
              </a:spcAft>
              <a:buClr>
                <a:schemeClr val="accent1"/>
              </a:buClr>
            </a:pPr>
            <a:r>
              <a:rPr lang="en-US" sz="2400" b="1" dirty="0">
                <a:solidFill>
                  <a:schemeClr val="tx1">
                    <a:alpha val="80000"/>
                  </a:schemeClr>
                </a:solidFill>
              </a:rPr>
              <a:t>Two principals: </a:t>
            </a:r>
          </a:p>
        </p:txBody>
      </p:sp>
      <p:grpSp>
        <p:nvGrpSpPr>
          <p:cNvPr id="13" name="Group 12">
            <a:extLst>
              <a:ext uri="{FF2B5EF4-FFF2-40B4-BE49-F238E27FC236}">
                <a16:creationId xmlns:a16="http://schemas.microsoft.com/office/drawing/2014/main" id="{49179A6D-6B2E-4B42-9CFB-8EB1237F63BB}"/>
              </a:ext>
            </a:extLst>
          </p:cNvPr>
          <p:cNvGrpSpPr/>
          <p:nvPr/>
        </p:nvGrpSpPr>
        <p:grpSpPr>
          <a:xfrm>
            <a:off x="698827" y="3041869"/>
            <a:ext cx="5561557" cy="799884"/>
            <a:chOff x="814191" y="2968668"/>
            <a:chExt cx="5561557" cy="799884"/>
          </a:xfrm>
          <a:solidFill>
            <a:schemeClr val="accent4">
              <a:lumMod val="40000"/>
              <a:lumOff val="60000"/>
            </a:schemeClr>
          </a:solidFill>
        </p:grpSpPr>
        <p:sp>
          <p:nvSpPr>
            <p:cNvPr id="5" name="Pentagon 4">
              <a:extLst>
                <a:ext uri="{FF2B5EF4-FFF2-40B4-BE49-F238E27FC236}">
                  <a16:creationId xmlns:a16="http://schemas.microsoft.com/office/drawing/2014/main" id="{0EC9CAAC-A439-D847-ADA1-E3134D272C02}"/>
                </a:ext>
              </a:extLst>
            </p:cNvPr>
            <p:cNvSpPr/>
            <p:nvPr/>
          </p:nvSpPr>
          <p:spPr>
            <a:xfrm>
              <a:off x="814191" y="2968668"/>
              <a:ext cx="5561557" cy="799884"/>
            </a:xfrm>
            <a:prstGeom prst="homePlate">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D238CCEA-5167-564B-91BE-1DBE75E9CEE4}"/>
                </a:ext>
              </a:extLst>
            </p:cNvPr>
            <p:cNvSpPr/>
            <p:nvPr/>
          </p:nvSpPr>
          <p:spPr>
            <a:xfrm>
              <a:off x="903536" y="3082827"/>
              <a:ext cx="2879323" cy="584775"/>
            </a:xfrm>
            <a:prstGeom prst="rect">
              <a:avLst/>
            </a:prstGeom>
            <a:grpFill/>
          </p:spPr>
          <p:txBody>
            <a:bodyPr wrap="square">
              <a:spAutoFit/>
            </a:bodyPr>
            <a:lstStyle/>
            <a:p>
              <a:r>
                <a:rPr lang="en-US" sz="3200" b="1" dirty="0">
                  <a:solidFill>
                    <a:schemeClr val="tx1">
                      <a:alpha val="80000"/>
                    </a:schemeClr>
                  </a:solidFill>
                </a:rPr>
                <a:t>1. </a:t>
              </a:r>
              <a:r>
                <a:rPr lang="en-US" sz="2800" b="1" dirty="0" err="1">
                  <a:solidFill>
                    <a:schemeClr val="tx1">
                      <a:alpha val="80000"/>
                    </a:schemeClr>
                  </a:solidFill>
                </a:rPr>
                <a:t>Zipf</a:t>
              </a:r>
              <a:r>
                <a:rPr lang="en-US" sz="2800" b="1" dirty="0">
                  <a:solidFill>
                    <a:schemeClr val="tx1">
                      <a:alpha val="80000"/>
                    </a:schemeClr>
                  </a:solidFill>
                </a:rPr>
                <a:t>' Law</a:t>
              </a:r>
              <a:endParaRPr lang="en-CN" sz="3200" dirty="0"/>
            </a:p>
          </p:txBody>
        </p:sp>
      </p:grpSp>
      <p:grpSp>
        <p:nvGrpSpPr>
          <p:cNvPr id="15" name="Group 14">
            <a:extLst>
              <a:ext uri="{FF2B5EF4-FFF2-40B4-BE49-F238E27FC236}">
                <a16:creationId xmlns:a16="http://schemas.microsoft.com/office/drawing/2014/main" id="{C9046D76-A685-684A-8DE0-BA6D8864B6B4}"/>
              </a:ext>
            </a:extLst>
          </p:cNvPr>
          <p:cNvGrpSpPr/>
          <p:nvPr/>
        </p:nvGrpSpPr>
        <p:grpSpPr>
          <a:xfrm>
            <a:off x="710037" y="3929582"/>
            <a:ext cx="5740867" cy="890892"/>
            <a:chOff x="698827" y="4545332"/>
            <a:chExt cx="6015123" cy="861439"/>
          </a:xfrm>
          <a:solidFill>
            <a:schemeClr val="accent4">
              <a:lumMod val="40000"/>
              <a:lumOff val="60000"/>
            </a:schemeClr>
          </a:solidFill>
        </p:grpSpPr>
        <p:sp>
          <p:nvSpPr>
            <p:cNvPr id="22" name="Pentagon 21">
              <a:extLst>
                <a:ext uri="{FF2B5EF4-FFF2-40B4-BE49-F238E27FC236}">
                  <a16:creationId xmlns:a16="http://schemas.microsoft.com/office/drawing/2014/main" id="{AED12CB3-F906-E341-B951-44C59510CAA6}"/>
                </a:ext>
              </a:extLst>
            </p:cNvPr>
            <p:cNvSpPr/>
            <p:nvPr/>
          </p:nvSpPr>
          <p:spPr>
            <a:xfrm>
              <a:off x="698827" y="4545332"/>
              <a:ext cx="6015123" cy="861439"/>
            </a:xfrm>
            <a:prstGeom prst="homePlate">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Rectangle 23">
              <a:extLst>
                <a:ext uri="{FF2B5EF4-FFF2-40B4-BE49-F238E27FC236}">
                  <a16:creationId xmlns:a16="http://schemas.microsoft.com/office/drawing/2014/main" id="{AAD684F0-7A2D-2F49-83BC-9A27A22439FE}"/>
                </a:ext>
              </a:extLst>
            </p:cNvPr>
            <p:cNvSpPr/>
            <p:nvPr/>
          </p:nvSpPr>
          <p:spPr>
            <a:xfrm>
              <a:off x="799036" y="4641735"/>
              <a:ext cx="5827232" cy="536622"/>
            </a:xfrm>
            <a:prstGeom prst="rect">
              <a:avLst/>
            </a:prstGeom>
            <a:noFill/>
          </p:spPr>
          <p:txBody>
            <a:bodyPr wrap="square">
              <a:spAutoFit/>
            </a:bodyPr>
            <a:lstStyle/>
            <a:p>
              <a:pPr>
                <a:lnSpc>
                  <a:spcPct val="110000"/>
                </a:lnSpc>
                <a:spcAft>
                  <a:spcPts val="600"/>
                </a:spcAft>
                <a:buClr>
                  <a:schemeClr val="accent1"/>
                </a:buClr>
              </a:pPr>
              <a:r>
                <a:rPr lang="en-US" sz="2800" b="1" dirty="0">
                  <a:solidFill>
                    <a:schemeClr val="tx1">
                      <a:alpha val="80000"/>
                    </a:schemeClr>
                  </a:solidFill>
                </a:rPr>
                <a:t>2. The Principle of least efforts</a:t>
              </a:r>
            </a:p>
          </p:txBody>
        </p:sp>
      </p:grpSp>
      <p:pic>
        <p:nvPicPr>
          <p:cNvPr id="17" name="Picture 16">
            <a:extLst>
              <a:ext uri="{FF2B5EF4-FFF2-40B4-BE49-F238E27FC236}">
                <a16:creationId xmlns:a16="http://schemas.microsoft.com/office/drawing/2014/main" id="{A31345A1-41C8-184B-B4B6-4D7BA11D944A}"/>
              </a:ext>
            </a:extLst>
          </p:cNvPr>
          <p:cNvPicPr>
            <a:picLocks noChangeAspect="1"/>
          </p:cNvPicPr>
          <p:nvPr/>
        </p:nvPicPr>
        <p:blipFill>
          <a:blip r:embed="rId3"/>
          <a:stretch>
            <a:fillRect/>
          </a:stretch>
        </p:blipFill>
        <p:spPr>
          <a:xfrm>
            <a:off x="582839" y="5032238"/>
            <a:ext cx="1417828" cy="1378907"/>
          </a:xfrm>
          <a:prstGeom prst="rect">
            <a:avLst/>
          </a:prstGeom>
        </p:spPr>
      </p:pic>
      <p:sp>
        <p:nvSpPr>
          <p:cNvPr id="31" name="Rectangle 30">
            <a:extLst>
              <a:ext uri="{FF2B5EF4-FFF2-40B4-BE49-F238E27FC236}">
                <a16:creationId xmlns:a16="http://schemas.microsoft.com/office/drawing/2014/main" id="{C6ECE433-8D43-454D-BBD6-591ECC3664B7}"/>
              </a:ext>
            </a:extLst>
          </p:cNvPr>
          <p:cNvSpPr/>
          <p:nvPr/>
        </p:nvSpPr>
        <p:spPr>
          <a:xfrm>
            <a:off x="2000667" y="5022786"/>
            <a:ext cx="10003218" cy="16001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dirty="0">
                <a:latin typeface="+mj-lt"/>
                <a:ea typeface="+mj-ea"/>
                <a:cs typeface="+mj-cs"/>
              </a:rPr>
              <a:t>Even though two principals can make it logically use subjectivity lexicons, you will still need to adjust lexicons to fit the text source under certain environments, e.g. different age groups may have special words represents emotions.</a:t>
            </a:r>
          </a:p>
        </p:txBody>
      </p:sp>
    </p:spTree>
    <p:extLst>
      <p:ext uri="{BB962C8B-B14F-4D97-AF65-F5344CB8AC3E}">
        <p14:creationId xmlns:p14="http://schemas.microsoft.com/office/powerpoint/2010/main" val="385084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E6F1-000E-9F48-981D-3A67C7C5E9C4}"/>
              </a:ext>
            </a:extLst>
          </p:cNvPr>
          <p:cNvSpPr>
            <a:spLocks noGrp="1"/>
          </p:cNvSpPr>
          <p:nvPr>
            <p:ph type="title"/>
          </p:nvPr>
        </p:nvSpPr>
        <p:spPr>
          <a:xfrm>
            <a:off x="838200" y="365760"/>
            <a:ext cx="3383071" cy="1362832"/>
          </a:xfrm>
        </p:spPr>
        <p:txBody>
          <a:bodyPr>
            <a:normAutofit fontScale="90000"/>
          </a:bodyPr>
          <a:lstStyle/>
          <a:p>
            <a:r>
              <a:rPr lang="en-CN" dirty="0"/>
              <a:t>Have a Try!!!</a:t>
            </a:r>
            <a:br>
              <a:rPr lang="en-CN" dirty="0"/>
            </a:br>
            <a:endParaRPr lang="en-CN" dirty="0"/>
          </a:p>
        </p:txBody>
      </p:sp>
      <p:sp>
        <p:nvSpPr>
          <p:cNvPr id="3" name="Content Placeholder 2">
            <a:extLst>
              <a:ext uri="{FF2B5EF4-FFF2-40B4-BE49-F238E27FC236}">
                <a16:creationId xmlns:a16="http://schemas.microsoft.com/office/drawing/2014/main" id="{ACC6D73E-CF45-2446-986E-E3BB8262EAE7}"/>
              </a:ext>
            </a:extLst>
          </p:cNvPr>
          <p:cNvSpPr>
            <a:spLocks noGrp="1"/>
          </p:cNvSpPr>
          <p:nvPr>
            <p:ph idx="1"/>
          </p:nvPr>
        </p:nvSpPr>
        <p:spPr>
          <a:xfrm>
            <a:off x="750518" y="1323149"/>
            <a:ext cx="9658611" cy="1362832"/>
          </a:xfrm>
        </p:spPr>
        <p:txBody>
          <a:bodyPr>
            <a:noAutofit/>
          </a:bodyPr>
          <a:lstStyle/>
          <a:p>
            <a:r>
              <a:rPr lang="en-CN" b="1" dirty="0"/>
              <a:t>Let’s go back to our Lyrics Analysis on ”The Cure”</a:t>
            </a:r>
          </a:p>
          <a:p>
            <a:r>
              <a:rPr lang="en-CN" b="1" dirty="0"/>
              <a:t>A fast &amp; Dirty Sentiment Analysis in R</a:t>
            </a:r>
          </a:p>
        </p:txBody>
      </p:sp>
      <p:sp>
        <p:nvSpPr>
          <p:cNvPr id="4" name="Content Placeholder 2">
            <a:extLst>
              <a:ext uri="{FF2B5EF4-FFF2-40B4-BE49-F238E27FC236}">
                <a16:creationId xmlns:a16="http://schemas.microsoft.com/office/drawing/2014/main" id="{C2CF8B68-475A-6948-9D3F-1CDAA63DE65F}"/>
              </a:ext>
            </a:extLst>
          </p:cNvPr>
          <p:cNvSpPr txBox="1">
            <a:spLocks/>
          </p:cNvSpPr>
          <p:nvPr/>
        </p:nvSpPr>
        <p:spPr>
          <a:xfrm>
            <a:off x="637784" y="3914386"/>
            <a:ext cx="9658610" cy="6914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N" b="1" dirty="0"/>
              <a:t>Advanced lyrics analysis on Taylor Swifts songs</a:t>
            </a:r>
          </a:p>
        </p:txBody>
      </p:sp>
      <p:sp>
        <p:nvSpPr>
          <p:cNvPr id="5" name="Title 1">
            <a:extLst>
              <a:ext uri="{FF2B5EF4-FFF2-40B4-BE49-F238E27FC236}">
                <a16:creationId xmlns:a16="http://schemas.microsoft.com/office/drawing/2014/main" id="{EEB276AA-E588-4146-843C-C5BE3683E820}"/>
              </a:ext>
            </a:extLst>
          </p:cNvPr>
          <p:cNvSpPr txBox="1">
            <a:spLocks/>
          </p:cNvSpPr>
          <p:nvPr/>
        </p:nvSpPr>
        <p:spPr>
          <a:xfrm>
            <a:off x="838199" y="3108108"/>
            <a:ext cx="5462393" cy="119458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CN" dirty="0"/>
              <a:t>More interesting!!!</a:t>
            </a:r>
            <a:br>
              <a:rPr lang="en-CN" dirty="0"/>
            </a:br>
            <a:endParaRPr lang="en-CN" dirty="0"/>
          </a:p>
        </p:txBody>
      </p:sp>
    </p:spTree>
    <p:extLst>
      <p:ext uri="{BB962C8B-B14F-4D97-AF65-F5344CB8AC3E}">
        <p14:creationId xmlns:p14="http://schemas.microsoft.com/office/powerpoint/2010/main" val="357170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9" name="Picture 6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1" name="Rectangle 70">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Title 3">
            <a:extLst>
              <a:ext uri="{FF2B5EF4-FFF2-40B4-BE49-F238E27FC236}">
                <a16:creationId xmlns:a16="http://schemas.microsoft.com/office/drawing/2014/main" id="{40E151A2-6FAD-FE48-8F12-DC5C1FE8A1AB}"/>
              </a:ext>
            </a:extLst>
          </p:cNvPr>
          <p:cNvSpPr>
            <a:spLocks noGrp="1"/>
          </p:cNvSpPr>
          <p:nvPr>
            <p:ph type="title"/>
          </p:nvPr>
        </p:nvSpPr>
        <p:spPr>
          <a:xfrm>
            <a:off x="838200" y="513189"/>
            <a:ext cx="5797883" cy="2667000"/>
          </a:xfrm>
          <a:prstGeom prst="rect">
            <a:avLst/>
          </a:prstGeom>
        </p:spPr>
        <p:txBody>
          <a:bodyPr vert="horz" lIns="91440" tIns="45720" rIns="91440" bIns="45720" rtlCol="0" anchor="b">
            <a:normAutofit/>
          </a:bodyPr>
          <a:lstStyle/>
          <a:p>
            <a:pPr>
              <a:lnSpc>
                <a:spcPct val="90000"/>
              </a:lnSpc>
              <a:spcAft>
                <a:spcPts val="600"/>
              </a:spcAft>
            </a:pPr>
            <a:r>
              <a:rPr lang="en-US" sz="3400">
                <a:solidFill>
                  <a:schemeClr val="tx2"/>
                </a:solidFill>
              </a:rPr>
              <a:t>Go Further:</a:t>
            </a:r>
            <a:br>
              <a:rPr lang="en-US" sz="3400">
                <a:solidFill>
                  <a:schemeClr val="tx2"/>
                </a:solidFill>
              </a:rPr>
            </a:br>
            <a:r>
              <a:rPr lang="en-US" sz="3400">
                <a:solidFill>
                  <a:schemeClr val="tx2"/>
                </a:solidFill>
              </a:rPr>
              <a:t>What if we are interested in analyzing the emotions of customers’ comments in one platform?</a:t>
            </a:r>
            <a:endParaRPr lang="en-US" sz="3400" dirty="0">
              <a:solidFill>
                <a:schemeClr val="tx2"/>
              </a:solidFill>
            </a:endParaRPr>
          </a:p>
        </p:txBody>
      </p:sp>
      <p:pic>
        <p:nvPicPr>
          <p:cNvPr id="2" name="Picture 1">
            <a:extLst>
              <a:ext uri="{FF2B5EF4-FFF2-40B4-BE49-F238E27FC236}">
                <a16:creationId xmlns:a16="http://schemas.microsoft.com/office/drawing/2014/main" id="{C6B41A2E-4F13-B748-9565-D08FDDC4EF4E}"/>
              </a:ext>
            </a:extLst>
          </p:cNvPr>
          <p:cNvPicPr>
            <a:picLocks noChangeAspect="1"/>
          </p:cNvPicPr>
          <p:nvPr/>
        </p:nvPicPr>
        <p:blipFill rotWithShape="1">
          <a:blip r:embed="rId3"/>
          <a:srcRect l="1352" r="1854" b="3"/>
          <a:stretch/>
        </p:blipFill>
        <p:spPr>
          <a:xfrm>
            <a:off x="7162800" y="10"/>
            <a:ext cx="5029200" cy="5693802"/>
          </a:xfrm>
          <a:prstGeom prst="rect">
            <a:avLst/>
          </a:prstGeom>
        </p:spPr>
      </p:pic>
      <p:sp>
        <p:nvSpPr>
          <p:cNvPr id="75" name="Rectangle 74">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Title 1">
            <a:extLst>
              <a:ext uri="{FF2B5EF4-FFF2-40B4-BE49-F238E27FC236}">
                <a16:creationId xmlns:a16="http://schemas.microsoft.com/office/drawing/2014/main" id="{BCF29374-5FF0-5D4F-996C-7C42B1E639DC}"/>
              </a:ext>
            </a:extLst>
          </p:cNvPr>
          <p:cNvSpPr txBox="1">
            <a:spLocks/>
          </p:cNvSpPr>
          <p:nvPr/>
        </p:nvSpPr>
        <p:spPr>
          <a:xfrm>
            <a:off x="744748" y="3676662"/>
            <a:ext cx="6154694" cy="760338"/>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3700" dirty="0">
                <a:solidFill>
                  <a:schemeClr val="tx2"/>
                </a:solidFill>
              </a:rPr>
              <a:t>Text Mining Workflow</a:t>
            </a:r>
            <a:endParaRPr lang="en-US" dirty="0">
              <a:solidFill>
                <a:schemeClr val="tx2"/>
              </a:solidFill>
            </a:endParaRPr>
          </a:p>
        </p:txBody>
      </p:sp>
    </p:spTree>
    <p:extLst>
      <p:ext uri="{BB962C8B-B14F-4D97-AF65-F5344CB8AC3E}">
        <p14:creationId xmlns:p14="http://schemas.microsoft.com/office/powerpoint/2010/main" val="40687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8" name="Rectangle 137">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8" name="Title 1">
            <a:extLst>
              <a:ext uri="{FF2B5EF4-FFF2-40B4-BE49-F238E27FC236}">
                <a16:creationId xmlns:a16="http://schemas.microsoft.com/office/drawing/2014/main" id="{CA2C7F56-A37D-B640-8878-F1F918974CFE}"/>
              </a:ext>
            </a:extLst>
          </p:cNvPr>
          <p:cNvSpPr>
            <a:spLocks noGrp="1"/>
          </p:cNvSpPr>
          <p:nvPr>
            <p:ph type="title"/>
          </p:nvPr>
        </p:nvSpPr>
        <p:spPr>
          <a:xfrm>
            <a:off x="838200" y="559813"/>
            <a:ext cx="4923773" cy="1895674"/>
          </a:xfrm>
        </p:spPr>
        <p:txBody>
          <a:bodyPr vert="horz" lIns="91440" tIns="45720" rIns="91440" bIns="45720" rtlCol="0" anchor="ctr">
            <a:normAutofit/>
          </a:bodyPr>
          <a:lstStyle/>
          <a:p>
            <a:pPr indent="-228600">
              <a:spcAft>
                <a:spcPts val="600"/>
              </a:spcAft>
              <a:buClr>
                <a:schemeClr val="accent1"/>
              </a:buClr>
            </a:pPr>
            <a:r>
              <a:rPr lang="en-US" sz="4000" dirty="0" err="1">
                <a:solidFill>
                  <a:schemeClr val="tx2"/>
                </a:solidFill>
              </a:rPr>
              <a:t>Plutchik’s</a:t>
            </a:r>
            <a:r>
              <a:rPr lang="en-US" sz="4000" dirty="0">
                <a:solidFill>
                  <a:schemeClr val="tx2"/>
                </a:solidFill>
              </a:rPr>
              <a:t> Wheel of Emotion</a:t>
            </a:r>
          </a:p>
        </p:txBody>
      </p:sp>
      <p:sp>
        <p:nvSpPr>
          <p:cNvPr id="9" name="TextBox 8">
            <a:extLst>
              <a:ext uri="{FF2B5EF4-FFF2-40B4-BE49-F238E27FC236}">
                <a16:creationId xmlns:a16="http://schemas.microsoft.com/office/drawing/2014/main" id="{EF9C7B1E-3371-A940-A71C-80A998F1BE8A}"/>
              </a:ext>
            </a:extLst>
          </p:cNvPr>
          <p:cNvSpPr txBox="1"/>
          <p:nvPr/>
        </p:nvSpPr>
        <p:spPr>
          <a:xfrm>
            <a:off x="838200" y="2736937"/>
            <a:ext cx="4633486" cy="2912687"/>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dirty="0">
                <a:solidFill>
                  <a:schemeClr val="tx2"/>
                </a:solidFill>
              </a:rPr>
              <a:t>Visualization consisting of eight primary emotions including joy, trust, fear, surprise, sadness, disgust, anger, anticipation.</a:t>
            </a:r>
            <a:endParaRPr lang="en-US" sz="2400" b="1" dirty="0">
              <a:solidFill>
                <a:schemeClr val="tx2"/>
              </a:solidFill>
            </a:endParaRPr>
          </a:p>
        </p:txBody>
      </p:sp>
      <p:sp>
        <p:nvSpPr>
          <p:cNvPr id="140" name="Rectangle 139">
            <a:extLst>
              <a:ext uri="{FF2B5EF4-FFF2-40B4-BE49-F238E27FC236}">
                <a16:creationId xmlns:a16="http://schemas.microsoft.com/office/drawing/2014/main" id="{7F174AE6-83F4-4EF2-8F3A-E34B1822D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2" name="Rectangle 141">
            <a:extLst>
              <a:ext uri="{FF2B5EF4-FFF2-40B4-BE49-F238E27FC236}">
                <a16:creationId xmlns:a16="http://schemas.microsoft.com/office/drawing/2014/main" id="{4C30E035-0509-409C-B71F-0650ACB14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19800" y="0"/>
            <a:ext cx="6172198"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Diagram&#10;&#10;Description automatically generated">
            <a:extLst>
              <a:ext uri="{FF2B5EF4-FFF2-40B4-BE49-F238E27FC236}">
                <a16:creationId xmlns:a16="http://schemas.microsoft.com/office/drawing/2014/main" id="{8E9684DD-9C20-6F4C-9179-8B0126934EDF}"/>
              </a:ext>
            </a:extLst>
          </p:cNvPr>
          <p:cNvPicPr>
            <a:picLocks noChangeAspect="1"/>
          </p:cNvPicPr>
          <p:nvPr/>
        </p:nvPicPr>
        <p:blipFill rotWithShape="1">
          <a:blip r:embed="rId3"/>
          <a:srcRect l="4380" r="4367"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325251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8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7" name="Rectangle 8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8" name="Rectangle 87">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89">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CA2C7F56-A37D-B640-8878-F1F918974CFE}"/>
              </a:ext>
            </a:extLst>
          </p:cNvPr>
          <p:cNvSpPr>
            <a:spLocks noGrp="1"/>
          </p:cNvSpPr>
          <p:nvPr>
            <p:ph type="title"/>
          </p:nvPr>
        </p:nvSpPr>
        <p:spPr>
          <a:xfrm>
            <a:off x="838201" y="559813"/>
            <a:ext cx="2819399" cy="5577934"/>
          </a:xfrm>
        </p:spPr>
        <p:txBody>
          <a:bodyPr vert="horz" lIns="91440" tIns="45720" rIns="91440" bIns="45720" rtlCol="0" anchor="ctr">
            <a:normAutofit/>
          </a:bodyPr>
          <a:lstStyle/>
          <a:p>
            <a:pPr indent="-228600">
              <a:spcAft>
                <a:spcPts val="600"/>
              </a:spcAft>
              <a:buClr>
                <a:schemeClr val="accent1"/>
              </a:buClr>
            </a:pPr>
            <a:r>
              <a:rPr lang="en-US" sz="3600" dirty="0"/>
              <a:t>Common Subjectivity Lexicons &amp; Inner Join</a:t>
            </a:r>
          </a:p>
        </p:txBody>
      </p:sp>
      <p:graphicFrame>
        <p:nvGraphicFramePr>
          <p:cNvPr id="150" name="TextBox 8">
            <a:extLst>
              <a:ext uri="{FF2B5EF4-FFF2-40B4-BE49-F238E27FC236}">
                <a16:creationId xmlns:a16="http://schemas.microsoft.com/office/drawing/2014/main" id="{75E12043-39D8-4978-ACA4-12E84C37B1EF}"/>
              </a:ext>
            </a:extLst>
          </p:cNvPr>
          <p:cNvGraphicFramePr/>
          <p:nvPr>
            <p:extLst>
              <p:ext uri="{D42A27DB-BD31-4B8C-83A1-F6EECF244321}">
                <p14:modId xmlns:p14="http://schemas.microsoft.com/office/powerpoint/2010/main" val="792728210"/>
              </p:ext>
            </p:extLst>
          </p:nvPr>
        </p:nvGraphicFramePr>
        <p:xfrm>
          <a:off x="4807223" y="457200"/>
          <a:ext cx="6754300" cy="5680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007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9" name="Title 1">
            <a:extLst>
              <a:ext uri="{FF2B5EF4-FFF2-40B4-BE49-F238E27FC236}">
                <a16:creationId xmlns:a16="http://schemas.microsoft.com/office/drawing/2014/main" id="{059D7ED1-3175-CB47-AF7F-31DBBA5CA1A2}"/>
              </a:ext>
            </a:extLst>
          </p:cNvPr>
          <p:cNvSpPr>
            <a:spLocks noGrp="1"/>
          </p:cNvSpPr>
          <p:nvPr>
            <p:ph type="title"/>
          </p:nvPr>
        </p:nvSpPr>
        <p:spPr>
          <a:xfrm>
            <a:off x="2022954" y="871214"/>
            <a:ext cx="5893495" cy="5115571"/>
          </a:xfrm>
        </p:spPr>
        <p:txBody>
          <a:bodyPr vert="horz" lIns="91440" tIns="45720" rIns="91440" bIns="45720" rtlCol="0" anchor="b">
            <a:normAutofit/>
          </a:bodyPr>
          <a:lstStyle/>
          <a:p>
            <a:r>
              <a:rPr lang="en-US" sz="3200" dirty="0" err="1">
                <a:solidFill>
                  <a:schemeClr val="tx2"/>
                </a:solidFill>
              </a:rPr>
              <a:t>dplyr</a:t>
            </a:r>
            <a:r>
              <a:rPr lang="en-US" sz="3200" dirty="0">
                <a:solidFill>
                  <a:schemeClr val="tx2"/>
                </a:solidFill>
              </a:rPr>
              <a:t> package </a:t>
            </a:r>
            <a:r>
              <a:rPr lang="en-US" sz="3200" b="0" dirty="0">
                <a:solidFill>
                  <a:schemeClr val="tx2"/>
                </a:solidFill>
              </a:rPr>
              <a:t>join</a:t>
            </a:r>
            <a:br>
              <a:rPr lang="en-US" sz="3200" dirty="0">
                <a:solidFill>
                  <a:schemeClr val="tx2"/>
                </a:solidFill>
              </a:rPr>
            </a:br>
            <a:r>
              <a:rPr lang="en-US" sz="2800" b="0" dirty="0" err="1">
                <a:solidFill>
                  <a:schemeClr val="tx2"/>
                </a:solidFill>
              </a:rPr>
              <a:t>inner_join</a:t>
            </a:r>
            <a:r>
              <a:rPr lang="en-US" sz="2800" b="0" dirty="0">
                <a:solidFill>
                  <a:schemeClr val="tx2"/>
                </a:solidFill>
              </a:rPr>
              <a:t>(</a:t>
            </a:r>
            <a:r>
              <a:rPr lang="en-US" sz="2800" b="0" dirty="0" err="1">
                <a:solidFill>
                  <a:schemeClr val="tx2"/>
                </a:solidFill>
              </a:rPr>
              <a:t>x,y</a:t>
            </a:r>
            <a:r>
              <a:rPr lang="en-US" sz="2800" b="0" dirty="0">
                <a:solidFill>
                  <a:schemeClr val="tx2"/>
                </a:solidFill>
              </a:rPr>
              <a:t>,…)</a:t>
            </a:r>
            <a:br>
              <a:rPr lang="en-US" sz="2800" b="0" dirty="0">
                <a:solidFill>
                  <a:schemeClr val="tx2"/>
                </a:solidFill>
              </a:rPr>
            </a:br>
            <a:r>
              <a:rPr lang="en-US" sz="2800" b="0" dirty="0" err="1">
                <a:solidFill>
                  <a:schemeClr val="tx2"/>
                </a:solidFill>
              </a:rPr>
              <a:t>left_join</a:t>
            </a:r>
            <a:r>
              <a:rPr lang="en-US" sz="2800" b="0" dirty="0">
                <a:solidFill>
                  <a:schemeClr val="tx2"/>
                </a:solidFill>
              </a:rPr>
              <a:t>(</a:t>
            </a:r>
            <a:r>
              <a:rPr lang="en-US" sz="2800" b="0" dirty="0" err="1">
                <a:solidFill>
                  <a:schemeClr val="tx2"/>
                </a:solidFill>
              </a:rPr>
              <a:t>x,y</a:t>
            </a:r>
            <a:r>
              <a:rPr lang="en-US" sz="2800" b="0" dirty="0">
                <a:solidFill>
                  <a:schemeClr val="tx2"/>
                </a:solidFill>
              </a:rPr>
              <a:t>,…)</a:t>
            </a:r>
            <a:br>
              <a:rPr lang="en-US" sz="2800" b="0" dirty="0">
                <a:solidFill>
                  <a:schemeClr val="tx2"/>
                </a:solidFill>
              </a:rPr>
            </a:br>
            <a:r>
              <a:rPr lang="en-US" sz="2800" b="0" dirty="0" err="1">
                <a:solidFill>
                  <a:schemeClr val="tx2"/>
                </a:solidFill>
              </a:rPr>
              <a:t>right_join</a:t>
            </a:r>
            <a:r>
              <a:rPr lang="en-US" sz="2800" b="0" dirty="0">
                <a:solidFill>
                  <a:schemeClr val="tx2"/>
                </a:solidFill>
              </a:rPr>
              <a:t>(</a:t>
            </a:r>
            <a:r>
              <a:rPr lang="en-US" sz="2800" b="0" dirty="0" err="1">
                <a:solidFill>
                  <a:schemeClr val="tx2"/>
                </a:solidFill>
              </a:rPr>
              <a:t>x,y</a:t>
            </a:r>
            <a:r>
              <a:rPr lang="en-US" sz="2800" b="0" dirty="0">
                <a:solidFill>
                  <a:schemeClr val="tx2"/>
                </a:solidFill>
              </a:rPr>
              <a:t>,…)</a:t>
            </a:r>
            <a:br>
              <a:rPr lang="en-US" sz="2800" b="0" dirty="0">
                <a:solidFill>
                  <a:schemeClr val="tx2"/>
                </a:solidFill>
              </a:rPr>
            </a:br>
            <a:r>
              <a:rPr lang="en-US" sz="2800" b="0" dirty="0" err="1">
                <a:solidFill>
                  <a:schemeClr val="tx2"/>
                </a:solidFill>
              </a:rPr>
              <a:t>semi_join</a:t>
            </a:r>
            <a:r>
              <a:rPr lang="en-US" sz="2800" b="0" dirty="0">
                <a:solidFill>
                  <a:schemeClr val="tx2"/>
                </a:solidFill>
              </a:rPr>
              <a:t>(</a:t>
            </a:r>
            <a:r>
              <a:rPr lang="en-US" sz="2800" b="0" dirty="0" err="1">
                <a:solidFill>
                  <a:schemeClr val="tx2"/>
                </a:solidFill>
              </a:rPr>
              <a:t>x,y</a:t>
            </a:r>
            <a:r>
              <a:rPr lang="en-US" sz="2800" b="0" dirty="0">
                <a:solidFill>
                  <a:schemeClr val="tx2"/>
                </a:solidFill>
              </a:rPr>
              <a:t>,…)</a:t>
            </a:r>
            <a:br>
              <a:rPr lang="en-US" sz="2800" b="0" dirty="0">
                <a:solidFill>
                  <a:schemeClr val="tx2"/>
                </a:solidFill>
              </a:rPr>
            </a:br>
            <a:r>
              <a:rPr lang="en-US" sz="2800" b="0" dirty="0" err="1">
                <a:solidFill>
                  <a:schemeClr val="tx2"/>
                </a:solidFill>
              </a:rPr>
              <a:t>anti_join</a:t>
            </a:r>
            <a:r>
              <a:rPr lang="en-US" sz="2800" b="0" dirty="0">
                <a:solidFill>
                  <a:schemeClr val="tx2"/>
                </a:solidFill>
              </a:rPr>
              <a:t>(</a:t>
            </a:r>
            <a:r>
              <a:rPr lang="en-US" sz="2800" b="0" dirty="0" err="1">
                <a:solidFill>
                  <a:schemeClr val="tx2"/>
                </a:solidFill>
              </a:rPr>
              <a:t>x,y</a:t>
            </a:r>
            <a:r>
              <a:rPr lang="en-US" sz="2800" b="0" dirty="0">
                <a:solidFill>
                  <a:schemeClr val="tx2"/>
                </a:solidFill>
              </a:rPr>
              <a:t>,…)</a:t>
            </a:r>
            <a:br>
              <a:rPr lang="en-US" sz="2800" b="0" dirty="0">
                <a:solidFill>
                  <a:schemeClr val="tx2"/>
                </a:solidFill>
              </a:rPr>
            </a:br>
            <a:br>
              <a:rPr lang="en-US" sz="3200" b="0" dirty="0">
                <a:solidFill>
                  <a:schemeClr val="tx2"/>
                </a:solidFill>
              </a:rPr>
            </a:br>
            <a:r>
              <a:rPr lang="en-US" sz="3200" dirty="0">
                <a:solidFill>
                  <a:schemeClr val="tx2"/>
                </a:solidFill>
              </a:rPr>
              <a:t>declaring the by parameter: </a:t>
            </a:r>
            <a:br>
              <a:rPr lang="en-US" sz="3200" dirty="0">
                <a:solidFill>
                  <a:schemeClr val="tx2"/>
                </a:solidFill>
              </a:rPr>
            </a:br>
            <a:r>
              <a:rPr lang="en-US" sz="2800" b="0" dirty="0" err="1">
                <a:solidFill>
                  <a:schemeClr val="tx2"/>
                </a:solidFill>
              </a:rPr>
              <a:t>inner_join</a:t>
            </a:r>
            <a:r>
              <a:rPr lang="en-US" sz="2800" b="0" dirty="0">
                <a:solidFill>
                  <a:schemeClr val="tx2"/>
                </a:solidFill>
              </a:rPr>
              <a:t>(</a:t>
            </a:r>
            <a:r>
              <a:rPr lang="en-US" sz="2800" b="0" dirty="0" err="1">
                <a:solidFill>
                  <a:schemeClr val="tx2"/>
                </a:solidFill>
              </a:rPr>
              <a:t>x,y,by</a:t>
            </a:r>
            <a:r>
              <a:rPr lang="en-US" sz="2800" b="0" dirty="0">
                <a:solidFill>
                  <a:schemeClr val="tx2"/>
                </a:solidFill>
              </a:rPr>
              <a:t>=“</a:t>
            </a:r>
            <a:r>
              <a:rPr lang="en-US" sz="2800" b="0" dirty="0" err="1">
                <a:solidFill>
                  <a:schemeClr val="tx2"/>
                </a:solidFill>
              </a:rPr>
              <a:t>shared_column</a:t>
            </a:r>
            <a:r>
              <a:rPr lang="en-US" sz="2800" b="0" dirty="0">
                <a:solidFill>
                  <a:schemeClr val="tx2"/>
                </a:solidFill>
              </a:rPr>
              <a:t>)</a:t>
            </a:r>
            <a:br>
              <a:rPr lang="en-US" sz="2800" b="0" dirty="0">
                <a:solidFill>
                  <a:schemeClr val="tx2"/>
                </a:solidFill>
              </a:rPr>
            </a:br>
            <a:r>
              <a:rPr lang="en-US" sz="3200" dirty="0">
                <a:solidFill>
                  <a:schemeClr val="tx2"/>
                </a:solidFill>
              </a:rPr>
              <a:t>or</a:t>
            </a:r>
            <a:br>
              <a:rPr lang="en-US" sz="3200" dirty="0">
                <a:solidFill>
                  <a:schemeClr val="tx2"/>
                </a:solidFill>
              </a:rPr>
            </a:br>
            <a:r>
              <a:rPr lang="en-US" sz="2800" b="0" dirty="0" err="1">
                <a:solidFill>
                  <a:schemeClr val="tx2"/>
                </a:solidFill>
              </a:rPr>
              <a:t>inner_join</a:t>
            </a:r>
            <a:r>
              <a:rPr lang="en-US" sz="2800" b="0" dirty="0">
                <a:solidFill>
                  <a:schemeClr val="tx2"/>
                </a:solidFill>
              </a:rPr>
              <a:t>(</a:t>
            </a:r>
            <a:r>
              <a:rPr lang="en-US" sz="2800" b="0" dirty="0" err="1">
                <a:solidFill>
                  <a:schemeClr val="tx2"/>
                </a:solidFill>
              </a:rPr>
              <a:t>x,y,by</a:t>
            </a:r>
            <a:r>
              <a:rPr lang="en-US" sz="2800" b="0" dirty="0">
                <a:solidFill>
                  <a:schemeClr val="tx2"/>
                </a:solidFill>
              </a:rPr>
              <a:t>=c(“a”=“b”))</a:t>
            </a:r>
          </a:p>
        </p:txBody>
      </p:sp>
      <p:grpSp>
        <p:nvGrpSpPr>
          <p:cNvPr id="13" name="Group 12">
            <a:extLst>
              <a:ext uri="{FF2B5EF4-FFF2-40B4-BE49-F238E27FC236}">
                <a16:creationId xmlns:a16="http://schemas.microsoft.com/office/drawing/2014/main" id="{01B8CA11-146F-0D4A-8DB9-58699BFAFDE5}"/>
              </a:ext>
            </a:extLst>
          </p:cNvPr>
          <p:cNvGrpSpPr/>
          <p:nvPr/>
        </p:nvGrpSpPr>
        <p:grpSpPr>
          <a:xfrm>
            <a:off x="226171" y="159369"/>
            <a:ext cx="3105752" cy="830187"/>
            <a:chOff x="0" y="160973"/>
            <a:chExt cx="6754300" cy="2585700"/>
          </a:xfrm>
        </p:grpSpPr>
        <p:sp>
          <p:nvSpPr>
            <p:cNvPr id="15" name="Rounded Rectangle 14">
              <a:extLst>
                <a:ext uri="{FF2B5EF4-FFF2-40B4-BE49-F238E27FC236}">
                  <a16:creationId xmlns:a16="http://schemas.microsoft.com/office/drawing/2014/main" id="{EDF72C33-1C18-5640-AA49-6794197283DD}"/>
                </a:ext>
              </a:extLst>
            </p:cNvPr>
            <p:cNvSpPr/>
            <p:nvPr/>
          </p:nvSpPr>
          <p:spPr>
            <a:xfrm>
              <a:off x="0" y="160973"/>
              <a:ext cx="6754300" cy="2585700"/>
            </a:xfrm>
            <a:prstGeom prst="roundRect">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3D322A9A-7ADF-7546-97CD-906F01C62622}"/>
                </a:ext>
              </a:extLst>
            </p:cNvPr>
            <p:cNvSpPr txBox="1"/>
            <p:nvPr/>
          </p:nvSpPr>
          <p:spPr>
            <a:xfrm>
              <a:off x="603371" y="522160"/>
              <a:ext cx="5690460" cy="18633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3200" b="1" kern="1200" dirty="0"/>
                <a:t>inner join</a:t>
              </a:r>
              <a:endParaRPr lang="en-US" sz="3200" kern="1200" dirty="0"/>
            </a:p>
          </p:txBody>
        </p:sp>
      </p:grpSp>
    </p:spTree>
    <p:extLst>
      <p:ext uri="{BB962C8B-B14F-4D97-AF65-F5344CB8AC3E}">
        <p14:creationId xmlns:p14="http://schemas.microsoft.com/office/powerpoint/2010/main" val="353324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9" name="Title 1">
            <a:extLst>
              <a:ext uri="{FF2B5EF4-FFF2-40B4-BE49-F238E27FC236}">
                <a16:creationId xmlns:a16="http://schemas.microsoft.com/office/drawing/2014/main" id="{059D7ED1-3175-CB47-AF7F-31DBBA5CA1A2}"/>
              </a:ext>
            </a:extLst>
          </p:cNvPr>
          <p:cNvSpPr>
            <a:spLocks noGrp="1"/>
          </p:cNvSpPr>
          <p:nvPr>
            <p:ph type="title"/>
          </p:nvPr>
        </p:nvSpPr>
        <p:spPr>
          <a:xfrm>
            <a:off x="1096028" y="358304"/>
            <a:ext cx="7622086" cy="1177446"/>
          </a:xfrm>
        </p:spPr>
        <p:txBody>
          <a:bodyPr vert="horz" lIns="91440" tIns="45720" rIns="91440" bIns="45720" rtlCol="0" anchor="b">
            <a:normAutofit/>
          </a:bodyPr>
          <a:lstStyle/>
          <a:p>
            <a:r>
              <a:rPr lang="en-US" sz="3200" dirty="0">
                <a:solidFill>
                  <a:schemeClr val="tx2"/>
                </a:solidFill>
              </a:rPr>
              <a:t>Comparing inner join and anti joins</a:t>
            </a:r>
            <a:br>
              <a:rPr lang="en-US" sz="3200" dirty="0">
                <a:solidFill>
                  <a:schemeClr val="tx2"/>
                </a:solidFill>
              </a:rPr>
            </a:br>
            <a:endParaRPr lang="en-US" sz="2800" b="0" dirty="0">
              <a:solidFill>
                <a:schemeClr val="tx2"/>
              </a:solidFill>
            </a:endParaRPr>
          </a:p>
        </p:txBody>
      </p:sp>
      <p:pic>
        <p:nvPicPr>
          <p:cNvPr id="5" name="Picture 4" descr="Diagram, venn diagram&#10;&#10;Description automatically generated">
            <a:extLst>
              <a:ext uri="{FF2B5EF4-FFF2-40B4-BE49-F238E27FC236}">
                <a16:creationId xmlns:a16="http://schemas.microsoft.com/office/drawing/2014/main" id="{255568E2-FD8D-3E4E-A2FE-9A5993F08BC9}"/>
              </a:ext>
            </a:extLst>
          </p:cNvPr>
          <p:cNvPicPr>
            <a:picLocks noChangeAspect="1"/>
          </p:cNvPicPr>
          <p:nvPr/>
        </p:nvPicPr>
        <p:blipFill>
          <a:blip r:embed="rId4"/>
          <a:stretch>
            <a:fillRect/>
          </a:stretch>
        </p:blipFill>
        <p:spPr>
          <a:xfrm>
            <a:off x="6535522" y="1196218"/>
            <a:ext cx="4062517" cy="3046888"/>
          </a:xfrm>
          <a:prstGeom prst="rect">
            <a:avLst/>
          </a:prstGeom>
        </p:spPr>
      </p:pic>
      <p:pic>
        <p:nvPicPr>
          <p:cNvPr id="6" name="Picture 5">
            <a:extLst>
              <a:ext uri="{FF2B5EF4-FFF2-40B4-BE49-F238E27FC236}">
                <a16:creationId xmlns:a16="http://schemas.microsoft.com/office/drawing/2014/main" id="{CDD91B98-907C-9B49-B557-F09DB8811643}"/>
              </a:ext>
            </a:extLst>
          </p:cNvPr>
          <p:cNvPicPr>
            <a:picLocks noChangeAspect="1"/>
          </p:cNvPicPr>
          <p:nvPr/>
        </p:nvPicPr>
        <p:blipFill>
          <a:blip r:embed="rId5"/>
          <a:stretch>
            <a:fillRect/>
          </a:stretch>
        </p:blipFill>
        <p:spPr>
          <a:xfrm>
            <a:off x="1848565" y="1179861"/>
            <a:ext cx="3938459" cy="3063246"/>
          </a:xfrm>
          <a:prstGeom prst="rect">
            <a:avLst/>
          </a:prstGeom>
        </p:spPr>
      </p:pic>
      <p:sp>
        <p:nvSpPr>
          <p:cNvPr id="7" name="TextBox 6">
            <a:extLst>
              <a:ext uri="{FF2B5EF4-FFF2-40B4-BE49-F238E27FC236}">
                <a16:creationId xmlns:a16="http://schemas.microsoft.com/office/drawing/2014/main" id="{832BCADD-AD0D-5544-B216-B5F676F28A35}"/>
              </a:ext>
            </a:extLst>
          </p:cNvPr>
          <p:cNvSpPr txBox="1"/>
          <p:nvPr/>
        </p:nvSpPr>
        <p:spPr>
          <a:xfrm>
            <a:off x="1914437" y="4243105"/>
            <a:ext cx="4029402" cy="2246769"/>
          </a:xfrm>
          <a:prstGeom prst="rect">
            <a:avLst/>
          </a:prstGeom>
          <a:noFill/>
        </p:spPr>
        <p:txBody>
          <a:bodyPr wrap="square" rtlCol="0">
            <a:spAutoFit/>
          </a:bodyPr>
          <a:lstStyle/>
          <a:p>
            <a:r>
              <a:rPr lang="en-US" sz="2800" dirty="0"/>
              <a:t>i</a:t>
            </a:r>
            <a:r>
              <a:rPr lang="en-CN" sz="2800" dirty="0"/>
              <a:t>nner_join(</a:t>
            </a:r>
          </a:p>
          <a:p>
            <a:r>
              <a:rPr lang="en-CN" sz="2800" dirty="0"/>
              <a:t>  text_table, </a:t>
            </a:r>
          </a:p>
          <a:p>
            <a:r>
              <a:rPr lang="en-CN" sz="2800" dirty="0"/>
              <a:t>  subjectivity_lexicon,</a:t>
            </a:r>
          </a:p>
          <a:p>
            <a:r>
              <a:rPr lang="en-CN" sz="2800" dirty="0"/>
              <a:t>  by=“word_column”</a:t>
            </a:r>
          </a:p>
          <a:p>
            <a:r>
              <a:rPr lang="en-CN" sz="2800" dirty="0"/>
              <a:t>)</a:t>
            </a:r>
          </a:p>
        </p:txBody>
      </p:sp>
      <p:sp>
        <p:nvSpPr>
          <p:cNvPr id="13" name="TextBox 12">
            <a:extLst>
              <a:ext uri="{FF2B5EF4-FFF2-40B4-BE49-F238E27FC236}">
                <a16:creationId xmlns:a16="http://schemas.microsoft.com/office/drawing/2014/main" id="{4B497DFC-D75D-E149-ABA6-0DBF862BDF00}"/>
              </a:ext>
            </a:extLst>
          </p:cNvPr>
          <p:cNvSpPr txBox="1"/>
          <p:nvPr/>
        </p:nvSpPr>
        <p:spPr>
          <a:xfrm>
            <a:off x="6486675" y="4252927"/>
            <a:ext cx="4029402" cy="2246769"/>
          </a:xfrm>
          <a:prstGeom prst="rect">
            <a:avLst/>
          </a:prstGeom>
          <a:noFill/>
        </p:spPr>
        <p:txBody>
          <a:bodyPr wrap="square" rtlCol="0">
            <a:spAutoFit/>
          </a:bodyPr>
          <a:lstStyle/>
          <a:p>
            <a:r>
              <a:rPr lang="en-US" sz="2800" dirty="0"/>
              <a:t>anti</a:t>
            </a:r>
            <a:r>
              <a:rPr lang="en-CN" sz="2800" dirty="0"/>
              <a:t>_join(</a:t>
            </a:r>
          </a:p>
          <a:p>
            <a:r>
              <a:rPr lang="en-CN" sz="2800" dirty="0"/>
              <a:t>  text_table, </a:t>
            </a:r>
          </a:p>
          <a:p>
            <a:r>
              <a:rPr lang="en-CN" sz="2800" dirty="0"/>
              <a:t>  stopwords_table,</a:t>
            </a:r>
          </a:p>
          <a:p>
            <a:r>
              <a:rPr lang="en-CN" sz="2800" dirty="0"/>
              <a:t>  by=“word_column”</a:t>
            </a:r>
          </a:p>
          <a:p>
            <a:r>
              <a:rPr lang="en-CN" sz="2800" dirty="0"/>
              <a:t>)</a:t>
            </a:r>
          </a:p>
        </p:txBody>
      </p:sp>
    </p:spTree>
    <p:extLst>
      <p:ext uri="{BB962C8B-B14F-4D97-AF65-F5344CB8AC3E}">
        <p14:creationId xmlns:p14="http://schemas.microsoft.com/office/powerpoint/2010/main" val="1849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9" name="Title 1">
            <a:extLst>
              <a:ext uri="{FF2B5EF4-FFF2-40B4-BE49-F238E27FC236}">
                <a16:creationId xmlns:a16="http://schemas.microsoft.com/office/drawing/2014/main" id="{059D7ED1-3175-CB47-AF7F-31DBBA5CA1A2}"/>
              </a:ext>
            </a:extLst>
          </p:cNvPr>
          <p:cNvSpPr>
            <a:spLocks noGrp="1"/>
          </p:cNvSpPr>
          <p:nvPr>
            <p:ph type="title"/>
          </p:nvPr>
        </p:nvSpPr>
        <p:spPr>
          <a:xfrm>
            <a:off x="1242189" y="564575"/>
            <a:ext cx="9502011" cy="1177446"/>
          </a:xfrm>
        </p:spPr>
        <p:txBody>
          <a:bodyPr vert="horz" lIns="91440" tIns="45720" rIns="91440" bIns="45720" rtlCol="0" anchor="b">
            <a:noAutofit/>
          </a:bodyPr>
          <a:lstStyle/>
          <a:p>
            <a:r>
              <a:rPr lang="en-US" sz="3200" dirty="0">
                <a:solidFill>
                  <a:schemeClr val="tx2"/>
                </a:solidFill>
              </a:rPr>
              <a:t>In our case</a:t>
            </a:r>
            <a:br>
              <a:rPr lang="en-US" sz="3200" dirty="0">
                <a:solidFill>
                  <a:schemeClr val="tx2"/>
                </a:solidFill>
              </a:rPr>
            </a:br>
            <a:r>
              <a:rPr lang="en-US" sz="3200" dirty="0">
                <a:solidFill>
                  <a:schemeClr val="tx2"/>
                </a:solidFill>
              </a:rPr>
              <a:t>Inner join Texts with positive/negative words</a:t>
            </a:r>
            <a:br>
              <a:rPr lang="en-US" sz="3200" dirty="0">
                <a:solidFill>
                  <a:schemeClr val="tx2"/>
                </a:solidFill>
              </a:rPr>
            </a:br>
            <a:endParaRPr lang="en-US" sz="2800" b="0" dirty="0">
              <a:solidFill>
                <a:schemeClr val="tx2"/>
              </a:solidFill>
            </a:endParaRPr>
          </a:p>
        </p:txBody>
      </p:sp>
      <p:pic>
        <p:nvPicPr>
          <p:cNvPr id="19" name="Picture 18" descr="Diagram&#10;&#10;Description automatically generated">
            <a:extLst>
              <a:ext uri="{FF2B5EF4-FFF2-40B4-BE49-F238E27FC236}">
                <a16:creationId xmlns:a16="http://schemas.microsoft.com/office/drawing/2014/main" id="{3039D830-2707-8F49-BDC2-F4043F86F3B3}"/>
              </a:ext>
            </a:extLst>
          </p:cNvPr>
          <p:cNvPicPr>
            <a:picLocks noChangeAspect="1"/>
          </p:cNvPicPr>
          <p:nvPr/>
        </p:nvPicPr>
        <p:blipFill>
          <a:blip r:embed="rId4"/>
          <a:stretch>
            <a:fillRect/>
          </a:stretch>
        </p:blipFill>
        <p:spPr>
          <a:xfrm>
            <a:off x="2613790" y="1435099"/>
            <a:ext cx="6430198" cy="5001265"/>
          </a:xfrm>
          <a:prstGeom prst="rect">
            <a:avLst/>
          </a:prstGeom>
        </p:spPr>
      </p:pic>
      <p:sp>
        <p:nvSpPr>
          <p:cNvPr id="20" name="TextBox 19">
            <a:extLst>
              <a:ext uri="{FF2B5EF4-FFF2-40B4-BE49-F238E27FC236}">
                <a16:creationId xmlns:a16="http://schemas.microsoft.com/office/drawing/2014/main" id="{5EC7D45B-F681-7343-9BAF-5F3B94537C70}"/>
              </a:ext>
            </a:extLst>
          </p:cNvPr>
          <p:cNvSpPr txBox="1"/>
          <p:nvPr/>
        </p:nvSpPr>
        <p:spPr>
          <a:xfrm>
            <a:off x="913578" y="2719662"/>
            <a:ext cx="2267212" cy="646331"/>
          </a:xfrm>
          <a:prstGeom prst="rect">
            <a:avLst/>
          </a:prstGeom>
          <a:noFill/>
        </p:spPr>
        <p:txBody>
          <a:bodyPr wrap="square" rtlCol="0">
            <a:spAutoFit/>
          </a:bodyPr>
          <a:lstStyle/>
          <a:p>
            <a:r>
              <a:rPr lang="en-CN" sz="3600" dirty="0"/>
              <a:t>Text Table</a:t>
            </a:r>
            <a:endParaRPr lang="en-CN" dirty="0"/>
          </a:p>
        </p:txBody>
      </p:sp>
      <p:cxnSp>
        <p:nvCxnSpPr>
          <p:cNvPr id="22" name="Straight Arrow Connector 21">
            <a:extLst>
              <a:ext uri="{FF2B5EF4-FFF2-40B4-BE49-F238E27FC236}">
                <a16:creationId xmlns:a16="http://schemas.microsoft.com/office/drawing/2014/main" id="{411CA668-4C0B-5945-87E3-36B827A1C561}"/>
              </a:ext>
            </a:extLst>
          </p:cNvPr>
          <p:cNvCxnSpPr>
            <a:cxnSpLocks/>
          </p:cNvCxnSpPr>
          <p:nvPr/>
        </p:nvCxnSpPr>
        <p:spPr>
          <a:xfrm>
            <a:off x="1887280" y="3211991"/>
            <a:ext cx="1958210" cy="94665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38CFDD-770E-2C4E-B652-6DCA87FD7D2E}"/>
              </a:ext>
            </a:extLst>
          </p:cNvPr>
          <p:cNvCxnSpPr>
            <a:cxnSpLocks/>
          </p:cNvCxnSpPr>
          <p:nvPr/>
        </p:nvCxnSpPr>
        <p:spPr>
          <a:xfrm flipH="1">
            <a:off x="8058151" y="2719662"/>
            <a:ext cx="1957387" cy="1274174"/>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A6A881-9EBB-204E-9C3D-0ABEEDE59990}"/>
              </a:ext>
            </a:extLst>
          </p:cNvPr>
          <p:cNvSpPr txBox="1"/>
          <p:nvPr/>
        </p:nvSpPr>
        <p:spPr>
          <a:xfrm>
            <a:off x="7977885" y="1519333"/>
            <a:ext cx="3832419" cy="1200329"/>
          </a:xfrm>
          <a:prstGeom prst="rect">
            <a:avLst/>
          </a:prstGeom>
          <a:noFill/>
        </p:spPr>
        <p:txBody>
          <a:bodyPr wrap="square" rtlCol="0">
            <a:spAutoFit/>
          </a:bodyPr>
          <a:lstStyle/>
          <a:p>
            <a:r>
              <a:rPr lang="en-CN" sz="3600" dirty="0"/>
              <a:t>Positive/Negative words Table</a:t>
            </a:r>
            <a:endParaRPr lang="en-CN" dirty="0"/>
          </a:p>
        </p:txBody>
      </p:sp>
    </p:spTree>
    <p:extLst>
      <p:ext uri="{BB962C8B-B14F-4D97-AF65-F5344CB8AC3E}">
        <p14:creationId xmlns:p14="http://schemas.microsoft.com/office/powerpoint/2010/main" val="71475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17" name="Title 1">
            <a:extLst>
              <a:ext uri="{FF2B5EF4-FFF2-40B4-BE49-F238E27FC236}">
                <a16:creationId xmlns:a16="http://schemas.microsoft.com/office/drawing/2014/main" id="{F8779136-EB16-614B-95B9-2FC098AC57C8}"/>
              </a:ext>
            </a:extLst>
          </p:cNvPr>
          <p:cNvSpPr txBox="1">
            <a:spLocks/>
          </p:cNvSpPr>
          <p:nvPr/>
        </p:nvSpPr>
        <p:spPr>
          <a:xfrm>
            <a:off x="1509385" y="628649"/>
            <a:ext cx="9020503" cy="4072441"/>
          </a:xfrm>
          <a:prstGeom prst="rect">
            <a:avLst/>
          </a:prstGeom>
          <a:ln w="136525" cmpd="tri">
            <a:solidFill>
              <a:schemeClr val="accent2">
                <a:lumMod val="75000"/>
              </a:schemeClr>
            </a:solidFill>
          </a:ln>
        </p:spPr>
        <p:txBody>
          <a:bodyPr vert="horz" lIns="91440" tIns="45720" rIns="91440" bIns="45720" rtlCol="0" anchor="b">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spcAft>
                <a:spcPts val="600"/>
              </a:spcAft>
            </a:pPr>
            <a:r>
              <a:rPr lang="en-US" sz="3200" dirty="0">
                <a:solidFill>
                  <a:schemeClr val="tx1"/>
                </a:solidFill>
              </a:rPr>
              <a:t>Basic Introduction:</a:t>
            </a:r>
          </a:p>
          <a:p>
            <a:pPr>
              <a:spcAft>
                <a:spcPts val="600"/>
              </a:spcAft>
            </a:pPr>
            <a:r>
              <a:rPr lang="en-US" sz="2400" b="0" dirty="0">
                <a:solidFill>
                  <a:schemeClr val="tx1"/>
                </a:solidFill>
              </a:rPr>
              <a:t>The </a:t>
            </a:r>
            <a:r>
              <a:rPr lang="en-US" sz="2400" dirty="0">
                <a:solidFill>
                  <a:schemeClr val="tx1"/>
                </a:solidFill>
              </a:rPr>
              <a:t>NRC</a:t>
            </a:r>
            <a:r>
              <a:rPr lang="en-US" sz="2400" b="0" dirty="0">
                <a:solidFill>
                  <a:schemeClr val="tx1"/>
                </a:solidFill>
              </a:rPr>
              <a:t> lexicon categorizes words in a binary fashion (“yes”/“no”) into categories of positive, negative, anger, anticipation, disgust, fear, joy, sadness, surprise, and trust.</a:t>
            </a:r>
          </a:p>
          <a:p>
            <a:pPr>
              <a:spcAft>
                <a:spcPts val="600"/>
              </a:spcAft>
            </a:pPr>
            <a:r>
              <a:rPr lang="en-US" sz="2400" b="0" dirty="0">
                <a:solidFill>
                  <a:schemeClr val="tx1"/>
                </a:solidFill>
              </a:rPr>
              <a:t> </a:t>
            </a:r>
          </a:p>
          <a:p>
            <a:pPr>
              <a:spcAft>
                <a:spcPts val="600"/>
              </a:spcAft>
            </a:pPr>
            <a:r>
              <a:rPr lang="en-US" sz="2400" b="0" dirty="0">
                <a:solidFill>
                  <a:schemeClr val="tx1"/>
                </a:solidFill>
              </a:rPr>
              <a:t>The </a:t>
            </a:r>
            <a:r>
              <a:rPr lang="en-US" sz="2400" dirty="0">
                <a:solidFill>
                  <a:schemeClr val="tx1"/>
                </a:solidFill>
              </a:rPr>
              <a:t>BING</a:t>
            </a:r>
            <a:r>
              <a:rPr lang="en-US" sz="2400" b="0" dirty="0">
                <a:solidFill>
                  <a:schemeClr val="tx1"/>
                </a:solidFill>
              </a:rPr>
              <a:t> lexicon categorizes words in a binary fashion into positive and negative categories.</a:t>
            </a:r>
          </a:p>
          <a:p>
            <a:pPr>
              <a:spcAft>
                <a:spcPts val="600"/>
              </a:spcAft>
            </a:pPr>
            <a:endParaRPr lang="en-US" sz="2400" b="0" dirty="0">
              <a:solidFill>
                <a:schemeClr val="tx1"/>
              </a:solidFill>
            </a:endParaRPr>
          </a:p>
          <a:p>
            <a:pPr>
              <a:spcAft>
                <a:spcPts val="600"/>
              </a:spcAft>
            </a:pPr>
            <a:r>
              <a:rPr lang="en-US" sz="2400" b="0" dirty="0">
                <a:solidFill>
                  <a:schemeClr val="tx1"/>
                </a:solidFill>
              </a:rPr>
              <a:t>The </a:t>
            </a:r>
            <a:r>
              <a:rPr lang="en-US" sz="2400" dirty="0">
                <a:solidFill>
                  <a:schemeClr val="tx1"/>
                </a:solidFill>
              </a:rPr>
              <a:t>AFINN</a:t>
            </a:r>
            <a:r>
              <a:rPr lang="en-US" sz="2400" b="0" dirty="0">
                <a:solidFill>
                  <a:schemeClr val="tx1"/>
                </a:solidFill>
              </a:rPr>
              <a:t> lexicon assigns words with a score that runs between -5 and 5, with negative scores indicating negative sentiment and positive scores indicating positive sentiment.</a:t>
            </a:r>
            <a:endParaRPr lang="en-US" sz="2400" dirty="0">
              <a:solidFill>
                <a:schemeClr val="tx1"/>
              </a:solidFill>
            </a:endParaRPr>
          </a:p>
        </p:txBody>
      </p:sp>
      <p:sp>
        <p:nvSpPr>
          <p:cNvPr id="19" name="TextBox 18">
            <a:extLst>
              <a:ext uri="{FF2B5EF4-FFF2-40B4-BE49-F238E27FC236}">
                <a16:creationId xmlns:a16="http://schemas.microsoft.com/office/drawing/2014/main" id="{BD45CA17-03BB-6347-9BD5-76D21ABBA141}"/>
              </a:ext>
            </a:extLst>
          </p:cNvPr>
          <p:cNvSpPr txBox="1"/>
          <p:nvPr/>
        </p:nvSpPr>
        <p:spPr>
          <a:xfrm>
            <a:off x="2326317" y="4729974"/>
            <a:ext cx="4888871" cy="2308324"/>
          </a:xfrm>
          <a:prstGeom prst="rect">
            <a:avLst/>
          </a:prstGeom>
          <a:noFill/>
          <a:ln w="114300" cmpd="tri">
            <a:noFill/>
          </a:ln>
        </p:spPr>
        <p:txBody>
          <a:bodyPr wrap="square" rtlCol="0">
            <a:spAutoFit/>
          </a:bodyPr>
          <a:lstStyle/>
          <a:p>
            <a:r>
              <a:rPr lang="en-US" sz="2400" dirty="0"/>
              <a:t>l</a:t>
            </a:r>
            <a:r>
              <a:rPr lang="en-CN" sz="2400" dirty="0"/>
              <a:t>ibrary(tidytext)</a:t>
            </a:r>
          </a:p>
          <a:p>
            <a:r>
              <a:rPr lang="en-US" sz="2400" dirty="0"/>
              <a:t>l</a:t>
            </a:r>
            <a:r>
              <a:rPr lang="en-CN" sz="2400" dirty="0"/>
              <a:t>ibrary(textdata)</a:t>
            </a:r>
          </a:p>
          <a:p>
            <a:r>
              <a:rPr lang="en-US" sz="2400" dirty="0"/>
              <a:t>g</a:t>
            </a:r>
            <a:r>
              <a:rPr lang="en-CN" sz="2400" dirty="0"/>
              <a:t>et_sentiments(“afinn”)</a:t>
            </a:r>
          </a:p>
          <a:p>
            <a:r>
              <a:rPr lang="en-US" sz="2400" dirty="0"/>
              <a:t>g</a:t>
            </a:r>
            <a:r>
              <a:rPr lang="en-CN" sz="2400" dirty="0"/>
              <a:t>et_sentiments(“nrc”)</a:t>
            </a:r>
          </a:p>
          <a:p>
            <a:r>
              <a:rPr lang="en-US" sz="2400" dirty="0"/>
              <a:t>g</a:t>
            </a:r>
            <a:r>
              <a:rPr lang="en-CN" sz="2400" dirty="0"/>
              <a:t>et_sentiments(“bing”)</a:t>
            </a:r>
          </a:p>
          <a:p>
            <a:endParaRPr lang="en-CN" sz="2400" dirty="0"/>
          </a:p>
        </p:txBody>
      </p:sp>
      <p:pic>
        <p:nvPicPr>
          <p:cNvPr id="20" name="Picture 19">
            <a:extLst>
              <a:ext uri="{FF2B5EF4-FFF2-40B4-BE49-F238E27FC236}">
                <a16:creationId xmlns:a16="http://schemas.microsoft.com/office/drawing/2014/main" id="{48794550-F908-AC4E-AF9F-9C8A583136BE}"/>
              </a:ext>
            </a:extLst>
          </p:cNvPr>
          <p:cNvPicPr>
            <a:picLocks noChangeAspect="1"/>
          </p:cNvPicPr>
          <p:nvPr/>
        </p:nvPicPr>
        <p:blipFill>
          <a:blip r:embed="rId4"/>
          <a:stretch>
            <a:fillRect/>
          </a:stretch>
        </p:blipFill>
        <p:spPr>
          <a:xfrm>
            <a:off x="1100601" y="4911886"/>
            <a:ext cx="1225717" cy="1168399"/>
          </a:xfrm>
          <a:prstGeom prst="rect">
            <a:avLst/>
          </a:prstGeom>
        </p:spPr>
      </p:pic>
      <p:sp>
        <p:nvSpPr>
          <p:cNvPr id="22" name="Round Diagonal Corner Rectangle 21">
            <a:extLst>
              <a:ext uri="{FF2B5EF4-FFF2-40B4-BE49-F238E27FC236}">
                <a16:creationId xmlns:a16="http://schemas.microsoft.com/office/drawing/2014/main" id="{57627F69-19B7-9A43-A458-CD988E006A37}"/>
              </a:ext>
            </a:extLst>
          </p:cNvPr>
          <p:cNvSpPr/>
          <p:nvPr/>
        </p:nvSpPr>
        <p:spPr>
          <a:xfrm>
            <a:off x="1100601" y="526093"/>
            <a:ext cx="9640551" cy="4203881"/>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95821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4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2" name="Rectangle 44">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Rectangle 46">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C017850-7C3C-F147-A324-DEB0B80FA8A4}"/>
              </a:ext>
            </a:extLst>
          </p:cNvPr>
          <p:cNvSpPr txBox="1">
            <a:spLocks/>
          </p:cNvSpPr>
          <p:nvPr/>
        </p:nvSpPr>
        <p:spPr>
          <a:xfrm>
            <a:off x="503610" y="138016"/>
            <a:ext cx="5590866" cy="8598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lnSpc>
                <a:spcPct val="90000"/>
              </a:lnSpc>
              <a:spcAft>
                <a:spcPts val="600"/>
              </a:spcAft>
            </a:pPr>
            <a:r>
              <a:rPr lang="en-US" sz="2800" dirty="0"/>
              <a:t>Recall: Text Mining Workflow </a:t>
            </a:r>
          </a:p>
        </p:txBody>
      </p:sp>
      <p:sp>
        <p:nvSpPr>
          <p:cNvPr id="4" name="Rectangle 3">
            <a:extLst>
              <a:ext uri="{FF2B5EF4-FFF2-40B4-BE49-F238E27FC236}">
                <a16:creationId xmlns:a16="http://schemas.microsoft.com/office/drawing/2014/main" id="{107341F5-B5D8-F24F-BFFC-9D89C62195CB}"/>
              </a:ext>
            </a:extLst>
          </p:cNvPr>
          <p:cNvSpPr/>
          <p:nvPr/>
        </p:nvSpPr>
        <p:spPr>
          <a:xfrm>
            <a:off x="822702" y="1885560"/>
            <a:ext cx="4720259" cy="3728613"/>
          </a:xfrm>
          <a:prstGeom prst="rect">
            <a:avLst/>
          </a:prstGeom>
        </p:spPr>
        <p:txBody>
          <a:bodyPr vert="horz" lIns="91440" tIns="45720" rIns="91440" bIns="45720" rtlCol="0">
            <a:normAutofit fontScale="92500" lnSpcReduction="10000"/>
          </a:bodyPr>
          <a:lstStyle/>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Define the Problem &amp; Specific Goals</a:t>
            </a:r>
          </a:p>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Identify the text</a:t>
            </a:r>
          </a:p>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Organize the text</a:t>
            </a:r>
          </a:p>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Extract features </a:t>
            </a:r>
          </a:p>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Analyze </a:t>
            </a:r>
          </a:p>
          <a:p>
            <a:pPr indent="-228600">
              <a:lnSpc>
                <a:spcPct val="110000"/>
              </a:lnSpc>
              <a:spcAft>
                <a:spcPts val="600"/>
              </a:spcAft>
              <a:buClr>
                <a:schemeClr val="accent1"/>
              </a:buClr>
              <a:buFont typeface="Arial" panose="020B0604020202020204" pitchFamily="34" charset="0"/>
              <a:buChar char="•"/>
            </a:pPr>
            <a:r>
              <a:rPr lang="en-US" sz="2800" b="1" dirty="0">
                <a:solidFill>
                  <a:schemeClr val="bg1"/>
                </a:solidFill>
              </a:rPr>
              <a:t>Draw a conclusion/ reach an insight</a:t>
            </a:r>
          </a:p>
        </p:txBody>
      </p:sp>
      <p:pic>
        <p:nvPicPr>
          <p:cNvPr id="10" name="Picture 9" descr="Chart&#10;&#10;Description automatically generated">
            <a:extLst>
              <a:ext uri="{FF2B5EF4-FFF2-40B4-BE49-F238E27FC236}">
                <a16:creationId xmlns:a16="http://schemas.microsoft.com/office/drawing/2014/main" id="{9C5E7396-8E66-0E47-8A98-A20ADDA10C36}"/>
              </a:ext>
            </a:extLst>
          </p:cNvPr>
          <p:cNvPicPr>
            <a:picLocks noChangeAspect="1"/>
          </p:cNvPicPr>
          <p:nvPr/>
        </p:nvPicPr>
        <p:blipFill rotWithShape="1">
          <a:blip r:embed="rId3"/>
          <a:srcRect l="4469" r="4966" b="-1"/>
          <a:stretch/>
        </p:blipFill>
        <p:spPr>
          <a:xfrm>
            <a:off x="6858001" y="567942"/>
            <a:ext cx="4724400" cy="5716862"/>
          </a:xfrm>
          <a:prstGeom prst="rect">
            <a:avLst/>
          </a:prstGeom>
        </p:spPr>
      </p:pic>
      <p:sp>
        <p:nvSpPr>
          <p:cNvPr id="24" name="Title 1">
            <a:extLst>
              <a:ext uri="{FF2B5EF4-FFF2-40B4-BE49-F238E27FC236}">
                <a16:creationId xmlns:a16="http://schemas.microsoft.com/office/drawing/2014/main" id="{80BA74E1-46D1-7C42-963C-37AB943730D8}"/>
              </a:ext>
            </a:extLst>
          </p:cNvPr>
          <p:cNvSpPr txBox="1">
            <a:spLocks/>
          </p:cNvSpPr>
          <p:nvPr/>
        </p:nvSpPr>
        <p:spPr>
          <a:xfrm>
            <a:off x="503610" y="1121800"/>
            <a:ext cx="5590866" cy="8598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lgn="ctr">
              <a:lnSpc>
                <a:spcPct val="90000"/>
              </a:lnSpc>
              <a:spcAft>
                <a:spcPts val="600"/>
              </a:spcAft>
            </a:pPr>
            <a:r>
              <a:rPr lang="en-US" sz="2800" dirty="0"/>
              <a:t>Six Steps:</a:t>
            </a:r>
          </a:p>
        </p:txBody>
      </p:sp>
    </p:spTree>
    <p:extLst>
      <p:ext uri="{BB962C8B-B14F-4D97-AF65-F5344CB8AC3E}">
        <p14:creationId xmlns:p14="http://schemas.microsoft.com/office/powerpoint/2010/main" val="331390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4" name="Rectangle 4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7907113-B301-7342-9457-94E5C94A57CF}"/>
              </a:ext>
            </a:extLst>
          </p:cNvPr>
          <p:cNvSpPr>
            <a:spLocks noGrp="1"/>
          </p:cNvSpPr>
          <p:nvPr>
            <p:ph type="title"/>
          </p:nvPr>
        </p:nvSpPr>
        <p:spPr>
          <a:xfrm>
            <a:off x="838201" y="775412"/>
            <a:ext cx="6154694" cy="760338"/>
          </a:xfrm>
        </p:spPr>
        <p:txBody>
          <a:bodyPr vert="horz" lIns="91440" tIns="45720" rIns="91440" bIns="45720" rtlCol="0" anchor="b">
            <a:normAutofit fontScale="90000"/>
          </a:bodyPr>
          <a:lstStyle/>
          <a:p>
            <a:r>
              <a:rPr lang="en-US" dirty="0">
                <a:solidFill>
                  <a:schemeClr val="tx2"/>
                </a:solidFill>
              </a:rPr>
              <a:t>Inspiration </a:t>
            </a:r>
          </a:p>
        </p:txBody>
      </p:sp>
      <p:pic>
        <p:nvPicPr>
          <p:cNvPr id="48" name="Picture 47">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50" name="Picture 49">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
        <p:nvSpPr>
          <p:cNvPr id="26" name="Title 1">
            <a:extLst>
              <a:ext uri="{FF2B5EF4-FFF2-40B4-BE49-F238E27FC236}">
                <a16:creationId xmlns:a16="http://schemas.microsoft.com/office/drawing/2014/main" id="{BA3EACD8-2923-2E4E-9F60-C2EE4F344D9B}"/>
              </a:ext>
            </a:extLst>
          </p:cNvPr>
          <p:cNvSpPr txBox="1">
            <a:spLocks/>
          </p:cNvSpPr>
          <p:nvPr/>
        </p:nvSpPr>
        <p:spPr>
          <a:xfrm>
            <a:off x="776284" y="1485030"/>
            <a:ext cx="8710615" cy="682783"/>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dirty="0">
                <a:solidFill>
                  <a:schemeClr val="tx2"/>
                </a:solidFill>
              </a:rPr>
              <a:t>Once you are listening to a music, or watching a movie:</a:t>
            </a:r>
          </a:p>
        </p:txBody>
      </p:sp>
      <p:sp>
        <p:nvSpPr>
          <p:cNvPr id="5" name="TextBox 4">
            <a:extLst>
              <a:ext uri="{FF2B5EF4-FFF2-40B4-BE49-F238E27FC236}">
                <a16:creationId xmlns:a16="http://schemas.microsoft.com/office/drawing/2014/main" id="{E0402DD5-6B16-B446-A01C-20C8C24F1523}"/>
              </a:ext>
            </a:extLst>
          </p:cNvPr>
          <p:cNvSpPr txBox="1"/>
          <p:nvPr/>
        </p:nvSpPr>
        <p:spPr>
          <a:xfrm>
            <a:off x="838200" y="2314576"/>
            <a:ext cx="6602259" cy="1661993"/>
          </a:xfrm>
          <a:prstGeom prst="rect">
            <a:avLst/>
          </a:prstGeom>
          <a:noFill/>
        </p:spPr>
        <p:txBody>
          <a:bodyPr wrap="square" rtlCol="0">
            <a:spAutoFit/>
          </a:bodyPr>
          <a:lstStyle/>
          <a:p>
            <a:r>
              <a:rPr lang="en-US" sz="2800" b="1" dirty="0">
                <a:solidFill>
                  <a:schemeClr val="tx2"/>
                </a:solidFill>
                <a:latin typeface="APPLE CHANCERY" panose="03020702040506060504" pitchFamily="66" charset="-79"/>
                <a:cs typeface="APPLE CHANCERY" panose="03020702040506060504" pitchFamily="66" charset="-79"/>
              </a:rPr>
              <a:t>Happy or Sad?  Love or Hate?</a:t>
            </a:r>
          </a:p>
          <a:p>
            <a:r>
              <a:rPr lang="en-US" sz="2800" b="1" dirty="0">
                <a:solidFill>
                  <a:schemeClr val="tx2"/>
                </a:solidFill>
                <a:latin typeface="APPLE CHANCERY" panose="03020702040506060504" pitchFamily="66" charset="-79"/>
                <a:cs typeface="APPLE CHANCERY" panose="03020702040506060504" pitchFamily="66" charset="-79"/>
              </a:rPr>
              <a:t>Hopeful or Despair?</a:t>
            </a:r>
          </a:p>
          <a:p>
            <a:r>
              <a:rPr lang="en-US" sz="2800" b="1" dirty="0">
                <a:solidFill>
                  <a:schemeClr val="tx2"/>
                </a:solidFill>
                <a:latin typeface="APPLE CHANCERY" panose="03020702040506060504" pitchFamily="66" charset="-79"/>
                <a:cs typeface="APPLE CHANCERY" panose="03020702040506060504" pitchFamily="66" charset="-79"/>
              </a:rPr>
              <a:t>Passionate or Indifferent?</a:t>
            </a:r>
          </a:p>
          <a:p>
            <a:endParaRPr lang="en-CN" b="1" dirty="0"/>
          </a:p>
        </p:txBody>
      </p:sp>
      <p:sp>
        <p:nvSpPr>
          <p:cNvPr id="28" name="Title 1">
            <a:extLst>
              <a:ext uri="{FF2B5EF4-FFF2-40B4-BE49-F238E27FC236}">
                <a16:creationId xmlns:a16="http://schemas.microsoft.com/office/drawing/2014/main" id="{4F234C63-31D1-3240-958C-EEFF06E34548}"/>
              </a:ext>
            </a:extLst>
          </p:cNvPr>
          <p:cNvSpPr txBox="1">
            <a:spLocks/>
          </p:cNvSpPr>
          <p:nvPr/>
        </p:nvSpPr>
        <p:spPr>
          <a:xfrm>
            <a:off x="776283" y="3635177"/>
            <a:ext cx="7821601" cy="488155"/>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2800" dirty="0">
                <a:solidFill>
                  <a:schemeClr val="tx2"/>
                </a:solidFill>
              </a:rPr>
              <a:t>Can any of the emojis below represent your emotion?</a:t>
            </a:r>
          </a:p>
        </p:txBody>
      </p:sp>
      <p:pic>
        <p:nvPicPr>
          <p:cNvPr id="7" name="Picture 6">
            <a:extLst>
              <a:ext uri="{FF2B5EF4-FFF2-40B4-BE49-F238E27FC236}">
                <a16:creationId xmlns:a16="http://schemas.microsoft.com/office/drawing/2014/main" id="{CFE25A0B-509A-AD4C-B860-0515B6863BC9}"/>
              </a:ext>
            </a:extLst>
          </p:cNvPr>
          <p:cNvPicPr>
            <a:picLocks noChangeAspect="1"/>
          </p:cNvPicPr>
          <p:nvPr/>
        </p:nvPicPr>
        <p:blipFill>
          <a:blip r:embed="rId5"/>
          <a:stretch>
            <a:fillRect/>
          </a:stretch>
        </p:blipFill>
        <p:spPr>
          <a:xfrm>
            <a:off x="888129" y="4294080"/>
            <a:ext cx="5441234" cy="2444304"/>
          </a:xfrm>
          <a:prstGeom prst="rect">
            <a:avLst/>
          </a:prstGeom>
        </p:spPr>
      </p:pic>
      <p:pic>
        <p:nvPicPr>
          <p:cNvPr id="11" name="Picture 10">
            <a:extLst>
              <a:ext uri="{FF2B5EF4-FFF2-40B4-BE49-F238E27FC236}">
                <a16:creationId xmlns:a16="http://schemas.microsoft.com/office/drawing/2014/main" id="{C1DB7DDB-73FA-E248-8776-40B737E2D412}"/>
              </a:ext>
            </a:extLst>
          </p:cNvPr>
          <p:cNvPicPr>
            <a:picLocks noChangeAspect="1"/>
          </p:cNvPicPr>
          <p:nvPr/>
        </p:nvPicPr>
        <p:blipFill>
          <a:blip r:embed="rId6"/>
          <a:stretch>
            <a:fillRect/>
          </a:stretch>
        </p:blipFill>
        <p:spPr>
          <a:xfrm>
            <a:off x="3717508" y="372470"/>
            <a:ext cx="1356234" cy="1392401"/>
          </a:xfrm>
          <a:prstGeom prst="rect">
            <a:avLst/>
          </a:prstGeom>
        </p:spPr>
      </p:pic>
    </p:spTree>
    <p:extLst>
      <p:ext uri="{BB962C8B-B14F-4D97-AF65-F5344CB8AC3E}">
        <p14:creationId xmlns:p14="http://schemas.microsoft.com/office/powerpoint/2010/main" val="30521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38F919-85DB-DE48-A9A5-8F396B2542DF}"/>
              </a:ext>
            </a:extLst>
          </p:cNvPr>
          <p:cNvSpPr>
            <a:spLocks noGrp="1"/>
          </p:cNvSpPr>
          <p:nvPr>
            <p:ph type="title"/>
          </p:nvPr>
        </p:nvSpPr>
        <p:spPr>
          <a:xfrm>
            <a:off x="838200" y="365760"/>
            <a:ext cx="3383071" cy="1362832"/>
          </a:xfrm>
        </p:spPr>
        <p:txBody>
          <a:bodyPr>
            <a:normAutofit fontScale="90000"/>
          </a:bodyPr>
          <a:lstStyle/>
          <a:p>
            <a:r>
              <a:rPr lang="en-CN" dirty="0"/>
              <a:t>Have a Try!!!</a:t>
            </a:r>
            <a:br>
              <a:rPr lang="en-CN" dirty="0"/>
            </a:br>
            <a:endParaRPr lang="en-CN" dirty="0"/>
          </a:p>
        </p:txBody>
      </p:sp>
      <p:sp>
        <p:nvSpPr>
          <p:cNvPr id="5" name="Content Placeholder 2">
            <a:extLst>
              <a:ext uri="{FF2B5EF4-FFF2-40B4-BE49-F238E27FC236}">
                <a16:creationId xmlns:a16="http://schemas.microsoft.com/office/drawing/2014/main" id="{ABCE184D-0DF6-8E41-AD79-113B3BE966F0}"/>
              </a:ext>
            </a:extLst>
          </p:cNvPr>
          <p:cNvSpPr>
            <a:spLocks noGrp="1"/>
          </p:cNvSpPr>
          <p:nvPr>
            <p:ph idx="1"/>
          </p:nvPr>
        </p:nvSpPr>
        <p:spPr>
          <a:xfrm>
            <a:off x="750518" y="1323149"/>
            <a:ext cx="9884079" cy="1269739"/>
          </a:xfrm>
        </p:spPr>
        <p:txBody>
          <a:bodyPr>
            <a:noAutofit/>
          </a:bodyPr>
          <a:lstStyle/>
          <a:p>
            <a:r>
              <a:rPr lang="en-CN" sz="3600" b="1" dirty="0"/>
              <a:t>Let’s go to our advanced case study</a:t>
            </a:r>
          </a:p>
          <a:p>
            <a:r>
              <a:rPr lang="en-CN" sz="3600" b="1" dirty="0"/>
              <a:t>Airbnb Reviews Sentiment Analysis in R</a:t>
            </a:r>
          </a:p>
        </p:txBody>
      </p:sp>
    </p:spTree>
    <p:extLst>
      <p:ext uri="{BB962C8B-B14F-4D97-AF65-F5344CB8AC3E}">
        <p14:creationId xmlns:p14="http://schemas.microsoft.com/office/powerpoint/2010/main" val="37621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04D0116-EBFB-4B40-8424-6392FD28FDA4}"/>
              </a:ext>
            </a:extLst>
          </p:cNvPr>
          <p:cNvSpPr txBox="1">
            <a:spLocks/>
          </p:cNvSpPr>
          <p:nvPr/>
        </p:nvSpPr>
        <p:spPr>
          <a:xfrm>
            <a:off x="725466" y="516072"/>
            <a:ext cx="4262438" cy="92964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CN" sz="4000"/>
              <a:t>Summary</a:t>
            </a:r>
            <a:br>
              <a:rPr lang="en-CN" sz="4000"/>
            </a:br>
            <a:endParaRPr lang="en-CN" sz="4000" dirty="0"/>
          </a:p>
        </p:txBody>
      </p:sp>
      <p:sp>
        <p:nvSpPr>
          <p:cNvPr id="2" name="TextBox 1">
            <a:extLst>
              <a:ext uri="{FF2B5EF4-FFF2-40B4-BE49-F238E27FC236}">
                <a16:creationId xmlns:a16="http://schemas.microsoft.com/office/drawing/2014/main" id="{D593C4D5-ED66-E448-A237-0ACED36C80B4}"/>
              </a:ext>
            </a:extLst>
          </p:cNvPr>
          <p:cNvSpPr txBox="1"/>
          <p:nvPr/>
        </p:nvSpPr>
        <p:spPr>
          <a:xfrm>
            <a:off x="488514" y="1665962"/>
            <a:ext cx="5949863" cy="523220"/>
          </a:xfrm>
          <a:prstGeom prst="rect">
            <a:avLst/>
          </a:prstGeom>
          <a:noFill/>
        </p:spPr>
        <p:txBody>
          <a:bodyPr wrap="square" rtlCol="0">
            <a:spAutoFit/>
          </a:bodyPr>
          <a:lstStyle/>
          <a:p>
            <a:pPr marL="285750" indent="-285750">
              <a:buFont typeface="Arial" panose="020B0604020202020204" pitchFamily="34" charset="0"/>
              <a:buChar char="•"/>
            </a:pPr>
            <a:r>
              <a:rPr lang="en-US" sz="2800"/>
              <a:t>q</a:t>
            </a:r>
            <a:r>
              <a:rPr lang="en-CN" sz="2800"/>
              <a:t>dap package, polarity() function</a:t>
            </a:r>
            <a:endParaRPr lang="en-CN" sz="2800" dirty="0"/>
          </a:p>
        </p:txBody>
      </p:sp>
      <p:sp>
        <p:nvSpPr>
          <p:cNvPr id="11" name="TextBox 10">
            <a:extLst>
              <a:ext uri="{FF2B5EF4-FFF2-40B4-BE49-F238E27FC236}">
                <a16:creationId xmlns:a16="http://schemas.microsoft.com/office/drawing/2014/main" id="{2A1B7991-0264-6C4B-9BCC-32A1ED992DFB}"/>
              </a:ext>
            </a:extLst>
          </p:cNvPr>
          <p:cNvSpPr txBox="1"/>
          <p:nvPr/>
        </p:nvSpPr>
        <p:spPr>
          <a:xfrm>
            <a:off x="488513" y="2409433"/>
            <a:ext cx="8079290" cy="523220"/>
          </a:xfrm>
          <a:prstGeom prst="rect">
            <a:avLst/>
          </a:prstGeom>
          <a:noFill/>
        </p:spPr>
        <p:txBody>
          <a:bodyPr wrap="square" rtlCol="0">
            <a:spAutoFit/>
          </a:bodyPr>
          <a:lstStyle/>
          <a:p>
            <a:pPr marL="285750" indent="-285750">
              <a:buFont typeface="Arial" panose="020B0604020202020204" pitchFamily="34" charset="0"/>
              <a:buChar char="•"/>
            </a:pPr>
            <a:r>
              <a:rPr lang="en-US" sz="2800"/>
              <a:t>Text Mining workflow &amp; Basic Text cleaning</a:t>
            </a:r>
            <a:endParaRPr lang="en-CN" sz="2800" dirty="0"/>
          </a:p>
        </p:txBody>
      </p:sp>
      <p:sp>
        <p:nvSpPr>
          <p:cNvPr id="13" name="TextBox 12">
            <a:extLst>
              <a:ext uri="{FF2B5EF4-FFF2-40B4-BE49-F238E27FC236}">
                <a16:creationId xmlns:a16="http://schemas.microsoft.com/office/drawing/2014/main" id="{9D98BB93-05DE-374E-A690-CC8AB5817208}"/>
              </a:ext>
            </a:extLst>
          </p:cNvPr>
          <p:cNvSpPr txBox="1"/>
          <p:nvPr/>
        </p:nvSpPr>
        <p:spPr>
          <a:xfrm>
            <a:off x="488512" y="3167390"/>
            <a:ext cx="5949863" cy="523220"/>
          </a:xfrm>
          <a:prstGeom prst="rect">
            <a:avLst/>
          </a:prstGeom>
          <a:noFill/>
        </p:spPr>
        <p:txBody>
          <a:bodyPr wrap="square" rtlCol="0">
            <a:spAutoFit/>
          </a:bodyPr>
          <a:lstStyle/>
          <a:p>
            <a:pPr marL="285750" indent="-285750">
              <a:buFont typeface="Arial" panose="020B0604020202020204" pitchFamily="34" charset="0"/>
              <a:buChar char="•"/>
            </a:pPr>
            <a:r>
              <a:rPr lang="en-US" sz="2800"/>
              <a:t>Subjectivity lexicons &amp; Inner join</a:t>
            </a:r>
            <a:endParaRPr lang="en-CN" sz="2800" dirty="0"/>
          </a:p>
        </p:txBody>
      </p:sp>
      <p:sp>
        <p:nvSpPr>
          <p:cNvPr id="15" name="TextBox 14">
            <a:extLst>
              <a:ext uri="{FF2B5EF4-FFF2-40B4-BE49-F238E27FC236}">
                <a16:creationId xmlns:a16="http://schemas.microsoft.com/office/drawing/2014/main" id="{714B6E57-7FEB-734D-AB2D-5D31113340F7}"/>
              </a:ext>
            </a:extLst>
          </p:cNvPr>
          <p:cNvSpPr txBox="1"/>
          <p:nvPr/>
        </p:nvSpPr>
        <p:spPr>
          <a:xfrm>
            <a:off x="488511" y="3993128"/>
            <a:ext cx="5949863"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Two Cases Study</a:t>
            </a:r>
            <a:endParaRPr lang="en-CN" sz="2800" dirty="0"/>
          </a:p>
        </p:txBody>
      </p:sp>
      <p:pic>
        <p:nvPicPr>
          <p:cNvPr id="3" name="Picture 2">
            <a:extLst>
              <a:ext uri="{FF2B5EF4-FFF2-40B4-BE49-F238E27FC236}">
                <a16:creationId xmlns:a16="http://schemas.microsoft.com/office/drawing/2014/main" id="{4A2DFBAE-5C94-E841-A407-EC113D124593}"/>
              </a:ext>
            </a:extLst>
          </p:cNvPr>
          <p:cNvPicPr>
            <a:picLocks noChangeAspect="1"/>
          </p:cNvPicPr>
          <p:nvPr/>
        </p:nvPicPr>
        <p:blipFill>
          <a:blip r:embed="rId4"/>
          <a:stretch>
            <a:fillRect/>
          </a:stretch>
        </p:blipFill>
        <p:spPr>
          <a:xfrm>
            <a:off x="488511" y="5069723"/>
            <a:ext cx="798537" cy="1014200"/>
          </a:xfrm>
          <a:prstGeom prst="rect">
            <a:avLst/>
          </a:prstGeom>
        </p:spPr>
      </p:pic>
      <p:sp>
        <p:nvSpPr>
          <p:cNvPr id="19" name="TextBox 18">
            <a:extLst>
              <a:ext uri="{FF2B5EF4-FFF2-40B4-BE49-F238E27FC236}">
                <a16:creationId xmlns:a16="http://schemas.microsoft.com/office/drawing/2014/main" id="{82833CD5-5ADF-5E40-A0EF-54DFCE5AF0E0}"/>
              </a:ext>
            </a:extLst>
          </p:cNvPr>
          <p:cNvSpPr txBox="1"/>
          <p:nvPr/>
        </p:nvSpPr>
        <p:spPr>
          <a:xfrm>
            <a:off x="1409536" y="4773648"/>
            <a:ext cx="10776367" cy="1692771"/>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and Codes download:</a:t>
            </a:r>
          </a:p>
          <a:p>
            <a:r>
              <a:rPr lang="en-US" sz="2400" dirty="0">
                <a:hlinkClick r:id="rId5"/>
              </a:rPr>
              <a:t>https://github.com/WenxiaoZhou/My-projects/tree/main/Text%20Mining%20and%20Sentiment%20Analysis</a:t>
            </a:r>
            <a:endParaRPr lang="en-US" sz="2400" dirty="0"/>
          </a:p>
          <a:p>
            <a:endParaRPr lang="en-CN" sz="2800" dirty="0"/>
          </a:p>
        </p:txBody>
      </p:sp>
    </p:spTree>
    <p:extLst>
      <p:ext uri="{BB962C8B-B14F-4D97-AF65-F5344CB8AC3E}">
        <p14:creationId xmlns:p14="http://schemas.microsoft.com/office/powerpoint/2010/main" val="107206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04D0116-EBFB-4B40-8424-6392FD28FDA4}"/>
              </a:ext>
            </a:extLst>
          </p:cNvPr>
          <p:cNvSpPr txBox="1">
            <a:spLocks/>
          </p:cNvSpPr>
          <p:nvPr/>
        </p:nvSpPr>
        <p:spPr>
          <a:xfrm>
            <a:off x="725466" y="516072"/>
            <a:ext cx="4262438" cy="92964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CN" sz="4000" dirty="0"/>
              <a:t>References</a:t>
            </a:r>
            <a:br>
              <a:rPr lang="en-CN" sz="4000" dirty="0"/>
            </a:br>
            <a:endParaRPr lang="en-CN" sz="4000" dirty="0"/>
          </a:p>
        </p:txBody>
      </p:sp>
      <p:sp>
        <p:nvSpPr>
          <p:cNvPr id="2" name="TextBox 1">
            <a:extLst>
              <a:ext uri="{FF2B5EF4-FFF2-40B4-BE49-F238E27FC236}">
                <a16:creationId xmlns:a16="http://schemas.microsoft.com/office/drawing/2014/main" id="{D593C4D5-ED66-E448-A237-0ACED36C80B4}"/>
              </a:ext>
            </a:extLst>
          </p:cNvPr>
          <p:cNvSpPr txBox="1"/>
          <p:nvPr/>
        </p:nvSpPr>
        <p:spPr>
          <a:xfrm>
            <a:off x="869514" y="1742162"/>
            <a:ext cx="9730753" cy="2862322"/>
          </a:xfrm>
          <a:prstGeom prst="rect">
            <a:avLst/>
          </a:prstGeom>
          <a:noFill/>
        </p:spPr>
        <p:txBody>
          <a:bodyPr wrap="square" rtlCol="0">
            <a:spAutoFit/>
          </a:bodyPr>
          <a:lstStyle/>
          <a:p>
            <a:pPr algn="ctr"/>
            <a:r>
              <a:rPr lang="en-US" sz="2000" dirty="0"/>
              <a:t>1. KWARTLER, E. (Ed.). (n.d.). Text Mining with Bag-of-Words in R. (website)</a:t>
            </a:r>
            <a:endParaRPr lang="en-CN" sz="2000" dirty="0"/>
          </a:p>
          <a:p>
            <a:pPr algn="ctr"/>
            <a:r>
              <a:rPr lang="en-US" sz="2000" dirty="0">
                <a:hlinkClick r:id="rId3"/>
              </a:rPr>
              <a:t>https://learn.datacamp.com/courses/intro-to-text-mining-bag-of-words</a:t>
            </a:r>
            <a:endParaRPr lang="en-US" sz="2000" dirty="0"/>
          </a:p>
          <a:p>
            <a:pPr algn="ctr"/>
            <a:endParaRPr lang="en-US" sz="2000" dirty="0"/>
          </a:p>
          <a:p>
            <a:pPr algn="ctr"/>
            <a:r>
              <a:rPr lang="en-US" sz="2000" dirty="0"/>
              <a:t>2. </a:t>
            </a:r>
            <a:r>
              <a:rPr lang="en-US" sz="2000" dirty="0" err="1"/>
              <a:t>Tatman</a:t>
            </a:r>
            <a:r>
              <a:rPr lang="en-US" sz="2000" dirty="0"/>
              <a:t>, R. (2017, September 15). Tutorial: Sentiment analysis in r. (website)</a:t>
            </a:r>
            <a:endParaRPr lang="en-CN" sz="2000" dirty="0"/>
          </a:p>
          <a:p>
            <a:pPr algn="ctr"/>
            <a:r>
              <a:rPr lang="en-US" sz="2000" dirty="0">
                <a:hlinkClick r:id="rId4"/>
              </a:rPr>
              <a:t>https://www.kaggle.com/rtatman/tutorial-sentiment-analysis-in-r</a:t>
            </a:r>
            <a:endParaRPr lang="en-CN" sz="2000" dirty="0"/>
          </a:p>
          <a:p>
            <a:pPr algn="ctr"/>
            <a:endParaRPr lang="en-CN" sz="2000" dirty="0"/>
          </a:p>
          <a:p>
            <a:pPr algn="ctr"/>
            <a:r>
              <a:rPr lang="en-CN" sz="2000" dirty="0"/>
              <a:t>3. </a:t>
            </a:r>
            <a:r>
              <a:rPr lang="en-US" sz="2000" dirty="0" err="1"/>
              <a:t>Silge</a:t>
            </a:r>
            <a:r>
              <a:rPr lang="en-US" sz="2000" dirty="0"/>
              <a:t>, J., &amp; Robinson, D. (2017). Text mining with R: A tidy approach. Sebastopol, CA: O’Reilly</a:t>
            </a:r>
            <a:endParaRPr lang="en-CN" sz="2000" dirty="0"/>
          </a:p>
          <a:p>
            <a:pPr algn="ctr"/>
            <a:r>
              <a:rPr lang="en-US" sz="2000" dirty="0">
                <a:hlinkClick r:id="rId5"/>
              </a:rPr>
              <a:t>https://www.tidytextmining.com/index.html</a:t>
            </a:r>
            <a:endParaRPr lang="en-CN" sz="2000" dirty="0"/>
          </a:p>
        </p:txBody>
      </p:sp>
    </p:spTree>
    <p:extLst>
      <p:ext uri="{BB962C8B-B14F-4D97-AF65-F5344CB8AC3E}">
        <p14:creationId xmlns:p14="http://schemas.microsoft.com/office/powerpoint/2010/main" val="65077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38F919-85DB-DE48-A9A5-8F396B2542DF}"/>
              </a:ext>
            </a:extLst>
          </p:cNvPr>
          <p:cNvSpPr>
            <a:spLocks noGrp="1"/>
          </p:cNvSpPr>
          <p:nvPr>
            <p:ph type="title"/>
          </p:nvPr>
        </p:nvSpPr>
        <p:spPr>
          <a:xfrm>
            <a:off x="775571" y="2357397"/>
            <a:ext cx="10911214" cy="2953639"/>
          </a:xfrm>
        </p:spPr>
        <p:txBody>
          <a:bodyPr>
            <a:normAutofit fontScale="90000"/>
          </a:bodyPr>
          <a:lstStyle/>
          <a:p>
            <a:r>
              <a:rPr lang="en-CN" dirty="0"/>
              <a:t>Welcome to contact me:</a:t>
            </a:r>
            <a:br>
              <a:rPr lang="en-CN" dirty="0"/>
            </a:br>
            <a:br>
              <a:rPr lang="en-CN" dirty="0"/>
            </a:br>
            <a:r>
              <a:rPr lang="en-CN" dirty="0"/>
              <a:t>Email: </a:t>
            </a:r>
            <a:r>
              <a:rPr lang="en-CN" sz="3600" dirty="0"/>
              <a:t>wenxiao.zhou@uconn.edu</a:t>
            </a:r>
            <a:br>
              <a:rPr lang="en-CN" dirty="0"/>
            </a:br>
            <a:r>
              <a:rPr lang="en-CN" dirty="0"/>
              <a:t>Linkedin: </a:t>
            </a:r>
            <a:r>
              <a:rPr lang="en-US" sz="3600" dirty="0">
                <a:hlinkClick r:id="rId2"/>
              </a:rPr>
              <a:t>linkedin.com/in/wenxiao-christine-zhou</a:t>
            </a:r>
            <a:br>
              <a:rPr lang="en-CN" dirty="0"/>
            </a:br>
            <a:endParaRPr lang="en-CN" dirty="0"/>
          </a:p>
        </p:txBody>
      </p:sp>
      <p:sp>
        <p:nvSpPr>
          <p:cNvPr id="6" name="Title 1">
            <a:extLst>
              <a:ext uri="{FF2B5EF4-FFF2-40B4-BE49-F238E27FC236}">
                <a16:creationId xmlns:a16="http://schemas.microsoft.com/office/drawing/2014/main" id="{97BD03DF-1FA0-CF47-BFB0-3A63B6DA27D3}"/>
              </a:ext>
            </a:extLst>
          </p:cNvPr>
          <p:cNvSpPr txBox="1">
            <a:spLocks/>
          </p:cNvSpPr>
          <p:nvPr/>
        </p:nvSpPr>
        <p:spPr>
          <a:xfrm>
            <a:off x="775571" y="939451"/>
            <a:ext cx="8531267" cy="121502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CN" sz="4800" dirty="0"/>
              <a:t>Thank you for listening!!!</a:t>
            </a:r>
            <a:br>
              <a:rPr lang="en-CN" sz="4800" dirty="0"/>
            </a:br>
            <a:endParaRPr lang="en-CN" sz="4800" dirty="0"/>
          </a:p>
        </p:txBody>
      </p:sp>
    </p:spTree>
    <p:extLst>
      <p:ext uri="{BB962C8B-B14F-4D97-AF65-F5344CB8AC3E}">
        <p14:creationId xmlns:p14="http://schemas.microsoft.com/office/powerpoint/2010/main" val="236720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6"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7" name="Rectangle 2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28">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0">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2">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C71E03-DF10-104C-ABD5-5DE9B2E4B021}"/>
              </a:ext>
            </a:extLst>
          </p:cNvPr>
          <p:cNvSpPr>
            <a:spLocks noGrp="1"/>
          </p:cNvSpPr>
          <p:nvPr>
            <p:ph type="title"/>
          </p:nvPr>
        </p:nvSpPr>
        <p:spPr>
          <a:xfrm>
            <a:off x="838201" y="169452"/>
            <a:ext cx="10750570" cy="1514105"/>
          </a:xfrm>
        </p:spPr>
        <p:txBody>
          <a:bodyPr vert="horz" lIns="91440" tIns="45720" rIns="91440" bIns="45720" rtlCol="0" anchor="b">
            <a:normAutofit/>
          </a:bodyPr>
          <a:lstStyle/>
          <a:p>
            <a:pPr>
              <a:lnSpc>
                <a:spcPct val="90000"/>
              </a:lnSpc>
            </a:pPr>
            <a:r>
              <a:rPr lang="en-US" sz="5000" dirty="0"/>
              <a:t>Listen to a song: </a:t>
            </a:r>
            <a:br>
              <a:rPr lang="en-US" sz="5000" dirty="0"/>
            </a:br>
            <a:r>
              <a:rPr lang="en-US" sz="5000" dirty="0"/>
              <a:t>The Cure -- Lady Gaga </a:t>
            </a:r>
          </a:p>
        </p:txBody>
      </p:sp>
      <p:pic>
        <p:nvPicPr>
          <p:cNvPr id="4" name="Picture 3">
            <a:extLst>
              <a:ext uri="{FF2B5EF4-FFF2-40B4-BE49-F238E27FC236}">
                <a16:creationId xmlns:a16="http://schemas.microsoft.com/office/drawing/2014/main" id="{06F8576A-8F1F-4B4A-B21A-1505EB4C1A2B}"/>
              </a:ext>
            </a:extLst>
          </p:cNvPr>
          <p:cNvPicPr>
            <a:picLocks noChangeAspect="1"/>
          </p:cNvPicPr>
          <p:nvPr/>
        </p:nvPicPr>
        <p:blipFill>
          <a:blip r:embed="rId4"/>
          <a:stretch>
            <a:fillRect/>
          </a:stretch>
        </p:blipFill>
        <p:spPr>
          <a:xfrm>
            <a:off x="5214496" y="1908112"/>
            <a:ext cx="6903159" cy="4780436"/>
          </a:xfrm>
          <a:prstGeom prst="rect">
            <a:avLst/>
          </a:prstGeom>
        </p:spPr>
      </p:pic>
      <p:sp>
        <p:nvSpPr>
          <p:cNvPr id="5" name="Action Button: Sound 4">
            <a:hlinkClick r:id="rId5" highlightClick="1"/>
            <a:extLst>
              <a:ext uri="{FF2B5EF4-FFF2-40B4-BE49-F238E27FC236}">
                <a16:creationId xmlns:a16="http://schemas.microsoft.com/office/drawing/2014/main" id="{AB653F6E-8CA6-A544-B1DD-3B008713577C}"/>
              </a:ext>
            </a:extLst>
          </p:cNvPr>
          <p:cNvSpPr/>
          <p:nvPr/>
        </p:nvSpPr>
        <p:spPr>
          <a:xfrm>
            <a:off x="188283" y="2012646"/>
            <a:ext cx="926534" cy="530789"/>
          </a:xfrm>
          <a:prstGeom prst="actionButtonSound">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TextBox 23">
            <a:extLst>
              <a:ext uri="{FF2B5EF4-FFF2-40B4-BE49-F238E27FC236}">
                <a16:creationId xmlns:a16="http://schemas.microsoft.com/office/drawing/2014/main" id="{4BA4688C-C432-E741-B402-4F8732394748}"/>
              </a:ext>
            </a:extLst>
          </p:cNvPr>
          <p:cNvSpPr txBox="1"/>
          <p:nvPr/>
        </p:nvSpPr>
        <p:spPr>
          <a:xfrm>
            <a:off x="188283" y="3038724"/>
            <a:ext cx="5298117" cy="954107"/>
          </a:xfrm>
          <a:prstGeom prst="rect">
            <a:avLst/>
          </a:prstGeom>
          <a:noFill/>
        </p:spPr>
        <p:txBody>
          <a:bodyPr wrap="square" rtlCol="0">
            <a:spAutoFit/>
          </a:bodyPr>
          <a:lstStyle/>
          <a:p>
            <a:r>
              <a:rPr lang="en-US" sz="2800" b="1" dirty="0">
                <a:latin typeface="APPLE CHANCERY" panose="03020702040506060504" pitchFamily="66" charset="-79"/>
                <a:cs typeface="APPLE CHANCERY" panose="03020702040506060504" pitchFamily="66" charset="-79"/>
              </a:rPr>
              <a:t>Music in general is positive, encouraging and healing.</a:t>
            </a:r>
            <a:endParaRPr lang="en-CN" sz="2800" b="1" dirty="0">
              <a:latin typeface="APPLE CHANCERY" panose="03020702040506060504" pitchFamily="66" charset="-79"/>
              <a:cs typeface="APPLE CHANCERY" panose="03020702040506060504" pitchFamily="66" charset="-79"/>
            </a:endParaRPr>
          </a:p>
        </p:txBody>
      </p:sp>
      <p:sp>
        <p:nvSpPr>
          <p:cNvPr id="26" name="TextBox 25">
            <a:extLst>
              <a:ext uri="{FF2B5EF4-FFF2-40B4-BE49-F238E27FC236}">
                <a16:creationId xmlns:a16="http://schemas.microsoft.com/office/drawing/2014/main" id="{E7B74983-87AD-014D-9F7A-D9A06CA2819C}"/>
              </a:ext>
            </a:extLst>
          </p:cNvPr>
          <p:cNvSpPr txBox="1"/>
          <p:nvPr/>
        </p:nvSpPr>
        <p:spPr>
          <a:xfrm>
            <a:off x="188282" y="4234253"/>
            <a:ext cx="5298117" cy="954107"/>
          </a:xfrm>
          <a:prstGeom prst="rect">
            <a:avLst/>
          </a:prstGeom>
          <a:noFill/>
        </p:spPr>
        <p:txBody>
          <a:bodyPr wrap="square" rtlCol="0">
            <a:spAutoFit/>
          </a:bodyPr>
          <a:lstStyle/>
          <a:p>
            <a:r>
              <a:rPr lang="en-US" sz="2800" b="1" dirty="0">
                <a:latin typeface="APPLE CHANCERY" panose="03020702040506060504" pitchFamily="66" charset="-79"/>
                <a:cs typeface="APPLE CHANCERY" panose="03020702040506060504" pitchFamily="66" charset="-79"/>
              </a:rPr>
              <a:t>Question: How can computer detect emotions like human???</a:t>
            </a:r>
            <a:endParaRPr lang="en-CN" sz="2800" b="1"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422857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7" name="Picture 6">
            <a:extLst>
              <a:ext uri="{FF2B5EF4-FFF2-40B4-BE49-F238E27FC236}">
                <a16:creationId xmlns:a16="http://schemas.microsoft.com/office/drawing/2014/main" id="{03ABB6DC-1665-9542-9B59-7954E339CC88}"/>
              </a:ext>
            </a:extLst>
          </p:cNvPr>
          <p:cNvPicPr>
            <a:picLocks noChangeAspect="1"/>
          </p:cNvPicPr>
          <p:nvPr/>
        </p:nvPicPr>
        <p:blipFill>
          <a:blip r:embed="rId3"/>
          <a:stretch>
            <a:fillRect/>
          </a:stretch>
        </p:blipFill>
        <p:spPr>
          <a:xfrm>
            <a:off x="7620000" y="864868"/>
            <a:ext cx="4572000" cy="4366259"/>
          </a:xfrm>
          <a:prstGeom prst="rect">
            <a:avLst/>
          </a:prstGeom>
        </p:spPr>
      </p:pic>
      <p:pic>
        <p:nvPicPr>
          <p:cNvPr id="31" name="Picture 30">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3" name="Picture 32">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
        <p:nvSpPr>
          <p:cNvPr id="21" name="Title 1">
            <a:extLst>
              <a:ext uri="{FF2B5EF4-FFF2-40B4-BE49-F238E27FC236}">
                <a16:creationId xmlns:a16="http://schemas.microsoft.com/office/drawing/2014/main" id="{8F98F709-B699-9D46-A613-C0D13E4ED055}"/>
              </a:ext>
            </a:extLst>
          </p:cNvPr>
          <p:cNvSpPr txBox="1">
            <a:spLocks/>
          </p:cNvSpPr>
          <p:nvPr/>
        </p:nvSpPr>
        <p:spPr>
          <a:xfrm>
            <a:off x="814681" y="1048943"/>
            <a:ext cx="6631127" cy="348022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spcAft>
                <a:spcPts val="600"/>
              </a:spcAft>
            </a:pPr>
            <a:r>
              <a:rPr lang="en-US" sz="4000" dirty="0">
                <a:solidFill>
                  <a:schemeClr val="tx2"/>
                </a:solidFill>
              </a:rPr>
              <a:t>Sentiment Analysis:</a:t>
            </a:r>
          </a:p>
          <a:p>
            <a:pPr>
              <a:spcAft>
                <a:spcPts val="600"/>
              </a:spcAft>
            </a:pPr>
            <a:r>
              <a:rPr lang="en-US" sz="2800" dirty="0">
                <a:solidFill>
                  <a:schemeClr val="tx2"/>
                </a:solidFill>
              </a:rPr>
              <a:t>A process extracting an author’s emotional intent from text. </a:t>
            </a:r>
          </a:p>
          <a:p>
            <a:pPr>
              <a:spcAft>
                <a:spcPts val="600"/>
              </a:spcAft>
            </a:pPr>
            <a:endParaRPr lang="en-US" sz="2800" dirty="0">
              <a:solidFill>
                <a:schemeClr val="tx2"/>
              </a:solidFill>
            </a:endParaRPr>
          </a:p>
          <a:p>
            <a:pPr>
              <a:spcAft>
                <a:spcPts val="600"/>
              </a:spcAft>
            </a:pPr>
            <a:r>
              <a:rPr lang="en-US" sz="2800" dirty="0">
                <a:solidFill>
                  <a:schemeClr val="tx2"/>
                </a:solidFill>
              </a:rPr>
              <a:t>It is a natural language processing (NLP) technique used to determine whether data is positive, negative or neutral</a:t>
            </a:r>
            <a:r>
              <a:rPr lang="en-US" sz="3600" dirty="0">
                <a:solidFill>
                  <a:schemeClr val="tx2"/>
                </a:solidFill>
              </a:rPr>
              <a:t>.</a:t>
            </a:r>
          </a:p>
        </p:txBody>
      </p:sp>
      <p:pic>
        <p:nvPicPr>
          <p:cNvPr id="9" name="Picture 8">
            <a:extLst>
              <a:ext uri="{FF2B5EF4-FFF2-40B4-BE49-F238E27FC236}">
                <a16:creationId xmlns:a16="http://schemas.microsoft.com/office/drawing/2014/main" id="{1F82423C-AA34-0546-81E9-18C17BA24CBA}"/>
              </a:ext>
            </a:extLst>
          </p:cNvPr>
          <p:cNvPicPr>
            <a:picLocks noChangeAspect="1"/>
          </p:cNvPicPr>
          <p:nvPr/>
        </p:nvPicPr>
        <p:blipFill>
          <a:blip r:embed="rId6"/>
          <a:stretch>
            <a:fillRect/>
          </a:stretch>
        </p:blipFill>
        <p:spPr>
          <a:xfrm>
            <a:off x="640489" y="4692004"/>
            <a:ext cx="6312234" cy="1783951"/>
          </a:xfrm>
          <a:prstGeom prst="rect">
            <a:avLst/>
          </a:prstGeom>
        </p:spPr>
      </p:pic>
    </p:spTree>
    <p:extLst>
      <p:ext uri="{BB962C8B-B14F-4D97-AF65-F5344CB8AC3E}">
        <p14:creationId xmlns:p14="http://schemas.microsoft.com/office/powerpoint/2010/main" val="122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C017850-7C3C-F147-A324-DEB0B80FA8A4}"/>
              </a:ext>
            </a:extLst>
          </p:cNvPr>
          <p:cNvSpPr txBox="1">
            <a:spLocks/>
          </p:cNvSpPr>
          <p:nvPr/>
        </p:nvSpPr>
        <p:spPr>
          <a:xfrm>
            <a:off x="838200" y="381000"/>
            <a:ext cx="10191750" cy="15737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pPr>
              <a:spcAft>
                <a:spcPts val="600"/>
              </a:spcAft>
            </a:pPr>
            <a:r>
              <a:rPr lang="en-US" dirty="0"/>
              <a:t>Why is Sentiment Analysis Important?</a:t>
            </a:r>
          </a:p>
        </p:txBody>
      </p:sp>
      <p:sp>
        <p:nvSpPr>
          <p:cNvPr id="4" name="Rectangle 3">
            <a:extLst>
              <a:ext uri="{FF2B5EF4-FFF2-40B4-BE49-F238E27FC236}">
                <a16:creationId xmlns:a16="http://schemas.microsoft.com/office/drawing/2014/main" id="{107341F5-B5D8-F24F-BFFC-9D89C62195CB}"/>
              </a:ext>
            </a:extLst>
          </p:cNvPr>
          <p:cNvSpPr/>
          <p:nvPr/>
        </p:nvSpPr>
        <p:spPr>
          <a:xfrm>
            <a:off x="838200" y="2514600"/>
            <a:ext cx="4876800" cy="3783586"/>
          </a:xfrm>
          <a:prstGeom prst="rect">
            <a:avLst/>
          </a:prstGeom>
        </p:spPr>
        <p:txBody>
          <a:bodyPr vert="horz" lIns="91440" tIns="45720" rIns="91440" bIns="45720" rtlCol="0" anchor="ctr">
            <a:normAutofit fontScale="92500"/>
          </a:bodyPr>
          <a:lstStyle/>
          <a:p>
            <a:pPr indent="-228600">
              <a:lnSpc>
                <a:spcPct val="110000"/>
              </a:lnSpc>
              <a:spcAft>
                <a:spcPts val="600"/>
              </a:spcAft>
              <a:buClr>
                <a:schemeClr val="accent1"/>
              </a:buClr>
              <a:buFont typeface="Arial" panose="020B0604020202020204" pitchFamily="34" charset="0"/>
              <a:buChar char="•"/>
            </a:pPr>
            <a:r>
              <a:rPr lang="en-US" sz="2800" b="1" dirty="0">
                <a:solidFill>
                  <a:schemeClr val="tx2"/>
                </a:solidFill>
              </a:rPr>
              <a:t>There are many apps setting comments platforms for their customers to make reviews, sentiment analysis helps to monitor and automatically analyzing customer feedback.</a:t>
            </a:r>
          </a:p>
        </p:txBody>
      </p:sp>
      <p:pic>
        <p:nvPicPr>
          <p:cNvPr id="5" name="Picture 4">
            <a:extLst>
              <a:ext uri="{FF2B5EF4-FFF2-40B4-BE49-F238E27FC236}">
                <a16:creationId xmlns:a16="http://schemas.microsoft.com/office/drawing/2014/main" id="{D2B185A2-E1C7-9948-8FA4-A2F7AC132342}"/>
              </a:ext>
            </a:extLst>
          </p:cNvPr>
          <p:cNvPicPr>
            <a:picLocks noChangeAspect="1"/>
          </p:cNvPicPr>
          <p:nvPr/>
        </p:nvPicPr>
        <p:blipFill rotWithShape="1">
          <a:blip r:embed="rId3"/>
          <a:srcRect l="11912" r="4312"/>
          <a:stretch/>
        </p:blipFill>
        <p:spPr>
          <a:xfrm>
            <a:off x="5996628" y="2217529"/>
            <a:ext cx="6195372" cy="4640471"/>
          </a:xfrm>
          <a:prstGeom prst="rect">
            <a:avLst/>
          </a:prstGeom>
        </p:spPr>
      </p:pic>
    </p:spTree>
    <p:extLst>
      <p:ext uri="{BB962C8B-B14F-4D97-AF65-F5344CB8AC3E}">
        <p14:creationId xmlns:p14="http://schemas.microsoft.com/office/powerpoint/2010/main" val="62123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9" name="TextBox 8">
            <a:extLst>
              <a:ext uri="{FF2B5EF4-FFF2-40B4-BE49-F238E27FC236}">
                <a16:creationId xmlns:a16="http://schemas.microsoft.com/office/drawing/2014/main" id="{2AA7D93B-3BF9-AD4C-B757-18712BBA282F}"/>
              </a:ext>
            </a:extLst>
          </p:cNvPr>
          <p:cNvSpPr txBox="1"/>
          <p:nvPr/>
        </p:nvSpPr>
        <p:spPr>
          <a:xfrm>
            <a:off x="433445" y="405725"/>
            <a:ext cx="9186543" cy="954107"/>
          </a:xfrm>
          <a:prstGeom prst="rect">
            <a:avLst/>
          </a:prstGeom>
          <a:noFill/>
        </p:spPr>
        <p:txBody>
          <a:bodyPr wrap="square" rtlCol="0">
            <a:spAutoFit/>
          </a:bodyPr>
          <a:lstStyle/>
          <a:p>
            <a:r>
              <a:rPr lang="en-US" sz="2800" b="1" dirty="0">
                <a:solidFill>
                  <a:schemeClr val="tx2"/>
                </a:solidFill>
                <a:latin typeface="+mj-lt"/>
                <a:cs typeface="AL BAYAN PLAIN" pitchFamily="2" charset="-78"/>
              </a:rPr>
              <a:t>Recall our Question: </a:t>
            </a:r>
          </a:p>
          <a:p>
            <a:r>
              <a:rPr lang="en-US" sz="2800" b="1" dirty="0">
                <a:latin typeface="+mj-lt"/>
                <a:cs typeface="APPLE CHANCERY" panose="03020702040506060504" pitchFamily="66" charset="-79"/>
              </a:rPr>
              <a:t>How can computer detect emotions like human???</a:t>
            </a:r>
            <a:endParaRPr lang="en-CN" sz="2800" b="1" dirty="0">
              <a:latin typeface="+mj-lt"/>
              <a:cs typeface="APPLE CHANCERY" panose="03020702040506060504" pitchFamily="66" charset="-79"/>
            </a:endParaRPr>
          </a:p>
        </p:txBody>
      </p:sp>
      <p:pic>
        <p:nvPicPr>
          <p:cNvPr id="5" name="Picture 4">
            <a:extLst>
              <a:ext uri="{FF2B5EF4-FFF2-40B4-BE49-F238E27FC236}">
                <a16:creationId xmlns:a16="http://schemas.microsoft.com/office/drawing/2014/main" id="{F37CAF5F-4714-8646-94F2-CB9979997D19}"/>
              </a:ext>
            </a:extLst>
          </p:cNvPr>
          <p:cNvPicPr>
            <a:picLocks noChangeAspect="1"/>
          </p:cNvPicPr>
          <p:nvPr/>
        </p:nvPicPr>
        <p:blipFill>
          <a:blip r:embed="rId4"/>
          <a:stretch>
            <a:fillRect/>
          </a:stretch>
        </p:blipFill>
        <p:spPr>
          <a:xfrm>
            <a:off x="433445" y="1409509"/>
            <a:ext cx="817207" cy="705041"/>
          </a:xfrm>
          <a:prstGeom prst="rect">
            <a:avLst/>
          </a:prstGeom>
        </p:spPr>
      </p:pic>
      <p:sp>
        <p:nvSpPr>
          <p:cNvPr id="15" name="Title 1">
            <a:extLst>
              <a:ext uri="{FF2B5EF4-FFF2-40B4-BE49-F238E27FC236}">
                <a16:creationId xmlns:a16="http://schemas.microsoft.com/office/drawing/2014/main" id="{39FDF958-1782-0B43-A1A7-9BDA79EE54E6}"/>
              </a:ext>
            </a:extLst>
          </p:cNvPr>
          <p:cNvSpPr>
            <a:spLocks noGrp="1"/>
          </p:cNvSpPr>
          <p:nvPr>
            <p:ph type="title"/>
          </p:nvPr>
        </p:nvSpPr>
        <p:spPr>
          <a:xfrm>
            <a:off x="1371600" y="1409509"/>
            <a:ext cx="9029699" cy="754718"/>
          </a:xfrm>
        </p:spPr>
        <p:txBody>
          <a:bodyPr vert="horz" lIns="91440" tIns="45720" rIns="91440" bIns="45720" rtlCol="0" anchor="b">
            <a:noAutofit/>
          </a:bodyPr>
          <a:lstStyle/>
          <a:p>
            <a:r>
              <a:rPr lang="en-US" sz="2800" dirty="0">
                <a:solidFill>
                  <a:schemeClr val="tx2"/>
                </a:solidFill>
                <a:latin typeface="Apple Chancery" panose="03020702040506060504" pitchFamily="66" charset="-79"/>
                <a:cs typeface="Apple Chancery" panose="03020702040506060504" pitchFamily="66" charset="-79"/>
              </a:rPr>
              <a:t>1. Detect the texts and break it into tidy format components</a:t>
            </a:r>
            <a:endParaRPr lang="en-US" sz="4800" dirty="0">
              <a:solidFill>
                <a:schemeClr val="tx2"/>
              </a:solidFill>
              <a:latin typeface="Apple Chancery" panose="03020702040506060504" pitchFamily="66" charset="-79"/>
              <a:cs typeface="Apple Chancery" panose="03020702040506060504" pitchFamily="66" charset="-79"/>
            </a:endParaRPr>
          </a:p>
        </p:txBody>
      </p:sp>
      <p:pic>
        <p:nvPicPr>
          <p:cNvPr id="7" name="Picture 6">
            <a:extLst>
              <a:ext uri="{FF2B5EF4-FFF2-40B4-BE49-F238E27FC236}">
                <a16:creationId xmlns:a16="http://schemas.microsoft.com/office/drawing/2014/main" id="{8CB4333D-BD4B-8146-8583-935D4448920C}"/>
              </a:ext>
            </a:extLst>
          </p:cNvPr>
          <p:cNvPicPr>
            <a:picLocks noChangeAspect="1"/>
          </p:cNvPicPr>
          <p:nvPr/>
        </p:nvPicPr>
        <p:blipFill>
          <a:blip r:embed="rId5"/>
          <a:stretch>
            <a:fillRect/>
          </a:stretch>
        </p:blipFill>
        <p:spPr>
          <a:xfrm>
            <a:off x="458663" y="2146289"/>
            <a:ext cx="817207" cy="715056"/>
          </a:xfrm>
          <a:prstGeom prst="rect">
            <a:avLst/>
          </a:prstGeom>
        </p:spPr>
      </p:pic>
      <p:sp>
        <p:nvSpPr>
          <p:cNvPr id="16" name="Title 1">
            <a:extLst>
              <a:ext uri="{FF2B5EF4-FFF2-40B4-BE49-F238E27FC236}">
                <a16:creationId xmlns:a16="http://schemas.microsoft.com/office/drawing/2014/main" id="{4FF1F7E0-464C-3B4A-AF2C-BE37899AE9E3}"/>
              </a:ext>
            </a:extLst>
          </p:cNvPr>
          <p:cNvSpPr txBox="1">
            <a:spLocks/>
          </p:cNvSpPr>
          <p:nvPr/>
        </p:nvSpPr>
        <p:spPr>
          <a:xfrm>
            <a:off x="1371600" y="2128352"/>
            <a:ext cx="8858249" cy="75093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2800" dirty="0">
                <a:solidFill>
                  <a:schemeClr val="tx2"/>
                </a:solidFill>
                <a:latin typeface="Apple Chancery" panose="03020702040506060504" pitchFamily="66" charset="-79"/>
                <a:cs typeface="Apple Chancery" panose="03020702040506060504" pitchFamily="66" charset="-79"/>
              </a:rPr>
              <a:t>2. Make comparison with lexicons,  assign sentiment score </a:t>
            </a:r>
            <a:endParaRPr lang="en-US" sz="4800" dirty="0">
              <a:solidFill>
                <a:schemeClr val="tx2"/>
              </a:solidFill>
              <a:latin typeface="Apple Chancery" panose="03020702040506060504" pitchFamily="66" charset="-79"/>
              <a:cs typeface="Apple Chancery" panose="03020702040506060504" pitchFamily="66" charset="-79"/>
            </a:endParaRPr>
          </a:p>
        </p:txBody>
      </p:sp>
      <p:pic>
        <p:nvPicPr>
          <p:cNvPr id="17" name="Picture 16">
            <a:extLst>
              <a:ext uri="{FF2B5EF4-FFF2-40B4-BE49-F238E27FC236}">
                <a16:creationId xmlns:a16="http://schemas.microsoft.com/office/drawing/2014/main" id="{07D0E721-1552-214C-A71F-EDDB2285388C}"/>
              </a:ext>
            </a:extLst>
          </p:cNvPr>
          <p:cNvPicPr>
            <a:picLocks noChangeAspect="1"/>
          </p:cNvPicPr>
          <p:nvPr/>
        </p:nvPicPr>
        <p:blipFill>
          <a:blip r:embed="rId6"/>
          <a:stretch>
            <a:fillRect/>
          </a:stretch>
        </p:blipFill>
        <p:spPr>
          <a:xfrm>
            <a:off x="476755" y="2901007"/>
            <a:ext cx="802245" cy="711269"/>
          </a:xfrm>
          <a:prstGeom prst="rect">
            <a:avLst/>
          </a:prstGeom>
        </p:spPr>
      </p:pic>
      <p:sp>
        <p:nvSpPr>
          <p:cNvPr id="18" name="Title 1">
            <a:extLst>
              <a:ext uri="{FF2B5EF4-FFF2-40B4-BE49-F238E27FC236}">
                <a16:creationId xmlns:a16="http://schemas.microsoft.com/office/drawing/2014/main" id="{23688A15-5E7C-A648-8C59-19980AF104CF}"/>
              </a:ext>
            </a:extLst>
          </p:cNvPr>
          <p:cNvSpPr txBox="1">
            <a:spLocks/>
          </p:cNvSpPr>
          <p:nvPr/>
        </p:nvSpPr>
        <p:spPr>
          <a:xfrm>
            <a:off x="1371599" y="2901007"/>
            <a:ext cx="8858249" cy="75093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2800" dirty="0">
                <a:solidFill>
                  <a:schemeClr val="tx2"/>
                </a:solidFill>
                <a:latin typeface="Apple Chancery" panose="03020702040506060504" pitchFamily="66" charset="-79"/>
                <a:cs typeface="Apple Chancery" panose="03020702040506060504" pitchFamily="66" charset="-79"/>
              </a:rPr>
              <a:t>3. Combine scores and data visualization </a:t>
            </a:r>
            <a:endParaRPr lang="en-US" sz="4800" dirty="0">
              <a:solidFill>
                <a:schemeClr val="tx2"/>
              </a:solidFill>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126378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3DB5F7-9A5F-7A45-8C22-A661615C0B47}"/>
              </a:ext>
            </a:extLst>
          </p:cNvPr>
          <p:cNvSpPr>
            <a:spLocks noGrp="1"/>
          </p:cNvSpPr>
          <p:nvPr>
            <p:ph type="title"/>
          </p:nvPr>
        </p:nvSpPr>
        <p:spPr>
          <a:xfrm>
            <a:off x="1198182" y="381000"/>
            <a:ext cx="10003218" cy="1600124"/>
          </a:xfrm>
        </p:spPr>
        <p:txBody>
          <a:bodyPr>
            <a:normAutofit/>
          </a:bodyPr>
          <a:lstStyle/>
          <a:p>
            <a:r>
              <a:rPr lang="en-US" sz="4000" dirty="0"/>
              <a:t>Fast &amp; Dirty Analysis:</a:t>
            </a:r>
            <a:br>
              <a:rPr lang="en-US" sz="4000" dirty="0"/>
            </a:br>
            <a:r>
              <a:rPr lang="en-US" sz="4000" dirty="0" err="1"/>
              <a:t>qdap</a:t>
            </a:r>
            <a:r>
              <a:rPr lang="en-US" sz="4000" dirty="0"/>
              <a:t> library, polarity function</a:t>
            </a:r>
            <a:endParaRPr lang="en-CN" sz="4000" dirty="0"/>
          </a:p>
        </p:txBody>
      </p:sp>
      <p:sp>
        <p:nvSpPr>
          <p:cNvPr id="4" name="TextBox 3">
            <a:extLst>
              <a:ext uri="{FF2B5EF4-FFF2-40B4-BE49-F238E27FC236}">
                <a16:creationId xmlns:a16="http://schemas.microsoft.com/office/drawing/2014/main" id="{893224FE-CC0B-F44C-A7CF-56EEEA403046}"/>
              </a:ext>
            </a:extLst>
          </p:cNvPr>
          <p:cNvSpPr txBox="1"/>
          <p:nvPr/>
        </p:nvSpPr>
        <p:spPr>
          <a:xfrm>
            <a:off x="288098" y="2505205"/>
            <a:ext cx="10734805" cy="1708160"/>
          </a:xfrm>
          <a:prstGeom prst="rect">
            <a:avLst/>
          </a:prstGeom>
          <a:noFill/>
        </p:spPr>
        <p:txBody>
          <a:bodyPr wrap="square" rtlCol="0">
            <a:spAutoFit/>
          </a:bodyPr>
          <a:lstStyle/>
          <a:p>
            <a:pPr>
              <a:spcAft>
                <a:spcPts val="600"/>
              </a:spcAft>
            </a:pPr>
            <a:r>
              <a:rPr lang="en-US" sz="2400" b="1" dirty="0">
                <a:solidFill>
                  <a:schemeClr val="tx2"/>
                </a:solidFill>
              </a:rPr>
              <a:t>polarity():</a:t>
            </a:r>
          </a:p>
          <a:p>
            <a:pPr>
              <a:spcAft>
                <a:spcPts val="600"/>
              </a:spcAft>
            </a:pPr>
            <a:r>
              <a:rPr lang="en-US" sz="2400" b="1" dirty="0">
                <a:solidFill>
                  <a:schemeClr val="tx2"/>
                </a:solidFill>
              </a:rPr>
              <a:t>Use an academic lexicon from the University of Illinois-Chicago.</a:t>
            </a:r>
          </a:p>
          <a:p>
            <a:pPr>
              <a:spcAft>
                <a:spcPts val="600"/>
              </a:spcAft>
            </a:pPr>
            <a:r>
              <a:rPr lang="en-US" sz="2400" b="1" dirty="0">
                <a:solidFill>
                  <a:schemeClr val="tx2"/>
                </a:solidFill>
              </a:rPr>
              <a:t>It contains almost 7000 words marked as positive or negative. </a:t>
            </a:r>
          </a:p>
          <a:p>
            <a:endParaRPr lang="en-CN" dirty="0"/>
          </a:p>
        </p:txBody>
      </p:sp>
      <p:pic>
        <p:nvPicPr>
          <p:cNvPr id="5" name="Picture 4">
            <a:extLst>
              <a:ext uri="{FF2B5EF4-FFF2-40B4-BE49-F238E27FC236}">
                <a16:creationId xmlns:a16="http://schemas.microsoft.com/office/drawing/2014/main" id="{585BBD21-78C9-4943-AA2D-6160A1FD5D85}"/>
              </a:ext>
            </a:extLst>
          </p:cNvPr>
          <p:cNvPicPr>
            <a:picLocks noChangeAspect="1"/>
          </p:cNvPicPr>
          <p:nvPr/>
        </p:nvPicPr>
        <p:blipFill>
          <a:blip r:embed="rId3"/>
          <a:stretch>
            <a:fillRect/>
          </a:stretch>
        </p:blipFill>
        <p:spPr>
          <a:xfrm>
            <a:off x="398463" y="3860800"/>
            <a:ext cx="3457038" cy="2882900"/>
          </a:xfrm>
          <a:prstGeom prst="rect">
            <a:avLst/>
          </a:prstGeom>
        </p:spPr>
      </p:pic>
      <p:pic>
        <p:nvPicPr>
          <p:cNvPr id="6" name="Picture 5">
            <a:extLst>
              <a:ext uri="{FF2B5EF4-FFF2-40B4-BE49-F238E27FC236}">
                <a16:creationId xmlns:a16="http://schemas.microsoft.com/office/drawing/2014/main" id="{D986EDD9-F462-384D-B6B5-DA8C4CE22ACE}"/>
              </a:ext>
            </a:extLst>
          </p:cNvPr>
          <p:cNvPicPr>
            <a:picLocks noChangeAspect="1"/>
          </p:cNvPicPr>
          <p:nvPr/>
        </p:nvPicPr>
        <p:blipFill>
          <a:blip r:embed="rId4"/>
          <a:stretch>
            <a:fillRect/>
          </a:stretch>
        </p:blipFill>
        <p:spPr>
          <a:xfrm>
            <a:off x="3965865" y="3860800"/>
            <a:ext cx="7092927" cy="2489896"/>
          </a:xfrm>
          <a:prstGeom prst="rect">
            <a:avLst/>
          </a:prstGeom>
        </p:spPr>
      </p:pic>
      <p:sp>
        <p:nvSpPr>
          <p:cNvPr id="3" name="Action Button: Help 2">
            <a:hlinkClick r:id="" action="ppaction://hlinkshowjump?jump=nextslide" highlightClick="1"/>
            <a:extLst>
              <a:ext uri="{FF2B5EF4-FFF2-40B4-BE49-F238E27FC236}">
                <a16:creationId xmlns:a16="http://schemas.microsoft.com/office/drawing/2014/main" id="{5AC7C61B-07E1-EC46-A9EE-12C734A06BAA}"/>
              </a:ext>
            </a:extLst>
          </p:cNvPr>
          <p:cNvSpPr/>
          <p:nvPr/>
        </p:nvSpPr>
        <p:spPr>
          <a:xfrm>
            <a:off x="11201400" y="2304310"/>
            <a:ext cx="764088" cy="712723"/>
          </a:xfrm>
          <a:prstGeom prst="actionButtonHelp">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45509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C935-C0E5-B242-B618-86730CD2D106}"/>
              </a:ext>
            </a:extLst>
          </p:cNvPr>
          <p:cNvSpPr>
            <a:spLocks noGrp="1"/>
          </p:cNvSpPr>
          <p:nvPr>
            <p:ph type="title"/>
          </p:nvPr>
        </p:nvSpPr>
        <p:spPr/>
        <p:txBody>
          <a:bodyPr>
            <a:normAutofit/>
          </a:bodyPr>
          <a:lstStyle/>
          <a:p>
            <a:r>
              <a:rPr lang="en-CN" dirty="0"/>
              <a:t>Note:</a:t>
            </a:r>
          </a:p>
        </p:txBody>
      </p:sp>
      <p:sp>
        <p:nvSpPr>
          <p:cNvPr id="3" name="Content Placeholder 2">
            <a:extLst>
              <a:ext uri="{FF2B5EF4-FFF2-40B4-BE49-F238E27FC236}">
                <a16:creationId xmlns:a16="http://schemas.microsoft.com/office/drawing/2014/main" id="{82E6A1B8-CE5A-1949-8C51-9B3BDA666DBF}"/>
              </a:ext>
            </a:extLst>
          </p:cNvPr>
          <p:cNvSpPr>
            <a:spLocks noGrp="1"/>
          </p:cNvSpPr>
          <p:nvPr>
            <p:ph idx="1"/>
          </p:nvPr>
        </p:nvSpPr>
        <p:spPr>
          <a:xfrm>
            <a:off x="838200" y="1949450"/>
            <a:ext cx="10515600" cy="2096457"/>
          </a:xfrm>
        </p:spPr>
        <p:txBody>
          <a:bodyPr>
            <a:normAutofit fontScale="85000" lnSpcReduction="10000"/>
          </a:bodyPr>
          <a:lstStyle/>
          <a:p>
            <a:r>
              <a:rPr lang="en-CN" dirty="0"/>
              <a:t>Remember to download Java to support qdap package first, find the version for your computer in the link below:</a:t>
            </a:r>
          </a:p>
          <a:p>
            <a:r>
              <a:rPr lang="en-US" dirty="0">
                <a:hlinkClick r:id="rId2">
                  <a:extLst>
                    <a:ext uri="{A12FA001-AC4F-418D-AE19-62706E023703}">
                      <ahyp:hlinkClr xmlns:ahyp="http://schemas.microsoft.com/office/drawing/2018/hyperlinkcolor" val="tx"/>
                    </a:ext>
                  </a:extLst>
                </a:hlinkClick>
              </a:rPr>
              <a:t>https://www.oracle.com/java/technologies/javase-jdk15-downloads.html</a:t>
            </a:r>
            <a:endParaRPr lang="en-US" dirty="0"/>
          </a:p>
          <a:p>
            <a:r>
              <a:rPr lang="en-CN" dirty="0"/>
              <a:t>To check you c</a:t>
            </a:r>
            <a:r>
              <a:rPr lang="en-US" dirty="0"/>
              <a:t>an</a:t>
            </a:r>
            <a:r>
              <a:rPr lang="en-CN" dirty="0"/>
              <a:t> use qdap package by the following codes:</a:t>
            </a:r>
          </a:p>
          <a:p>
            <a:endParaRPr lang="en-CN" dirty="0"/>
          </a:p>
        </p:txBody>
      </p:sp>
      <p:sp>
        <p:nvSpPr>
          <p:cNvPr id="4" name="TextBox 3">
            <a:extLst>
              <a:ext uri="{FF2B5EF4-FFF2-40B4-BE49-F238E27FC236}">
                <a16:creationId xmlns:a16="http://schemas.microsoft.com/office/drawing/2014/main" id="{F472F4DE-D04E-F949-9E71-16B5C3874BB1}"/>
              </a:ext>
            </a:extLst>
          </p:cNvPr>
          <p:cNvSpPr txBox="1"/>
          <p:nvPr/>
        </p:nvSpPr>
        <p:spPr>
          <a:xfrm>
            <a:off x="1002082" y="3883068"/>
            <a:ext cx="4371584" cy="2215991"/>
          </a:xfrm>
          <a:prstGeom prst="rect">
            <a:avLst/>
          </a:prstGeom>
          <a:noFill/>
        </p:spPr>
        <p:txBody>
          <a:bodyPr wrap="square" rtlCol="0">
            <a:spAutoFit/>
          </a:bodyPr>
          <a:lstStyle/>
          <a:p>
            <a:r>
              <a:rPr lang="en-US" sz="2400" dirty="0">
                <a:solidFill>
                  <a:schemeClr val="bg1"/>
                </a:solidFill>
              </a:rPr>
              <a:t>i</a:t>
            </a:r>
            <a:r>
              <a:rPr lang="en-CN" sz="2400" dirty="0">
                <a:solidFill>
                  <a:schemeClr val="bg1"/>
                </a:solidFill>
              </a:rPr>
              <a:t>nstall.package(“qdap”)</a:t>
            </a:r>
          </a:p>
          <a:p>
            <a:r>
              <a:rPr lang="en-US" sz="2400" dirty="0">
                <a:solidFill>
                  <a:schemeClr val="bg1"/>
                </a:solidFill>
              </a:rPr>
              <a:t>I</a:t>
            </a:r>
            <a:r>
              <a:rPr lang="en-CN" sz="2400" dirty="0">
                <a:solidFill>
                  <a:schemeClr val="bg1"/>
                </a:solidFill>
              </a:rPr>
              <a:t>nstall.package(“rJava”)</a:t>
            </a:r>
          </a:p>
          <a:p>
            <a:r>
              <a:rPr lang="en-US" sz="2400" dirty="0">
                <a:solidFill>
                  <a:schemeClr val="bg1"/>
                </a:solidFill>
              </a:rPr>
              <a:t>l</a:t>
            </a:r>
            <a:r>
              <a:rPr lang="en-CN" sz="2400" dirty="0">
                <a:solidFill>
                  <a:schemeClr val="bg1"/>
                </a:solidFill>
              </a:rPr>
              <a:t>ibrary(qdap)</a:t>
            </a:r>
          </a:p>
          <a:p>
            <a:r>
              <a:rPr lang="en-US" sz="2400" dirty="0">
                <a:solidFill>
                  <a:schemeClr val="bg1"/>
                </a:solidFill>
              </a:rPr>
              <a:t>l</a:t>
            </a:r>
            <a:r>
              <a:rPr lang="en-CN" sz="2400" dirty="0">
                <a:solidFill>
                  <a:schemeClr val="bg1"/>
                </a:solidFill>
              </a:rPr>
              <a:t>ibrary(rJava)</a:t>
            </a:r>
          </a:p>
          <a:p>
            <a:r>
              <a:rPr lang="en-US" sz="2400" dirty="0">
                <a:solidFill>
                  <a:schemeClr val="bg1"/>
                </a:solidFill>
              </a:rPr>
              <a:t>h</a:t>
            </a:r>
            <a:r>
              <a:rPr lang="en-CN" sz="2400" dirty="0">
                <a:solidFill>
                  <a:schemeClr val="bg1"/>
                </a:solidFill>
              </a:rPr>
              <a:t>elp(polarity)</a:t>
            </a:r>
          </a:p>
          <a:p>
            <a:endParaRPr lang="en-CN" dirty="0">
              <a:solidFill>
                <a:schemeClr val="bg1"/>
              </a:solidFill>
            </a:endParaRPr>
          </a:p>
        </p:txBody>
      </p:sp>
    </p:spTree>
    <p:extLst>
      <p:ext uri="{BB962C8B-B14F-4D97-AF65-F5344CB8AC3E}">
        <p14:creationId xmlns:p14="http://schemas.microsoft.com/office/powerpoint/2010/main" val="248566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9" name="Title 1">
            <a:extLst>
              <a:ext uri="{FF2B5EF4-FFF2-40B4-BE49-F238E27FC236}">
                <a16:creationId xmlns:a16="http://schemas.microsoft.com/office/drawing/2014/main" id="{059D7ED1-3175-CB47-AF7F-31DBBA5CA1A2}"/>
              </a:ext>
            </a:extLst>
          </p:cNvPr>
          <p:cNvSpPr>
            <a:spLocks noGrp="1"/>
          </p:cNvSpPr>
          <p:nvPr>
            <p:ph type="title"/>
          </p:nvPr>
        </p:nvSpPr>
        <p:spPr>
          <a:xfrm>
            <a:off x="838201" y="775412"/>
            <a:ext cx="9720262" cy="939088"/>
          </a:xfrm>
        </p:spPr>
        <p:txBody>
          <a:bodyPr vert="horz" lIns="91440" tIns="45720" rIns="91440" bIns="45720" rtlCol="0" anchor="b">
            <a:normAutofit fontScale="90000"/>
          </a:bodyPr>
          <a:lstStyle/>
          <a:p>
            <a:r>
              <a:rPr lang="en-US" sz="3600" dirty="0">
                <a:solidFill>
                  <a:schemeClr val="tx2"/>
                </a:solidFill>
              </a:rPr>
              <a:t>Example</a:t>
            </a:r>
            <a:br>
              <a:rPr lang="en-US" dirty="0">
                <a:solidFill>
                  <a:schemeClr val="tx2"/>
                </a:solidFill>
              </a:rPr>
            </a:br>
            <a:r>
              <a:rPr lang="en-US" sz="3600" b="0" dirty="0">
                <a:solidFill>
                  <a:schemeClr val="tx2"/>
                </a:solidFill>
              </a:rPr>
              <a:t>Titanic is a </a:t>
            </a:r>
            <a:r>
              <a:rPr lang="en-US" sz="3600" b="0" dirty="0">
                <a:solidFill>
                  <a:schemeClr val="tx2"/>
                </a:solidFill>
                <a:highlight>
                  <a:srgbClr val="00FFFF"/>
                </a:highlight>
              </a:rPr>
              <a:t>very</a:t>
            </a:r>
            <a:r>
              <a:rPr lang="en-US" sz="3600" b="0" dirty="0">
                <a:solidFill>
                  <a:schemeClr val="tx2"/>
                </a:solidFill>
              </a:rPr>
              <a:t> </a:t>
            </a:r>
            <a:r>
              <a:rPr lang="en-US" sz="3600" b="0" dirty="0">
                <a:solidFill>
                  <a:schemeClr val="tx2"/>
                </a:solidFill>
                <a:highlight>
                  <a:srgbClr val="FFFF00"/>
                </a:highlight>
              </a:rPr>
              <a:t>great</a:t>
            </a:r>
            <a:r>
              <a:rPr lang="en-US" sz="3600" b="0" dirty="0">
                <a:solidFill>
                  <a:schemeClr val="tx2"/>
                </a:solidFill>
              </a:rPr>
              <a:t> movie.</a:t>
            </a:r>
            <a:endParaRPr lang="en-US" dirty="0">
              <a:solidFill>
                <a:schemeClr val="tx2"/>
              </a:solidFill>
            </a:endParaRPr>
          </a:p>
        </p:txBody>
      </p:sp>
      <p:graphicFrame>
        <p:nvGraphicFramePr>
          <p:cNvPr id="4" name="Table 4">
            <a:extLst>
              <a:ext uri="{FF2B5EF4-FFF2-40B4-BE49-F238E27FC236}">
                <a16:creationId xmlns:a16="http://schemas.microsoft.com/office/drawing/2014/main" id="{8A3CD1B2-B19B-5E40-BD21-0EA728E92DEF}"/>
              </a:ext>
            </a:extLst>
          </p:cNvPr>
          <p:cNvGraphicFramePr>
            <a:graphicFrameLocks noGrp="1"/>
          </p:cNvGraphicFramePr>
          <p:nvPr>
            <p:extLst>
              <p:ext uri="{D42A27DB-BD31-4B8C-83A1-F6EECF244321}">
                <p14:modId xmlns:p14="http://schemas.microsoft.com/office/powerpoint/2010/main" val="391337489"/>
              </p:ext>
            </p:extLst>
          </p:nvPr>
        </p:nvGraphicFramePr>
        <p:xfrm>
          <a:off x="1004866" y="1767813"/>
          <a:ext cx="7675672" cy="2194560"/>
        </p:xfrm>
        <a:graphic>
          <a:graphicData uri="http://schemas.openxmlformats.org/drawingml/2006/table">
            <a:tbl>
              <a:tblPr firstRow="1" bandRow="1">
                <a:tableStyleId>{5C22544A-7EE6-4342-B048-85BDC9FD1C3A}</a:tableStyleId>
              </a:tblPr>
              <a:tblGrid>
                <a:gridCol w="1918918">
                  <a:extLst>
                    <a:ext uri="{9D8B030D-6E8A-4147-A177-3AD203B41FA5}">
                      <a16:colId xmlns:a16="http://schemas.microsoft.com/office/drawing/2014/main" val="1491492304"/>
                    </a:ext>
                  </a:extLst>
                </a:gridCol>
                <a:gridCol w="1918918">
                  <a:extLst>
                    <a:ext uri="{9D8B030D-6E8A-4147-A177-3AD203B41FA5}">
                      <a16:colId xmlns:a16="http://schemas.microsoft.com/office/drawing/2014/main" val="1992652633"/>
                    </a:ext>
                  </a:extLst>
                </a:gridCol>
                <a:gridCol w="1918918">
                  <a:extLst>
                    <a:ext uri="{9D8B030D-6E8A-4147-A177-3AD203B41FA5}">
                      <a16:colId xmlns:a16="http://schemas.microsoft.com/office/drawing/2014/main" val="1582827828"/>
                    </a:ext>
                  </a:extLst>
                </a:gridCol>
                <a:gridCol w="1918918">
                  <a:extLst>
                    <a:ext uri="{9D8B030D-6E8A-4147-A177-3AD203B41FA5}">
                      <a16:colId xmlns:a16="http://schemas.microsoft.com/office/drawing/2014/main" val="360143844"/>
                    </a:ext>
                  </a:extLst>
                </a:gridCol>
              </a:tblGrid>
              <a:tr h="380174">
                <a:tc>
                  <a:txBody>
                    <a:bodyPr/>
                    <a:lstStyle/>
                    <a:p>
                      <a:pPr algn="ctr"/>
                      <a:r>
                        <a:rPr lang="en-CN" sz="2000" dirty="0">
                          <a:solidFill>
                            <a:sysClr val="windowText" lastClr="000000"/>
                          </a:solidFill>
                        </a:rPr>
                        <a:t>Term</a:t>
                      </a:r>
                    </a:p>
                  </a:txBody>
                  <a:tcPr>
                    <a:solidFill>
                      <a:schemeClr val="bg1">
                        <a:lumMod val="95000"/>
                      </a:schemeClr>
                    </a:solidFill>
                  </a:tcPr>
                </a:tc>
                <a:tc>
                  <a:txBody>
                    <a:bodyPr/>
                    <a:lstStyle/>
                    <a:p>
                      <a:pPr algn="ctr"/>
                      <a:r>
                        <a:rPr lang="en-CN" sz="2000" dirty="0">
                          <a:solidFill>
                            <a:sysClr val="windowText" lastClr="000000"/>
                          </a:solidFill>
                        </a:rPr>
                        <a:t>Class</a:t>
                      </a:r>
                    </a:p>
                  </a:txBody>
                  <a:tcPr>
                    <a:solidFill>
                      <a:schemeClr val="bg1">
                        <a:lumMod val="95000"/>
                      </a:schemeClr>
                    </a:solidFill>
                  </a:tcPr>
                </a:tc>
                <a:tc>
                  <a:txBody>
                    <a:bodyPr/>
                    <a:lstStyle/>
                    <a:p>
                      <a:pPr algn="ctr"/>
                      <a:r>
                        <a:rPr lang="en-CN" sz="2000" dirty="0">
                          <a:solidFill>
                            <a:sysClr val="windowText" lastClr="000000"/>
                          </a:solidFill>
                        </a:rPr>
                        <a:t>Word Count</a:t>
                      </a:r>
                    </a:p>
                  </a:txBody>
                  <a:tcPr>
                    <a:solidFill>
                      <a:schemeClr val="bg1">
                        <a:lumMod val="95000"/>
                      </a:schemeClr>
                    </a:solidFill>
                  </a:tcPr>
                </a:tc>
                <a:tc>
                  <a:txBody>
                    <a:bodyPr/>
                    <a:lstStyle/>
                    <a:p>
                      <a:pPr algn="ctr"/>
                      <a:r>
                        <a:rPr lang="en-CN" sz="2000" dirty="0">
                          <a:solidFill>
                            <a:sysClr val="windowText" lastClr="000000"/>
                          </a:solidFill>
                        </a:rPr>
                        <a:t>Polarity Value</a:t>
                      </a:r>
                    </a:p>
                  </a:txBody>
                  <a:tcPr>
                    <a:solidFill>
                      <a:schemeClr val="bg1">
                        <a:lumMod val="95000"/>
                      </a:schemeClr>
                    </a:solidFill>
                  </a:tcPr>
                </a:tc>
                <a:extLst>
                  <a:ext uri="{0D108BD9-81ED-4DB2-BD59-A6C34878D82A}">
                    <a16:rowId xmlns:a16="http://schemas.microsoft.com/office/drawing/2014/main" val="3865828251"/>
                  </a:ext>
                </a:extLst>
              </a:tr>
              <a:tr h="380174">
                <a:tc>
                  <a:txBody>
                    <a:bodyPr/>
                    <a:lstStyle/>
                    <a:p>
                      <a:pPr algn="ctr"/>
                      <a:r>
                        <a:rPr lang="en-CN" sz="2000" dirty="0">
                          <a:solidFill>
                            <a:sysClr val="windowText" lastClr="000000"/>
                          </a:solidFill>
                        </a:rPr>
                        <a:t>Very</a:t>
                      </a:r>
                    </a:p>
                  </a:txBody>
                  <a:tcPr>
                    <a:solidFill>
                      <a:schemeClr val="bg1">
                        <a:lumMod val="95000"/>
                      </a:schemeClr>
                    </a:solidFill>
                  </a:tcPr>
                </a:tc>
                <a:tc>
                  <a:txBody>
                    <a:bodyPr/>
                    <a:lstStyle/>
                    <a:p>
                      <a:pPr algn="ctr"/>
                      <a:r>
                        <a:rPr lang="en-CN" sz="2000" dirty="0">
                          <a:solidFill>
                            <a:sysClr val="windowText" lastClr="000000"/>
                          </a:solidFill>
                        </a:rPr>
                        <a:t>Amplifier</a:t>
                      </a:r>
                    </a:p>
                  </a:txBody>
                  <a:tcPr>
                    <a:solidFill>
                      <a:schemeClr val="bg1">
                        <a:lumMod val="95000"/>
                      </a:schemeClr>
                    </a:solidFill>
                  </a:tcPr>
                </a:tc>
                <a:tc>
                  <a:txBody>
                    <a:bodyPr/>
                    <a:lstStyle/>
                    <a:p>
                      <a:pPr algn="ctr"/>
                      <a:r>
                        <a:rPr lang="en-CN" sz="2000" dirty="0">
                          <a:solidFill>
                            <a:sysClr val="windowText" lastClr="000000"/>
                          </a:solidFill>
                        </a:rPr>
                        <a:t>1</a:t>
                      </a:r>
                    </a:p>
                  </a:txBody>
                  <a:tcPr>
                    <a:solidFill>
                      <a:schemeClr val="bg1">
                        <a:lumMod val="95000"/>
                      </a:schemeClr>
                    </a:solidFill>
                  </a:tcPr>
                </a:tc>
                <a:tc>
                  <a:txBody>
                    <a:bodyPr/>
                    <a:lstStyle/>
                    <a:p>
                      <a:pPr algn="ctr"/>
                      <a:r>
                        <a:rPr lang="en-CN" sz="2000" dirty="0">
                          <a:solidFill>
                            <a:sysClr val="windowText" lastClr="000000"/>
                          </a:solidFill>
                        </a:rPr>
                        <a:t>0.8</a:t>
                      </a:r>
                    </a:p>
                  </a:txBody>
                  <a:tcPr>
                    <a:solidFill>
                      <a:schemeClr val="bg1">
                        <a:lumMod val="95000"/>
                      </a:schemeClr>
                    </a:solidFill>
                  </a:tcPr>
                </a:tc>
                <a:extLst>
                  <a:ext uri="{0D108BD9-81ED-4DB2-BD59-A6C34878D82A}">
                    <a16:rowId xmlns:a16="http://schemas.microsoft.com/office/drawing/2014/main" val="836113675"/>
                  </a:ext>
                </a:extLst>
              </a:tr>
              <a:tr h="520666">
                <a:tc>
                  <a:txBody>
                    <a:bodyPr/>
                    <a:lstStyle/>
                    <a:p>
                      <a:pPr algn="ctr"/>
                      <a:r>
                        <a:rPr lang="en-CN" sz="2000" dirty="0">
                          <a:solidFill>
                            <a:sysClr val="windowText" lastClr="000000"/>
                          </a:solidFill>
                        </a:rPr>
                        <a:t>great</a:t>
                      </a:r>
                    </a:p>
                  </a:txBody>
                  <a:tcPr>
                    <a:solidFill>
                      <a:schemeClr val="bg1">
                        <a:lumMod val="95000"/>
                      </a:schemeClr>
                    </a:solidFill>
                  </a:tcPr>
                </a:tc>
                <a:tc>
                  <a:txBody>
                    <a:bodyPr/>
                    <a:lstStyle/>
                    <a:p>
                      <a:pPr algn="ctr"/>
                      <a:r>
                        <a:rPr lang="en-CN" sz="2000" dirty="0">
                          <a:solidFill>
                            <a:sysClr val="windowText" lastClr="000000"/>
                          </a:solidFill>
                        </a:rPr>
                        <a:t>Polarized Term/Positive</a:t>
                      </a:r>
                    </a:p>
                  </a:txBody>
                  <a:tcPr>
                    <a:solidFill>
                      <a:schemeClr val="bg1">
                        <a:lumMod val="95000"/>
                      </a:schemeClr>
                    </a:solidFill>
                  </a:tcPr>
                </a:tc>
                <a:tc>
                  <a:txBody>
                    <a:bodyPr/>
                    <a:lstStyle/>
                    <a:p>
                      <a:pPr algn="ctr"/>
                      <a:r>
                        <a:rPr lang="en-CN" sz="2000" dirty="0">
                          <a:solidFill>
                            <a:sysClr val="windowText" lastClr="000000"/>
                          </a:solidFill>
                        </a:rPr>
                        <a:t>1</a:t>
                      </a:r>
                    </a:p>
                  </a:txBody>
                  <a:tcPr>
                    <a:solidFill>
                      <a:schemeClr val="bg1">
                        <a:lumMod val="95000"/>
                      </a:schemeClr>
                    </a:solidFill>
                  </a:tcPr>
                </a:tc>
                <a:tc>
                  <a:txBody>
                    <a:bodyPr/>
                    <a:lstStyle/>
                    <a:p>
                      <a:pPr algn="ctr"/>
                      <a:r>
                        <a:rPr lang="en-CN" sz="2000" dirty="0">
                          <a:solidFill>
                            <a:sysClr val="windowText" lastClr="000000"/>
                          </a:solidFill>
                        </a:rPr>
                        <a:t>1</a:t>
                      </a:r>
                    </a:p>
                  </a:txBody>
                  <a:tcPr>
                    <a:solidFill>
                      <a:schemeClr val="bg1">
                        <a:lumMod val="95000"/>
                      </a:schemeClr>
                    </a:solidFill>
                  </a:tcPr>
                </a:tc>
                <a:extLst>
                  <a:ext uri="{0D108BD9-81ED-4DB2-BD59-A6C34878D82A}">
                    <a16:rowId xmlns:a16="http://schemas.microsoft.com/office/drawing/2014/main" val="1518831650"/>
                  </a:ext>
                </a:extLst>
              </a:tr>
              <a:tr h="380174">
                <a:tc>
                  <a:txBody>
                    <a:bodyPr/>
                    <a:lstStyle/>
                    <a:p>
                      <a:pPr algn="ctr"/>
                      <a:r>
                        <a:rPr lang="en-CN" sz="2000" dirty="0">
                          <a:solidFill>
                            <a:sysClr val="windowText" lastClr="000000"/>
                          </a:solidFill>
                        </a:rPr>
                        <a:t>All other words</a:t>
                      </a:r>
                    </a:p>
                  </a:txBody>
                  <a:tcPr>
                    <a:solidFill>
                      <a:schemeClr val="bg1">
                        <a:lumMod val="95000"/>
                      </a:schemeClr>
                    </a:solidFill>
                  </a:tcPr>
                </a:tc>
                <a:tc>
                  <a:txBody>
                    <a:bodyPr/>
                    <a:lstStyle/>
                    <a:p>
                      <a:pPr algn="ctr"/>
                      <a:r>
                        <a:rPr lang="en-CN" sz="2000" dirty="0">
                          <a:solidFill>
                            <a:sysClr val="windowText" lastClr="000000"/>
                          </a:solidFill>
                        </a:rPr>
                        <a:t>Neutral</a:t>
                      </a:r>
                    </a:p>
                  </a:txBody>
                  <a:tcPr>
                    <a:solidFill>
                      <a:schemeClr val="bg1">
                        <a:lumMod val="95000"/>
                      </a:schemeClr>
                    </a:solidFill>
                  </a:tcPr>
                </a:tc>
                <a:tc>
                  <a:txBody>
                    <a:bodyPr/>
                    <a:lstStyle/>
                    <a:p>
                      <a:pPr algn="ctr"/>
                      <a:r>
                        <a:rPr lang="en-CN" sz="2000" dirty="0">
                          <a:solidFill>
                            <a:sysClr val="windowText" lastClr="000000"/>
                          </a:solidFill>
                        </a:rPr>
                        <a:t>5</a:t>
                      </a:r>
                    </a:p>
                  </a:txBody>
                  <a:tcPr>
                    <a:solidFill>
                      <a:schemeClr val="bg1">
                        <a:lumMod val="95000"/>
                      </a:schemeClr>
                    </a:solidFill>
                  </a:tcPr>
                </a:tc>
                <a:tc>
                  <a:txBody>
                    <a:bodyPr/>
                    <a:lstStyle/>
                    <a:p>
                      <a:pPr algn="ctr"/>
                      <a:r>
                        <a:rPr lang="en-CN" sz="2000" dirty="0">
                          <a:solidFill>
                            <a:sysClr val="windowText" lastClr="000000"/>
                          </a:solidFill>
                        </a:rPr>
                        <a:t>0</a:t>
                      </a:r>
                    </a:p>
                  </a:txBody>
                  <a:tcPr>
                    <a:solidFill>
                      <a:schemeClr val="bg1">
                        <a:lumMod val="95000"/>
                      </a:schemeClr>
                    </a:solidFill>
                  </a:tcPr>
                </a:tc>
                <a:extLst>
                  <a:ext uri="{0D108BD9-81ED-4DB2-BD59-A6C34878D82A}">
                    <a16:rowId xmlns:a16="http://schemas.microsoft.com/office/drawing/2014/main" val="3051025575"/>
                  </a:ext>
                </a:extLst>
              </a:tr>
            </a:tbl>
          </a:graphicData>
        </a:graphic>
      </p:graphicFrame>
      <p:sp>
        <p:nvSpPr>
          <p:cNvPr id="5" name="Rectangle 4">
            <a:extLst>
              <a:ext uri="{FF2B5EF4-FFF2-40B4-BE49-F238E27FC236}">
                <a16:creationId xmlns:a16="http://schemas.microsoft.com/office/drawing/2014/main" id="{281CE3E1-8691-9340-8F9B-4FE98C01B080}"/>
              </a:ext>
            </a:extLst>
          </p:cNvPr>
          <p:cNvSpPr/>
          <p:nvPr/>
        </p:nvSpPr>
        <p:spPr>
          <a:xfrm>
            <a:off x="1693914" y="4148302"/>
            <a:ext cx="4869725" cy="2523768"/>
          </a:xfrm>
          <a:prstGeom prst="rect">
            <a:avLst/>
          </a:prstGeom>
        </p:spPr>
        <p:txBody>
          <a:bodyPr wrap="square">
            <a:spAutoFit/>
          </a:bodyPr>
          <a:lstStyle/>
          <a:p>
            <a:r>
              <a:rPr lang="en-US" sz="2800" dirty="0">
                <a:solidFill>
                  <a:schemeClr val="tx2"/>
                </a:solidFill>
              </a:rPr>
              <a:t>Polarity calculation:</a:t>
            </a:r>
          </a:p>
          <a:p>
            <a:r>
              <a:rPr lang="en-US" sz="2800" dirty="0">
                <a:solidFill>
                  <a:schemeClr val="tx2"/>
                </a:solidFill>
              </a:rPr>
              <a:t>1+0.8=1.8</a:t>
            </a:r>
          </a:p>
          <a:p>
            <a:r>
              <a:rPr lang="en-US" sz="2800" dirty="0">
                <a:solidFill>
                  <a:schemeClr val="tx2"/>
                </a:solidFill>
              </a:rPr>
              <a:t>1+1+5=7</a:t>
            </a:r>
          </a:p>
          <a:p>
            <a:r>
              <a:rPr lang="en-US" sz="2800" dirty="0">
                <a:solidFill>
                  <a:schemeClr val="tx2"/>
                </a:solidFill>
              </a:rPr>
              <a:t>Polarity score=1.8/sqrt(7)=0.6803</a:t>
            </a:r>
          </a:p>
          <a:p>
            <a:r>
              <a:rPr lang="en-US" dirty="0">
                <a:solidFill>
                  <a:schemeClr val="tx2"/>
                </a:solidFill>
              </a:rPr>
              <a:t> </a:t>
            </a:r>
            <a:endParaRPr lang="en-CN" dirty="0"/>
          </a:p>
        </p:txBody>
      </p:sp>
    </p:spTree>
    <p:extLst>
      <p:ext uri="{BB962C8B-B14F-4D97-AF65-F5344CB8AC3E}">
        <p14:creationId xmlns:p14="http://schemas.microsoft.com/office/powerpoint/2010/main" val="17717111"/>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2430"/>
      </a:dk2>
      <a:lt2>
        <a:srgbClr val="F0F3F0"/>
      </a:lt2>
      <a:accent1>
        <a:srgbClr val="D530E0"/>
      </a:accent1>
      <a:accent2>
        <a:srgbClr val="7A1ECE"/>
      </a:accent2>
      <a:accent3>
        <a:srgbClr val="4331E1"/>
      </a:accent3>
      <a:accent4>
        <a:srgbClr val="1E55CE"/>
      </a:accent4>
      <a:accent5>
        <a:srgbClr val="30B1E0"/>
      </a:accent5>
      <a:accent6>
        <a:srgbClr val="1CC0A8"/>
      </a:accent6>
      <a:hlink>
        <a:srgbClr val="3F87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1053</Words>
  <Application>Microsoft Macintosh PowerPoint</Application>
  <PresentationFormat>Widescreen</PresentationFormat>
  <Paragraphs>135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AvenirNext LT Pro Medium</vt:lpstr>
      <vt:lpstr>Apple Chancery</vt:lpstr>
      <vt:lpstr>Apple Chancery</vt:lpstr>
      <vt:lpstr>Arial</vt:lpstr>
      <vt:lpstr>Avenir Next LT Pro</vt:lpstr>
      <vt:lpstr>Calibri</vt:lpstr>
      <vt:lpstr>BlockprintVTI</vt:lpstr>
      <vt:lpstr>Basic Text Mining and Sentiment Analysis</vt:lpstr>
      <vt:lpstr>Inspiration </vt:lpstr>
      <vt:lpstr>Listen to a song:  The Cure -- Lady Gaga </vt:lpstr>
      <vt:lpstr>PowerPoint Presentation</vt:lpstr>
      <vt:lpstr>PowerPoint Presentation</vt:lpstr>
      <vt:lpstr>1. Detect the texts and break it into tidy format components</vt:lpstr>
      <vt:lpstr>Fast &amp; Dirty Analysis: qdap library, polarity function</vt:lpstr>
      <vt:lpstr>Note:</vt:lpstr>
      <vt:lpstr>Example Titanic is a very great movie.</vt:lpstr>
      <vt:lpstr>PowerPoint Presentation</vt:lpstr>
      <vt:lpstr>Have a Try!!! </vt:lpstr>
      <vt:lpstr>Go Further: What if we are interested in analyzing the emotions of customers’ comments in one platform?</vt:lpstr>
      <vt:lpstr>Plutchik’s Wheel of Emotion</vt:lpstr>
      <vt:lpstr>Common Subjectivity Lexicons &amp; Inner Join</vt:lpstr>
      <vt:lpstr>dplyr package join inner_join(x,y,…) left_join(x,y,…) right_join(x,y,…) semi_join(x,y,…) anti_join(x,y,…)  declaring the by parameter:  inner_join(x,y,by=“shared_column) or inner_join(x,y,by=c(“a”=“b”))</vt:lpstr>
      <vt:lpstr>Comparing inner join and anti joins </vt:lpstr>
      <vt:lpstr>In our case Inner join Texts with positive/negative words </vt:lpstr>
      <vt:lpstr>PowerPoint Presentation</vt:lpstr>
      <vt:lpstr>PowerPoint Presentation</vt:lpstr>
      <vt:lpstr>Have a Try!!! </vt:lpstr>
      <vt:lpstr>PowerPoint Presentation</vt:lpstr>
      <vt:lpstr>PowerPoint Presentation</vt:lpstr>
      <vt:lpstr>Welcome to contact me:  Email: wenxiao.zhou@uconn.edu Linkedin: linkedin.com/in/wenxiao-christine-zhou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Mining and Sentiment Analysis</dc:title>
  <dc:creator>Zhou, Wenxiao</dc:creator>
  <cp:lastModifiedBy>Zhou, Wenxiao</cp:lastModifiedBy>
  <cp:revision>58</cp:revision>
  <dcterms:created xsi:type="dcterms:W3CDTF">2021-03-13T20:58:42Z</dcterms:created>
  <dcterms:modified xsi:type="dcterms:W3CDTF">2021-03-16T03:50:10Z</dcterms:modified>
</cp:coreProperties>
</file>