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conomica"/>
      <p:regular r:id="rId29"/>
      <p:bold r:id="rId30"/>
      <p:italic r:id="rId31"/>
      <p:boldItalic r:id="rId32"/>
    </p:embeddedFont>
    <p:embeddedFont>
      <p:font typeface="Robo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f63fb5b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f63fb5b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7a12f2b60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7a12f2b60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a12f2b60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a12f2b60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4db456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4db456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7a12f2b60_3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7a12f2b60_3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7a12f2b60_3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7a12f2b60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7a12f2b60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7a12f2b60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7a12f2b60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7a12f2b60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7a12f2b60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7a12f2b60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7a12f2b60_3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7a12f2b60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7a12f2b60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7a12f2b60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7a12f2b60_3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7a12f2b60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7a12f2b60_3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7a12f2b60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7a12f2b60_3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7a12f2b60_3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7a12f2b60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7a12f2b60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7a12f2b60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7a12f2b60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7a12f2b60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7a12f2b60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7a12f2b60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7a12f2b60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7a12f2b60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7a12f2b60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a12f2b60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a12f2b60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7a12f2b60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7a12f2b60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7a12f2b60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7a12f2b60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44650" y="571500"/>
            <a:ext cx="4181400" cy="21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Prediction of Policyholders’ Interests on Cross-Sell Product -- Vehicle Insurance</a:t>
            </a:r>
            <a:endParaRPr sz="3500"/>
          </a:p>
        </p:txBody>
      </p:sp>
      <p:sp>
        <p:nvSpPr>
          <p:cNvPr id="63" name="Google Shape;63;p13"/>
          <p:cNvSpPr txBox="1"/>
          <p:nvPr>
            <p:ph idx="1" type="subTitle"/>
          </p:nvPr>
        </p:nvSpPr>
        <p:spPr>
          <a:xfrm>
            <a:off x="3422800" y="3483250"/>
            <a:ext cx="2943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Wenxiao Zhou, Yuxin Tang, Jiayi Zhou, Yisha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Imbalanced Problem Solving</a:t>
            </a:r>
            <a:endParaRPr/>
          </a:p>
        </p:txBody>
      </p:sp>
      <p:sp>
        <p:nvSpPr>
          <p:cNvPr id="128" name="Google Shape;128;p22"/>
          <p:cNvSpPr txBox="1"/>
          <p:nvPr/>
        </p:nvSpPr>
        <p:spPr>
          <a:xfrm>
            <a:off x="420150" y="1071750"/>
            <a:ext cx="8287800" cy="373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Times New Roman"/>
                <a:ea typeface="Times New Roman"/>
                <a:cs typeface="Times New Roman"/>
                <a:sym typeface="Times New Roman"/>
              </a:rPr>
              <a:t>Undersampling: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300">
                <a:solidFill>
                  <a:srgbClr val="4A86E8"/>
                </a:solidFill>
                <a:latin typeface="Roboto"/>
                <a:ea typeface="Roboto"/>
                <a:cs typeface="Roboto"/>
                <a:sym typeface="Roboto"/>
              </a:rPr>
              <a:t>reduces the number of observations of the large categories to balance the data set. This method is more suitable when the overall data set is large.</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300">
                <a:solidFill>
                  <a:schemeClr val="dk1"/>
                </a:solidFill>
                <a:latin typeface="Times New Roman"/>
                <a:ea typeface="Times New Roman"/>
                <a:cs typeface="Times New Roman"/>
                <a:sym typeface="Times New Roman"/>
              </a:rPr>
              <a:t>Oversampling: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300">
                <a:solidFill>
                  <a:srgbClr val="4A86E8"/>
                </a:solidFill>
                <a:latin typeface="Roboto"/>
                <a:ea typeface="Roboto"/>
                <a:cs typeface="Roboto"/>
                <a:sym typeface="Roboto"/>
              </a:rPr>
              <a:t>deals with small classes. It balances the data by repeating the observations of small classes. This method is also called Upsampling.</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300">
                <a:solidFill>
                  <a:schemeClr val="dk1"/>
                </a:solidFill>
                <a:latin typeface="Times New Roman"/>
                <a:ea typeface="Times New Roman"/>
                <a:cs typeface="Times New Roman"/>
                <a:sym typeface="Times New Roman"/>
              </a:rPr>
              <a:t>Synthetic Data Generation: </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300">
                <a:solidFill>
                  <a:srgbClr val="4A86E8"/>
                </a:solidFill>
                <a:latin typeface="Roboto"/>
                <a:ea typeface="Roboto"/>
                <a:cs typeface="Roboto"/>
                <a:sym typeface="Roboto"/>
              </a:rPr>
              <a:t>use the generation of artificial data instead of repeating the original observation to solve the imbalance. It is also an oversampling technique</a:t>
            </a:r>
            <a:endParaRPr b="1" sz="1300">
              <a:solidFill>
                <a:srgbClr val="4A86E8"/>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b="1" lang="en">
                <a:solidFill>
                  <a:schemeClr val="dk1"/>
                </a:solidFill>
                <a:latin typeface="Times New Roman"/>
                <a:ea typeface="Times New Roman"/>
                <a:cs typeface="Times New Roman"/>
                <a:sym typeface="Times New Roman"/>
              </a:rPr>
              <a:t>Cost Sensitive Learning: </a:t>
            </a:r>
            <a:r>
              <a:rPr lang="en" sz="1300">
                <a:solidFill>
                  <a:srgbClr val="4A86E8"/>
                </a:solidFill>
                <a:latin typeface="Roboto"/>
                <a:ea typeface="Roboto"/>
                <a:cs typeface="Roboto"/>
                <a:sym typeface="Roboto"/>
              </a:rPr>
              <a:t>To solve the imbalance problem by measuring the cost of misclassified observations</a:t>
            </a:r>
            <a:endParaRPr b="1" sz="900">
              <a:solidFill>
                <a:srgbClr val="4A86E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SMOTE Algorithm</a:t>
            </a:r>
            <a:endParaRPr/>
          </a:p>
        </p:txBody>
      </p:sp>
      <p:sp>
        <p:nvSpPr>
          <p:cNvPr id="134" name="Google Shape;134;p23"/>
          <p:cNvSpPr txBox="1"/>
          <p:nvPr>
            <p:ph idx="1" type="body"/>
          </p:nvPr>
        </p:nvSpPr>
        <p:spPr>
          <a:xfrm>
            <a:off x="437100" y="1042150"/>
            <a:ext cx="8395200" cy="3537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SMOTE (synthetic minority oversampling technique) is used to solving imbalance problem by synthetic data generation. It is an improved method basing on random sampling, which adopts a strategy of simply copying samples to increase minority samples, is not prone to the problem of model overfitting. </a:t>
            </a:r>
            <a:endParaRPr sz="1500">
              <a:latin typeface="Times New Roman"/>
              <a:ea typeface="Times New Roman"/>
              <a:cs typeface="Times New Roman"/>
              <a:sym typeface="Times New Roman"/>
            </a:endParaRPr>
          </a:p>
          <a:p>
            <a:pPr indent="0" lvl="0" marL="457200" rtl="0" algn="l">
              <a:spcBef>
                <a:spcPts val="1600"/>
              </a:spcBef>
              <a:spcAft>
                <a:spcPts val="1600"/>
              </a:spcAft>
              <a:buNone/>
            </a:pPr>
            <a:r>
              <a:t/>
            </a:r>
            <a:endParaRPr sz="1500">
              <a:latin typeface="Times New Roman"/>
              <a:ea typeface="Times New Roman"/>
              <a:cs typeface="Times New Roman"/>
              <a:sym typeface="Times New Roman"/>
            </a:endParaRPr>
          </a:p>
        </p:txBody>
      </p:sp>
      <p:pic>
        <p:nvPicPr>
          <p:cNvPr id="135" name="Google Shape;135;p23"/>
          <p:cNvPicPr preferRelativeResize="0"/>
          <p:nvPr/>
        </p:nvPicPr>
        <p:blipFill>
          <a:blip r:embed="rId3">
            <a:alphaModFix/>
          </a:blip>
          <a:stretch>
            <a:fillRect/>
          </a:stretch>
        </p:blipFill>
        <p:spPr>
          <a:xfrm>
            <a:off x="657375" y="2179727"/>
            <a:ext cx="7493076" cy="244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SMOTE Algorithm</a:t>
            </a:r>
            <a:endParaRPr/>
          </a:p>
        </p:txBody>
      </p:sp>
      <p:sp>
        <p:nvSpPr>
          <p:cNvPr id="141" name="Google Shape;141;p24"/>
          <p:cNvSpPr txBox="1"/>
          <p:nvPr>
            <p:ph idx="1" type="body"/>
          </p:nvPr>
        </p:nvSpPr>
        <p:spPr>
          <a:xfrm>
            <a:off x="311700" y="1225225"/>
            <a:ext cx="8520600" cy="3354000"/>
          </a:xfrm>
          <a:prstGeom prst="rect">
            <a:avLst/>
          </a:prstGeom>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Use DMwR::SMOTE function in R:  the the average number of generating minority class sample is 1, we use 5-nearest neighbors when using over-sampling, and for majority class, we choose 2N/100 samples corresponding to the minority</a:t>
            </a:r>
            <a:endParaRPr sz="15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323850" lvl="0" marL="457200" rtl="0" algn="just">
              <a:lnSpc>
                <a:spcPct val="135000"/>
              </a:lnSpc>
              <a:spcBef>
                <a:spcPts val="1600"/>
              </a:spcBef>
              <a:spcAft>
                <a:spcPts val="0"/>
              </a:spcAft>
              <a:buSzPts val="1500"/>
              <a:buFont typeface="Times New Roman"/>
              <a:buChar char="●"/>
            </a:pPr>
            <a:r>
              <a:rPr lang="en" sz="1500">
                <a:latin typeface="Times New Roman"/>
                <a:ea typeface="Times New Roman"/>
                <a:cs typeface="Times New Roman"/>
                <a:sym typeface="Times New Roman"/>
              </a:rPr>
              <a:t>After applying the algorithm, we have the samples in train groups with response = 0 and response = 1 are 74703 and 74736 respectively, which can be considered as a balanced dataset.</a:t>
            </a:r>
            <a:endParaRPr sz="1500">
              <a:latin typeface="Times New Roman"/>
              <a:ea typeface="Times New Roman"/>
              <a:cs typeface="Times New Roman"/>
              <a:sym typeface="Times New Roman"/>
            </a:endParaRPr>
          </a:p>
          <a:p>
            <a:pPr indent="0" lvl="0" marL="0" rtl="0" algn="l">
              <a:spcBef>
                <a:spcPts val="600"/>
              </a:spcBef>
              <a:spcAft>
                <a:spcPts val="1600"/>
              </a:spcAft>
              <a:buNone/>
            </a:pPr>
            <a:r>
              <a:t/>
            </a:r>
            <a:endParaRPr>
              <a:solidFill>
                <a:srgbClr val="FF0000"/>
              </a:solidFill>
            </a:endParaRPr>
          </a:p>
        </p:txBody>
      </p:sp>
      <p:pic>
        <p:nvPicPr>
          <p:cNvPr id="142" name="Google Shape;142;p24"/>
          <p:cNvPicPr preferRelativeResize="0"/>
          <p:nvPr/>
        </p:nvPicPr>
        <p:blipFill>
          <a:blip r:embed="rId3">
            <a:alphaModFix/>
          </a:blip>
          <a:stretch>
            <a:fillRect/>
          </a:stretch>
        </p:blipFill>
        <p:spPr>
          <a:xfrm>
            <a:off x="1828800" y="2330050"/>
            <a:ext cx="5486400" cy="24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Logistics Regression Model</a:t>
            </a:r>
            <a:endParaRPr/>
          </a:p>
        </p:txBody>
      </p:sp>
      <p:pic>
        <p:nvPicPr>
          <p:cNvPr id="148" name="Google Shape;148;p25"/>
          <p:cNvPicPr preferRelativeResize="0"/>
          <p:nvPr/>
        </p:nvPicPr>
        <p:blipFill>
          <a:blip r:embed="rId3">
            <a:alphaModFix/>
          </a:blip>
          <a:stretch>
            <a:fillRect/>
          </a:stretch>
        </p:blipFill>
        <p:spPr>
          <a:xfrm>
            <a:off x="4707550" y="1048875"/>
            <a:ext cx="3850655" cy="3691475"/>
          </a:xfrm>
          <a:prstGeom prst="rect">
            <a:avLst/>
          </a:prstGeom>
          <a:noFill/>
          <a:ln>
            <a:noFill/>
          </a:ln>
        </p:spPr>
      </p:pic>
      <p:pic>
        <p:nvPicPr>
          <p:cNvPr id="149" name="Google Shape;149;p25"/>
          <p:cNvPicPr preferRelativeResize="0"/>
          <p:nvPr/>
        </p:nvPicPr>
        <p:blipFill>
          <a:blip r:embed="rId4">
            <a:alphaModFix/>
          </a:blip>
          <a:stretch>
            <a:fillRect/>
          </a:stretch>
        </p:blipFill>
        <p:spPr>
          <a:xfrm>
            <a:off x="311705" y="1048875"/>
            <a:ext cx="4258856" cy="3691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Logistics Regression Model</a:t>
            </a:r>
            <a:endParaRPr/>
          </a:p>
        </p:txBody>
      </p:sp>
      <p:sp>
        <p:nvSpPr>
          <p:cNvPr id="155" name="Google Shape;155;p26"/>
          <p:cNvSpPr txBox="1"/>
          <p:nvPr>
            <p:ph idx="1" type="body"/>
          </p:nvPr>
        </p:nvSpPr>
        <p:spPr>
          <a:xfrm>
            <a:off x="311700" y="1225225"/>
            <a:ext cx="8520600" cy="35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Categorical Predictors</a:t>
            </a:r>
            <a:endParaRPr u="sng"/>
          </a:p>
          <a:p>
            <a:pPr indent="-323850" lvl="0" marL="457200" rtl="0" algn="l">
              <a:spcBef>
                <a:spcPts val="1600"/>
              </a:spcBef>
              <a:spcAft>
                <a:spcPts val="0"/>
              </a:spcAft>
              <a:buSzPts val="1500"/>
              <a:buFont typeface="Times New Roman"/>
              <a:buChar char="●"/>
            </a:pPr>
            <a:r>
              <a:rPr lang="en" sz="1500">
                <a:latin typeface="Times New Roman"/>
                <a:ea typeface="Times New Roman"/>
                <a:cs typeface="Times New Roman"/>
                <a:sym typeface="Times New Roman"/>
              </a:rPr>
              <a:t>Customer with driver license is highly interested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Customer got car damaged is highly interested</a:t>
            </a:r>
            <a:endParaRPr sz="1500">
              <a:latin typeface="Times New Roman"/>
              <a:ea typeface="Times New Roman"/>
              <a:cs typeface="Times New Roman"/>
              <a:sym typeface="Times New Roman"/>
            </a:endParaRPr>
          </a:p>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Female customers having more interests than males</a:t>
            </a:r>
            <a:endParaRPr sz="1500">
              <a:latin typeface="Times New Roman"/>
              <a:ea typeface="Times New Roman"/>
              <a:cs typeface="Times New Roman"/>
              <a:sym typeface="Times New Roman"/>
            </a:endParaRPr>
          </a:p>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Focus on investigating people who do not have insured in any vehicle insurance</a:t>
            </a:r>
            <a:endParaRPr sz="1500">
              <a:latin typeface="Times New Roman"/>
              <a:ea typeface="Times New Roman"/>
              <a:cs typeface="Times New Roman"/>
              <a:sym typeface="Times New Roman"/>
            </a:endParaRPr>
          </a:p>
          <a:p>
            <a:pPr indent="0" lvl="0" marL="0" rtl="0" algn="l">
              <a:spcBef>
                <a:spcPts val="600"/>
              </a:spcBef>
              <a:spcAft>
                <a:spcPts val="0"/>
              </a:spcAft>
              <a:buNone/>
            </a:pPr>
            <a:r>
              <a:rPr lang="en" u="sng"/>
              <a:t>Continuous Predictors</a:t>
            </a:r>
            <a:endParaRPr u="sng"/>
          </a:p>
          <a:p>
            <a:pPr indent="-323850" lvl="0" marL="457200" rtl="0" algn="l">
              <a:spcBef>
                <a:spcPts val="1600"/>
              </a:spcBef>
              <a:spcAft>
                <a:spcPts val="0"/>
              </a:spcAft>
              <a:buSzPts val="1500"/>
              <a:buFont typeface="Times New Roman"/>
              <a:buChar char="●"/>
            </a:pPr>
            <a:r>
              <a:rPr lang="en" sz="1500">
                <a:latin typeface="Times New Roman"/>
                <a:ea typeface="Times New Roman"/>
                <a:cs typeface="Times New Roman"/>
                <a:sym typeface="Times New Roman"/>
              </a:rPr>
              <a:t>The influence of </a:t>
            </a:r>
            <a:r>
              <a:rPr lang="en" sz="1500">
                <a:latin typeface="Times New Roman"/>
                <a:ea typeface="Times New Roman"/>
                <a:cs typeface="Times New Roman"/>
                <a:sym typeface="Times New Roman"/>
              </a:rPr>
              <a:t>one-unit increase </a:t>
            </a:r>
            <a:r>
              <a:rPr lang="en" sz="1500">
                <a:latin typeface="Times New Roman"/>
                <a:ea typeface="Times New Roman"/>
                <a:cs typeface="Times New Roman"/>
                <a:sym typeface="Times New Roman"/>
              </a:rPr>
              <a:t>in LogPremium is larger than Age increase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Pay less attention to Vintage for future study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more the customer needs to pay as premium for health insurance, the more interest they have for the new vehicle insurance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Logistics Regression Model</a:t>
            </a:r>
            <a:endParaRPr/>
          </a:p>
        </p:txBody>
      </p:sp>
      <p:pic>
        <p:nvPicPr>
          <p:cNvPr id="161" name="Google Shape;161;p27"/>
          <p:cNvPicPr preferRelativeResize="0"/>
          <p:nvPr/>
        </p:nvPicPr>
        <p:blipFill>
          <a:blip r:embed="rId3">
            <a:alphaModFix/>
          </a:blip>
          <a:stretch>
            <a:fillRect/>
          </a:stretch>
        </p:blipFill>
        <p:spPr>
          <a:xfrm>
            <a:off x="1445575" y="1147225"/>
            <a:ext cx="5961525" cy="381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67" name="Google Shape;167;p28"/>
          <p:cNvSpPr txBox="1"/>
          <p:nvPr>
            <p:ph idx="1" type="body"/>
          </p:nvPr>
        </p:nvSpPr>
        <p:spPr>
          <a:xfrm>
            <a:off x="311700" y="1225225"/>
            <a:ext cx="8520600" cy="3638100"/>
          </a:xfrm>
          <a:prstGeom prst="rect">
            <a:avLst/>
          </a:prstGeom>
        </p:spPr>
        <p:txBody>
          <a:bodyPr anchorCtr="0" anchor="t" bIns="91425" lIns="91425" spcFirstLastPara="1" rIns="91425" wrap="square" tIns="91425">
            <a:noAutofit/>
          </a:bodyPr>
          <a:lstStyle/>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Random forest is an ensemble learning method of classification by generating bootstrap samples from the training data</a:t>
            </a:r>
            <a:endParaRPr sz="1500">
              <a:latin typeface="Times New Roman"/>
              <a:ea typeface="Times New Roman"/>
              <a:cs typeface="Times New Roman"/>
              <a:sym typeface="Times New Roman"/>
            </a:endParaRPr>
          </a:p>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Balanced random forest algorithm </a:t>
            </a:r>
            <a:r>
              <a:rPr lang="en" sz="1500">
                <a:solidFill>
                  <a:srgbClr val="4A86E8"/>
                </a:solidFill>
                <a:latin typeface="Times New Roman"/>
                <a:ea typeface="Times New Roman"/>
                <a:cs typeface="Times New Roman"/>
                <a:sym typeface="Times New Roman"/>
              </a:rPr>
              <a:t>(</a:t>
            </a:r>
            <a:r>
              <a:rPr lang="en" sz="1200">
                <a:solidFill>
                  <a:srgbClr val="4A86E8"/>
                </a:solidFill>
                <a:latin typeface="Times New Roman"/>
                <a:ea typeface="Times New Roman"/>
                <a:cs typeface="Times New Roman"/>
                <a:sym typeface="Times New Roman"/>
              </a:rPr>
              <a:t>Chao Chen et al., 2004</a:t>
            </a:r>
            <a:r>
              <a:rPr lang="en" sz="1500">
                <a:solidFill>
                  <a:srgbClr val="4A86E8"/>
                </a:solidFill>
                <a:latin typeface="Times New Roman"/>
                <a:ea typeface="Times New Roman"/>
                <a:cs typeface="Times New Roman"/>
                <a:sym typeface="Times New Roman"/>
              </a:rPr>
              <a:t>) </a:t>
            </a:r>
            <a:r>
              <a:rPr lang="en" sz="1500">
                <a:latin typeface="Times New Roman"/>
                <a:ea typeface="Times New Roman"/>
                <a:cs typeface="Times New Roman"/>
                <a:sym typeface="Times New Roman"/>
              </a:rPr>
              <a:t>is used to ensemble trees induced from balanced down-sampled data without data loss:</a:t>
            </a:r>
            <a:endParaRPr sz="1500">
              <a:latin typeface="Times New Roman"/>
              <a:ea typeface="Times New Roman"/>
              <a:cs typeface="Times New Roman"/>
              <a:sym typeface="Times New Roman"/>
            </a:endParaRPr>
          </a:p>
          <a:p>
            <a:pPr indent="0" lvl="0" marL="0" rtl="0" algn="just">
              <a:lnSpc>
                <a:spcPct val="135000"/>
              </a:lnSpc>
              <a:spcBef>
                <a:spcPts val="600"/>
              </a:spcBef>
              <a:spcAft>
                <a:spcPts val="0"/>
              </a:spcAft>
              <a:buNone/>
            </a:pPr>
            <a:r>
              <a:rPr lang="en" sz="1500">
                <a:latin typeface="Times New Roman"/>
                <a:ea typeface="Times New Roman"/>
                <a:cs typeface="Times New Roman"/>
                <a:sym typeface="Times New Roman"/>
              </a:rPr>
              <a:t>        </a:t>
            </a:r>
            <a:r>
              <a:rPr lang="en" sz="1300">
                <a:latin typeface="Times New Roman"/>
                <a:ea typeface="Times New Roman"/>
                <a:cs typeface="Times New Roman"/>
                <a:sym typeface="Times New Roman"/>
              </a:rPr>
              <a:t>(1) </a:t>
            </a:r>
            <a:r>
              <a:rPr lang="en" sz="1300">
                <a:latin typeface="Times New Roman"/>
                <a:ea typeface="Times New Roman"/>
                <a:cs typeface="Times New Roman"/>
                <a:sym typeface="Times New Roman"/>
              </a:rPr>
              <a:t>A large number of bootstrap samples are taken from the training data and create separate unpruned tree for each</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set;</a:t>
            </a:r>
            <a:endParaRPr sz="1300">
              <a:latin typeface="Times New Roman"/>
              <a:ea typeface="Times New Roman"/>
              <a:cs typeface="Times New Roman"/>
              <a:sym typeface="Times New Roman"/>
            </a:endParaRPr>
          </a:p>
          <a:p>
            <a:pPr indent="0" lvl="0" marL="0" rtl="0" algn="just">
              <a:lnSpc>
                <a:spcPct val="135000"/>
              </a:lnSpc>
              <a:spcBef>
                <a:spcPts val="600"/>
              </a:spcBef>
              <a:spcAft>
                <a:spcPts val="0"/>
              </a:spcAft>
              <a:buNone/>
            </a:pPr>
            <a:r>
              <a:rPr lang="en" sz="1400">
                <a:latin typeface="Times New Roman"/>
                <a:ea typeface="Times New Roman"/>
                <a:cs typeface="Times New Roman"/>
                <a:sym typeface="Times New Roman"/>
              </a:rPr>
              <a:t>        </a:t>
            </a:r>
            <a:r>
              <a:rPr lang="en" sz="1200">
                <a:latin typeface="Times New Roman"/>
                <a:ea typeface="Times New Roman"/>
                <a:cs typeface="Times New Roman"/>
                <a:sym typeface="Times New Roman"/>
              </a:rPr>
              <a:t> (2) Randomly samples a subset of predictors at each split to encourage diversity of the resulting trees.</a:t>
            </a:r>
            <a:endParaRPr sz="1200">
              <a:latin typeface="Times New Roman"/>
              <a:ea typeface="Times New Roman"/>
              <a:cs typeface="Times New Roman"/>
              <a:sym typeface="Times New Roman"/>
            </a:endParaRPr>
          </a:p>
          <a:p>
            <a:pPr indent="0" lvl="0" marL="0" rtl="0" algn="just">
              <a:lnSpc>
                <a:spcPct val="135000"/>
              </a:lnSpc>
              <a:spcBef>
                <a:spcPts val="600"/>
              </a:spcBef>
              <a:spcAft>
                <a:spcPts val="0"/>
              </a:spcAft>
              <a:buNone/>
            </a:pPr>
            <a:r>
              <a:rPr lang="en" sz="1200">
                <a:latin typeface="Times New Roman"/>
                <a:ea typeface="Times New Roman"/>
                <a:cs typeface="Times New Roman"/>
                <a:sym typeface="Times New Roman"/>
              </a:rPr>
              <a:t>          (3) Combining all the prediction results in every tree to generate a single prediction for an individual sample.</a:t>
            </a:r>
            <a:endParaRPr sz="1200">
              <a:latin typeface="Times New Roman"/>
              <a:ea typeface="Times New Roman"/>
              <a:cs typeface="Times New Roman"/>
              <a:sym typeface="Times New Roman"/>
            </a:endParaRPr>
          </a:p>
          <a:p>
            <a:pPr indent="0" lvl="0" marL="0" rtl="0" algn="just">
              <a:lnSpc>
                <a:spcPct val="135000"/>
              </a:lnSpc>
              <a:spcBef>
                <a:spcPts val="600"/>
              </a:spcBef>
              <a:spcAft>
                <a:spcPts val="0"/>
              </a:spcAft>
              <a:buNone/>
            </a:pPr>
            <a:r>
              <a:t/>
            </a:r>
            <a:endParaRPr sz="1200">
              <a:latin typeface="Times New Roman"/>
              <a:ea typeface="Times New Roman"/>
              <a:cs typeface="Times New Roman"/>
              <a:sym typeface="Times New Roman"/>
            </a:endParaRPr>
          </a:p>
          <a:p>
            <a:pPr indent="-342900" lvl="0" marL="457200" rtl="0" algn="just">
              <a:spcBef>
                <a:spcPts val="600"/>
              </a:spcBef>
              <a:spcAft>
                <a:spcPts val="0"/>
              </a:spcAft>
              <a:buClr>
                <a:srgbClr val="000000"/>
              </a:buClr>
              <a:buSzPts val="1800"/>
              <a:buFont typeface="Times New Roman"/>
              <a:buChar char="●"/>
            </a:pPr>
            <a:r>
              <a:rPr lang="en" sz="1350">
                <a:solidFill>
                  <a:srgbClr val="000000"/>
                </a:solidFill>
                <a:latin typeface="Times New Roman"/>
                <a:ea typeface="Times New Roman"/>
                <a:cs typeface="Times New Roman"/>
                <a:sym typeface="Times New Roman"/>
              </a:rPr>
              <a:t>To incorporate down-sampling, random forest can take a random sample of size </a:t>
            </a:r>
            <a:r>
              <a:rPr lang="en" sz="1500">
                <a:solidFill>
                  <a:srgbClr val="000000"/>
                </a:solidFill>
                <a:latin typeface="Times New Roman"/>
                <a:ea typeface="Times New Roman"/>
                <a:cs typeface="Times New Roman"/>
                <a:sym typeface="Times New Roman"/>
              </a:rPr>
              <a:t>c*nmin</a:t>
            </a:r>
            <a:r>
              <a:rPr lang="en" sz="1350">
                <a:solidFill>
                  <a:srgbClr val="000000"/>
                </a:solidFill>
                <a:latin typeface="Times New Roman"/>
                <a:ea typeface="Times New Roman"/>
                <a:cs typeface="Times New Roman"/>
                <a:sym typeface="Times New Roman"/>
              </a:rPr>
              <a:t>, where </a:t>
            </a:r>
            <a:r>
              <a:rPr lang="en" sz="1500">
                <a:solidFill>
                  <a:srgbClr val="000000"/>
                </a:solidFill>
                <a:latin typeface="Times New Roman"/>
                <a:ea typeface="Times New Roman"/>
                <a:cs typeface="Times New Roman"/>
                <a:sym typeface="Times New Roman"/>
              </a:rPr>
              <a:t>c</a:t>
            </a:r>
            <a:r>
              <a:rPr lang="en" sz="1350">
                <a:solidFill>
                  <a:srgbClr val="000000"/>
                </a:solidFill>
                <a:latin typeface="Times New Roman"/>
                <a:ea typeface="Times New Roman"/>
                <a:cs typeface="Times New Roman"/>
                <a:sym typeface="Times New Roman"/>
              </a:rPr>
              <a:t> is the number of classes and </a:t>
            </a:r>
            <a:r>
              <a:rPr lang="en" sz="1500">
                <a:solidFill>
                  <a:srgbClr val="000000"/>
                </a:solidFill>
                <a:latin typeface="Times New Roman"/>
                <a:ea typeface="Times New Roman"/>
                <a:cs typeface="Times New Roman"/>
                <a:sym typeface="Times New Roman"/>
              </a:rPr>
              <a:t>nmin</a:t>
            </a:r>
            <a:r>
              <a:rPr lang="en" sz="1350">
                <a:solidFill>
                  <a:srgbClr val="000000"/>
                </a:solidFill>
                <a:latin typeface="Times New Roman"/>
                <a:ea typeface="Times New Roman"/>
                <a:cs typeface="Times New Roman"/>
                <a:sym typeface="Times New Roman"/>
              </a:rPr>
              <a:t> is the number of samples in the minority class. </a:t>
            </a:r>
            <a:endParaRPr sz="1350">
              <a:solidFill>
                <a:srgbClr val="000000"/>
              </a:solidFill>
              <a:latin typeface="Times New Roman"/>
              <a:ea typeface="Times New Roman"/>
              <a:cs typeface="Times New Roman"/>
              <a:sym typeface="Times New Roman"/>
            </a:endParaRPr>
          </a:p>
          <a:p>
            <a:pPr indent="0" lvl="0" marL="0" rtl="0" algn="just">
              <a:lnSpc>
                <a:spcPct val="13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60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173" name="Google Shape;173;p29"/>
          <p:cNvPicPr preferRelativeResize="0"/>
          <p:nvPr/>
        </p:nvPicPr>
        <p:blipFill>
          <a:blip r:embed="rId3">
            <a:alphaModFix/>
          </a:blip>
          <a:stretch>
            <a:fillRect/>
          </a:stretch>
        </p:blipFill>
        <p:spPr>
          <a:xfrm>
            <a:off x="1261775" y="929850"/>
            <a:ext cx="5921200" cy="405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Customer Analysis</a:t>
            </a:r>
            <a:endParaRPr/>
          </a:p>
        </p:txBody>
      </p:sp>
      <p:sp>
        <p:nvSpPr>
          <p:cNvPr id="179" name="Google Shape;179;p30"/>
          <p:cNvSpPr txBox="1"/>
          <p:nvPr>
            <p:ph idx="1" type="body"/>
          </p:nvPr>
        </p:nvSpPr>
        <p:spPr>
          <a:xfrm>
            <a:off x="470650" y="3395375"/>
            <a:ext cx="8361600" cy="118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Apply the centroid-based clustering algorithm method --- K-Means clustering, which can organize the data into non-hierarchical clusters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Perform resampling method again to take a random sample from the data with size 10000 to perform the algorithm.</a:t>
            </a:r>
            <a:endParaRPr sz="1500">
              <a:latin typeface="Times New Roman"/>
              <a:ea typeface="Times New Roman"/>
              <a:cs typeface="Times New Roman"/>
              <a:sym typeface="Times New Roman"/>
            </a:endParaRPr>
          </a:p>
        </p:txBody>
      </p:sp>
      <p:pic>
        <p:nvPicPr>
          <p:cNvPr id="180" name="Google Shape;180;p30"/>
          <p:cNvPicPr preferRelativeResize="0"/>
          <p:nvPr/>
        </p:nvPicPr>
        <p:blipFill>
          <a:blip r:embed="rId3">
            <a:alphaModFix/>
          </a:blip>
          <a:stretch>
            <a:fillRect/>
          </a:stretch>
        </p:blipFill>
        <p:spPr>
          <a:xfrm>
            <a:off x="1004050" y="1299625"/>
            <a:ext cx="6924723" cy="194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Target Customer Analysis</a:t>
            </a:r>
            <a:endParaRPr/>
          </a:p>
        </p:txBody>
      </p:sp>
      <p:sp>
        <p:nvSpPr>
          <p:cNvPr id="186" name="Google Shape;186;p31"/>
          <p:cNvSpPr txBox="1"/>
          <p:nvPr>
            <p:ph idx="1" type="body"/>
          </p:nvPr>
        </p:nvSpPr>
        <p:spPr>
          <a:xfrm>
            <a:off x="4885775" y="1467975"/>
            <a:ext cx="3946500" cy="311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Cluster 2 and Cluster 3 are significantly different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Cluster 1 is the potential customer group</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After combining the Cluster 1 and 2 as one cluster with Cluster 3 as one cluster, we can detect the differences between these two groups.</a:t>
            </a:r>
            <a:endParaRPr sz="1500">
              <a:latin typeface="Times New Roman"/>
              <a:ea typeface="Times New Roman"/>
              <a:cs typeface="Times New Roman"/>
              <a:sym typeface="Times New Roman"/>
            </a:endParaRPr>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pic>
        <p:nvPicPr>
          <p:cNvPr id="187" name="Google Shape;187;p31"/>
          <p:cNvPicPr preferRelativeResize="0"/>
          <p:nvPr/>
        </p:nvPicPr>
        <p:blipFill>
          <a:blip r:embed="rId3">
            <a:alphaModFix/>
          </a:blip>
          <a:stretch>
            <a:fillRect/>
          </a:stretch>
        </p:blipFill>
        <p:spPr>
          <a:xfrm>
            <a:off x="152400" y="1299625"/>
            <a:ext cx="4653880" cy="327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Overviews</a:t>
            </a:r>
            <a:endParaRPr/>
          </a:p>
        </p:txBody>
      </p:sp>
      <p:sp>
        <p:nvSpPr>
          <p:cNvPr id="69" name="Google Shape;69;p14"/>
          <p:cNvSpPr txBox="1"/>
          <p:nvPr>
            <p:ph idx="1" type="body"/>
          </p:nvPr>
        </p:nvSpPr>
        <p:spPr>
          <a:xfrm>
            <a:off x="311700" y="1225225"/>
            <a:ext cx="4933200" cy="362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Background Introduction </a:t>
            </a:r>
            <a:endParaRPr/>
          </a:p>
          <a:p>
            <a:pPr indent="-342900" lvl="0" marL="457200" rtl="0" algn="l">
              <a:spcBef>
                <a:spcPts val="0"/>
              </a:spcBef>
              <a:spcAft>
                <a:spcPts val="0"/>
              </a:spcAft>
              <a:buSzPts val="1800"/>
              <a:buAutoNum type="arabicPeriod"/>
            </a:pPr>
            <a:r>
              <a:rPr lang="en"/>
              <a:t>Data characteristics</a:t>
            </a:r>
            <a:endParaRPr/>
          </a:p>
          <a:p>
            <a:pPr indent="-342900" lvl="0" marL="457200" rtl="0" algn="l">
              <a:spcBef>
                <a:spcPts val="0"/>
              </a:spcBef>
              <a:spcAft>
                <a:spcPts val="0"/>
              </a:spcAft>
              <a:buSzPts val="1800"/>
              <a:buAutoNum type="arabicPeriod"/>
            </a:pPr>
            <a:r>
              <a:rPr lang="en"/>
              <a:t>EDA Analysis</a:t>
            </a:r>
            <a:endParaRPr/>
          </a:p>
          <a:p>
            <a:pPr indent="-342900" lvl="0" marL="457200" rtl="0" algn="l">
              <a:spcBef>
                <a:spcPts val="0"/>
              </a:spcBef>
              <a:spcAft>
                <a:spcPts val="0"/>
              </a:spcAft>
              <a:buSzPts val="1800"/>
              <a:buAutoNum type="arabicPeriod"/>
            </a:pPr>
            <a:r>
              <a:rPr lang="en"/>
              <a:t>Modeling and Algorithm</a:t>
            </a:r>
            <a:endParaRPr/>
          </a:p>
          <a:p>
            <a:pPr indent="-330200" lvl="1" marL="1371600" rtl="0" algn="l">
              <a:spcBef>
                <a:spcPts val="0"/>
              </a:spcBef>
              <a:spcAft>
                <a:spcPts val="0"/>
              </a:spcAft>
              <a:buSzPts val="1600"/>
              <a:buAutoNum type="alphaLcPeriod"/>
            </a:pPr>
            <a:r>
              <a:rPr lang="en" sz="1600"/>
              <a:t>Imbalance Problem and SMOTE</a:t>
            </a:r>
            <a:endParaRPr sz="1600"/>
          </a:p>
          <a:p>
            <a:pPr indent="-330200" lvl="1" marL="1371600" rtl="0" algn="l">
              <a:spcBef>
                <a:spcPts val="0"/>
              </a:spcBef>
              <a:spcAft>
                <a:spcPts val="0"/>
              </a:spcAft>
              <a:buSzPts val="1600"/>
              <a:buAutoNum type="alphaLcPeriod"/>
            </a:pPr>
            <a:r>
              <a:rPr lang="en" sz="1600"/>
              <a:t>Logistics Regression Model</a:t>
            </a:r>
            <a:endParaRPr sz="1600"/>
          </a:p>
          <a:p>
            <a:pPr indent="-330200" lvl="1" marL="1371600" rtl="0" algn="l">
              <a:spcBef>
                <a:spcPts val="0"/>
              </a:spcBef>
              <a:spcAft>
                <a:spcPts val="0"/>
              </a:spcAft>
              <a:buSzPts val="1600"/>
              <a:buAutoNum type="alphaLcPeriod"/>
            </a:pPr>
            <a:r>
              <a:rPr lang="en" sz="1600"/>
              <a:t>Random Forest</a:t>
            </a:r>
            <a:endParaRPr sz="1600"/>
          </a:p>
          <a:p>
            <a:pPr indent="-342900" lvl="0" marL="457200" rtl="0" algn="l">
              <a:spcBef>
                <a:spcPts val="0"/>
              </a:spcBef>
              <a:spcAft>
                <a:spcPts val="0"/>
              </a:spcAft>
              <a:buSzPts val="1800"/>
              <a:buAutoNum type="arabicPeriod"/>
            </a:pPr>
            <a:r>
              <a:rPr lang="en"/>
              <a:t>Target Customer Analysis</a:t>
            </a:r>
            <a:endParaRPr/>
          </a:p>
          <a:p>
            <a:pPr indent="-330200" lvl="1" marL="1371600" rtl="0" algn="l">
              <a:spcBef>
                <a:spcPts val="0"/>
              </a:spcBef>
              <a:spcAft>
                <a:spcPts val="0"/>
              </a:spcAft>
              <a:buSzPts val="1600"/>
              <a:buAutoNum type="alphaLcPeriod"/>
            </a:pPr>
            <a:r>
              <a:rPr lang="en" sz="1600"/>
              <a:t>Data Clustering</a:t>
            </a:r>
            <a:endParaRPr sz="1600"/>
          </a:p>
          <a:p>
            <a:pPr indent="-342900" lvl="0" marL="457200" rtl="0" algn="l">
              <a:spcBef>
                <a:spcPts val="0"/>
              </a:spcBef>
              <a:spcAft>
                <a:spcPts val="0"/>
              </a:spcAft>
              <a:buSzPts val="1800"/>
              <a:buAutoNum type="arabicPeriod"/>
            </a:pPr>
            <a:r>
              <a:rPr lang="en"/>
              <a:t>Summary and Conclusion</a:t>
            </a:r>
            <a:endParaRPr/>
          </a:p>
          <a:p>
            <a:pPr indent="0" lvl="0" marL="1371600" rtl="0" algn="l">
              <a:spcBef>
                <a:spcPts val="1600"/>
              </a:spcBef>
              <a:spcAft>
                <a:spcPts val="0"/>
              </a:spcAft>
              <a:buNone/>
            </a:pPr>
            <a:r>
              <a:t/>
            </a:r>
            <a:endParaRPr/>
          </a:p>
          <a:p>
            <a:pPr indent="0" lvl="0" marL="1371600" rtl="0" algn="l">
              <a:spcBef>
                <a:spcPts val="1600"/>
              </a:spcBef>
              <a:spcAft>
                <a:spcPts val="1600"/>
              </a:spcAft>
              <a:buNone/>
            </a:pPr>
            <a:r>
              <a:t/>
            </a:r>
            <a:endParaRPr/>
          </a:p>
        </p:txBody>
      </p:sp>
      <p:pic>
        <p:nvPicPr>
          <p:cNvPr id="70" name="Google Shape;70;p14"/>
          <p:cNvPicPr preferRelativeResize="0"/>
          <p:nvPr/>
        </p:nvPicPr>
        <p:blipFill>
          <a:blip r:embed="rId3">
            <a:alphaModFix/>
          </a:blip>
          <a:stretch>
            <a:fillRect/>
          </a:stretch>
        </p:blipFill>
        <p:spPr>
          <a:xfrm>
            <a:off x="6587150" y="2784800"/>
            <a:ext cx="2381291" cy="2140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Target Customer Analysis</a:t>
            </a:r>
            <a:endParaRPr/>
          </a:p>
        </p:txBody>
      </p:sp>
      <p:pic>
        <p:nvPicPr>
          <p:cNvPr id="193" name="Google Shape;193;p32"/>
          <p:cNvPicPr preferRelativeResize="0"/>
          <p:nvPr/>
        </p:nvPicPr>
        <p:blipFill>
          <a:blip r:embed="rId3">
            <a:alphaModFix/>
          </a:blip>
          <a:stretch>
            <a:fillRect/>
          </a:stretch>
        </p:blipFill>
        <p:spPr>
          <a:xfrm>
            <a:off x="5274075" y="648563"/>
            <a:ext cx="3703900" cy="3025549"/>
          </a:xfrm>
          <a:prstGeom prst="rect">
            <a:avLst/>
          </a:prstGeom>
          <a:noFill/>
          <a:ln>
            <a:noFill/>
          </a:ln>
        </p:spPr>
      </p:pic>
      <p:pic>
        <p:nvPicPr>
          <p:cNvPr id="194" name="Google Shape;194;p32"/>
          <p:cNvPicPr preferRelativeResize="0"/>
          <p:nvPr/>
        </p:nvPicPr>
        <p:blipFill>
          <a:blip r:embed="rId4">
            <a:alphaModFix/>
          </a:blip>
          <a:stretch>
            <a:fillRect/>
          </a:stretch>
        </p:blipFill>
        <p:spPr>
          <a:xfrm>
            <a:off x="425825" y="1147225"/>
            <a:ext cx="4672675" cy="2476475"/>
          </a:xfrm>
          <a:prstGeom prst="rect">
            <a:avLst/>
          </a:prstGeom>
          <a:noFill/>
          <a:ln>
            <a:noFill/>
          </a:ln>
        </p:spPr>
      </p:pic>
      <p:sp>
        <p:nvSpPr>
          <p:cNvPr id="195" name="Google Shape;195;p32"/>
          <p:cNvSpPr txBox="1"/>
          <p:nvPr/>
        </p:nvSpPr>
        <p:spPr>
          <a:xfrm>
            <a:off x="356525" y="3841600"/>
            <a:ext cx="8724600" cy="1066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i="1" lang="en" sz="1500">
                <a:solidFill>
                  <a:schemeClr val="dk1"/>
                </a:solidFill>
                <a:latin typeface="Times New Roman"/>
                <a:ea typeface="Times New Roman"/>
                <a:cs typeface="Times New Roman"/>
                <a:sym typeface="Times New Roman"/>
              </a:rPr>
              <a:t>Figure 3.5</a:t>
            </a:r>
            <a:r>
              <a:rPr lang="en" sz="1500">
                <a:solidFill>
                  <a:schemeClr val="dk1"/>
                </a:solidFill>
                <a:latin typeface="Times New Roman"/>
                <a:ea typeface="Times New Roman"/>
                <a:cs typeface="Times New Roman"/>
                <a:sym typeface="Times New Roman"/>
              </a:rPr>
              <a:t>: Potential customers are corresponding to ones are most among age of 40-60 years old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i="1" lang="en" sz="1500">
                <a:solidFill>
                  <a:schemeClr val="dk1"/>
                </a:solidFill>
                <a:latin typeface="Times New Roman"/>
                <a:ea typeface="Times New Roman"/>
                <a:cs typeface="Times New Roman"/>
                <a:sym typeface="Times New Roman"/>
              </a:rPr>
              <a:t>Table 3.2</a:t>
            </a:r>
            <a:r>
              <a:rPr lang="en" sz="1500">
                <a:solidFill>
                  <a:schemeClr val="dk1"/>
                </a:solidFill>
                <a:latin typeface="Times New Roman"/>
                <a:ea typeface="Times New Roman"/>
                <a:cs typeface="Times New Roman"/>
                <a:sym typeface="Times New Roman"/>
              </a:rPr>
              <a:t>: Some distinct features with our potential customers: the vehicle age is 1 - 2 years; the car got damaged in the past; the customers do not have the vehicle insurance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201" name="Google Shape;201;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Logistic Regression Model: The “best” fitted model is with predictors Gender, Drive, Damage, Age, LogPremium, Drive*Age, Damage*LogPremium.  AUC = 0.785.</a:t>
            </a:r>
            <a:endParaRPr sz="1500">
              <a:latin typeface="Times New Roman"/>
              <a:ea typeface="Times New Roman"/>
              <a:cs typeface="Times New Roman"/>
              <a:sym typeface="Times New Roman"/>
            </a:endParaRPr>
          </a:p>
          <a:p>
            <a:pPr indent="0" lvl="0" marL="0" rtl="0" algn="just">
              <a:spcBef>
                <a:spcPts val="1600"/>
              </a:spcBef>
              <a:spcAft>
                <a:spcPts val="0"/>
              </a:spcAft>
              <a:buNone/>
            </a:pPr>
            <a:r>
              <a:t/>
            </a:r>
            <a:endParaRPr sz="1500">
              <a:latin typeface="Times New Roman"/>
              <a:ea typeface="Times New Roman"/>
              <a:cs typeface="Times New Roman"/>
              <a:sym typeface="Times New Roman"/>
            </a:endParaRPr>
          </a:p>
          <a:p>
            <a:pPr indent="0" lvl="0" marL="0" rtl="0" algn="just">
              <a:spcBef>
                <a:spcPts val="160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1600"/>
              </a:spcBef>
              <a:spcAft>
                <a:spcPts val="0"/>
              </a:spcAft>
              <a:buSzPts val="1500"/>
              <a:buFont typeface="Times New Roman"/>
              <a:buChar char="●"/>
            </a:pPr>
            <a:r>
              <a:rPr lang="en" sz="1500">
                <a:latin typeface="Times New Roman"/>
                <a:ea typeface="Times New Roman"/>
                <a:cs typeface="Times New Roman"/>
                <a:sym typeface="Times New Roman"/>
              </a:rPr>
              <a:t>Balanced Random Forest algorithm is is used to ensemble trees induced from balanced down-sampled data without data loss. Improve the accuracy --- AUC = 0.8511.</a:t>
            </a:r>
            <a:endParaRPr sz="1500">
              <a:latin typeface="Times New Roman"/>
              <a:ea typeface="Times New Roman"/>
              <a:cs typeface="Times New Roman"/>
              <a:sym typeface="Times New Roman"/>
            </a:endParaRPr>
          </a:p>
          <a:p>
            <a:pPr indent="0" lvl="0" marL="457200" rtl="0" algn="just">
              <a:lnSpc>
                <a:spcPct val="135000"/>
              </a:lnSpc>
              <a:spcBef>
                <a:spcPts val="1600"/>
              </a:spcBef>
              <a:spcAft>
                <a:spcPts val="0"/>
              </a:spcAft>
              <a:buNone/>
            </a:pPr>
            <a:r>
              <a:t/>
            </a:r>
            <a:endParaRPr sz="1500">
              <a:latin typeface="Times New Roman"/>
              <a:ea typeface="Times New Roman"/>
              <a:cs typeface="Times New Roman"/>
              <a:sym typeface="Times New Roman"/>
            </a:endParaRPr>
          </a:p>
          <a:p>
            <a:pPr indent="0" lvl="0" marL="0" rtl="0" algn="l">
              <a:spcBef>
                <a:spcPts val="600"/>
              </a:spcBef>
              <a:spcAft>
                <a:spcPts val="1600"/>
              </a:spcAft>
              <a:buNone/>
            </a:pPr>
            <a:r>
              <a:t/>
            </a:r>
            <a:endParaRPr>
              <a:solidFill>
                <a:srgbClr val="FF0000"/>
              </a:solidFill>
            </a:endParaRPr>
          </a:p>
        </p:txBody>
      </p:sp>
      <p:pic>
        <p:nvPicPr>
          <p:cNvPr id="202" name="Google Shape;202;p33"/>
          <p:cNvPicPr preferRelativeResize="0"/>
          <p:nvPr/>
        </p:nvPicPr>
        <p:blipFill>
          <a:blip r:embed="rId3">
            <a:alphaModFix/>
          </a:blip>
          <a:stretch>
            <a:fillRect/>
          </a:stretch>
        </p:blipFill>
        <p:spPr>
          <a:xfrm>
            <a:off x="1183676" y="2041275"/>
            <a:ext cx="6776625" cy="77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Conclusion </a:t>
            </a:r>
            <a:endParaRPr/>
          </a:p>
        </p:txBody>
      </p:sp>
      <p:sp>
        <p:nvSpPr>
          <p:cNvPr id="208" name="Google Shape;208;p34"/>
          <p:cNvSpPr txBox="1"/>
          <p:nvPr>
            <p:ph idx="1" type="body"/>
          </p:nvPr>
        </p:nvSpPr>
        <p:spPr>
          <a:xfrm>
            <a:off x="311700" y="1211775"/>
            <a:ext cx="8520600" cy="3354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C</a:t>
            </a:r>
            <a:r>
              <a:rPr lang="en" sz="1500">
                <a:latin typeface="Times New Roman"/>
                <a:ea typeface="Times New Roman"/>
                <a:cs typeface="Times New Roman"/>
                <a:sym typeface="Times New Roman"/>
              </a:rPr>
              <a:t>onsider the cars --- potential customers are those with drive license, and got car damaged. Investigating with people who do not have insured in any vehicle insurance will be more effective. </a:t>
            </a:r>
            <a:endParaRPr sz="1500">
              <a:latin typeface="Times New Roman"/>
              <a:ea typeface="Times New Roman"/>
              <a:cs typeface="Times New Roman"/>
              <a:sym typeface="Times New Roman"/>
            </a:endParaRPr>
          </a:p>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Consider the basic information of customers --- female customers show higher interest than males. It’s shown that customers age within 40-60 are more likely to interested in the insurance than the age within 20-30.</a:t>
            </a:r>
            <a:endParaRPr sz="1500">
              <a:latin typeface="Times New Roman"/>
              <a:ea typeface="Times New Roman"/>
              <a:cs typeface="Times New Roman"/>
              <a:sym typeface="Times New Roman"/>
            </a:endParaRPr>
          </a:p>
          <a:p>
            <a:pPr indent="-323850" lvl="0" marL="457200" rtl="0" algn="just">
              <a:lnSpc>
                <a:spcPct val="13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For clients have enrolled for a long period, we should focus on the ones who pay high premium every year. Since these clients have long period enrolling in the company, they have confidence with the company and are more willing to try new insurance projects.</a:t>
            </a:r>
            <a:endParaRPr sz="1500">
              <a:latin typeface="Times New Roman"/>
              <a:ea typeface="Times New Roman"/>
              <a:cs typeface="Times New Roman"/>
              <a:sym typeface="Times New Roman"/>
            </a:endParaRPr>
          </a:p>
          <a:p>
            <a:pPr indent="0" lvl="0" marL="0" rtl="0" algn="just">
              <a:lnSpc>
                <a:spcPct val="135000"/>
              </a:lnSpc>
              <a:spcBef>
                <a:spcPts val="600"/>
              </a:spcBef>
              <a:spcAft>
                <a:spcPts val="0"/>
              </a:spcAft>
              <a:buNone/>
            </a:pPr>
            <a:r>
              <a:t/>
            </a:r>
            <a:endParaRPr sz="1500">
              <a:latin typeface="Times New Roman"/>
              <a:ea typeface="Times New Roman"/>
              <a:cs typeface="Times New Roman"/>
              <a:sym typeface="Times New Roman"/>
            </a:endParaRPr>
          </a:p>
          <a:p>
            <a:pPr indent="0" lvl="0" marL="0" rtl="0" algn="l">
              <a:spcBef>
                <a:spcPts val="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1" type="body"/>
          </p:nvPr>
        </p:nvSpPr>
        <p:spPr>
          <a:xfrm>
            <a:off x="311700" y="7769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800"/>
          </a:p>
          <a:p>
            <a:pPr indent="0" lvl="0" marL="0" rtl="0" algn="l">
              <a:spcBef>
                <a:spcPts val="1600"/>
              </a:spcBef>
              <a:spcAft>
                <a:spcPts val="1600"/>
              </a:spcAft>
              <a:buNone/>
            </a:pPr>
            <a:r>
              <a:rPr lang="en" sz="3800"/>
              <a:t>                   </a:t>
            </a:r>
            <a:r>
              <a:rPr lang="en" sz="3800">
                <a:solidFill>
                  <a:srgbClr val="000000"/>
                </a:solidFill>
              </a:rPr>
              <a:t> </a:t>
            </a:r>
            <a:r>
              <a:rPr lang="en" sz="3800">
                <a:solidFill>
                  <a:srgbClr val="000000"/>
                </a:solidFill>
              </a:rPr>
              <a:t>THANK YOU</a:t>
            </a:r>
            <a:endParaRPr sz="3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000000"/>
                </a:solidFill>
              </a:rPr>
              <a:t>I</a:t>
            </a:r>
            <a:r>
              <a:rPr lang="en" sz="1500">
                <a:solidFill>
                  <a:srgbClr val="000000"/>
                </a:solidFill>
              </a:rPr>
              <a:t>nsurance is a way of managing risks which protects against the financial risks that are present at all stages of people’s likes and businesses.</a:t>
            </a:r>
            <a:endParaRPr sz="1500">
              <a:solidFill>
                <a:srgbClr val="000000"/>
              </a:solidFill>
            </a:endParaRPr>
          </a:p>
          <a:p>
            <a:pPr indent="0" lvl="0" marL="457200" marR="0" rtl="0" algn="l">
              <a:lnSpc>
                <a:spcPct val="115000"/>
              </a:lnSpc>
              <a:spcBef>
                <a:spcPts val="1600"/>
              </a:spcBef>
              <a:spcAft>
                <a:spcPts val="0"/>
              </a:spcAft>
              <a:buNone/>
            </a:pPr>
            <a:r>
              <a:rPr lang="en" sz="1500">
                <a:solidFill>
                  <a:srgbClr val="000000"/>
                </a:solidFill>
              </a:rPr>
              <a:t>In this paper, the problem we considered is an Insurance company that has provided Health Insurance to its customers now they need your help in building a model to predict whether the policyholders from past year will also be interested in Vehicle Insurance provided by the company. </a:t>
            </a:r>
            <a:endParaRPr sz="1500">
              <a:latin typeface="Times New Roman"/>
              <a:ea typeface="Times New Roman"/>
              <a:cs typeface="Times New Roman"/>
              <a:sym typeface="Times New Roman"/>
            </a:endParaRPr>
          </a:p>
          <a:p>
            <a:pPr indent="0" lvl="0" marL="0" rtl="0" algn="l">
              <a:spcBef>
                <a:spcPts val="1600"/>
              </a:spcBef>
              <a:spcAft>
                <a:spcPts val="16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Motivation</a:t>
            </a:r>
            <a:endParaRPr u="sng"/>
          </a:p>
          <a:p>
            <a:pPr indent="-323850" lvl="0" marL="457200" rtl="0" algn="l">
              <a:spcBef>
                <a:spcPts val="1600"/>
              </a:spcBef>
              <a:spcAft>
                <a:spcPts val="0"/>
              </a:spcAft>
              <a:buSzPts val="1500"/>
              <a:buAutoNum type="arabicParenBoth"/>
            </a:pPr>
            <a:r>
              <a:rPr lang="en" sz="1500"/>
              <a:t>Health insurance policyholders whether also interested in the new insurance</a:t>
            </a:r>
            <a:endParaRPr sz="1500"/>
          </a:p>
          <a:p>
            <a:pPr indent="-323850" lvl="0" marL="457200" rtl="0" algn="l">
              <a:spcBef>
                <a:spcPts val="0"/>
              </a:spcBef>
              <a:spcAft>
                <a:spcPts val="0"/>
              </a:spcAft>
              <a:buSzPts val="1500"/>
              <a:buAutoNum type="arabicParenBoth"/>
            </a:pPr>
            <a:r>
              <a:rPr lang="en" sz="1500"/>
              <a:t>Find the most valued customers and </a:t>
            </a:r>
            <a:r>
              <a:rPr lang="en" sz="1500">
                <a:solidFill>
                  <a:srgbClr val="000000"/>
                </a:solidFill>
              </a:rPr>
              <a:t>summarize the characteristics of target customers</a:t>
            </a:r>
            <a:endParaRPr sz="1500">
              <a:solidFill>
                <a:srgbClr val="000000"/>
              </a:solidFill>
            </a:endParaRPr>
          </a:p>
          <a:p>
            <a:pPr indent="0" lvl="0" marL="0" rtl="0" algn="l">
              <a:spcBef>
                <a:spcPts val="1600"/>
              </a:spcBef>
              <a:spcAft>
                <a:spcPts val="0"/>
              </a:spcAft>
              <a:buNone/>
            </a:pPr>
            <a:r>
              <a:rPr lang="en" u="sng">
                <a:solidFill>
                  <a:srgbClr val="000000"/>
                </a:solidFill>
              </a:rPr>
              <a:t>Main Goal</a:t>
            </a:r>
            <a:endParaRPr u="sng">
              <a:solidFill>
                <a:srgbClr val="000000"/>
              </a:solidFill>
            </a:endParaRPr>
          </a:p>
          <a:p>
            <a:pPr indent="-323850" lvl="0" marL="457200" rtl="0" algn="l">
              <a:spcBef>
                <a:spcPts val="1600"/>
              </a:spcBef>
              <a:spcAft>
                <a:spcPts val="0"/>
              </a:spcAft>
              <a:buClr>
                <a:srgbClr val="000000"/>
              </a:buClr>
              <a:buSzPts val="1500"/>
              <a:buAutoNum type="arabicParenBoth"/>
            </a:pPr>
            <a:r>
              <a:rPr lang="en" sz="1500">
                <a:solidFill>
                  <a:srgbClr val="000000"/>
                </a:solidFill>
              </a:rPr>
              <a:t>Construct the Logistic Regression model for whether a customer is interested in auto insurance</a:t>
            </a:r>
            <a:endParaRPr sz="1500">
              <a:solidFill>
                <a:srgbClr val="000000"/>
              </a:solidFill>
            </a:endParaRPr>
          </a:p>
          <a:p>
            <a:pPr indent="-323850" lvl="0" marL="457200" rtl="0" algn="l">
              <a:spcBef>
                <a:spcPts val="0"/>
              </a:spcBef>
              <a:spcAft>
                <a:spcPts val="0"/>
              </a:spcAft>
              <a:buClr>
                <a:srgbClr val="000000"/>
              </a:buClr>
              <a:buSzPts val="1500"/>
              <a:buAutoNum type="arabicParenBoth"/>
            </a:pPr>
            <a:r>
              <a:rPr lang="en" sz="1500">
                <a:solidFill>
                  <a:srgbClr val="000000"/>
                </a:solidFill>
              </a:rPr>
              <a:t>Through </a:t>
            </a:r>
            <a:r>
              <a:rPr lang="en" sz="1500"/>
              <a:t>Data Clustering </a:t>
            </a:r>
            <a:r>
              <a:rPr lang="en" sz="1500">
                <a:solidFill>
                  <a:srgbClr val="000000"/>
                </a:solidFill>
              </a:rPr>
              <a:t>to d</a:t>
            </a:r>
            <a:r>
              <a:rPr lang="en" sz="1500">
                <a:solidFill>
                  <a:srgbClr val="000000"/>
                </a:solidFill>
              </a:rPr>
              <a:t>etect the most valued customers and summarize the characteristics of target customers.</a:t>
            </a:r>
            <a:endParaRPr sz="1500">
              <a:solidFill>
                <a:srgbClr val="000000"/>
              </a:solidFill>
            </a:endParaRPr>
          </a:p>
          <a:p>
            <a:pPr indent="0" lvl="0" marL="0" rtl="0" algn="l">
              <a:spcBef>
                <a:spcPts val="1600"/>
              </a:spcBef>
              <a:spcAft>
                <a:spcPts val="0"/>
              </a:spcAft>
              <a:buNone/>
            </a:pPr>
            <a:r>
              <a:t/>
            </a:r>
            <a:endParaRPr sz="15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Characteristics</a:t>
            </a:r>
            <a:endParaRPr/>
          </a:p>
        </p:txBody>
      </p:sp>
      <p:sp>
        <p:nvSpPr>
          <p:cNvPr id="88" name="Google Shape;88;p17"/>
          <p:cNvSpPr txBox="1"/>
          <p:nvPr>
            <p:ph idx="1" type="body"/>
          </p:nvPr>
        </p:nvSpPr>
        <p:spPr>
          <a:xfrm>
            <a:off x="5513300" y="1147225"/>
            <a:ext cx="3518700" cy="323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Information about demographics, vehicle and policy which includes 12 variables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Continuous variables: customer age, annual premium and vintage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Categorical variables:gender and previously insured or not,</a:t>
            </a:r>
            <a:r>
              <a:rPr lang="en" sz="1500">
                <a:latin typeface="Times New Roman"/>
                <a:ea typeface="Times New Roman"/>
                <a:cs typeface="Times New Roman"/>
                <a:sym typeface="Times New Roman"/>
              </a:rPr>
              <a:t>vehicle 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Response variable = 1 if the customer is interested, and 0 otherwise  </a:t>
            </a:r>
            <a:endParaRPr>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0" y="1330125"/>
            <a:ext cx="5383775" cy="2726400"/>
          </a:xfrm>
          <a:prstGeom prst="rect">
            <a:avLst/>
          </a:prstGeom>
          <a:noFill/>
          <a:ln>
            <a:noFill/>
          </a:ln>
        </p:spPr>
      </p:pic>
      <p:sp>
        <p:nvSpPr>
          <p:cNvPr id="90" name="Google Shape;90;p17"/>
          <p:cNvSpPr txBox="1"/>
          <p:nvPr/>
        </p:nvSpPr>
        <p:spPr>
          <a:xfrm>
            <a:off x="0" y="4480250"/>
            <a:ext cx="93867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Open Sans"/>
                <a:ea typeface="Open Sans"/>
                <a:cs typeface="Open Sans"/>
                <a:sym typeface="Open Sans"/>
              </a:rPr>
              <a:t>Note: </a:t>
            </a:r>
            <a:r>
              <a:rPr i="1" lang="en">
                <a:solidFill>
                  <a:schemeClr val="dk1"/>
                </a:solidFill>
                <a:latin typeface="Times New Roman"/>
                <a:ea typeface="Times New Roman"/>
                <a:cs typeface="Times New Roman"/>
                <a:sym typeface="Times New Roman"/>
              </a:rPr>
              <a:t>Use abbreviation for variables: ID, Gender, Age, Drive, Code, Insured, Vage, Damage, Premium, Channel, Vintage, y.</a:t>
            </a:r>
            <a:endParaRPr i="1" sz="16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EDA Analysis</a:t>
            </a:r>
            <a:endParaRPr/>
          </a:p>
        </p:txBody>
      </p:sp>
      <p:sp>
        <p:nvSpPr>
          <p:cNvPr id="96" name="Google Shape;96;p18"/>
          <p:cNvSpPr txBox="1"/>
          <p:nvPr>
            <p:ph idx="1" type="body"/>
          </p:nvPr>
        </p:nvSpPr>
        <p:spPr>
          <a:xfrm>
            <a:off x="358475" y="1817400"/>
            <a:ext cx="2846400" cy="19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Age and Vage: High positive correlation</a:t>
            </a:r>
            <a:endParaRPr sz="1500"/>
          </a:p>
          <a:p>
            <a:pPr indent="0" lvl="0" marL="0" rtl="0" algn="l">
              <a:spcBef>
                <a:spcPts val="1600"/>
              </a:spcBef>
              <a:spcAft>
                <a:spcPts val="1600"/>
              </a:spcAft>
              <a:buClr>
                <a:schemeClr val="dk1"/>
              </a:buClr>
              <a:buSzPts val="1100"/>
              <a:buFont typeface="Arial"/>
              <a:buNone/>
            </a:pPr>
            <a:r>
              <a:rPr lang="en" sz="1500"/>
              <a:t>Insured and Damage: High negative correlation</a:t>
            </a:r>
            <a:endParaRPr/>
          </a:p>
        </p:txBody>
      </p:sp>
      <p:pic>
        <p:nvPicPr>
          <p:cNvPr id="97" name="Google Shape;97;p18"/>
          <p:cNvPicPr preferRelativeResize="0"/>
          <p:nvPr/>
        </p:nvPicPr>
        <p:blipFill>
          <a:blip r:embed="rId3">
            <a:alphaModFix/>
          </a:blip>
          <a:stretch>
            <a:fillRect/>
          </a:stretch>
        </p:blipFill>
        <p:spPr>
          <a:xfrm>
            <a:off x="2991975" y="212900"/>
            <a:ext cx="6307125" cy="4796125"/>
          </a:xfrm>
          <a:prstGeom prst="rect">
            <a:avLst/>
          </a:prstGeom>
          <a:noFill/>
          <a:ln>
            <a:noFill/>
          </a:ln>
        </p:spPr>
      </p:pic>
      <p:sp>
        <p:nvSpPr>
          <p:cNvPr id="98" name="Google Shape;98;p18"/>
          <p:cNvSpPr/>
          <p:nvPr/>
        </p:nvSpPr>
        <p:spPr>
          <a:xfrm>
            <a:off x="4022900" y="2409275"/>
            <a:ext cx="414600" cy="672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4022900" y="2651300"/>
            <a:ext cx="414600" cy="67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5502075" y="468225"/>
            <a:ext cx="67200" cy="327300"/>
          </a:xfrm>
          <a:prstGeom prst="downArrow">
            <a:avLst>
              <a:gd fmla="val 50000" name="adj1"/>
              <a:gd fmla="val 66703"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6210300" y="468225"/>
            <a:ext cx="67200" cy="327300"/>
          </a:xfrm>
          <a:prstGeom prst="downArrow">
            <a:avLst>
              <a:gd fmla="val 50000" name="adj1"/>
              <a:gd fmla="val 66703"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Analysis</a:t>
            </a:r>
            <a:endParaRPr/>
          </a:p>
        </p:txBody>
      </p:sp>
      <p:sp>
        <p:nvSpPr>
          <p:cNvPr id="107" name="Google Shape;107;p19"/>
          <p:cNvSpPr txBox="1"/>
          <p:nvPr>
            <p:ph idx="1" type="body"/>
          </p:nvPr>
        </p:nvSpPr>
        <p:spPr>
          <a:xfrm>
            <a:off x="5914675" y="1280338"/>
            <a:ext cx="3104100" cy="3301500"/>
          </a:xfrm>
          <a:prstGeom prst="rect">
            <a:avLst/>
          </a:prstGeom>
        </p:spPr>
        <p:txBody>
          <a:bodyPr anchorCtr="0" anchor="t" bIns="91425" lIns="91425" spcFirstLastPara="1" rIns="91425" wrap="square" tIns="91425">
            <a:noAutofit/>
          </a:bodyPr>
          <a:lstStyle/>
          <a:p>
            <a:pPr indent="-323850" lvl="0" marL="457200" rtl="0" algn="just">
              <a:lnSpc>
                <a:spcPct val="13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The distributions of interests in insurance among gender groups are similar</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The distributions of interests in insurance Drive License groups shows significant differences among groups </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Focus on the effect of Driver License to response in the following analyses.</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60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311700" y="1357375"/>
            <a:ext cx="5681399" cy="314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Analysis</a:t>
            </a:r>
            <a:endParaRPr/>
          </a:p>
        </p:txBody>
      </p:sp>
      <p:sp>
        <p:nvSpPr>
          <p:cNvPr id="114" name="Google Shape;114;p20"/>
          <p:cNvSpPr txBox="1"/>
          <p:nvPr>
            <p:ph idx="1" type="body"/>
          </p:nvPr>
        </p:nvSpPr>
        <p:spPr>
          <a:xfrm>
            <a:off x="6073600" y="1703300"/>
            <a:ext cx="2758800" cy="3492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No significant intersection between Gender and Age </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there is a significant intersection </a:t>
            </a:r>
            <a:r>
              <a:rPr lang="en" sz="1500">
                <a:highlight>
                  <a:srgbClr val="FFFFFF"/>
                </a:highlight>
                <a:latin typeface="Times New Roman"/>
                <a:ea typeface="Times New Roman"/>
                <a:cs typeface="Times New Roman"/>
                <a:sym typeface="Times New Roman"/>
              </a:rPr>
              <a:t>between Drive and Age</a:t>
            </a:r>
            <a:endParaRPr sz="1500">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1500">
              <a:highlight>
                <a:srgbClr val="FFFFFF"/>
              </a:highlight>
              <a:latin typeface="Times New Roman"/>
              <a:ea typeface="Times New Roman"/>
              <a:cs typeface="Times New Roman"/>
              <a:sym typeface="Times New Roman"/>
            </a:endParaRPr>
          </a:p>
        </p:txBody>
      </p:sp>
      <p:pic>
        <p:nvPicPr>
          <p:cNvPr id="115" name="Google Shape;115;p20"/>
          <p:cNvPicPr preferRelativeResize="0"/>
          <p:nvPr/>
        </p:nvPicPr>
        <p:blipFill>
          <a:blip r:embed="rId3">
            <a:alphaModFix/>
          </a:blip>
          <a:stretch>
            <a:fillRect/>
          </a:stretch>
        </p:blipFill>
        <p:spPr>
          <a:xfrm>
            <a:off x="152400" y="1299625"/>
            <a:ext cx="5921201" cy="313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Imbalance Problem </a:t>
            </a:r>
            <a:endParaRPr/>
          </a:p>
        </p:txBody>
      </p:sp>
      <p:sp>
        <p:nvSpPr>
          <p:cNvPr id="121" name="Google Shape;121;p21"/>
          <p:cNvSpPr txBox="1"/>
          <p:nvPr>
            <p:ph idx="1" type="body"/>
          </p:nvPr>
        </p:nvSpPr>
        <p:spPr>
          <a:xfrm>
            <a:off x="4415125" y="1715563"/>
            <a:ext cx="4540500" cy="321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Responses are not represented equally</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percentage of interested is approximately 12.3 and the percentage of not interested is 87.7</a:t>
            </a:r>
            <a:endParaRPr sz="1700">
              <a:solidFill>
                <a:srgbClr val="202124"/>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Using SMOTE algorithm to solve the imbalance problem </a:t>
            </a:r>
            <a:endParaRPr sz="1500">
              <a:solidFill>
                <a:srgbClr val="202124"/>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202124"/>
              </a:solidFill>
              <a:highlight>
                <a:srgbClr val="FFFFFF"/>
              </a:highlight>
              <a:latin typeface="Times New Roman"/>
              <a:ea typeface="Times New Roman"/>
              <a:cs typeface="Times New Roman"/>
              <a:sym typeface="Times New Roman"/>
            </a:endParaRPr>
          </a:p>
        </p:txBody>
      </p:sp>
      <p:pic>
        <p:nvPicPr>
          <p:cNvPr id="122" name="Google Shape;122;p21"/>
          <p:cNvPicPr preferRelativeResize="0"/>
          <p:nvPr/>
        </p:nvPicPr>
        <p:blipFill>
          <a:blip r:embed="rId3">
            <a:alphaModFix/>
          </a:blip>
          <a:stretch>
            <a:fillRect/>
          </a:stretch>
        </p:blipFill>
        <p:spPr>
          <a:xfrm>
            <a:off x="253850" y="1208300"/>
            <a:ext cx="4110325" cy="3537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