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tags/tag6.xml" ContentType="application/vnd.openxmlformats-officedocument.presentationml.tags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16"/>
  </p:notesMasterIdLst>
  <p:sldIdLst>
    <p:sldId id="263" r:id="rId2"/>
    <p:sldId id="1606" r:id="rId3"/>
    <p:sldId id="1604" r:id="rId4"/>
    <p:sldId id="1605" r:id="rId5"/>
    <p:sldId id="268" r:id="rId6"/>
    <p:sldId id="1570" r:id="rId7"/>
    <p:sldId id="1598" r:id="rId8"/>
    <p:sldId id="1599" r:id="rId9"/>
    <p:sldId id="1608" r:id="rId10"/>
    <p:sldId id="1609" r:id="rId11"/>
    <p:sldId id="1600" r:id="rId12"/>
    <p:sldId id="1602" r:id="rId13"/>
    <p:sldId id="271" r:id="rId14"/>
    <p:sldId id="16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ront page" id="{F4560B56-DE6A-B943-B363-524756E94B9F}">
          <p14:sldIdLst>
            <p14:sldId id="263"/>
          </p14:sldIdLst>
        </p14:section>
        <p14:section name="Contributions" id="{BDF666C3-24EC-A144-A82F-DED99BCEE283}">
          <p14:sldIdLst/>
        </p14:section>
        <p14:section name="Background and Motivation" id="{AB5DCC16-C03C-3B48-AD31-AA367A2FD258}">
          <p14:sldIdLst>
            <p14:sldId id="1606"/>
            <p14:sldId id="1604"/>
            <p14:sldId id="1605"/>
          </p14:sldIdLst>
        </p14:section>
        <p14:section name="Research" id="{A2D55829-B903-CF43-A125-417E0F7017C6}">
          <p14:sldIdLst>
            <p14:sldId id="268"/>
            <p14:sldId id="1570"/>
            <p14:sldId id="1598"/>
            <p14:sldId id="1599"/>
            <p14:sldId id="1608"/>
            <p14:sldId id="1609"/>
            <p14:sldId id="1600"/>
            <p14:sldId id="1602"/>
          </p14:sldIdLst>
        </p14:section>
        <p14:section name="Conclusion" id="{567B1BD3-F492-0B41-A8E3-598F90A9323D}">
          <p14:sldIdLst>
            <p14:sldId id="271"/>
            <p14:sldId id="1603"/>
          </p14:sldIdLst>
        </p14:section>
        <p14:section name="Bonus slides" id="{4C9E168F-9DDE-F94B-A1F3-6DB24D348ED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5A2E-7842-476C-7DB9-22BB644A7E40}" v="996" dt="2022-11-01T19:56:01.387"/>
    <p1510:client id="{86D06CE1-3088-0D96-57C6-D3FF800B5843}" v="923" dt="2022-11-14T23:09:30.756"/>
    <p1510:client id="{B8D7C51C-460C-1DC4-7E9D-DD2892EFC81B}" v="34" dt="2022-11-01T05:42:16.846"/>
    <p1510:client id="{DE89CA5F-7042-3F50-A63F-A7827AB3A015}" v="1739" dt="2022-11-01T19:36:22.900"/>
    <p1510:client id="{EDD4D847-C1B9-5C09-7D07-3FC86BE29808}" v="68" dt="2022-11-01T20:40:45.497"/>
    <p1510:client id="{F2D35B4F-43B6-A217-D6E1-B1CF96F9121B}" v="479" dt="2022-11-14T19:04:45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61D50-A877-3647-9E52-6068133825CF}" type="datetimeFigureOut"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2A37BA-026F-9146-8519-D617D38249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0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7283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906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3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80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b="1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28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1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0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F3A2B-14A6-8F47-B753-A658CA1257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55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2A37BA-026F-9146-8519-D617D382498F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33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873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81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912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076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91D712-58E1-4FFA-8A47-8D821F11B45B}" type="slidenum">
              <a:rPr kumimoji="0" lang="en-US" altLang="ko-KR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굴림" pitchFamily="50" charset="-127"/>
                <a:cs typeface="Arial" pitchFamily="34" charset="0"/>
              </a:rPr>
              <a:pPr marL="0" marR="0" lvl="0" indent="0" algn="r" defTabSz="9076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굴림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3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18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1308100" y="3235325"/>
            <a:ext cx="6400800" cy="1881188"/>
          </a:xfrm>
        </p:spPr>
        <p:txBody>
          <a:bodyPr/>
          <a:lstStyle>
            <a:lvl1pPr marL="0" indent="0" algn="ctr">
              <a:buFont typeface="Times" pitchFamily="18" charset="0"/>
              <a:buNone/>
              <a:defRPr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251914" name="Rectangle 10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127125" y="2078038"/>
            <a:ext cx="7031038" cy="874712"/>
          </a:xfrm>
          <a:ln>
            <a:noFill/>
          </a:ln>
        </p:spPr>
        <p:txBody>
          <a:bodyPr/>
          <a:lstStyle>
            <a:lvl1pPr algn="ctr">
              <a:defRPr sz="3600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" name="Purdue CoBrand">
            <a:extLst>
              <a:ext uri="{FF2B5EF4-FFF2-40B4-BE49-F238E27FC236}">
                <a16:creationId xmlns:a16="http://schemas.microsoft.com/office/drawing/2014/main" id="{BCBD89D8-43BD-5D41-99C6-91B0B6A519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7131" y="6182898"/>
            <a:ext cx="5091026" cy="542584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991DBEA-463E-0543-8703-1617F14E9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0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ibu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A8F23-A2CA-264E-8907-B0144A7D91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5200" y="1060230"/>
            <a:ext cx="6064017" cy="18380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+mj-lt"/>
              <a:buNone/>
              <a:tabLst/>
              <a:defRPr sz="2600" b="0" u="sng">
                <a:effectLst/>
              </a:defRPr>
            </a:lvl1pPr>
          </a:lstStyle>
          <a:p>
            <a:pPr lvl="0"/>
            <a:r>
              <a:rPr lang="en-US"/>
              <a:t>Contribution 1</a:t>
            </a:r>
            <a:r>
              <a:rPr lang="en-US" b="1" u="none"/>
              <a:t>		Details</a:t>
            </a:r>
          </a:p>
          <a:p>
            <a:pPr lvl="0"/>
            <a:endParaRPr lang="en-US" b="1" u="none"/>
          </a:p>
          <a:p>
            <a:pPr lvl="0"/>
            <a:endParaRPr lang="en-US" b="1" u="none"/>
          </a:p>
          <a:p>
            <a:pPr lvl="0"/>
            <a:endParaRPr lang="en-US" b="1" u="none"/>
          </a:p>
          <a:p>
            <a:pPr lvl="0"/>
            <a:endParaRPr lang="en-US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86516E46-FEB4-8747-ABDB-067B42ABF68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1898EFD-2916-7E45-875E-EDC4A17C40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61066" y="174928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F72ABDE-5179-AD48-8D9D-B12289E15B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3866" y="174928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91A572F-A890-4245-9D69-1E7986ADF7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5200" y="3129880"/>
            <a:ext cx="6064017" cy="1838037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20000"/>
              <a:buFont typeface="+mj-lt"/>
              <a:buNone/>
              <a:tabLst/>
              <a:defRPr sz="2600" b="0" u="sng">
                <a:effectLst/>
              </a:defRPr>
            </a:lvl1pPr>
          </a:lstStyle>
          <a:p>
            <a:pPr lvl="0"/>
            <a:r>
              <a:rPr lang="en-US"/>
              <a:t>Contribution 2</a:t>
            </a:r>
            <a:r>
              <a:rPr lang="en-US" b="1" u="none"/>
              <a:t>		Details</a:t>
            </a:r>
          </a:p>
          <a:p>
            <a:pPr lvl="0"/>
            <a:endParaRPr lang="en-US" b="1" u="none"/>
          </a:p>
          <a:p>
            <a:pPr lvl="0"/>
            <a:endParaRPr lang="en-US" b="1" u="none"/>
          </a:p>
          <a:p>
            <a:pPr lvl="0"/>
            <a:endParaRPr lang="en-US" b="1" u="none"/>
          </a:p>
          <a:p>
            <a:pPr lvl="0"/>
            <a:endParaRPr lang="en-US"/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15D737B2-4D4D-4242-8E23-8DE607338B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61066" y="381893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96C1B088-3A02-5945-975E-54F1F9D0E5E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43866" y="3818938"/>
            <a:ext cx="1456267" cy="9144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A9EA1-F1A5-094D-9902-BECC17F58D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763F7E14-41AB-9449-929A-4F43668AF0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/>
              <a:t>Summary of contributions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95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PT Accessibility">
            <a:extLst>
              <a:ext uri="{FF2B5EF4-FFF2-40B4-BE49-F238E27FC236}">
                <a16:creationId xmlns:a16="http://schemas.microsoft.com/office/drawing/2014/main" id="{7218C6A0-FE47-3C49-9974-F3CABE12FB6E}"/>
              </a:ext>
            </a:extLst>
          </p:cNvPr>
          <p:cNvSpPr txBox="1"/>
          <p:nvPr userDrawn="1"/>
        </p:nvSpPr>
        <p:spPr>
          <a:xfrm>
            <a:off x="1110838" y="1877220"/>
            <a:ext cx="6128758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the Purdue University brand in your presentations by using a brand-friendly template. This template uses an accessible master layout. Please note that some changes </a:t>
            </a:r>
            <a:b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the PowerPoint template could impact accessibility by those with disabilities. Follow the instructions provided by Microsoft Office to ensure that your PowerPoint presentations are accessible to all users:</a:t>
            </a:r>
            <a:endParaRPr lang="en-US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PPT Accessibility URL" descr="PPT Accessibility URL">
            <a:extLst>
              <a:ext uri="{FF2B5EF4-FFF2-40B4-BE49-F238E27FC236}">
                <a16:creationId xmlns:a16="http://schemas.microsoft.com/office/drawing/2014/main" id="{BA1A708E-CC6F-5046-B62E-67EF72C83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0837" y="4133385"/>
            <a:ext cx="5765747" cy="754822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0" i="0" cap="none" spc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https://</a:t>
            </a:r>
            <a:r>
              <a:rPr lang="en-US" err="1">
                <a:solidFill>
                  <a:schemeClr val="accent1"/>
                </a:solidFill>
              </a:rPr>
              <a:t>support.office.com</a:t>
            </a:r>
            <a:r>
              <a:rPr lang="en-US">
                <a:solidFill>
                  <a:schemeClr val="accent1"/>
                </a:solidFill>
              </a:rPr>
              <a:t>/</a:t>
            </a:r>
            <a:r>
              <a:rPr lang="en-US" err="1">
                <a:solidFill>
                  <a:schemeClr val="accent1"/>
                </a:solidFill>
              </a:rPr>
              <a:t>en</a:t>
            </a:r>
            <a:r>
              <a:rPr lang="en-US">
                <a:solidFill>
                  <a:schemeClr val="accent1"/>
                </a:solidFill>
              </a:rPr>
              <a:t>-us/article/Make-your-PowerPoint-presentations-accessible-6f7772b2-2f33-4bd2-8ca7-dae3b2b3ef25</a:t>
            </a:r>
          </a:p>
        </p:txBody>
      </p:sp>
      <p:pic>
        <p:nvPicPr>
          <p:cNvPr id="31" name="Purdue Logo" descr="Purdue Logo">
            <a:extLst>
              <a:ext uri="{FF2B5EF4-FFF2-40B4-BE49-F238E27FC236}">
                <a16:creationId xmlns:a16="http://schemas.microsoft.com/office/drawing/2014/main" id="{5776162E-C11B-0945-A3D0-13135D39C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68" y="6059042"/>
            <a:ext cx="1908400" cy="341599"/>
          </a:xfrm>
          <a:prstGeom prst="rect">
            <a:avLst/>
          </a:prstGeom>
        </p:spPr>
      </p:pic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88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69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Colorfu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ld Background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6116" y="1626244"/>
            <a:ext cx="7451413" cy="75713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0000"/>
              </a:lnSpc>
              <a:defRPr sz="6000" b="1" i="1" spc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121760" y="3990084"/>
            <a:ext cx="5322202" cy="336015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pic>
        <p:nvPicPr>
          <p:cNvPr id="25" name="Black Triangle">
            <a:extLst>
              <a:ext uri="{FF2B5EF4-FFF2-40B4-BE49-F238E27FC236}">
                <a16:creationId xmlns:a16="http://schemas.microsoft.com/office/drawing/2014/main" id="{B39FD579-3334-AA49-8C7F-768033BE0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33" name="Line">
            <a:extLst>
              <a:ext uri="{FF2B5EF4-FFF2-40B4-BE49-F238E27FC236}">
                <a16:creationId xmlns:a16="http://schemas.microsoft.com/office/drawing/2014/main" id="{E61121D3-034C-A148-89AD-C240C1E7F6F7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>
          <a:xfrm>
            <a:off x="8410660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02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8" pos="6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lack Bar">
            <a:extLst>
              <a:ext uri="{FF2B5EF4-FFF2-40B4-BE49-F238E27FC236}">
                <a16:creationId xmlns:a16="http://schemas.microsoft.com/office/drawing/2014/main" id="{6283C7A5-FA96-634B-82F6-99BF44D20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49859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213" y="1345166"/>
            <a:ext cx="5491495" cy="341599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Subhead</a:t>
            </a:r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9F798712-4535-8340-942F-27FFD5E3FE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1465" y="1962540"/>
            <a:ext cx="5524500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</p:txBody>
      </p:sp>
      <p:cxnSp>
        <p:nvCxnSpPr>
          <p:cNvPr id="30" name="Line">
            <a:extLst>
              <a:ext uri="{FF2B5EF4-FFF2-40B4-BE49-F238E27FC236}">
                <a16:creationId xmlns:a16="http://schemas.microsoft.com/office/drawing/2014/main" id="{58350E96-57A4-414B-9B8B-1430C2B4D38E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">
            <a:extLst>
              <a:ext uri="{FF2B5EF4-FFF2-40B4-BE49-F238E27FC236}">
                <a16:creationId xmlns:a16="http://schemas.microsoft.com/office/drawing/2014/main" id="{49E8753C-A442-034F-B0F4-92D22B324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75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32">
          <p15:clr>
            <a:srgbClr val="FBAE40"/>
          </p15:clr>
        </p15:guide>
        <p15:guide id="7" pos="984">
          <p15:clr>
            <a:srgbClr val="FBAE40"/>
          </p15:clr>
        </p15:guide>
        <p15:guide id="8" pos="696">
          <p15:clr>
            <a:srgbClr val="FBAE40"/>
          </p15:clr>
        </p15:guide>
        <p15:guide id="9" pos="11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Copy &amp; Pic/Char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Black Bar">
            <a:extLst>
              <a:ext uri="{FF2B5EF4-FFF2-40B4-BE49-F238E27FC236}">
                <a16:creationId xmlns:a16="http://schemas.microsoft.com/office/drawing/2014/main" id="{87C91AFD-CCD5-AA40-82FE-4B69C615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" y="0"/>
            <a:ext cx="8636000" cy="914400"/>
          </a:xfrm>
          <a:prstGeom prst="rect">
            <a:avLst/>
          </a:prstGeom>
        </p:spPr>
      </p:pic>
      <p:sp>
        <p:nvSpPr>
          <p:cNvPr id="22" name="Title">
            <a:extLst>
              <a:ext uri="{FF2B5EF4-FFF2-40B4-BE49-F238E27FC236}">
                <a16:creationId xmlns:a16="http://schemas.microsoft.com/office/drawing/2014/main" id="{73768DE6-FB80-874D-8DE0-986B46F1FD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1117214" y="442674"/>
            <a:ext cx="6925732" cy="498598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3600" b="1" i="1" cap="none" spc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head"/>
          <p:cNvSpPr>
            <a:spLocks noGrp="1"/>
          </p:cNvSpPr>
          <p:nvPr>
            <p:ph type="subTitle" idx="1" hasCustomPrompt="1"/>
          </p:nvPr>
        </p:nvSpPr>
        <p:spPr>
          <a:xfrm>
            <a:off x="1117679" y="1345166"/>
            <a:ext cx="5466371" cy="338554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l">
              <a:buNone/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9" name="Body Text">
            <a:extLst>
              <a:ext uri="{FF2B5EF4-FFF2-40B4-BE49-F238E27FC236}">
                <a16:creationId xmlns:a16="http://schemas.microsoft.com/office/drawing/2014/main" id="{4B5CCD19-DE21-294C-8B0B-3103725AE0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8501" y="1917388"/>
            <a:ext cx="3443499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/>
              <a:t>Bulleted copy. </a:t>
            </a:r>
            <a:r>
              <a:rPr lang="en-US" err="1"/>
              <a:t>Acumin</a:t>
            </a:r>
            <a:r>
              <a:rPr lang="en-US"/>
              <a:t> Pro Reg 18 pt. Keep it short with bite-size chunks of information.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" name="Picture or Chart" descr="Picture or Chart">
            <a:extLst>
              <a:ext uri="{FF2B5EF4-FFF2-40B4-BE49-F238E27FC236}">
                <a16:creationId xmlns:a16="http://schemas.microsoft.com/office/drawing/2014/main" id="{699BD747-48B6-2547-8F7C-25A44594F61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5675" y="1920875"/>
            <a:ext cx="3965575" cy="2982913"/>
          </a:xfrm>
        </p:spPr>
        <p:txBody>
          <a:bodyPr lIns="0" tIns="0" rIns="0" bIns="0" anchor="ctr" anchorCtr="0"/>
          <a:lstStyle>
            <a:lvl1pPr algn="ctr"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4pPr marL="685800" indent="0" algn="ctr">
              <a:buNone/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Insert picture or chart here</a:t>
            </a:r>
          </a:p>
        </p:txBody>
      </p:sp>
      <p:cxnSp>
        <p:nvCxnSpPr>
          <p:cNvPr id="25" name="Line">
            <a:extLst>
              <a:ext uri="{FF2B5EF4-FFF2-40B4-BE49-F238E27FC236}">
                <a16:creationId xmlns:a16="http://schemas.microsoft.com/office/drawing/2014/main" id="{BCC405A1-23C8-8E4E-940E-49CA3B709385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">
            <a:extLst>
              <a:ext uri="{FF2B5EF4-FFF2-40B4-BE49-F238E27FC236}">
                <a16:creationId xmlns:a16="http://schemas.microsoft.com/office/drawing/2014/main" id="{50D54855-2B56-7D4D-BC1F-BBB8B58B9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13374" y="6181281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64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69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Pictur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" descr="Description of Picture">
            <a:extLst>
              <a:ext uri="{FF2B5EF4-FFF2-40B4-BE49-F238E27FC236}">
                <a16:creationId xmlns:a16="http://schemas.microsoft.com/office/drawing/2014/main" id="{B6A7C9B5-3617-0144-A4ED-16186741E8C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hoto Caption">
            <a:extLst>
              <a:ext uri="{FF2B5EF4-FFF2-40B4-BE49-F238E27FC236}">
                <a16:creationId xmlns:a16="http://schemas.microsoft.com/office/drawing/2014/main" id="{0D6DAF39-EE35-6843-807B-FF770BE212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381000" y="304800"/>
            <a:ext cx="2879168" cy="1253420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l">
              <a:defRPr sz="1800" b="1" i="0" cap="none" spc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Brief photo caption. Place in top left or right corner. </a:t>
            </a:r>
            <a:r>
              <a:rPr lang="en-US" err="1"/>
              <a:t>Acumin</a:t>
            </a:r>
            <a:r>
              <a:rPr lang="en-US"/>
              <a:t> Pro Bold 18 pt. Make text black or white for legibility.</a:t>
            </a:r>
          </a:p>
        </p:txBody>
      </p:sp>
      <p:pic>
        <p:nvPicPr>
          <p:cNvPr id="29" name="Gold Triangle">
            <a:extLst>
              <a:ext uri="{FF2B5EF4-FFF2-40B4-BE49-F238E27FC236}">
                <a16:creationId xmlns:a16="http://schemas.microsoft.com/office/drawing/2014/main" id="{6C3B8210-1510-C644-9CE9-0E6E1BA9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2" name="Line">
            <a:extLst>
              <a:ext uri="{FF2B5EF4-FFF2-40B4-BE49-F238E27FC236}">
                <a16:creationId xmlns:a16="http://schemas.microsoft.com/office/drawing/2014/main" id="{6E05FCF8-5823-9D4D-B7F3-412E5BDD4E01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lide Number">
            <a:extLst>
              <a:ext uri="{FF2B5EF4-FFF2-40B4-BE49-F238E27FC236}">
                <a16:creationId xmlns:a16="http://schemas.microsoft.com/office/drawing/2014/main" id="{14A543BD-A296-7346-B649-5BA64898A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8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pos="264">
          <p15:clr>
            <a:srgbClr val="FBAE40"/>
          </p15:clr>
        </p15:guide>
        <p15:guide id="8" orient="horz" pos="192">
          <p15:clr>
            <a:srgbClr val="FBAE40"/>
          </p15:clr>
        </p15:guide>
        <p15:guide id="9" pos="2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Slide - Fact/Highligh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ld Background">
            <a:extLst>
              <a:ext uri="{FF2B5EF4-FFF2-40B4-BE49-F238E27FC236}">
                <a16:creationId xmlns:a16="http://schemas.microsoft.com/office/drawing/2014/main" id="{5CCAEC11-865D-CB4B-88E8-5AF51FB37FBE}"/>
              </a:ext>
            </a:extLst>
          </p:cNvPr>
          <p:cNvSpPr/>
          <p:nvPr/>
        </p:nvSpPr>
        <p:spPr>
          <a:xfrm>
            <a:off x="0" y="0"/>
            <a:ext cx="9143999" cy="68522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Heading">
            <a:extLst>
              <a:ext uri="{FF2B5EF4-FFF2-40B4-BE49-F238E27FC236}">
                <a16:creationId xmlns:a16="http://schemas.microsoft.com/office/drawing/2014/main" id="{4D7D7E43-151C-6148-8D70-1135C4C4B70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White">
          <a:xfrm>
            <a:off x="2170159" y="1466566"/>
            <a:ext cx="4814498" cy="1210973"/>
          </a:xfrm>
          <a:prstGeom prst="rect">
            <a:avLst/>
          </a:prstGeom>
          <a:noFill/>
          <a:ln w="38100">
            <a:noFill/>
          </a:ln>
        </p:spPr>
        <p:txBody>
          <a:bodyPr wrap="square" lIns="0" tIns="0" rIns="0" bIns="0" anchor="t" anchorCtr="0">
            <a:spAutoFit/>
          </a:bodyPr>
          <a:lstStyle>
            <a:lvl1pPr algn="ctr">
              <a:defRPr sz="8600" b="0" i="0" cap="none" spc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123</a:t>
            </a:r>
          </a:p>
        </p:txBody>
      </p:sp>
      <p:sp>
        <p:nvSpPr>
          <p:cNvPr id="20" name="Black Bar">
            <a:extLst>
              <a:ext uri="{FF2B5EF4-FFF2-40B4-BE49-F238E27FC236}">
                <a16:creationId xmlns:a16="http://schemas.microsoft.com/office/drawing/2014/main" id="{EACB2F0C-1C3D-CD48-AD13-7B5AD683F7C7}"/>
              </a:ext>
            </a:extLst>
          </p:cNvPr>
          <p:cNvSpPr/>
          <p:nvPr/>
        </p:nvSpPr>
        <p:spPr>
          <a:xfrm>
            <a:off x="1986208" y="2744421"/>
            <a:ext cx="5179092" cy="440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ubhead">
            <a:extLst>
              <a:ext uri="{FF2B5EF4-FFF2-40B4-BE49-F238E27FC236}">
                <a16:creationId xmlns:a16="http://schemas.microsoft.com/office/drawing/2014/main" id="{0B79470A-88E7-9241-9D11-9A69D76233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86207" y="2706475"/>
            <a:ext cx="5171597" cy="553998"/>
          </a:xfrm>
          <a:noFill/>
        </p:spPr>
        <p:txBody>
          <a:bodyPr wrap="square" lIns="0" tIns="0" rIns="0" bIns="0" anchor="t" anchorCtr="0">
            <a:spAutoFit/>
          </a:bodyPr>
          <a:lstStyle>
            <a:lvl1pPr marL="0" indent="0" algn="ctr">
              <a:buNone/>
              <a:defRPr sz="3600" b="1" i="0" spc="30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TOPIC OR TITLE</a:t>
            </a:r>
          </a:p>
        </p:txBody>
      </p:sp>
      <p:sp>
        <p:nvSpPr>
          <p:cNvPr id="23" name="Body Text">
            <a:extLst>
              <a:ext uri="{FF2B5EF4-FFF2-40B4-BE49-F238E27FC236}">
                <a16:creationId xmlns:a16="http://schemas.microsoft.com/office/drawing/2014/main" id="{BD416322-CF1A-F143-B2A9-844B608C5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56451" y="3540352"/>
            <a:ext cx="5008850" cy="1122744"/>
          </a:xfrm>
        </p:spPr>
        <p:txBody>
          <a:bodyPr lIns="0" tIns="0" rIns="0" bIns="0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normalizeH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Fact or highlight. </a:t>
            </a:r>
            <a:r>
              <a:rPr lang="en-US" err="1"/>
              <a:t>Acumin</a:t>
            </a:r>
            <a:r>
              <a:rPr lang="en-US"/>
              <a:t> Pro Medium 24 pt. Keep it short with bite-size chunks of information.</a:t>
            </a:r>
          </a:p>
        </p:txBody>
      </p:sp>
      <p:pic>
        <p:nvPicPr>
          <p:cNvPr id="24" name="Gold Triangle">
            <a:extLst>
              <a:ext uri="{FF2B5EF4-FFF2-40B4-BE49-F238E27FC236}">
                <a16:creationId xmlns:a16="http://schemas.microsoft.com/office/drawing/2014/main" id="{4DC803D7-BDE8-2740-B36D-EB98236EB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0" y="0"/>
            <a:ext cx="1778000" cy="6858000"/>
          </a:xfrm>
          <a:prstGeom prst="rect">
            <a:avLst/>
          </a:prstGeom>
        </p:spPr>
      </p:pic>
      <p:cxnSp>
        <p:nvCxnSpPr>
          <p:cNvPr id="27" name="Line">
            <a:extLst>
              <a:ext uri="{FF2B5EF4-FFF2-40B4-BE49-F238E27FC236}">
                <a16:creationId xmlns:a16="http://schemas.microsoft.com/office/drawing/2014/main" id="{8F96F97C-D2D6-7949-BDC5-C0B91FB918BD}"/>
              </a:ext>
            </a:extLst>
          </p:cNvPr>
          <p:cNvCxnSpPr>
            <a:cxnSpLocks/>
          </p:cNvCxnSpPr>
          <p:nvPr/>
        </p:nvCxnSpPr>
        <p:spPr>
          <a:xfrm>
            <a:off x="8400500" y="6270568"/>
            <a:ext cx="0" cy="16002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lide Number">
            <a:extLst>
              <a:ext uri="{FF2B5EF4-FFF2-40B4-BE49-F238E27FC236}">
                <a16:creationId xmlns:a16="http://schemas.microsoft.com/office/drawing/2014/main" id="{8E13B548-F076-CF46-A887-15D7D486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3374" y="6181281"/>
            <a:ext cx="365760" cy="365760"/>
          </a:xfrm>
        </p:spPr>
        <p:txBody>
          <a:bodyPr/>
          <a:lstStyle>
            <a:lvl1pPr>
              <a:defRPr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935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960">
          <p15:clr>
            <a:srgbClr val="FBAE40"/>
          </p15:clr>
        </p15:guide>
        <p15:guide id="4" pos="4464">
          <p15:clr>
            <a:srgbClr val="FBAE40"/>
          </p15:clr>
        </p15:guide>
        <p15:guide id="5" pos="5136">
          <p15:clr>
            <a:srgbClr val="FBAE40"/>
          </p15:clr>
        </p15:guide>
        <p15:guide id="6" orient="horz" pos="4080">
          <p15:clr>
            <a:srgbClr val="FBAE40"/>
          </p15:clr>
        </p15:guide>
        <p15:guide id="7" orient="horz" pos="1008">
          <p15:clr>
            <a:srgbClr val="FBAE40"/>
          </p15:clr>
        </p15:guide>
        <p15:guide id="8" orient="horz" pos="14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66">
            <a:extLst>
              <a:ext uri="{FF2B5EF4-FFF2-40B4-BE49-F238E27FC236}">
                <a16:creationId xmlns:a16="http://schemas.microsoft.com/office/drawing/2014/main" id="{9629C0A1-FA46-974B-8B59-DAFA34D587F5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16760" y="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11" name="Line 66">
            <a:extLst>
              <a:ext uri="{FF2B5EF4-FFF2-40B4-BE49-F238E27FC236}">
                <a16:creationId xmlns:a16="http://schemas.microsoft.com/office/drawing/2014/main" id="{F21F285B-3B58-4149-B959-9010CE636448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0" y="6858000"/>
            <a:ext cx="9144000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pic>
        <p:nvPicPr>
          <p:cNvPr id="12" name="Purdue CoBrand">
            <a:extLst>
              <a:ext uri="{FF2B5EF4-FFF2-40B4-BE49-F238E27FC236}">
                <a16:creationId xmlns:a16="http://schemas.microsoft.com/office/drawing/2014/main" id="{BCBD89D8-43BD-5D41-99C6-91B0B6A519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t="1" r="44430" b="-2140"/>
          <a:stretch/>
        </p:blipFill>
        <p:spPr>
          <a:xfrm>
            <a:off x="5804002" y="6140098"/>
            <a:ext cx="2829133" cy="5541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40ABC9-8673-5842-AB6C-97E21CAE77DF}"/>
              </a:ext>
            </a:extLst>
          </p:cNvPr>
          <p:cNvSpPr txBox="1"/>
          <p:nvPr userDrawn="1"/>
        </p:nvSpPr>
        <p:spPr>
          <a:xfrm>
            <a:off x="5276378" y="5586267"/>
            <a:ext cx="3850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4221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77148" y="1305004"/>
            <a:ext cx="8557768" cy="5166916"/>
          </a:xfrm>
        </p:spPr>
        <p:txBody>
          <a:bodyPr/>
          <a:lstStyle>
            <a:lvl2pPr>
              <a:defRPr/>
            </a:lvl2pPr>
            <a:lvl3pPr>
              <a:defRPr/>
            </a:lvl3pPr>
          </a:lstStyle>
          <a:p>
            <a:pPr lvl="0"/>
            <a:r>
              <a:rPr lang="en-US" altLang="ko-KR"/>
              <a:t>Words</a:t>
            </a:r>
            <a:endParaRPr lang="ko-KR" altLang="en-US"/>
          </a:p>
          <a:p>
            <a:pPr lvl="1"/>
            <a:r>
              <a:rPr lang="en-US" altLang="ko-KR"/>
              <a:t>Words</a:t>
            </a:r>
            <a:endParaRPr lang="ko-KR" altLang="en-US"/>
          </a:p>
          <a:p>
            <a:pPr lvl="2"/>
            <a:r>
              <a:rPr lang="en-US" altLang="ko-KR"/>
              <a:t>Words</a:t>
            </a:r>
          </a:p>
          <a:p>
            <a:pPr lvl="3"/>
            <a:r>
              <a:rPr lang="en-US" altLang="ko-KR"/>
              <a:t>Words</a:t>
            </a:r>
          </a:p>
          <a:p>
            <a:pPr lvl="4"/>
            <a:r>
              <a:rPr lang="en-US" altLang="ko-KR"/>
              <a:t>Words</a:t>
            </a:r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67B3E873-1394-3543-8BD2-2C910090ECBD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57769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3002C-B894-EA4E-9F9C-C4794549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484369" y="1250205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Words</a:t>
            </a:r>
          </a:p>
          <a:p>
            <a:pPr lvl="1"/>
            <a:r>
              <a:rPr lang="en-US" altLang="ko-KR"/>
              <a:t>Words</a:t>
            </a:r>
          </a:p>
          <a:p>
            <a:pPr lvl="2"/>
            <a:r>
              <a:rPr lang="en-US" altLang="ko-KR"/>
              <a:t>Words</a:t>
            </a:r>
          </a:p>
          <a:p>
            <a:pPr lvl="3"/>
            <a:r>
              <a:rPr lang="en-US" altLang="ko-KR"/>
              <a:t>Words</a:t>
            </a:r>
          </a:p>
          <a:p>
            <a:pPr lvl="4"/>
            <a:r>
              <a:rPr lang="en-US" altLang="ko-KR"/>
              <a:t>Words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675369" y="1250205"/>
            <a:ext cx="403860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Words</a:t>
            </a:r>
          </a:p>
          <a:p>
            <a:pPr lvl="1"/>
            <a:r>
              <a:rPr lang="en-US" altLang="ko-KR"/>
              <a:t>Words</a:t>
            </a:r>
          </a:p>
          <a:p>
            <a:pPr lvl="2"/>
            <a:r>
              <a:rPr lang="en-US" altLang="ko-KR"/>
              <a:t>Words</a:t>
            </a:r>
          </a:p>
          <a:p>
            <a:pPr lvl="3"/>
            <a:r>
              <a:rPr lang="en-US" altLang="ko-KR"/>
              <a:t>Words</a:t>
            </a:r>
          </a:p>
          <a:p>
            <a:pPr lvl="4"/>
            <a:r>
              <a:rPr lang="en-US" altLang="ko-KR"/>
              <a:t>Words</a:t>
            </a:r>
            <a:endParaRPr lang="ko-KR" altLang="en-US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43238AEC-E676-EF48-A1EE-CE1856C5DB8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E7B0E-2C93-BA42-B420-3285D7F3E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4EEA1B3E-FF6B-734D-830E-C9FC203C0A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98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85800" y="2747963"/>
            <a:ext cx="7772400" cy="1362075"/>
          </a:xfrm>
          <a:ln>
            <a:noFill/>
          </a:ln>
        </p:spPr>
        <p:txBody>
          <a:bodyPr anchor="t"/>
          <a:lstStyle>
            <a:lvl1pPr algn="ctr">
              <a:defRPr sz="4000" b="0" cap="none"/>
            </a:lvl1pPr>
          </a:lstStyle>
          <a:p>
            <a:r>
              <a:rPr lang="en-US" altLang="ko-KR"/>
              <a:t>Section heading</a:t>
            </a:r>
            <a:endParaRPr lang="ko-KR" altLang="en-US"/>
          </a:p>
        </p:txBody>
      </p:sp>
      <p:sp>
        <p:nvSpPr>
          <p:cNvPr id="5" name="Line 66">
            <a:extLst>
              <a:ext uri="{FF2B5EF4-FFF2-40B4-BE49-F238E27FC236}">
                <a16:creationId xmlns:a16="http://schemas.microsoft.com/office/drawing/2014/main" id="{5A7CBECB-F891-1E49-A038-D12E9EBD544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6" name="Line 66">
            <a:extLst>
              <a:ext uri="{FF2B5EF4-FFF2-40B4-BE49-F238E27FC236}">
                <a16:creationId xmlns:a16="http://schemas.microsoft.com/office/drawing/2014/main" id="{A0F4931F-670B-5345-A445-E4A05AED83C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78517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25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ntent -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457200" y="1258655"/>
            <a:ext cx="4040188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Left title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57200" y="1898417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Words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58655"/>
            <a:ext cx="404177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Right title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4645025" y="1898417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Words</a:t>
            </a:r>
            <a:endParaRPr lang="ko-KR" altLang="en-US"/>
          </a:p>
        </p:txBody>
      </p:sp>
      <p:sp>
        <p:nvSpPr>
          <p:cNvPr id="9" name="Line 66">
            <a:extLst>
              <a:ext uri="{FF2B5EF4-FFF2-40B4-BE49-F238E27FC236}">
                <a16:creationId xmlns:a16="http://schemas.microsoft.com/office/drawing/2014/main" id="{2473502F-33E0-294C-B0A7-D634CB78173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277148" y="756603"/>
            <a:ext cx="8577217" cy="0"/>
          </a:xfrm>
          <a:prstGeom prst="line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769056-9B24-3340-82FF-6C6B5739D9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A231EA3-1A2F-1844-B410-74339C343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7148" y="118428"/>
            <a:ext cx="8043862" cy="638175"/>
          </a:xfrm>
          <a:noFill/>
          <a:ln>
            <a:noFill/>
          </a:ln>
        </p:spPr>
        <p:txBody>
          <a:bodyPr/>
          <a:lstStyle>
            <a:lvl1pPr algn="l">
              <a:defRPr b="0"/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6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bor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355375E-B5F3-774A-87F7-3A95BA8BDF7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36F63A-CE5C-9B40-933E-022B0D8B1C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98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66">
            <a:extLst>
              <a:ext uri="{FF2B5EF4-FFF2-40B4-BE49-F238E27FC236}">
                <a16:creationId xmlns:a16="http://schemas.microsoft.com/office/drawing/2014/main" id="{5FBB5167-3962-F644-A1B0-164B48533467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4" name="Line 66">
            <a:extLst>
              <a:ext uri="{FF2B5EF4-FFF2-40B4-BE49-F238E27FC236}">
                <a16:creationId xmlns:a16="http://schemas.microsoft.com/office/drawing/2014/main" id="{E355375E-B5F3-774A-87F7-3A95BA8BDF7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72F7B82-6823-A344-B297-9A5CC48E1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77888" y="765140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7CA502D-41E1-4240-B817-57AFD70BC6F0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204723" y="765140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D1C72364-3DC9-604F-9514-883DF7EEBE18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877887" y="3596647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16" name="그림 개체 틀 2">
            <a:extLst>
              <a:ext uri="{FF2B5EF4-FFF2-40B4-BE49-F238E27FC236}">
                <a16:creationId xmlns:a16="http://schemas.microsoft.com/office/drawing/2014/main" id="{4193784B-AAFC-0447-AC84-915471C69183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5204723" y="3616525"/>
            <a:ext cx="3137521" cy="24683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036BF46-3CC3-FB43-A785-15DF5595B7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7819" y="213987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8484378F-A4EB-7845-937E-05F9671789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5344" y="213987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7" name="Text Placeholder 31">
            <a:extLst>
              <a:ext uri="{FF2B5EF4-FFF2-40B4-BE49-F238E27FC236}">
                <a16:creationId xmlns:a16="http://schemas.microsoft.com/office/drawing/2014/main" id="{1EB6C479-EE50-B041-BED8-613EFA5D95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819" y="6093410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7D0CA80B-F16F-FF48-80A3-27652129D3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5344" y="6093410"/>
            <a:ext cx="3136900" cy="550603"/>
          </a:xfrm>
        </p:spPr>
        <p:txBody>
          <a:bodyPr/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FB7F21-D986-DE48-8D0B-E206BB74413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altLang="ko-KR"/>
              <a:t>Title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Remarks</a:t>
            </a:r>
            <a:endParaRPr lang="ko-KR" altLang="en-US"/>
          </a:p>
        </p:txBody>
      </p:sp>
      <p:sp>
        <p:nvSpPr>
          <p:cNvPr id="7" name="Line 66">
            <a:extLst>
              <a:ext uri="{FF2B5EF4-FFF2-40B4-BE49-F238E27FC236}">
                <a16:creationId xmlns:a16="http://schemas.microsoft.com/office/drawing/2014/main" id="{00379C94-9660-514E-8573-54286DE8941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37071" y="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8" name="Line 66">
            <a:extLst>
              <a:ext uri="{FF2B5EF4-FFF2-40B4-BE49-F238E27FC236}">
                <a16:creationId xmlns:a16="http://schemas.microsoft.com/office/drawing/2014/main" id="{D15DDF22-1F41-F644-A1F1-7ADD56BDE3A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-57794" y="6858000"/>
            <a:ext cx="9259587" cy="0"/>
          </a:xfrm>
          <a:prstGeom prst="line">
            <a:avLst/>
          </a:prstGeom>
          <a:noFill/>
          <a:ln w="762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66D20-E8C7-904C-94FE-895061C60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96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1860" y="6457506"/>
            <a:ext cx="365760" cy="365760"/>
          </a:xfrm>
          <a:prstGeom prst="ellipse">
            <a:avLst/>
          </a:prstGeom>
          <a:noFill/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000" b="1" i="0" spc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C6965342-B6F4-4E4D-AE27-465DB42B2B52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8746670" y="6562249"/>
            <a:ext cx="292555" cy="1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3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3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25" r:id="rId11"/>
    <p:sldLayoutId id="2147483709" r:id="rId12"/>
    <p:sldLayoutId id="2147483720" r:id="rId13"/>
    <p:sldLayoutId id="2147483721" r:id="rId14"/>
    <p:sldLayoutId id="2147483722" r:id="rId15"/>
    <p:sldLayoutId id="2147483723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none" spc="200" baseline="0">
          <a:solidFill>
            <a:srgbClr val="262626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D1F61-B74F-FD46-9676-D29849AD2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53" y="1040738"/>
            <a:ext cx="8859692" cy="1682444"/>
          </a:xfrm>
          <a:solidFill>
            <a:srgbClr val="FFFFFF"/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4200" dirty="0">
                <a:latin typeface="Calibri"/>
                <a:cs typeface="Calibri"/>
              </a:rPr>
              <a:t>Discrepancies among Pre-trained</a:t>
            </a:r>
            <a:br>
              <a:rPr lang="en-US" sz="4200" dirty="0">
                <a:latin typeface="Calibri"/>
                <a:cs typeface="Calibri"/>
              </a:rPr>
            </a:br>
            <a:r>
              <a:rPr lang="en-US" sz="4200" dirty="0">
                <a:latin typeface="Calibri"/>
                <a:cs typeface="Calibri"/>
              </a:rPr>
              <a:t>Deep Neural Networks:</a:t>
            </a:r>
            <a:br>
              <a:rPr lang="en-US" sz="4200" dirty="0">
                <a:latin typeface="Calibri"/>
                <a:cs typeface="Calibri"/>
              </a:rPr>
            </a:br>
            <a:r>
              <a:rPr lang="en-US" sz="4200" dirty="0">
                <a:latin typeface="Calibri"/>
                <a:cs typeface="Calibri"/>
              </a:rPr>
              <a:t>A New Threat to Model Zoo Reliability</a:t>
            </a:r>
          </a:p>
          <a:p>
            <a:endParaRPr lang="en-US" sz="4200" dirty="0">
              <a:latin typeface="Calibri"/>
              <a:ea typeface="Calibri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50BC0-A9FC-7B41-9942-2B9FE479BD86}"/>
              </a:ext>
            </a:extLst>
          </p:cNvPr>
          <p:cNvSpPr txBox="1"/>
          <p:nvPr/>
        </p:nvSpPr>
        <p:spPr>
          <a:xfrm>
            <a:off x="834177" y="3047548"/>
            <a:ext cx="7475643" cy="13018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05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44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59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28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sz="2600" b="1">
                <a:latin typeface="Acumin Pro"/>
              </a:rPr>
              <a:t>Diego Montes, </a:t>
            </a:r>
            <a:r>
              <a:rPr lang="en-US" sz="2600" err="1">
                <a:latin typeface="Acumin Pro"/>
              </a:rPr>
              <a:t>Pongpatapee</a:t>
            </a:r>
            <a:r>
              <a:rPr lang="en-US" sz="2600">
                <a:latin typeface="Acumin Pro"/>
              </a:rPr>
              <a:t> </a:t>
            </a:r>
            <a:r>
              <a:rPr lang="en-US" sz="2600" err="1">
                <a:latin typeface="Acumin Pro"/>
              </a:rPr>
              <a:t>Peerapatanapokin</a:t>
            </a:r>
            <a:r>
              <a:rPr lang="en-US" sz="2600">
                <a:latin typeface="Acumin Pro"/>
              </a:rPr>
              <a:t>,</a:t>
            </a:r>
            <a:endParaRPr lang="en-US" sz="2600"/>
          </a:p>
          <a:p>
            <a:r>
              <a:rPr lang="en-US" sz="2600">
                <a:latin typeface="Acumin Pro"/>
              </a:rPr>
              <a:t>Jeff Schultz, Chengjun Guo, Wenxin Jiang, James C. Davis</a:t>
            </a:r>
            <a:endParaRPr lang="en-US" sz="2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31D0C-7A79-19F2-BC4E-2E56C83ADD5C}"/>
              </a:ext>
            </a:extLst>
          </p:cNvPr>
          <p:cNvSpPr txBox="1"/>
          <p:nvPr/>
        </p:nvSpPr>
        <p:spPr>
          <a:xfrm>
            <a:off x="1975757" y="5951764"/>
            <a:ext cx="4653642" cy="808264"/>
          </a:xfrm>
          <a:prstGeom prst="rect">
            <a:avLst/>
          </a:prstGeom>
          <a:solidFill>
            <a:schemeClr val="accent4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pic>
        <p:nvPicPr>
          <p:cNvPr id="8" name="Picture 8" descr="Logo&#10;&#10;Description automatically generated">
            <a:extLst>
              <a:ext uri="{FF2B5EF4-FFF2-40B4-BE49-F238E27FC236}">
                <a16:creationId xmlns:a16="http://schemas.microsoft.com/office/drawing/2014/main" id="{1C4CC778-7A8C-D1D1-DC61-F9CB423D1C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4" b="7337"/>
          <a:stretch/>
        </p:blipFill>
        <p:spPr>
          <a:xfrm>
            <a:off x="220434" y="4826805"/>
            <a:ext cx="2441124" cy="1933536"/>
          </a:xfrm>
          <a:prstGeom prst="rect">
            <a:avLst/>
          </a:prstGeom>
        </p:spPr>
      </p:pic>
      <p:pic>
        <p:nvPicPr>
          <p:cNvPr id="7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CBA7F4ED-EB11-E309-0963-5846B68B50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506" r="11673" b="16585"/>
          <a:stretch/>
        </p:blipFill>
        <p:spPr>
          <a:xfrm>
            <a:off x="7122693" y="5135875"/>
            <a:ext cx="1884397" cy="1622694"/>
          </a:xfrm>
          <a:prstGeom prst="rect">
            <a:avLst/>
          </a:prstGeom>
        </p:spPr>
      </p:pic>
      <p:pic>
        <p:nvPicPr>
          <p:cNvPr id="5" name="Picture 5" descr="Logo&#10;&#10;Description automatically generated">
            <a:extLst>
              <a:ext uri="{FF2B5EF4-FFF2-40B4-BE49-F238E27FC236}">
                <a16:creationId xmlns:a16="http://schemas.microsoft.com/office/drawing/2014/main" id="{E9B31ACB-9AB8-853E-3537-77AA5E2B6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690" y="5724496"/>
            <a:ext cx="1765540" cy="920791"/>
          </a:xfrm>
          <a:prstGeom prst="rect">
            <a:avLst/>
          </a:prstGeom>
        </p:spPr>
      </p:pic>
      <p:pic>
        <p:nvPicPr>
          <p:cNvPr id="10" name="Picture 10" descr="Logo&#10;&#10;Description automatically generated">
            <a:extLst>
              <a:ext uri="{FF2B5EF4-FFF2-40B4-BE49-F238E27FC236}">
                <a16:creationId xmlns:a16="http://schemas.microsoft.com/office/drawing/2014/main" id="{6BC97FC6-D1E9-4032-88C3-0992D43F41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1857" y="4665889"/>
            <a:ext cx="2171700" cy="1224643"/>
          </a:xfrm>
          <a:prstGeom prst="rect">
            <a:avLst/>
          </a:prstGeom>
        </p:spPr>
      </p:pic>
      <p:pic>
        <p:nvPicPr>
          <p:cNvPr id="6" name="Picture 6" descr="Logo&#10;&#10;Description automatically generated">
            <a:extLst>
              <a:ext uri="{FF2B5EF4-FFF2-40B4-BE49-F238E27FC236}">
                <a16:creationId xmlns:a16="http://schemas.microsoft.com/office/drawing/2014/main" id="{F3609CFD-9579-823F-0333-E897E621E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883" y="5671030"/>
            <a:ext cx="1035119" cy="1035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FA66C7-7192-4F4B-828A-535755911C34}"/>
              </a:ext>
            </a:extLst>
          </p:cNvPr>
          <p:cNvSpPr txBox="1"/>
          <p:nvPr/>
        </p:nvSpPr>
        <p:spPr>
          <a:xfrm>
            <a:off x="5006127" y="4394656"/>
            <a:ext cx="4234421" cy="4282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None/>
              <a:tabLst/>
              <a:defRPr sz="1050" b="0" i="0" normalizeH="0" baseline="0">
                <a:solidFill>
                  <a:schemeClr val="bg1"/>
                </a:solidFill>
                <a:latin typeface="Acumin Pro" panose="020B0504020202020204" pitchFamily="34" charset="77"/>
              </a:defRPr>
            </a:lvl1pPr>
            <a:lvl2pPr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685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9144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1430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3144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6pPr>
            <a:lvl7pPr marL="14859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7pPr>
            <a:lvl8pPr marL="165735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8pPr>
            <a:lvl9pPr marL="1828800" indent="-228600" defTabSz="914400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baseline="0"/>
            </a:lvl9pPr>
          </a:lstStyle>
          <a:p>
            <a:r>
              <a:rPr lang="en-US" sz="2600" i="1" dirty="0">
                <a:latin typeface="Acumin Pro"/>
              </a:rPr>
              <a:t>Supported by Gifts from</a:t>
            </a:r>
            <a:endParaRPr lang="en-US" sz="2600" i="1"/>
          </a:p>
        </p:txBody>
      </p:sp>
    </p:spTree>
    <p:extLst>
      <p:ext uri="{BB962C8B-B14F-4D97-AF65-F5344CB8AC3E}">
        <p14:creationId xmlns:p14="http://schemas.microsoft.com/office/powerpoint/2010/main" val="681153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6A5181-D403-6140-9D96-9B24924B9A91}"/>
              </a:ext>
            </a:extLst>
          </p:cNvPr>
          <p:cNvSpPr txBox="1">
            <a:spLocks/>
          </p:cNvSpPr>
          <p:nvPr/>
        </p:nvSpPr>
        <p:spPr>
          <a:xfrm>
            <a:off x="8204978" y="6377748"/>
            <a:ext cx="787837" cy="560051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9E8BB36-B9A1-FF67-5373-28D5B381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63" y="985329"/>
            <a:ext cx="7472252" cy="53323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ADEF1F-3666-530F-B432-75EF638186DE}"/>
              </a:ext>
            </a:extLst>
          </p:cNvPr>
          <p:cNvSpPr/>
          <p:nvPr/>
        </p:nvSpPr>
        <p:spPr>
          <a:xfrm>
            <a:off x="493846" y="711976"/>
            <a:ext cx="7686893" cy="916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9AE40C-8740-2020-64B1-58417DC31BC1}"/>
              </a:ext>
            </a:extLst>
          </p:cNvPr>
          <p:cNvGrpSpPr/>
          <p:nvPr/>
        </p:nvGrpSpPr>
        <p:grpSpPr>
          <a:xfrm>
            <a:off x="380356" y="1506401"/>
            <a:ext cx="8642299" cy="2712727"/>
            <a:chOff x="380356" y="1506401"/>
            <a:chExt cx="8642299" cy="271272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579630-6AEE-E0AB-B2F6-2C57D428F446}"/>
                </a:ext>
              </a:extLst>
            </p:cNvPr>
            <p:cNvSpPr/>
            <p:nvPr/>
          </p:nvSpPr>
          <p:spPr>
            <a:xfrm>
              <a:off x="380356" y="1506401"/>
              <a:ext cx="7686893" cy="141874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Body Text">
              <a:extLst>
                <a:ext uri="{FF2B5EF4-FFF2-40B4-BE49-F238E27FC236}">
                  <a16:creationId xmlns:a16="http://schemas.microsoft.com/office/drawing/2014/main" id="{34774055-C8C9-7A90-A023-FB8BF8A29FE9}"/>
                </a:ext>
              </a:extLst>
            </p:cNvPr>
            <p:cNvSpPr txBox="1">
              <a:spLocks/>
            </p:cNvSpPr>
            <p:nvPr/>
          </p:nvSpPr>
          <p:spPr>
            <a:xfrm>
              <a:off x="6580624" y="2991858"/>
              <a:ext cx="2442031" cy="12272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latin typeface="Calibri"/>
                  <a:cs typeface="Calibri"/>
                </a:rPr>
                <a:t>TensorFlow Model Garden changing input size from</a:t>
              </a:r>
              <a:r>
                <a:rPr lang="en-US" sz="2400" b="1" i="1" dirty="0">
                  <a:latin typeface="Calibri"/>
                  <a:cs typeface="Calibri"/>
                </a:rPr>
                <a:t> 224x224 </a:t>
              </a:r>
              <a:r>
                <a:rPr lang="en-US" sz="2400" b="1" dirty="0">
                  <a:latin typeface="Calibri"/>
                  <a:cs typeface="Calibri"/>
                </a:rPr>
                <a:t>to</a:t>
              </a:r>
              <a:r>
                <a:rPr lang="en-US" sz="2400" b="1" i="1" dirty="0">
                  <a:latin typeface="Calibri"/>
                  <a:cs typeface="Calibri"/>
                </a:rPr>
                <a:t> 299x299</a:t>
              </a:r>
              <a:endParaRPr lang="en-US" b="1">
                <a:ea typeface="Calibri" panose="020F0502020204030204" pitchFamily="34" charset="0"/>
              </a:endParaRPr>
            </a:p>
          </p:txBody>
        </p:sp>
      </p:grpSp>
      <p:sp>
        <p:nvSpPr>
          <p:cNvPr id="13" name="Title 3">
            <a:extLst>
              <a:ext uri="{FF2B5EF4-FFF2-40B4-BE49-F238E27FC236}">
                <a16:creationId xmlns:a16="http://schemas.microsoft.com/office/drawing/2014/main" id="{A4F93E25-8D64-AD23-8064-6D243D1299CF}"/>
              </a:ext>
            </a:extLst>
          </p:cNvPr>
          <p:cNvSpPr txBox="1">
            <a:spLocks/>
          </p:cNvSpPr>
          <p:nvPr/>
        </p:nvSpPr>
        <p:spPr bwMode="black">
          <a:xfrm>
            <a:off x="551468" y="118428"/>
            <a:ext cx="8043862" cy="63817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Accuracy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Latency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Architecture</a:t>
            </a:r>
            <a:endParaRPr lang="en-US" sz="2800">
              <a:solidFill>
                <a:schemeClr val="bg1">
                  <a:lumMod val="50000"/>
                  <a:lumOff val="50000"/>
                </a:schemeClr>
              </a:solidFill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974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87742AB-2513-A84F-A6C6-EF9BC0FA4F55}"/>
              </a:ext>
            </a:extLst>
          </p:cNvPr>
          <p:cNvSpPr txBox="1"/>
          <p:nvPr/>
        </p:nvSpPr>
        <p:spPr>
          <a:xfrm>
            <a:off x="6085169" y="1059910"/>
            <a:ext cx="3010603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Calibri"/>
                <a:cs typeface="Calibri"/>
              </a:rPr>
              <a:t>ResNet V2 50: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/>
                <a:cs typeface="Calibri"/>
              </a:rPr>
              <a:t>Keras</a:t>
            </a:r>
            <a:r>
              <a:rPr lang="en-US" sz="2000" dirty="0">
                <a:latin typeface="Calibri"/>
                <a:cs typeface="Calibri"/>
              </a:rPr>
              <a:t> PTNNs contains </a:t>
            </a:r>
            <a:r>
              <a:rPr lang="en-US" sz="2000" i="1" dirty="0">
                <a:latin typeface="Calibri"/>
                <a:cs typeface="Calibri"/>
              </a:rPr>
              <a:t>Max Pool skip connections </a:t>
            </a:r>
            <a:r>
              <a:rPr lang="en-US" sz="2000" dirty="0">
                <a:latin typeface="Calibri"/>
                <a:cs typeface="Calibri"/>
              </a:rPr>
              <a:t>not present in research paper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i="1" dirty="0">
              <a:ea typeface="Calibri"/>
              <a:cs typeface="Calibri"/>
            </a:endParaRPr>
          </a:p>
          <a:p>
            <a:r>
              <a:rPr lang="en-US" sz="2000" b="1" dirty="0" err="1">
                <a:cs typeface="Calibri"/>
              </a:rPr>
              <a:t>AlexNet</a:t>
            </a:r>
            <a:r>
              <a:rPr lang="en-US" sz="2000" b="1" dirty="0">
                <a:cs typeface="Calibri"/>
              </a:rPr>
              <a:t>:</a:t>
            </a:r>
            <a:endParaRPr lang="en-US" sz="2000" b="1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 err="1">
                <a:cs typeface="Calibri"/>
              </a:rPr>
              <a:t>Torchvision</a:t>
            </a:r>
            <a:r>
              <a:rPr lang="en-US" sz="2000" dirty="0">
                <a:cs typeface="Calibri"/>
              </a:rPr>
              <a:t> implements different paper by the same author but calls PTNN "</a:t>
            </a:r>
            <a:r>
              <a:rPr lang="en-US" sz="2000" dirty="0" err="1">
                <a:cs typeface="Calibri"/>
              </a:rPr>
              <a:t>AlexNet</a:t>
            </a:r>
            <a:r>
              <a:rPr lang="en-US" sz="2000" dirty="0">
                <a:cs typeface="Calibri"/>
              </a:rPr>
              <a:t>".</a:t>
            </a:r>
            <a:endParaRPr lang="en-US" sz="2000" b="1" dirty="0">
              <a:cs typeface="Calibri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8F72C67-9B60-E14B-BB74-ACACBBE8CC27}"/>
              </a:ext>
            </a:extLst>
          </p:cNvPr>
          <p:cNvSpPr txBox="1">
            <a:spLocks/>
          </p:cNvSpPr>
          <p:nvPr/>
        </p:nvSpPr>
        <p:spPr>
          <a:xfrm>
            <a:off x="8214043" y="6373764"/>
            <a:ext cx="761804" cy="469763"/>
          </a:xfrm>
          <a:prstGeom prst="ellipse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F96B58A6-4E7A-818F-E99C-68B36565F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9" y="1023541"/>
            <a:ext cx="5779566" cy="4688765"/>
          </a:xfrm>
          <a:prstGeom prst="rect">
            <a:avLst/>
          </a:prstGeom>
        </p:spPr>
      </p:pic>
      <p:pic>
        <p:nvPicPr>
          <p:cNvPr id="3" name="Picture 6" descr="Icon&#10;&#10;Description automatically generated">
            <a:extLst>
              <a:ext uri="{FF2B5EF4-FFF2-40B4-BE49-F238E27FC236}">
                <a16:creationId xmlns:a16="http://schemas.microsoft.com/office/drawing/2014/main" id="{F0509DFD-273E-904F-355C-A226075F5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72" y="5769753"/>
            <a:ext cx="2394626" cy="693335"/>
          </a:xfrm>
          <a:prstGeom prst="rect">
            <a:avLst/>
          </a:prstGeom>
        </p:spPr>
      </p:pic>
      <p:pic>
        <p:nvPicPr>
          <p:cNvPr id="7" name="Picture 5" descr="Icon&#10;&#10;Description automatically generated">
            <a:extLst>
              <a:ext uri="{FF2B5EF4-FFF2-40B4-BE49-F238E27FC236}">
                <a16:creationId xmlns:a16="http://schemas.microsoft.com/office/drawing/2014/main" id="{2DC9B022-E8F6-14DA-475D-0F12F50DE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7753" y="5860841"/>
            <a:ext cx="2248711" cy="584673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B393D30F-B650-4A1E-021B-DC23EBF63DF0}"/>
              </a:ext>
            </a:extLst>
          </p:cNvPr>
          <p:cNvSpPr txBox="1">
            <a:spLocks/>
          </p:cNvSpPr>
          <p:nvPr/>
        </p:nvSpPr>
        <p:spPr bwMode="black">
          <a:xfrm>
            <a:off x="551468" y="118428"/>
            <a:ext cx="8102051" cy="63817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Accuracy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Latency</a:t>
            </a:r>
            <a:r>
              <a:rPr lang="en-US" sz="2800" dirty="0">
                <a:latin typeface="Calibri"/>
                <a:cs typeface="Calibri"/>
              </a:rPr>
              <a:t>            </a:t>
            </a:r>
            <a:r>
              <a:rPr lang="en-US" sz="2800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 </a:t>
            </a: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Architecture</a:t>
            </a:r>
            <a:endParaRPr lang="en-US" sz="2800" b="1" dirty="0">
              <a:solidFill>
                <a:schemeClr val="bg1">
                  <a:lumMod val="85000"/>
                  <a:lumOff val="15000"/>
                </a:schemeClr>
              </a:solidFill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617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F9E67-C980-BF49-A980-739CD5F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Future Directions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8F72C67-9B60-E14B-BB74-ACACBBE8CC27}"/>
              </a:ext>
            </a:extLst>
          </p:cNvPr>
          <p:cNvSpPr txBox="1">
            <a:spLocks/>
          </p:cNvSpPr>
          <p:nvPr/>
        </p:nvSpPr>
        <p:spPr>
          <a:xfrm>
            <a:off x="8214043" y="6373764"/>
            <a:ext cx="761804" cy="469763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12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4556BB-EAFF-7F47-9F5D-A5B0CAD58844}"/>
              </a:ext>
            </a:extLst>
          </p:cNvPr>
          <p:cNvSpPr txBox="1"/>
          <p:nvPr/>
        </p:nvSpPr>
        <p:spPr>
          <a:xfrm>
            <a:off x="0" y="1040382"/>
            <a:ext cx="8481848" cy="49382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400" b="1" dirty="0">
                <a:ea typeface="+mn-lt"/>
                <a:cs typeface="+mn-lt"/>
              </a:rPr>
              <a:t>Naming Conventions</a:t>
            </a:r>
          </a:p>
          <a:p>
            <a:pPr marL="1200150" lvl="2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Security vulnerabilities</a:t>
            </a:r>
            <a:endParaRPr lang="en-US" sz="2000" b="1">
              <a:ea typeface="+mn-lt"/>
              <a:cs typeface="+mn-lt"/>
            </a:endParaRPr>
          </a:p>
          <a:p>
            <a:pPr marL="1200150" lvl="2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What do engineers prefer: exact reproductions or more accurate and lower latency variants?</a:t>
            </a:r>
          </a:p>
          <a:p>
            <a:pPr marL="1200150" lvl="2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n-US" sz="2000" dirty="0">
                <a:ea typeface="+mn-lt"/>
                <a:cs typeface="+mn-lt"/>
              </a:rPr>
              <a:t>How should we name PTNNs?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Empirical Validation</a:t>
            </a:r>
            <a:endParaRPr lang="en-US" sz="2400">
              <a:ea typeface="Calibri"/>
              <a:cs typeface="Calibri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Verifying accuracy claims of model zoos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New Metrics and Automated Tools</a:t>
            </a:r>
            <a:endParaRPr lang="en-US" sz="2400">
              <a:ea typeface="Calibri"/>
              <a:cs typeface="Calibri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Metrics to further measure reliability</a:t>
            </a:r>
            <a:endParaRPr lang="en-US" sz="2000">
              <a:ea typeface="Calibri"/>
              <a:cs typeface="Calibri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Automated measuring of PTNN characteristics</a:t>
            </a:r>
            <a:endParaRPr lang="en-US" sz="2000"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531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D2860AC7-5E79-4F4F-B3F3-9858261B3605}"/>
              </a:ext>
            </a:extLst>
          </p:cNvPr>
          <p:cNvSpPr txBox="1">
            <a:spLocks/>
          </p:cNvSpPr>
          <p:nvPr/>
        </p:nvSpPr>
        <p:spPr>
          <a:xfrm>
            <a:off x="2222789" y="497912"/>
            <a:ext cx="5064071" cy="90963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4400"/>
              <a:t>Conclusions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91158-1D46-6346-BBA7-9603B434B2B4}"/>
              </a:ext>
            </a:extLst>
          </p:cNvPr>
          <p:cNvSpPr txBox="1"/>
          <p:nvPr/>
        </p:nvSpPr>
        <p:spPr>
          <a:xfrm>
            <a:off x="289803" y="1574358"/>
            <a:ext cx="8564393" cy="20982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3000" b="1" dirty="0"/>
              <a:t>We Want To Make Model Zoos Reliable!</a:t>
            </a:r>
            <a:endParaRPr lang="en-US" sz="3000" b="1" dirty="0">
              <a:cs typeface="Calibri"/>
            </a:endParaRPr>
          </a:p>
          <a:p>
            <a:pPr lvl="1" algn="ctr">
              <a:lnSpc>
                <a:spcPct val="150000"/>
              </a:lnSpc>
            </a:pPr>
            <a:endParaRPr lang="en-US" sz="3000"/>
          </a:p>
          <a:p>
            <a:pPr lvl="1" algn="ctr">
              <a:lnSpc>
                <a:spcPct val="150000"/>
              </a:lnSpc>
            </a:pPr>
            <a:endParaRPr lang="en-US" sz="3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5A38C-3DA9-944A-98FE-55BA74ECA164}"/>
              </a:ext>
            </a:extLst>
          </p:cNvPr>
          <p:cNvSpPr txBox="1"/>
          <p:nvPr/>
        </p:nvSpPr>
        <p:spPr>
          <a:xfrm>
            <a:off x="95977" y="6007646"/>
            <a:ext cx="361759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000" b="1"/>
              <a:t>Contact</a:t>
            </a:r>
            <a:r>
              <a:rPr lang="en-US" sz="2000"/>
              <a:t>: montes10@purdue.edu</a:t>
            </a:r>
          </a:p>
        </p:txBody>
      </p:sp>
    </p:spTree>
    <p:extLst>
      <p:ext uri="{BB962C8B-B14F-4D97-AF65-F5344CB8AC3E}">
        <p14:creationId xmlns:p14="http://schemas.microsoft.com/office/powerpoint/2010/main" val="248214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F9E67-C980-BF49-A980-739CD5F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Implications</a:t>
            </a:r>
            <a:endParaRPr lang="en-US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8F72C67-9B60-E14B-BB74-ACACBBE8CC27}"/>
              </a:ext>
            </a:extLst>
          </p:cNvPr>
          <p:cNvSpPr txBox="1">
            <a:spLocks/>
          </p:cNvSpPr>
          <p:nvPr/>
        </p:nvSpPr>
        <p:spPr>
          <a:xfrm>
            <a:off x="8214043" y="6373764"/>
            <a:ext cx="761804" cy="469763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C5C1B7-6609-B839-FA40-5A33480F93BD}"/>
              </a:ext>
            </a:extLst>
          </p:cNvPr>
          <p:cNvGrpSpPr/>
          <p:nvPr/>
        </p:nvGrpSpPr>
        <p:grpSpPr>
          <a:xfrm>
            <a:off x="2633291" y="939833"/>
            <a:ext cx="2767857" cy="5734764"/>
            <a:chOff x="2998078" y="931727"/>
            <a:chExt cx="2767857" cy="5734764"/>
          </a:xfrm>
        </p:grpSpPr>
        <p:pic>
          <p:nvPicPr>
            <p:cNvPr id="2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C524BAE5-877D-D9C7-E1C5-0DAF512497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1682"/>
            <a:stretch/>
          </p:blipFill>
          <p:spPr>
            <a:xfrm>
              <a:off x="3355039" y="1619141"/>
              <a:ext cx="2147281" cy="3623302"/>
            </a:xfrm>
            <a:prstGeom prst="rect">
              <a:avLst/>
            </a:prstGeom>
          </p:spPr>
        </p:pic>
        <p:pic>
          <p:nvPicPr>
            <p:cNvPr id="3" name="Picture 5" descr="Icon&#10;&#10;Description automatically generated">
              <a:extLst>
                <a:ext uri="{FF2B5EF4-FFF2-40B4-BE49-F238E27FC236}">
                  <a16:creationId xmlns:a16="http://schemas.microsoft.com/office/drawing/2014/main" id="{377C1C79-0DFB-AEAA-B512-1F97DF3AF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6082" y="931727"/>
              <a:ext cx="2248711" cy="584673"/>
            </a:xfrm>
            <a:prstGeom prst="rect">
              <a:avLst/>
            </a:prstGeom>
          </p:spPr>
        </p:pic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6EB50A43-3776-829C-0AAA-BB5F22629D33}"/>
                </a:ext>
              </a:extLst>
            </p:cNvPr>
            <p:cNvSpPr txBox="1"/>
            <p:nvPr/>
          </p:nvSpPr>
          <p:spPr>
            <a:xfrm>
              <a:off x="3022735" y="5321232"/>
              <a:ext cx="2743200" cy="83099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ea typeface="+mn-lt"/>
                  <a:cs typeface="+mn-lt"/>
                </a:rPr>
                <a:t>Top-1: </a:t>
              </a:r>
              <a:r>
                <a:rPr lang="en-US" sz="2400">
                  <a:ea typeface="+mn-lt"/>
                  <a:cs typeface="+mn-lt"/>
                </a:rPr>
                <a:t>75.81% </a:t>
              </a:r>
            </a:p>
            <a:p>
              <a:pPr algn="ctr"/>
              <a:r>
                <a:rPr lang="en-US" sz="2400" b="1">
                  <a:ea typeface="+mn-lt"/>
                  <a:cs typeface="+mn-lt"/>
                </a:rPr>
                <a:t>Top-5: </a:t>
              </a:r>
              <a:r>
                <a:rPr lang="en-US" sz="2400">
                  <a:ea typeface="+mn-lt"/>
                  <a:cs typeface="+mn-lt"/>
                </a:rPr>
                <a:t>92.82%</a:t>
              </a:r>
              <a:endParaRPr lang="en-US" sz="2400">
                <a:cs typeface="Calibri" panose="020F0502020204030204"/>
              </a:endParaRPr>
            </a:p>
          </p:txBody>
        </p:sp>
        <p:sp>
          <p:nvSpPr>
            <p:cNvPr id="10" name="TextBox 3">
              <a:extLst>
                <a:ext uri="{FF2B5EF4-FFF2-40B4-BE49-F238E27FC236}">
                  <a16:creationId xmlns:a16="http://schemas.microsoft.com/office/drawing/2014/main" id="{52FB7CD0-702E-A8CB-049C-C6027D4CAEE6}"/>
                </a:ext>
              </a:extLst>
            </p:cNvPr>
            <p:cNvSpPr txBox="1"/>
            <p:nvPr/>
          </p:nvSpPr>
          <p:spPr>
            <a:xfrm>
              <a:off x="2998078" y="6204826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ea typeface="+mn-lt"/>
                  <a:cs typeface="+mn-lt"/>
                </a:rPr>
                <a:t>4.12</a:t>
              </a:r>
              <a:r>
                <a:rPr lang="en-US" sz="2400" b="1">
                  <a:ea typeface="+mn-lt"/>
                  <a:cs typeface="+mn-lt"/>
                </a:rPr>
                <a:t> Billion FLOPs</a:t>
              </a:r>
              <a:endParaRPr lang="en-US" sz="2400">
                <a:cs typeface="Calibr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F46048-E19D-9E34-410A-7678122DB205}"/>
              </a:ext>
            </a:extLst>
          </p:cNvPr>
          <p:cNvGrpSpPr/>
          <p:nvPr/>
        </p:nvGrpSpPr>
        <p:grpSpPr>
          <a:xfrm>
            <a:off x="5466810" y="909822"/>
            <a:ext cx="2787110" cy="5790108"/>
            <a:chOff x="5053384" y="877396"/>
            <a:chExt cx="2787110" cy="5790108"/>
          </a:xfrm>
        </p:grpSpPr>
        <p:pic>
          <p:nvPicPr>
            <p:cNvPr id="5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F96B58A6-4E7A-818F-E99C-68B36565F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9388"/>
            <a:stretch/>
          </p:blipFill>
          <p:spPr>
            <a:xfrm>
              <a:off x="5446488" y="1619143"/>
              <a:ext cx="2244514" cy="3623302"/>
            </a:xfrm>
            <a:prstGeom prst="rect">
              <a:avLst/>
            </a:prstGeom>
          </p:spPr>
        </p:pic>
        <p:pic>
          <p:nvPicPr>
            <p:cNvPr id="6" name="Picture 6" descr="Icon&#10;&#10;Description automatically generated">
              <a:extLst>
                <a:ext uri="{FF2B5EF4-FFF2-40B4-BE49-F238E27FC236}">
                  <a16:creationId xmlns:a16="http://schemas.microsoft.com/office/drawing/2014/main" id="{24520E80-18C2-0918-CA4E-CBEB3BCF8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445868" y="877396"/>
              <a:ext cx="2394626" cy="693335"/>
            </a:xfrm>
            <a:prstGeom prst="rect">
              <a:avLst/>
            </a:prstGeom>
          </p:spPr>
        </p:pic>
        <p:sp>
          <p:nvSpPr>
            <p:cNvPr id="9" name="TextBox 2">
              <a:extLst>
                <a:ext uri="{FF2B5EF4-FFF2-40B4-BE49-F238E27FC236}">
                  <a16:creationId xmlns:a16="http://schemas.microsoft.com/office/drawing/2014/main" id="{9E870DC3-AE29-A774-5B3B-A1C314E4E233}"/>
                </a:ext>
              </a:extLst>
            </p:cNvPr>
            <p:cNvSpPr txBox="1"/>
            <p:nvPr/>
          </p:nvSpPr>
          <p:spPr>
            <a:xfrm>
              <a:off x="5053384" y="5282219"/>
              <a:ext cx="2743200" cy="830997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>
                  <a:ea typeface="+mn-lt"/>
                  <a:cs typeface="+mn-lt"/>
                </a:rPr>
                <a:t>Top 1:</a:t>
              </a:r>
              <a:r>
                <a:rPr lang="en-US" sz="2400">
                  <a:ea typeface="+mn-lt"/>
                  <a:cs typeface="+mn-lt"/>
                </a:rPr>
                <a:t> 76.0% </a:t>
              </a:r>
              <a:endParaRPr lang="en-US" sz="2400">
                <a:cs typeface="Calibri"/>
              </a:endParaRPr>
            </a:p>
            <a:p>
              <a:pPr algn="ctr"/>
              <a:r>
                <a:rPr lang="en-US" sz="2400" b="1">
                  <a:ea typeface="+mn-lt"/>
                  <a:cs typeface="+mn-lt"/>
                </a:rPr>
                <a:t>Top 5: </a:t>
              </a:r>
              <a:r>
                <a:rPr lang="en-US" sz="2400">
                  <a:ea typeface="+mn-lt"/>
                  <a:cs typeface="+mn-lt"/>
                </a:rPr>
                <a:t>93.0%</a:t>
              </a:r>
              <a:endParaRPr lang="en-US" sz="2400">
                <a:cs typeface="Calibri"/>
              </a:endParaRPr>
            </a:p>
          </p:txBody>
        </p:sp>
        <p:sp>
          <p:nvSpPr>
            <p:cNvPr id="13" name="TextBox 4">
              <a:extLst>
                <a:ext uri="{FF2B5EF4-FFF2-40B4-BE49-F238E27FC236}">
                  <a16:creationId xmlns:a16="http://schemas.microsoft.com/office/drawing/2014/main" id="{B6BFBE31-ED7C-646F-5C5F-3853971BB3E8}"/>
                </a:ext>
              </a:extLst>
            </p:cNvPr>
            <p:cNvSpPr txBox="1"/>
            <p:nvPr/>
          </p:nvSpPr>
          <p:spPr>
            <a:xfrm>
              <a:off x="5053384" y="6205839"/>
              <a:ext cx="2743200" cy="46166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ea typeface="+mn-lt"/>
                  <a:cs typeface="+mn-lt"/>
                </a:rPr>
                <a:t>3.49 </a:t>
              </a:r>
              <a:r>
                <a:rPr lang="en-US" sz="2400" b="1">
                  <a:ea typeface="+mn-lt"/>
                  <a:cs typeface="+mn-lt"/>
                </a:rPr>
                <a:t>Billion FLOPs</a:t>
              </a:r>
              <a:endParaRPr lang="en-US" sz="2400">
                <a:cs typeface="Calibri"/>
              </a:endParaRPr>
            </a:p>
          </p:txBody>
        </p:sp>
      </p:grpSp>
      <p:sp>
        <p:nvSpPr>
          <p:cNvPr id="14" name="TextBox 3">
            <a:extLst>
              <a:ext uri="{FF2B5EF4-FFF2-40B4-BE49-F238E27FC236}">
                <a16:creationId xmlns:a16="http://schemas.microsoft.com/office/drawing/2014/main" id="{25250DDD-3E79-45C6-23D1-A6BB59623DB4}"/>
              </a:ext>
            </a:extLst>
          </p:cNvPr>
          <p:cNvSpPr txBox="1"/>
          <p:nvPr/>
        </p:nvSpPr>
        <p:spPr>
          <a:xfrm>
            <a:off x="87886" y="992421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ea typeface="+mn-lt"/>
                <a:cs typeface="+mn-lt"/>
              </a:rPr>
              <a:t>Model Zoo:</a:t>
            </a:r>
            <a:endParaRPr lang="en-US" b="1">
              <a:cs typeface="Calibri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455F4E0-7480-D85B-46C7-B581FB90C895}"/>
              </a:ext>
            </a:extLst>
          </p:cNvPr>
          <p:cNvSpPr txBox="1"/>
          <p:nvPr/>
        </p:nvSpPr>
        <p:spPr>
          <a:xfrm>
            <a:off x="87885" y="2808250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ea typeface="+mn-lt"/>
                <a:cs typeface="+mn-lt"/>
              </a:rPr>
              <a:t>Architecture:</a:t>
            </a:r>
            <a:endParaRPr lang="en-US"/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B4E4E01F-2AF6-3AC7-530C-64C9275C8C20}"/>
              </a:ext>
            </a:extLst>
          </p:cNvPr>
          <p:cNvSpPr txBox="1"/>
          <p:nvPr/>
        </p:nvSpPr>
        <p:spPr>
          <a:xfrm>
            <a:off x="258118" y="5507675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ea typeface="+mn-lt"/>
                <a:cs typeface="+mn-lt"/>
              </a:rPr>
              <a:t>Accuracy:</a:t>
            </a:r>
            <a:endParaRPr lang="en-US"/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BFE76FDE-72E1-5BEC-3017-BE5D0955BC04}"/>
              </a:ext>
            </a:extLst>
          </p:cNvPr>
          <p:cNvSpPr txBox="1"/>
          <p:nvPr/>
        </p:nvSpPr>
        <p:spPr>
          <a:xfrm>
            <a:off x="258117" y="6139972"/>
            <a:ext cx="2743200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>
                <a:ea typeface="+mn-lt"/>
                <a:cs typeface="+mn-lt"/>
              </a:rPr>
              <a:t>Latency: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DEE850DF-3D9E-1B47-90FF-ED7F0C97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Pre-trained Deep Neural Networks (PTNNs)</a:t>
            </a:r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821980C-6AB0-3E4E-A70C-889458A8EFCA}"/>
              </a:ext>
            </a:extLst>
          </p:cNvPr>
          <p:cNvSpPr txBox="1">
            <a:spLocks/>
          </p:cNvSpPr>
          <p:nvPr/>
        </p:nvSpPr>
        <p:spPr>
          <a:xfrm>
            <a:off x="8385684" y="6394444"/>
            <a:ext cx="365760" cy="365760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C3D6AC-9079-BAF6-52B5-770D93052FFF}"/>
              </a:ext>
            </a:extLst>
          </p:cNvPr>
          <p:cNvGrpSpPr/>
          <p:nvPr/>
        </p:nvGrpSpPr>
        <p:grpSpPr>
          <a:xfrm>
            <a:off x="275646" y="855164"/>
            <a:ext cx="8553283" cy="1419250"/>
            <a:chOff x="275646" y="830226"/>
            <a:chExt cx="8553283" cy="1419250"/>
          </a:xfrm>
        </p:grpSpPr>
        <p:sp>
          <p:nvSpPr>
            <p:cNvPr id="5" name="Body Text">
              <a:extLst>
                <a:ext uri="{FF2B5EF4-FFF2-40B4-BE49-F238E27FC236}">
                  <a16:creationId xmlns:a16="http://schemas.microsoft.com/office/drawing/2014/main" id="{0FF1D9AD-2110-C4D7-9E3A-72734EF147B8}"/>
                </a:ext>
              </a:extLst>
            </p:cNvPr>
            <p:cNvSpPr txBox="1">
              <a:spLocks/>
            </p:cNvSpPr>
            <p:nvPr/>
          </p:nvSpPr>
          <p:spPr>
            <a:xfrm>
              <a:off x="275646" y="1263088"/>
              <a:ext cx="8553283" cy="986388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2600" dirty="0">
                  <a:latin typeface="Calibri"/>
                  <a:cs typeface="Calibri"/>
                </a:rPr>
                <a:t>Deep neural network previously trained on a large dataset to solve a particular task, such as image classification.</a:t>
              </a:r>
              <a:endParaRPr lang="en-US" sz="2600" b="1" dirty="0">
                <a:ea typeface="Calibri"/>
              </a:endParaRPr>
            </a:p>
          </p:txBody>
        </p:sp>
        <p:sp>
          <p:nvSpPr>
            <p:cNvPr id="17" name="Subhead">
              <a:extLst>
                <a:ext uri="{FF2B5EF4-FFF2-40B4-BE49-F238E27FC236}">
                  <a16:creationId xmlns:a16="http://schemas.microsoft.com/office/drawing/2014/main" id="{131FDC70-3043-42CE-B9C2-4BE6B04DA96D}"/>
                </a:ext>
              </a:extLst>
            </p:cNvPr>
            <p:cNvSpPr txBox="1">
              <a:spLocks/>
            </p:cNvSpPr>
            <p:nvPr/>
          </p:nvSpPr>
          <p:spPr>
            <a:xfrm>
              <a:off x="322064" y="830226"/>
              <a:ext cx="6925728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200" b="1" i="0" kern="1200">
                  <a:solidFill>
                    <a:schemeClr val="accent2"/>
                  </a:solidFill>
                  <a:latin typeface="Acumin Pro SemiCondensed" panose="020B0506020202020204" pitchFamily="34" charset="77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chemeClr val="bg1"/>
                  </a:solidFill>
                  <a:latin typeface="Acumin Pro SemiCondensed"/>
                </a:rPr>
                <a:t>What is a PTNN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148FA-6508-B97E-46F7-982684BB8537}"/>
              </a:ext>
            </a:extLst>
          </p:cNvPr>
          <p:cNvGrpSpPr/>
          <p:nvPr/>
        </p:nvGrpSpPr>
        <p:grpSpPr>
          <a:xfrm>
            <a:off x="275648" y="857304"/>
            <a:ext cx="8869166" cy="1587860"/>
            <a:chOff x="275648" y="886059"/>
            <a:chExt cx="8869166" cy="1587860"/>
          </a:xfrm>
        </p:grpSpPr>
        <p:sp>
          <p:nvSpPr>
            <p:cNvPr id="4" name="Subhead">
              <a:extLst>
                <a:ext uri="{FF2B5EF4-FFF2-40B4-BE49-F238E27FC236}">
                  <a16:creationId xmlns:a16="http://schemas.microsoft.com/office/drawing/2014/main" id="{B060EBAD-3C71-F304-CAFC-BB42FB3A1B38}"/>
                </a:ext>
              </a:extLst>
            </p:cNvPr>
            <p:cNvSpPr txBox="1">
              <a:spLocks/>
            </p:cNvSpPr>
            <p:nvPr/>
          </p:nvSpPr>
          <p:spPr>
            <a:xfrm>
              <a:off x="279885" y="886059"/>
              <a:ext cx="6925728" cy="430887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200" b="1" i="0" kern="1200">
                  <a:solidFill>
                    <a:schemeClr val="accent2"/>
                  </a:solidFill>
                  <a:latin typeface="Acumin Pro SemiCondensed" panose="020B0506020202020204" pitchFamily="34" charset="77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chemeClr val="bg1"/>
                  </a:solidFill>
                  <a:latin typeface="Acumin Pro SemiCondensed"/>
                </a:rPr>
                <a:t>How do we use PTNNs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Body Text">
              <a:extLst>
                <a:ext uri="{FF2B5EF4-FFF2-40B4-BE49-F238E27FC236}">
                  <a16:creationId xmlns:a16="http://schemas.microsoft.com/office/drawing/2014/main" id="{669AE0F7-DF50-82CA-9DDD-8A3D39BEDF5E}"/>
                </a:ext>
              </a:extLst>
            </p:cNvPr>
            <p:cNvSpPr txBox="1">
              <a:spLocks/>
            </p:cNvSpPr>
            <p:nvPr/>
          </p:nvSpPr>
          <p:spPr>
            <a:xfrm>
              <a:off x="275648" y="1279713"/>
              <a:ext cx="8869166" cy="1194206"/>
            </a:xfrm>
            <a:prstGeom prst="rect">
              <a:avLst/>
            </a:prstGeom>
            <a:solidFill>
              <a:schemeClr val="accent4"/>
            </a:solidFill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300"/>
                </a:spcBef>
              </a:pPr>
              <a:r>
                <a:rPr lang="en-US" sz="2600" dirty="0">
                  <a:latin typeface="Calibri"/>
                  <a:cs typeface="Calibri"/>
                </a:rPr>
                <a:t>Re-using PTNNs can accelerate model development. </a:t>
              </a:r>
              <a:endParaRPr lang="en-US" sz="2600" b="1" dirty="0"/>
            </a:p>
            <a:p>
              <a:pPr lvl="1">
                <a:spcBef>
                  <a:spcPts val="300"/>
                </a:spcBef>
              </a:pPr>
              <a:r>
                <a:rPr lang="en-US" sz="2300" dirty="0">
                  <a:latin typeface="Calibri"/>
                  <a:cs typeface="Calibri"/>
                </a:rPr>
                <a:t>Transfer learning can reduce training times and increase accuracies. </a:t>
              </a:r>
              <a:endParaRPr lang="en-US" sz="2300" b="1" dirty="0">
                <a:ea typeface="Calibri"/>
              </a:endParaRPr>
            </a:p>
          </p:txBody>
        </p:sp>
      </p:grp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0EE463AB-FFBF-33BD-BD78-E26F7E8E30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88" t="7257" r="5720" b="3129"/>
          <a:stretch/>
        </p:blipFill>
        <p:spPr>
          <a:xfrm>
            <a:off x="403647" y="2176887"/>
            <a:ext cx="8016852" cy="45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0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Text">
            <a:extLst>
              <a:ext uri="{FF2B5EF4-FFF2-40B4-BE49-F238E27FC236}">
                <a16:creationId xmlns:a16="http://schemas.microsoft.com/office/drawing/2014/main" id="{AD721AFB-8924-485F-A3AE-206AAC07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03" y="1448441"/>
            <a:ext cx="8557768" cy="1219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>
                <a:latin typeface="Calibri"/>
                <a:cs typeface="Calibri"/>
              </a:rPr>
              <a:t>Collection of PTNNs, generally for a diverse set of tasks. A model zoo might contain PTNNs for image classification AND object detection.</a:t>
            </a:r>
            <a:endParaRPr lang="en-US">
              <a:ea typeface="Calibri" panose="020F0502020204030204" pitchFamily="34" charset="0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EE850DF-3D9E-1B47-90FF-ED7F0C97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Model Zoos – What They Are</a:t>
            </a:r>
            <a:endParaRPr lang="en-US"/>
          </a:p>
        </p:txBody>
      </p:sp>
      <p:sp>
        <p:nvSpPr>
          <p:cNvPr id="17" name="Subhead">
            <a:extLst>
              <a:ext uri="{FF2B5EF4-FFF2-40B4-BE49-F238E27FC236}">
                <a16:creationId xmlns:a16="http://schemas.microsoft.com/office/drawing/2014/main" id="{131FDC70-3043-42CE-B9C2-4BE6B04DA96D}"/>
              </a:ext>
            </a:extLst>
          </p:cNvPr>
          <p:cNvSpPr txBox="1">
            <a:spLocks/>
          </p:cNvSpPr>
          <p:nvPr/>
        </p:nvSpPr>
        <p:spPr>
          <a:xfrm>
            <a:off x="302442" y="957771"/>
            <a:ext cx="6925728" cy="43088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200" b="1" i="0" kern="1200">
                <a:solidFill>
                  <a:schemeClr val="accent2"/>
                </a:solidFill>
                <a:latin typeface="Acumin Pro SemiCondensed" panose="020B0506020202020204" pitchFamily="34" charset="77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Acumin Pro SemiCondensed"/>
              </a:rPr>
              <a:t>What is a Model Zoo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821980C-6AB0-3E4E-A70C-889458A8EFCA}"/>
              </a:ext>
            </a:extLst>
          </p:cNvPr>
          <p:cNvSpPr txBox="1">
            <a:spLocks/>
          </p:cNvSpPr>
          <p:nvPr/>
        </p:nvSpPr>
        <p:spPr>
          <a:xfrm>
            <a:off x="8385684" y="6394444"/>
            <a:ext cx="365760" cy="365760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Calibri"/>
                <a:cs typeface="Calibri"/>
              </a:rPr>
              <a:t>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E3F559-5576-87CF-F11D-748296495B59}"/>
              </a:ext>
            </a:extLst>
          </p:cNvPr>
          <p:cNvGrpSpPr/>
          <p:nvPr/>
        </p:nvGrpSpPr>
        <p:grpSpPr>
          <a:xfrm>
            <a:off x="242856" y="2409623"/>
            <a:ext cx="8666464" cy="4516174"/>
            <a:chOff x="242856" y="2409623"/>
            <a:chExt cx="8666464" cy="4516174"/>
          </a:xfrm>
        </p:grpSpPr>
        <p:sp>
          <p:nvSpPr>
            <p:cNvPr id="18" name="Subhead">
              <a:extLst>
                <a:ext uri="{FF2B5EF4-FFF2-40B4-BE49-F238E27FC236}">
                  <a16:creationId xmlns:a16="http://schemas.microsoft.com/office/drawing/2014/main" id="{10353F92-DDC1-49EC-9006-300F1CB3C186}"/>
                </a:ext>
              </a:extLst>
            </p:cNvPr>
            <p:cNvSpPr txBox="1">
              <a:spLocks/>
            </p:cNvSpPr>
            <p:nvPr/>
          </p:nvSpPr>
          <p:spPr>
            <a:xfrm>
              <a:off x="277756" y="3082226"/>
              <a:ext cx="8017077" cy="4308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2200" b="1" i="0" kern="1200">
                  <a:solidFill>
                    <a:schemeClr val="accent2"/>
                  </a:solidFill>
                  <a:latin typeface="Acumin Pro SemiCondensed" panose="020B0506020202020204" pitchFamily="34" charset="77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9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>
                  <a:solidFill>
                    <a:schemeClr val="bg1"/>
                  </a:solidFill>
                  <a:latin typeface="Acumin Pro SemiCondensed"/>
                </a:rPr>
                <a:t>Where Can I Find Them</a:t>
              </a: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Body Text">
              <a:extLst>
                <a:ext uri="{FF2B5EF4-FFF2-40B4-BE49-F238E27FC236}">
                  <a16:creationId xmlns:a16="http://schemas.microsoft.com/office/drawing/2014/main" id="{E5EB3A19-E4D0-95F8-7741-816EA3020470}"/>
                </a:ext>
              </a:extLst>
            </p:cNvPr>
            <p:cNvSpPr txBox="1">
              <a:spLocks/>
            </p:cNvSpPr>
            <p:nvPr/>
          </p:nvSpPr>
          <p:spPr>
            <a:xfrm>
              <a:off x="242856" y="3612588"/>
              <a:ext cx="5045848" cy="331320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600" dirty="0">
                  <a:latin typeface="Calibri"/>
                  <a:cs typeface="Calibri"/>
                </a:rPr>
                <a:t>Machine learning frameworks have created model zoos developed with their framework.</a:t>
              </a:r>
            </a:p>
            <a:p>
              <a:endParaRPr lang="en-US" sz="2600">
                <a:ea typeface="Calibri" panose="020F0502020204030204" pitchFamily="34" charset="0"/>
              </a:endParaRPr>
            </a:p>
          </p:txBody>
        </p:sp>
        <p:pic>
          <p:nvPicPr>
            <p:cNvPr id="3" name="Picture 3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407BA281-B2AE-711C-19E0-AEB7CDDB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6045" y="3182768"/>
              <a:ext cx="3343275" cy="714375"/>
            </a:xfrm>
            <a:prstGeom prst="rect">
              <a:avLst/>
            </a:prstGeom>
          </p:spPr>
        </p:pic>
        <p:pic>
          <p:nvPicPr>
            <p:cNvPr id="4" name="Picture 4" descr="A picture containing text, sign, dark, close&#10;&#10;Description automatically generated">
              <a:extLst>
                <a:ext uri="{FF2B5EF4-FFF2-40B4-BE49-F238E27FC236}">
                  <a16:creationId xmlns:a16="http://schemas.microsoft.com/office/drawing/2014/main" id="{6531A135-23F7-F991-AE73-7897B1373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1877" y="2409623"/>
              <a:ext cx="2743200" cy="704850"/>
            </a:xfrm>
            <a:prstGeom prst="rect">
              <a:avLst/>
            </a:prstGeom>
          </p:spPr>
        </p:pic>
        <p:pic>
          <p:nvPicPr>
            <p:cNvPr id="5" name="Picture 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F7D798DC-B68E-C283-DF11-5568252E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2028" y="3841413"/>
              <a:ext cx="2505075" cy="1019175"/>
            </a:xfrm>
            <a:prstGeom prst="rect">
              <a:avLst/>
            </a:prstGeom>
          </p:spPr>
        </p:pic>
        <p:pic>
          <p:nvPicPr>
            <p:cNvPr id="6" name="Picture 8" descr="Icon&#10;&#10;Description automatically generated">
              <a:extLst>
                <a:ext uri="{FF2B5EF4-FFF2-40B4-BE49-F238E27FC236}">
                  <a16:creationId xmlns:a16="http://schemas.microsoft.com/office/drawing/2014/main" id="{22682658-9E03-2A9D-9917-9058A79D9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7392" y="4754394"/>
              <a:ext cx="2743200" cy="8001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EB0DCB-7447-8976-74AF-8A75B6C6FBE0}"/>
              </a:ext>
            </a:extLst>
          </p:cNvPr>
          <p:cNvGrpSpPr/>
          <p:nvPr/>
        </p:nvGrpSpPr>
        <p:grpSpPr>
          <a:xfrm>
            <a:off x="245627" y="4563010"/>
            <a:ext cx="8797499" cy="3313209"/>
            <a:chOff x="245627" y="4538072"/>
            <a:chExt cx="8797499" cy="3313209"/>
          </a:xfrm>
        </p:grpSpPr>
        <p:pic>
          <p:nvPicPr>
            <p:cNvPr id="9" name="Picture 9" descr="Logo&#10;&#10;Description automatically generated">
              <a:extLst>
                <a:ext uri="{FF2B5EF4-FFF2-40B4-BE49-F238E27FC236}">
                  <a16:creationId xmlns:a16="http://schemas.microsoft.com/office/drawing/2014/main" id="{2D6453CF-B544-935F-6907-F43EBF088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05501" y="5453405"/>
              <a:ext cx="3537625" cy="1304703"/>
            </a:xfrm>
            <a:prstGeom prst="rect">
              <a:avLst/>
            </a:prstGeom>
          </p:spPr>
        </p:pic>
        <p:sp>
          <p:nvSpPr>
            <p:cNvPr id="11" name="Body Text">
              <a:extLst>
                <a:ext uri="{FF2B5EF4-FFF2-40B4-BE49-F238E27FC236}">
                  <a16:creationId xmlns:a16="http://schemas.microsoft.com/office/drawing/2014/main" id="{20BD3BCC-A830-0901-320A-4FB10D0313C5}"/>
                </a:ext>
              </a:extLst>
            </p:cNvPr>
            <p:cNvSpPr txBox="1">
              <a:spLocks/>
            </p:cNvSpPr>
            <p:nvPr/>
          </p:nvSpPr>
          <p:spPr>
            <a:xfrm>
              <a:off x="245627" y="4538072"/>
              <a:ext cx="5045848" cy="3313209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600" dirty="0">
                <a:latin typeface="Calibri"/>
                <a:ea typeface="Calibri"/>
                <a:cs typeface="Calibri"/>
              </a:endParaRPr>
            </a:p>
            <a:p>
              <a:r>
                <a:rPr lang="en-US" sz="2600" dirty="0">
                  <a:latin typeface="Calibri"/>
                  <a:cs typeface="Calibri"/>
                </a:rPr>
                <a:t>Not limited to machine learning frameworks, like Hugging Face.</a:t>
              </a:r>
              <a:endParaRPr lang="en-US" sz="2600" dirty="0"/>
            </a:p>
            <a:p>
              <a:endParaRPr 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38963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ody Text">
            <a:extLst>
              <a:ext uri="{FF2B5EF4-FFF2-40B4-BE49-F238E27FC236}">
                <a16:creationId xmlns:a16="http://schemas.microsoft.com/office/drawing/2014/main" id="{AD721AFB-8924-485F-A3AE-206AAC078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03" y="951045"/>
            <a:ext cx="8557768" cy="12191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>
                <a:latin typeface="Calibri"/>
                <a:cs typeface="Calibri"/>
              </a:rPr>
              <a:t>Model Zoos take well-known deep neural network architectures, often from research papers, and implement them.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DEE850DF-3D9E-1B47-90FF-ED7F0C971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Model Zoos – PTNNs</a:t>
            </a:r>
            <a:endParaRPr lang="en-US"/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C821980C-6AB0-3E4E-A70C-889458A8EFCA}"/>
              </a:ext>
            </a:extLst>
          </p:cNvPr>
          <p:cNvSpPr txBox="1">
            <a:spLocks/>
          </p:cNvSpPr>
          <p:nvPr/>
        </p:nvSpPr>
        <p:spPr>
          <a:xfrm>
            <a:off x="8385684" y="6394444"/>
            <a:ext cx="365760" cy="365760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4</a:t>
            </a:fld>
            <a:endParaRPr lang="en-US" dirty="0"/>
          </a:p>
        </p:txBody>
      </p:sp>
      <p:pic>
        <p:nvPicPr>
          <p:cNvPr id="3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407BA281-B2AE-711C-19E0-AEB7CDDB4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65" y="3774533"/>
            <a:ext cx="2954169" cy="633312"/>
          </a:xfrm>
          <a:prstGeom prst="rect">
            <a:avLst/>
          </a:prstGeom>
        </p:spPr>
      </p:pic>
      <p:pic>
        <p:nvPicPr>
          <p:cNvPr id="5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7D798DC-B68E-C283-DF11-5568252E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02" y="3598222"/>
            <a:ext cx="2505075" cy="1019175"/>
          </a:xfrm>
          <a:prstGeom prst="rect">
            <a:avLst/>
          </a:prstGeom>
        </p:spPr>
      </p:pic>
      <p:pic>
        <p:nvPicPr>
          <p:cNvPr id="6" name="Picture 8" descr="Icon&#10;&#10;Description automatically generated">
            <a:extLst>
              <a:ext uri="{FF2B5EF4-FFF2-40B4-BE49-F238E27FC236}">
                <a16:creationId xmlns:a16="http://schemas.microsoft.com/office/drawing/2014/main" id="{22682658-9E03-2A9D-9917-9058A79D9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4647" y="3773522"/>
            <a:ext cx="2321669" cy="678505"/>
          </a:xfrm>
          <a:prstGeom prst="rect">
            <a:avLst/>
          </a:prstGeom>
        </p:spPr>
      </p:pic>
      <p:sp>
        <p:nvSpPr>
          <p:cNvPr id="11" name="Body Text">
            <a:extLst>
              <a:ext uri="{FF2B5EF4-FFF2-40B4-BE49-F238E27FC236}">
                <a16:creationId xmlns:a16="http://schemas.microsoft.com/office/drawing/2014/main" id="{9F5E44C5-7CC6-31CD-6212-7D96530F7565}"/>
              </a:ext>
            </a:extLst>
          </p:cNvPr>
          <p:cNvSpPr txBox="1">
            <a:spLocks/>
          </p:cNvSpPr>
          <p:nvPr/>
        </p:nvSpPr>
        <p:spPr>
          <a:xfrm>
            <a:off x="940005" y="2092424"/>
            <a:ext cx="8557768" cy="1219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00">
              <a:latin typeface="Calibri"/>
              <a:cs typeface="Calibri"/>
            </a:endParaRPr>
          </a:p>
        </p:txBody>
      </p:sp>
      <p:sp>
        <p:nvSpPr>
          <p:cNvPr id="13" name="Body Text">
            <a:extLst>
              <a:ext uri="{FF2B5EF4-FFF2-40B4-BE49-F238E27FC236}">
                <a16:creationId xmlns:a16="http://schemas.microsoft.com/office/drawing/2014/main" id="{D3316AA2-9EB3-1825-EF4D-53DF82C4B928}"/>
              </a:ext>
            </a:extLst>
          </p:cNvPr>
          <p:cNvSpPr txBox="1">
            <a:spLocks/>
          </p:cNvSpPr>
          <p:nvPr/>
        </p:nvSpPr>
        <p:spPr>
          <a:xfrm>
            <a:off x="1102133" y="2222125"/>
            <a:ext cx="7228322" cy="83816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i="1" dirty="0">
                <a:latin typeface="Calibri"/>
                <a:cs typeface="Calibri"/>
              </a:rPr>
              <a:t>Deep Residual Learning for Image Recognition </a:t>
            </a:r>
            <a:r>
              <a:rPr lang="en-US" sz="2600" dirty="0">
                <a:latin typeface="Calibri"/>
                <a:cs typeface="Calibri"/>
              </a:rPr>
              <a:t>proposed the</a:t>
            </a:r>
            <a:r>
              <a:rPr lang="en-US" sz="2600" b="1" dirty="0">
                <a:latin typeface="Calibri"/>
                <a:cs typeface="Calibri"/>
              </a:rPr>
              <a:t> </a:t>
            </a:r>
            <a:r>
              <a:rPr lang="en-US" sz="2600" b="1" i="1" dirty="0">
                <a:latin typeface="Calibri"/>
                <a:cs typeface="Calibri"/>
              </a:rPr>
              <a:t>ResNet architecture</a:t>
            </a:r>
            <a:endParaRPr lang="en-US" b="1" i="1">
              <a:ea typeface="Calibri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A484E7-593E-4E09-0A34-694766812316}"/>
              </a:ext>
            </a:extLst>
          </p:cNvPr>
          <p:cNvCxnSpPr/>
          <p:nvPr/>
        </p:nvCxnSpPr>
        <p:spPr>
          <a:xfrm flipH="1">
            <a:off x="4640093" y="3166354"/>
            <a:ext cx="1621" cy="61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7DF7A8-8FC3-F43C-7A85-BCF891D7D8D1}"/>
              </a:ext>
            </a:extLst>
          </p:cNvPr>
          <p:cNvCxnSpPr>
            <a:cxnSpLocks/>
          </p:cNvCxnSpPr>
          <p:nvPr/>
        </p:nvCxnSpPr>
        <p:spPr>
          <a:xfrm>
            <a:off x="4674139" y="3166354"/>
            <a:ext cx="3038272" cy="573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EAD571-B86D-3199-BB38-1A59AD1BF412}"/>
              </a:ext>
            </a:extLst>
          </p:cNvPr>
          <p:cNvCxnSpPr>
            <a:cxnSpLocks/>
          </p:cNvCxnSpPr>
          <p:nvPr/>
        </p:nvCxnSpPr>
        <p:spPr>
          <a:xfrm flipH="1">
            <a:off x="1665049" y="3158248"/>
            <a:ext cx="2928025" cy="5739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E6C049-B93C-61E4-3E9E-F0F303ACCA1D}"/>
              </a:ext>
            </a:extLst>
          </p:cNvPr>
          <p:cNvCxnSpPr>
            <a:cxnSpLocks/>
          </p:cNvCxnSpPr>
          <p:nvPr/>
        </p:nvCxnSpPr>
        <p:spPr>
          <a:xfrm flipH="1">
            <a:off x="1656943" y="4447162"/>
            <a:ext cx="1621" cy="61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Body Text">
            <a:extLst>
              <a:ext uri="{FF2B5EF4-FFF2-40B4-BE49-F238E27FC236}">
                <a16:creationId xmlns:a16="http://schemas.microsoft.com/office/drawing/2014/main" id="{6DB5DF80-5C99-5D04-586E-DDCA4B2AD853}"/>
              </a:ext>
            </a:extLst>
          </p:cNvPr>
          <p:cNvSpPr txBox="1">
            <a:spLocks/>
          </p:cNvSpPr>
          <p:nvPr/>
        </p:nvSpPr>
        <p:spPr>
          <a:xfrm>
            <a:off x="315813" y="5237698"/>
            <a:ext cx="2769812" cy="122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Calibri"/>
                <a:cs typeface="Calibri"/>
              </a:rPr>
              <a:t>PTNN named "</a:t>
            </a:r>
            <a:r>
              <a:rPr lang="en-US" sz="2600" i="1" dirty="0">
                <a:latin typeface="Calibri"/>
                <a:cs typeface="Calibri"/>
              </a:rPr>
              <a:t>ResNet v1</a:t>
            </a:r>
            <a:r>
              <a:rPr lang="en-US" sz="2600" dirty="0">
                <a:latin typeface="Calibri"/>
                <a:cs typeface="Calibri"/>
              </a:rPr>
              <a:t>" implemented with the </a:t>
            </a:r>
            <a:r>
              <a:rPr lang="en-US" sz="2600" b="1" dirty="0">
                <a:latin typeface="Calibri"/>
                <a:cs typeface="Calibri"/>
              </a:rPr>
              <a:t>TensorFlow API</a:t>
            </a:r>
            <a:endParaRPr lang="en-US" sz="2600" b="1" i="1" dirty="0"/>
          </a:p>
        </p:txBody>
      </p:sp>
      <p:sp>
        <p:nvSpPr>
          <p:cNvPr id="25" name="Body Text">
            <a:extLst>
              <a:ext uri="{FF2B5EF4-FFF2-40B4-BE49-F238E27FC236}">
                <a16:creationId xmlns:a16="http://schemas.microsoft.com/office/drawing/2014/main" id="{0B0A649C-44B8-4975-5774-9F4B3E3E474A}"/>
              </a:ext>
            </a:extLst>
          </p:cNvPr>
          <p:cNvSpPr txBox="1">
            <a:spLocks/>
          </p:cNvSpPr>
          <p:nvPr/>
        </p:nvSpPr>
        <p:spPr>
          <a:xfrm>
            <a:off x="3169259" y="5237697"/>
            <a:ext cx="2769812" cy="122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Calibri"/>
                <a:cs typeface="Calibri"/>
              </a:rPr>
              <a:t>PTNN named "</a:t>
            </a:r>
            <a:r>
              <a:rPr lang="en-US" sz="2600" i="1" dirty="0">
                <a:latin typeface="Calibri"/>
                <a:cs typeface="Calibri"/>
              </a:rPr>
              <a:t>ResNet v1</a:t>
            </a:r>
            <a:r>
              <a:rPr lang="en-US" sz="2600" dirty="0">
                <a:latin typeface="Calibri"/>
                <a:cs typeface="Calibri"/>
              </a:rPr>
              <a:t>" implemented with the </a:t>
            </a:r>
            <a:r>
              <a:rPr lang="en-US" sz="2600" b="1" dirty="0" err="1">
                <a:latin typeface="Calibri"/>
                <a:cs typeface="Calibri"/>
              </a:rPr>
              <a:t>Keras</a:t>
            </a:r>
            <a:r>
              <a:rPr lang="en-US" sz="2600" b="1" dirty="0">
                <a:latin typeface="Calibri"/>
                <a:cs typeface="Calibri"/>
              </a:rPr>
              <a:t> API</a:t>
            </a:r>
            <a:endParaRPr lang="en-US" sz="2600" b="1" i="1">
              <a:ea typeface="Calibri" panose="020F0502020204030204" pitchFamily="34" charset="0"/>
            </a:endParaRPr>
          </a:p>
        </p:txBody>
      </p:sp>
      <p:sp>
        <p:nvSpPr>
          <p:cNvPr id="26" name="Body Text">
            <a:extLst>
              <a:ext uri="{FF2B5EF4-FFF2-40B4-BE49-F238E27FC236}">
                <a16:creationId xmlns:a16="http://schemas.microsoft.com/office/drawing/2014/main" id="{7CA4351C-D158-0BFA-DFD7-6C1182E1ABBC}"/>
              </a:ext>
            </a:extLst>
          </p:cNvPr>
          <p:cNvSpPr txBox="1">
            <a:spLocks/>
          </p:cNvSpPr>
          <p:nvPr/>
        </p:nvSpPr>
        <p:spPr>
          <a:xfrm>
            <a:off x="6192939" y="5164739"/>
            <a:ext cx="2769812" cy="12272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dirty="0">
                <a:latin typeface="Calibri"/>
                <a:cs typeface="Calibri"/>
              </a:rPr>
              <a:t>PTNN named "</a:t>
            </a:r>
            <a:r>
              <a:rPr lang="en-US" sz="2600" i="1" dirty="0">
                <a:latin typeface="Calibri"/>
                <a:cs typeface="Calibri"/>
              </a:rPr>
              <a:t>ResNet v1</a:t>
            </a:r>
            <a:r>
              <a:rPr lang="en-US" sz="2600" dirty="0">
                <a:latin typeface="Calibri"/>
                <a:cs typeface="Calibri"/>
              </a:rPr>
              <a:t>" implemented with the </a:t>
            </a:r>
            <a:r>
              <a:rPr lang="en-US" sz="2600" b="1" dirty="0" err="1">
                <a:latin typeface="Calibri"/>
                <a:cs typeface="Calibri"/>
              </a:rPr>
              <a:t>PyTorch</a:t>
            </a:r>
            <a:r>
              <a:rPr lang="en-US" sz="2600" b="1" dirty="0">
                <a:latin typeface="Calibri"/>
                <a:cs typeface="Calibri"/>
              </a:rPr>
              <a:t> API</a:t>
            </a:r>
            <a:endParaRPr lang="en-US" sz="2600" b="1" i="1" dirty="0">
              <a:ea typeface="Calibri" panose="020F050202020403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F970A2-D855-58B2-E2D2-9B2532321E0B}"/>
              </a:ext>
            </a:extLst>
          </p:cNvPr>
          <p:cNvCxnSpPr>
            <a:cxnSpLocks/>
          </p:cNvCxnSpPr>
          <p:nvPr/>
        </p:nvCxnSpPr>
        <p:spPr>
          <a:xfrm flipH="1">
            <a:off x="4550921" y="4552544"/>
            <a:ext cx="1621" cy="61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56604B1-4C21-DA16-35CF-9BCB3C7B5FF4}"/>
              </a:ext>
            </a:extLst>
          </p:cNvPr>
          <p:cNvCxnSpPr>
            <a:cxnSpLocks/>
          </p:cNvCxnSpPr>
          <p:nvPr/>
        </p:nvCxnSpPr>
        <p:spPr>
          <a:xfrm flipH="1">
            <a:off x="7574601" y="4512011"/>
            <a:ext cx="1621" cy="6144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Body Text">
            <a:extLst>
              <a:ext uri="{FF2B5EF4-FFF2-40B4-BE49-F238E27FC236}">
                <a16:creationId xmlns:a16="http://schemas.microsoft.com/office/drawing/2014/main" id="{6B8B3777-F2DC-6645-B864-BB92E7114751}"/>
              </a:ext>
            </a:extLst>
          </p:cNvPr>
          <p:cNvSpPr txBox="1">
            <a:spLocks/>
          </p:cNvSpPr>
          <p:nvPr/>
        </p:nvSpPr>
        <p:spPr>
          <a:xfrm>
            <a:off x="325158" y="949424"/>
            <a:ext cx="8557768" cy="1219164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>
                <a:latin typeface="Calibri"/>
                <a:cs typeface="Calibri"/>
              </a:rPr>
              <a:t>Past research has emphasized difficulties in reproducing machine learning research papers. These difficulties may affect the PTNNs in model zoos too! 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1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88E6-1B18-9643-A840-6F6D00DE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4010"/>
            <a:ext cx="7772400" cy="1362075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Research Question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DECAA-44AD-BC4D-B2B4-C1FD99DCAB28}"/>
              </a:ext>
            </a:extLst>
          </p:cNvPr>
          <p:cNvSpPr txBox="1"/>
          <p:nvPr/>
        </p:nvSpPr>
        <p:spPr>
          <a:xfrm>
            <a:off x="411120" y="1714147"/>
            <a:ext cx="8453450" cy="22320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ea typeface="+mn-lt"/>
                <a:cs typeface="+mn-lt"/>
              </a:rPr>
              <a:t>Do discrepancies exist between the accuracy, latency, and architecture of PTNNs across different model zoos?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58FC2B-FA60-3B48-AC89-65C635CE9AD9}"/>
              </a:ext>
            </a:extLst>
          </p:cNvPr>
          <p:cNvSpPr txBox="1">
            <a:spLocks/>
          </p:cNvSpPr>
          <p:nvPr/>
        </p:nvSpPr>
        <p:spPr>
          <a:xfrm>
            <a:off x="8385684" y="6394444"/>
            <a:ext cx="365760" cy="365760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8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E0D31-0333-FAF1-88E0-E1F8582DB6F1}"/>
              </a:ext>
            </a:extLst>
          </p:cNvPr>
          <p:cNvGrpSpPr/>
          <p:nvPr/>
        </p:nvGrpSpPr>
        <p:grpSpPr>
          <a:xfrm>
            <a:off x="55173" y="2176881"/>
            <a:ext cx="8058047" cy="4715424"/>
            <a:chOff x="55173" y="2176881"/>
            <a:chExt cx="8058047" cy="4715424"/>
          </a:xfrm>
        </p:grpSpPr>
        <p:pic>
          <p:nvPicPr>
            <p:cNvPr id="13" name="Picture 13" descr="Diagram&#10;&#10;Description automatically generated">
              <a:extLst>
                <a:ext uri="{FF2B5EF4-FFF2-40B4-BE49-F238E27FC236}">
                  <a16:creationId xmlns:a16="http://schemas.microsoft.com/office/drawing/2014/main" id="{6CCD34A9-AA12-1295-AB97-CCEDE4C3D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2130" y="2176881"/>
              <a:ext cx="5611090" cy="4715424"/>
            </a:xfrm>
            <a:prstGeom prst="rect">
              <a:avLst/>
            </a:prstGeom>
          </p:spPr>
        </p:pic>
        <p:sp>
          <p:nvSpPr>
            <p:cNvPr id="14" name="Body Text">
              <a:extLst>
                <a:ext uri="{FF2B5EF4-FFF2-40B4-BE49-F238E27FC236}">
                  <a16:creationId xmlns:a16="http://schemas.microsoft.com/office/drawing/2014/main" id="{850BC4A4-77AF-E68B-658D-8C33D76E9A08}"/>
                </a:ext>
              </a:extLst>
            </p:cNvPr>
            <p:cNvSpPr txBox="1">
              <a:spLocks/>
            </p:cNvSpPr>
            <p:nvPr/>
          </p:nvSpPr>
          <p:spPr>
            <a:xfrm>
              <a:off x="55173" y="3590923"/>
              <a:ext cx="2065737" cy="170109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dirty="0">
                  <a:latin typeface="Calibri"/>
                  <a:ea typeface="Calibri"/>
                  <a:cs typeface="Calibri"/>
                </a:rPr>
                <a:t>4 model zoos after PTNN availability analysis</a:t>
              </a:r>
              <a:endParaRPr lang="en-US" dirty="0"/>
            </a:p>
          </p:txBody>
        </p:sp>
        <p:sp>
          <p:nvSpPr>
            <p:cNvPr id="15" name="Left Brace 14">
              <a:extLst>
                <a:ext uri="{FF2B5EF4-FFF2-40B4-BE49-F238E27FC236}">
                  <a16:creationId xmlns:a16="http://schemas.microsoft.com/office/drawing/2014/main" id="{0BC28418-92B0-1EA8-70B1-8512688C1569}"/>
                </a:ext>
              </a:extLst>
            </p:cNvPr>
            <p:cNvSpPr/>
            <p:nvPr/>
          </p:nvSpPr>
          <p:spPr>
            <a:xfrm>
              <a:off x="2119744" y="2352502"/>
              <a:ext cx="332509" cy="4181301"/>
            </a:xfrm>
            <a:prstGeom prst="leftBrac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D8F9E67-C980-BF49-A980-739CD5F5D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/>
                <a:cs typeface="Calibri"/>
              </a:rPr>
              <a:t>Model Zoo Selection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F081-26D4-0C41-8DA0-AE81CB0BEFCB}"/>
              </a:ext>
            </a:extLst>
          </p:cNvPr>
          <p:cNvSpPr txBox="1"/>
          <p:nvPr/>
        </p:nvSpPr>
        <p:spPr>
          <a:xfrm>
            <a:off x="164299" y="843555"/>
            <a:ext cx="8923325" cy="1862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Calibri"/>
                <a:cs typeface="Calibri"/>
              </a:rPr>
              <a:t>Keywords in GitHub Search</a:t>
            </a:r>
            <a:endParaRPr lang="en-US" sz="225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50" b="1" dirty="0">
                <a:latin typeface="Calibri"/>
                <a:cs typeface="Calibri"/>
              </a:rPr>
              <a:t>Selection criteria</a:t>
            </a:r>
            <a:r>
              <a:rPr lang="en-US" sz="2250" dirty="0">
                <a:latin typeface="Calibri"/>
                <a:cs typeface="Calibri"/>
              </a:rPr>
              <a:t>:</a:t>
            </a:r>
            <a:endParaRPr lang="en-US" sz="2250" dirty="0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Calibri"/>
                <a:cs typeface="Calibri"/>
              </a:rPr>
              <a:t>Developed alongside machine learning framework</a:t>
            </a:r>
            <a:endParaRPr lang="en-US" sz="2250" dirty="0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50" dirty="0">
                <a:latin typeface="Calibri"/>
                <a:cs typeface="Calibri"/>
              </a:rPr>
              <a:t>GitHub repository with at least 3000 stars</a:t>
            </a:r>
            <a:endParaRPr lang="en-US" sz="2250" dirty="0">
              <a:latin typeface="Calibri"/>
              <a:ea typeface="Calibri"/>
              <a:cs typeface="Calibri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50" dirty="0">
              <a:latin typeface="Calibri"/>
              <a:ea typeface="Calibri"/>
              <a:cs typeface="Calibri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AE044C0-43BA-B547-934A-0384F766072B}"/>
              </a:ext>
            </a:extLst>
          </p:cNvPr>
          <p:cNvSpPr txBox="1">
            <a:spLocks/>
          </p:cNvSpPr>
          <p:nvPr/>
        </p:nvSpPr>
        <p:spPr>
          <a:xfrm>
            <a:off x="8385684" y="6394444"/>
            <a:ext cx="365760" cy="365760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6</a:t>
            </a:fld>
            <a:endParaRPr lang="en-US" dirty="0"/>
          </a:p>
        </p:txBody>
      </p:sp>
      <p:sp>
        <p:nvSpPr>
          <p:cNvPr id="12" name="Body Text">
            <a:extLst>
              <a:ext uri="{FF2B5EF4-FFF2-40B4-BE49-F238E27FC236}">
                <a16:creationId xmlns:a16="http://schemas.microsoft.com/office/drawing/2014/main" id="{15EE83DC-A3FA-3501-EE8A-2456EADE6F5B}"/>
              </a:ext>
            </a:extLst>
          </p:cNvPr>
          <p:cNvSpPr txBox="1">
            <a:spLocks/>
          </p:cNvSpPr>
          <p:nvPr/>
        </p:nvSpPr>
        <p:spPr>
          <a:xfrm>
            <a:off x="3962154" y="6109680"/>
            <a:ext cx="3404086" cy="6786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alibri"/>
                <a:cs typeface="Calibri"/>
              </a:rPr>
              <a:t>36 PTNN image classification architectures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A31D53B-2633-3313-0F9D-8A6B5E192896}"/>
              </a:ext>
            </a:extLst>
          </p:cNvPr>
          <p:cNvGrpSpPr/>
          <p:nvPr/>
        </p:nvGrpSpPr>
        <p:grpSpPr>
          <a:xfrm>
            <a:off x="6606893" y="2145835"/>
            <a:ext cx="2482391" cy="2055997"/>
            <a:chOff x="6606893" y="2145835"/>
            <a:chExt cx="2482391" cy="2055997"/>
          </a:xfrm>
        </p:grpSpPr>
        <p:sp>
          <p:nvSpPr>
            <p:cNvPr id="5" name="Body Text">
              <a:extLst>
                <a:ext uri="{FF2B5EF4-FFF2-40B4-BE49-F238E27FC236}">
                  <a16:creationId xmlns:a16="http://schemas.microsoft.com/office/drawing/2014/main" id="{7E8AABBD-1056-46D2-F36F-A872E906A967}"/>
                </a:ext>
              </a:extLst>
            </p:cNvPr>
            <p:cNvSpPr txBox="1">
              <a:spLocks/>
            </p:cNvSpPr>
            <p:nvPr/>
          </p:nvSpPr>
          <p:spPr>
            <a:xfrm>
              <a:off x="6647253" y="2145835"/>
              <a:ext cx="2442031" cy="12272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>
                  <a:latin typeface="Calibri"/>
                  <a:cs typeface="Calibri"/>
                </a:rPr>
                <a:t>Measurements highlighting important qualities of a DNN</a:t>
              </a:r>
              <a:endParaRPr lang="en-US"/>
            </a:p>
          </p:txBody>
        </p:sp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B7815DEF-9275-C19A-9B6B-3D703129E821}"/>
                </a:ext>
              </a:extLst>
            </p:cNvPr>
            <p:cNvSpPr/>
            <p:nvPr/>
          </p:nvSpPr>
          <p:spPr>
            <a:xfrm rot="8160000">
              <a:off x="6606893" y="2198464"/>
              <a:ext cx="357447" cy="2003368"/>
            </a:xfrm>
            <a:prstGeom prst="leftBrac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0859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F9E67-C980-BF49-A980-739CD5F5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468" y="118428"/>
            <a:ext cx="8043862" cy="638175"/>
          </a:xfrm>
        </p:spPr>
        <p:txBody>
          <a:bodyPr vert="horz" lIns="182880" tIns="182880" rIns="182880" bIns="182880" rtlCol="0" anchor="ctr">
            <a:noAutofit/>
          </a:bodyPr>
          <a:lstStyle/>
          <a:p>
            <a:pPr algn="ctr"/>
            <a:r>
              <a:rPr lang="en-US" sz="2800" b="1" dirty="0">
                <a:latin typeface="Calibri"/>
                <a:cs typeface="Calibri"/>
              </a:rPr>
              <a:t>Accuracy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Latency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Architecture</a:t>
            </a:r>
            <a:endParaRPr lang="en-US" sz="2800">
              <a:solidFill>
                <a:schemeClr val="bg1">
                  <a:lumMod val="50000"/>
                  <a:lumOff val="50000"/>
                </a:schemeClr>
              </a:solidFill>
              <a:ea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AFC40-5D30-9A4D-8B77-6D2644A9B3AE}"/>
              </a:ext>
            </a:extLst>
          </p:cNvPr>
          <p:cNvSpPr/>
          <p:nvPr/>
        </p:nvSpPr>
        <p:spPr bwMode="auto">
          <a:xfrm>
            <a:off x="5126703" y="5413740"/>
            <a:ext cx="293706" cy="147918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17960-A606-9143-9339-D1BB061737D7}"/>
              </a:ext>
            </a:extLst>
          </p:cNvPr>
          <p:cNvSpPr txBox="1"/>
          <p:nvPr/>
        </p:nvSpPr>
        <p:spPr>
          <a:xfrm>
            <a:off x="5823419" y="1395209"/>
            <a:ext cx="3251193" cy="21390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b="1" dirty="0">
                <a:latin typeface="Calibri"/>
                <a:cs typeface="Calibri"/>
              </a:rPr>
              <a:t>10 of 35 </a:t>
            </a:r>
            <a:r>
              <a:rPr lang="en-US" sz="1900" dirty="0">
                <a:latin typeface="Calibri"/>
                <a:cs typeface="Calibri"/>
              </a:rPr>
              <a:t>PTNN architectures with</a:t>
            </a:r>
            <a:r>
              <a:rPr lang="en-US" sz="1900" b="1" dirty="0">
                <a:latin typeface="Calibri"/>
                <a:cs typeface="Calibri"/>
              </a:rPr>
              <a:t> top-1 accuracies differences greater than 1</a:t>
            </a:r>
            <a:r>
              <a:rPr lang="en-US" sz="1900" b="1" dirty="0">
                <a:ea typeface="+mn-lt"/>
                <a:cs typeface="+mn-lt"/>
              </a:rPr>
              <a:t>%</a:t>
            </a:r>
            <a:endParaRPr lang="en-US" sz="19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b="1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cs typeface="Calibri" panose="020F0502020204030204"/>
              </a:rPr>
              <a:t>5 of 32 </a:t>
            </a:r>
            <a:r>
              <a:rPr lang="en-US" sz="1900" dirty="0"/>
              <a:t>PTNN architectures with</a:t>
            </a:r>
            <a:r>
              <a:rPr lang="en-US" sz="1900" b="1" dirty="0">
                <a:cs typeface="Calibri" panose="020F0502020204030204"/>
              </a:rPr>
              <a:t> top-5 accuracy differences greater than 1%</a:t>
            </a:r>
            <a:endParaRPr lang="en-US" sz="1900" b="1" dirty="0">
              <a:ea typeface="Calibri"/>
              <a:cs typeface="Calibri" panose="020F0502020204030204"/>
            </a:endParaRP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B00AA14A-2103-2E4B-BDAB-6697C3540E9F}"/>
              </a:ext>
            </a:extLst>
          </p:cNvPr>
          <p:cNvSpPr txBox="1">
            <a:spLocks/>
          </p:cNvSpPr>
          <p:nvPr/>
        </p:nvSpPr>
        <p:spPr>
          <a:xfrm>
            <a:off x="8214043" y="6373764"/>
            <a:ext cx="761804" cy="469763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7</a:t>
            </a:fld>
            <a:endParaRPr lang="en-US" dirty="0"/>
          </a:p>
        </p:txBody>
      </p:sp>
      <p:pic>
        <p:nvPicPr>
          <p:cNvPr id="3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7A5ECEA1-334D-6980-6EA9-FF322413F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11" y="1051344"/>
            <a:ext cx="5694375" cy="5312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BB8519-3D94-F3CA-0761-4790606473DD}"/>
              </a:ext>
            </a:extLst>
          </p:cNvPr>
          <p:cNvSpPr txBox="1"/>
          <p:nvPr/>
        </p:nvSpPr>
        <p:spPr>
          <a:xfrm>
            <a:off x="5823419" y="3431827"/>
            <a:ext cx="3251193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1900" b="1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cs typeface="Calibri" panose="020F0502020204030204"/>
              </a:rPr>
              <a:t>ResNet V1 152 from </a:t>
            </a:r>
            <a:r>
              <a:rPr lang="en-US" sz="1900" b="1" dirty="0" err="1">
                <a:cs typeface="Calibri" panose="020F0502020204030204"/>
              </a:rPr>
              <a:t>Keras</a:t>
            </a:r>
            <a:r>
              <a:rPr lang="en-US" sz="1900" b="1" dirty="0">
                <a:cs typeface="Calibri" panose="020F0502020204030204"/>
              </a:rPr>
              <a:t>, 76.6% top-1, less accurate than ResNet V1 101 from </a:t>
            </a:r>
            <a:r>
              <a:rPr lang="en-US" sz="1900" b="1" dirty="0" err="1">
                <a:cs typeface="Calibri" panose="020F0502020204030204"/>
              </a:rPr>
              <a:t>Torchvision</a:t>
            </a:r>
            <a:r>
              <a:rPr lang="en-US" sz="1900" b="1" dirty="0">
                <a:cs typeface="Calibri" panose="020F0502020204030204"/>
              </a:rPr>
              <a:t>, 77.3% top-1</a:t>
            </a:r>
            <a:endParaRPr lang="en-US" sz="1900" b="1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1900" b="1" dirty="0">
              <a:ea typeface="Calibri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Calibri"/>
                <a:cs typeface="Calibri" panose="020F0502020204030204"/>
              </a:rPr>
              <a:t>ResNet V1 101 </a:t>
            </a:r>
            <a:r>
              <a:rPr lang="en-US" sz="1900" dirty="0">
                <a:ea typeface="+mn-lt"/>
                <a:cs typeface="+mn-lt"/>
              </a:rPr>
              <a:t>was originally reported to be </a:t>
            </a:r>
            <a:r>
              <a:rPr lang="en-US" sz="1900" b="1" dirty="0">
                <a:ea typeface="+mn-lt"/>
                <a:cs typeface="+mn-lt"/>
              </a:rPr>
              <a:t>0.32% less accurate</a:t>
            </a:r>
            <a:r>
              <a:rPr lang="en-US" sz="1900" dirty="0">
                <a:ea typeface="+mn-lt"/>
                <a:cs typeface="+mn-lt"/>
              </a:rPr>
              <a:t> than </a:t>
            </a:r>
            <a:r>
              <a:rPr lang="en-US" sz="1900" b="1" dirty="0">
                <a:ea typeface="+mn-lt"/>
                <a:cs typeface="+mn-lt"/>
              </a:rPr>
              <a:t>ResNet V1 152</a:t>
            </a:r>
            <a:endParaRPr lang="en-US" sz="1900" b="1" dirty="0">
              <a:ea typeface="Calibri"/>
              <a:cs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295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6A5181-D403-6140-9D96-9B24924B9A91}"/>
              </a:ext>
            </a:extLst>
          </p:cNvPr>
          <p:cNvSpPr txBox="1">
            <a:spLocks/>
          </p:cNvSpPr>
          <p:nvPr/>
        </p:nvSpPr>
        <p:spPr>
          <a:xfrm>
            <a:off x="8204978" y="6377748"/>
            <a:ext cx="787837" cy="560051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8</a:t>
            </a:fld>
            <a:endParaRPr lang="en-US" dirty="0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49E8BB36-B9A1-FF67-5373-28D5B381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63" y="985329"/>
            <a:ext cx="7472252" cy="5332326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ADEF1F-3666-530F-B432-75EF638186DE}"/>
              </a:ext>
            </a:extLst>
          </p:cNvPr>
          <p:cNvSpPr/>
          <p:nvPr/>
        </p:nvSpPr>
        <p:spPr>
          <a:xfrm>
            <a:off x="493846" y="711976"/>
            <a:ext cx="7686893" cy="91614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F93E25-8D64-AD23-8064-6D243D1299CF}"/>
              </a:ext>
            </a:extLst>
          </p:cNvPr>
          <p:cNvSpPr txBox="1">
            <a:spLocks/>
          </p:cNvSpPr>
          <p:nvPr/>
        </p:nvSpPr>
        <p:spPr bwMode="black">
          <a:xfrm>
            <a:off x="551468" y="118428"/>
            <a:ext cx="8043862" cy="63817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Accuracy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Latency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Architecture</a:t>
            </a:r>
            <a:endParaRPr lang="en-US" sz="2800">
              <a:solidFill>
                <a:schemeClr val="bg1">
                  <a:lumMod val="50000"/>
                  <a:lumOff val="50000"/>
                </a:schemeClr>
              </a:solidFill>
              <a:ea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405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A6A5181-D403-6140-9D96-9B24924B9A91}"/>
              </a:ext>
            </a:extLst>
          </p:cNvPr>
          <p:cNvSpPr txBox="1">
            <a:spLocks/>
          </p:cNvSpPr>
          <p:nvPr/>
        </p:nvSpPr>
        <p:spPr>
          <a:xfrm>
            <a:off x="8204978" y="6377748"/>
            <a:ext cx="787837" cy="560051"/>
          </a:xfrm>
          <a:prstGeom prst="ellipse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7A6979-0714-4377-B894-6BE4C2D6E202}" type="slidenum">
              <a:rPr lang="en-US" dirty="0" smtClean="0"/>
              <a:pPr/>
              <a:t>9</a:t>
            </a:fld>
            <a:endParaRPr lang="en-US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A4F93E25-8D64-AD23-8064-6D243D1299CF}"/>
              </a:ext>
            </a:extLst>
          </p:cNvPr>
          <p:cNvSpPr txBox="1">
            <a:spLocks/>
          </p:cNvSpPr>
          <p:nvPr/>
        </p:nvSpPr>
        <p:spPr bwMode="black">
          <a:xfrm>
            <a:off x="551468" y="118428"/>
            <a:ext cx="8043862" cy="638175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0" kern="1200" cap="none" spc="200" baseline="0">
                <a:solidFill>
                  <a:srgbClr val="26262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algn="ctr"/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Accuracy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b="1" dirty="0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Latency</a:t>
            </a:r>
            <a:r>
              <a:rPr lang="en-US" sz="2800" dirty="0">
                <a:latin typeface="Calibri"/>
                <a:cs typeface="Calibri"/>
              </a:rPr>
              <a:t>             </a:t>
            </a:r>
            <a:r>
              <a:rPr lang="en-US" sz="2800" dirty="0">
                <a:solidFill>
                  <a:schemeClr val="bg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Architecture</a:t>
            </a:r>
            <a:endParaRPr lang="en-US" sz="2800">
              <a:solidFill>
                <a:schemeClr val="bg1">
                  <a:lumMod val="50000"/>
                  <a:lumOff val="50000"/>
                </a:schemeClr>
              </a:solidFill>
              <a:ea typeface="Calibri" panose="020F0502020204030204" pitchFamily="34" charset="0"/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B6CAF844-13FC-0108-FD34-AB4703895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698" y="1058869"/>
            <a:ext cx="8354291" cy="41168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606484D-4FAF-1155-50F1-47D7E3CF1550}"/>
              </a:ext>
            </a:extLst>
          </p:cNvPr>
          <p:cNvGrpSpPr/>
          <p:nvPr/>
        </p:nvGrpSpPr>
        <p:grpSpPr>
          <a:xfrm>
            <a:off x="-70795" y="1990409"/>
            <a:ext cx="5600867" cy="4748273"/>
            <a:chOff x="-70795" y="1990409"/>
            <a:chExt cx="5600867" cy="474827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23029D3-2B93-182A-43B3-7A30AD1D9B62}"/>
                </a:ext>
              </a:extLst>
            </p:cNvPr>
            <p:cNvSpPr/>
            <p:nvPr/>
          </p:nvSpPr>
          <p:spPr>
            <a:xfrm rot="16200000">
              <a:off x="173532" y="2202369"/>
              <a:ext cx="2665619" cy="22417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Body Text">
              <a:extLst>
                <a:ext uri="{FF2B5EF4-FFF2-40B4-BE49-F238E27FC236}">
                  <a16:creationId xmlns:a16="http://schemas.microsoft.com/office/drawing/2014/main" id="{DEEA98D3-91C4-C819-976A-DF1A5E54D2AC}"/>
                </a:ext>
              </a:extLst>
            </p:cNvPr>
            <p:cNvSpPr txBox="1">
              <a:spLocks/>
            </p:cNvSpPr>
            <p:nvPr/>
          </p:nvSpPr>
          <p:spPr>
            <a:xfrm>
              <a:off x="-70795" y="5278655"/>
              <a:ext cx="5600867" cy="146002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685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9144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1430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85000"/>
                      <a:lumOff val="15000"/>
                    </a:schemeClr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13144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4859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65735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8288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6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2400" b="1" dirty="0">
                  <a:latin typeface="Calibri"/>
                  <a:cs typeface="Calibri"/>
                </a:rPr>
                <a:t>All these models are </a:t>
              </a:r>
              <a:r>
                <a:rPr lang="en-US" sz="2400" b="1" dirty="0" err="1">
                  <a:latin typeface="Calibri"/>
                  <a:cs typeface="Calibri"/>
                </a:rPr>
                <a:t>Squeezenet</a:t>
              </a:r>
              <a:r>
                <a:rPr lang="en-US" sz="2400" b="1" dirty="0">
                  <a:latin typeface="Calibri"/>
                  <a:cs typeface="Calibri"/>
                </a:rPr>
                <a:t> 1.1!</a:t>
              </a:r>
              <a:endParaRPr lang="en-US" b="1" dirty="0">
                <a:ea typeface="Calibri" panose="020F0502020204030204" pitchFamily="34" charset="0"/>
              </a:endParaRPr>
            </a:p>
            <a:p>
              <a:pPr marL="0" indent="0" algn="ctr">
                <a:buNone/>
              </a:pPr>
              <a:r>
                <a:rPr lang="en-US" sz="2400" dirty="0" err="1">
                  <a:latin typeface="Calibri"/>
                  <a:cs typeface="Calibri"/>
                </a:rPr>
                <a:t>Misadvertising</a:t>
              </a: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dirty="0" err="1">
                  <a:latin typeface="Calibri"/>
                  <a:cs typeface="Calibri"/>
                </a:rPr>
                <a:t>SqueezeNet</a:t>
              </a:r>
              <a:r>
                <a:rPr lang="en-US" sz="2400" dirty="0">
                  <a:latin typeface="Calibri"/>
                  <a:cs typeface="Calibri"/>
                </a:rPr>
                <a:t> 1.1 as </a:t>
              </a:r>
              <a:r>
                <a:rPr lang="en-US" sz="2400" dirty="0" err="1">
                  <a:latin typeface="Calibri"/>
                  <a:cs typeface="Calibri"/>
                </a:rPr>
                <a:t>SqueezeNet</a:t>
              </a:r>
              <a:r>
                <a:rPr lang="en-US" sz="2400" dirty="0">
                  <a:latin typeface="Calibri"/>
                  <a:cs typeface="Calibri"/>
                </a:rPr>
                <a:t> 1.0 by ONNX Model Zoo</a:t>
              </a:r>
              <a:endParaRPr lang="en-US">
                <a:ea typeface="Calibri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451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0.2|1.4|0.9|0.9|1.2|0.7|8.6|1.2|3|1.4|32.5|1.6|1.4|1.2|4.4"/>
</p:tagLst>
</file>

<file path=ppt/theme/theme1.xml><?xml version="1.0" encoding="utf-8"?>
<a:theme xmlns:a="http://schemas.openxmlformats.org/drawingml/2006/main" name="Purdue1">
  <a:themeElements>
    <a:clrScheme name="PurdueColors">
      <a:dk1>
        <a:srgbClr val="000000"/>
      </a:dk1>
      <a:lt1>
        <a:srgbClr val="000000"/>
      </a:lt1>
      <a:dk2>
        <a:srgbClr val="C4BFC0"/>
      </a:dk2>
      <a:lt2>
        <a:srgbClr val="C9B991"/>
      </a:lt2>
      <a:accent1>
        <a:srgbClr val="8E6F3E"/>
      </a:accent1>
      <a:accent2>
        <a:srgbClr val="555960"/>
      </a:accent2>
      <a:accent3>
        <a:srgbClr val="C9B991"/>
      </a:accent3>
      <a:accent4>
        <a:srgbClr val="FFFFFF"/>
      </a:accent4>
      <a:accent5>
        <a:srgbClr val="000000"/>
      </a:accent5>
      <a:accent6>
        <a:srgbClr val="555960"/>
      </a:accent6>
      <a:hlink>
        <a:srgbClr val="000000"/>
      </a:hlink>
      <a:folHlink>
        <a:srgbClr val="55596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-CoBrand_Template_Gold_Theme_Std_Screen_2.pptx" id="{33130098-72E9-B14B-8D33-14895F32E203}" vid="{24A02D5D-460C-B047-B557-67731F776B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E3AD06B-D8D1-A94A-84D8-5094694EB87E}">
  <we:reference id="wa104381063" version="1.0.0.1" store="en-001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PU-CoBrand_Template_Gold_Theme_Std_Screen_2</Template>
  <Application>Microsoft Office PowerPoint</Application>
  <PresentationFormat>On-screen Show (4:3)</PresentationFormat>
  <Slides>14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Purdue1</vt:lpstr>
      <vt:lpstr>Discrepancies among Pre-trained Deep Neural Networks: A New Threat to Model Zoo Reliability </vt:lpstr>
      <vt:lpstr>Pre-trained Deep Neural Networks (PTNNs)</vt:lpstr>
      <vt:lpstr>Model Zoos – What They Are</vt:lpstr>
      <vt:lpstr>Model Zoos – PTNNs</vt:lpstr>
      <vt:lpstr>Research Question</vt:lpstr>
      <vt:lpstr>Model Zoo Selection</vt:lpstr>
      <vt:lpstr>Accuracy             Latency             Architecture</vt:lpstr>
      <vt:lpstr>PowerPoint Presentation</vt:lpstr>
      <vt:lpstr>PowerPoint Presentation</vt:lpstr>
      <vt:lpstr>PowerPoint Presentation</vt:lpstr>
      <vt:lpstr>PowerPoint Presentation</vt:lpstr>
      <vt:lpstr>Future Directions</vt:lpstr>
      <vt:lpstr>PowerPoint Presentation</vt:lpstr>
      <vt:lpstr>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Bowers, Anna K</dc:creator>
  <cp:revision>544</cp:revision>
  <dcterms:created xsi:type="dcterms:W3CDTF">2020-02-21T23:00:33Z</dcterms:created>
  <dcterms:modified xsi:type="dcterms:W3CDTF">2022-11-18T05:48:11Z</dcterms:modified>
</cp:coreProperties>
</file>