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4" r:id="rId9"/>
    <p:sldId id="263" r:id="rId10"/>
    <p:sldId id="266" r:id="rId11"/>
    <p:sldId id="267" r:id="rId12"/>
    <p:sldId id="268" r:id="rId13"/>
    <p:sldId id="269" r:id="rId14"/>
    <p:sldId id="270" r:id="rId15"/>
    <p:sldId id="271" r:id="rId16"/>
    <p:sldId id="272" r:id="rId17"/>
    <p:sldId id="273" r:id="rId18"/>
    <p:sldId id="265" r:id="rId19"/>
    <p:sldId id="274"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1797"/>
  </p:normalViewPr>
  <p:slideViewPr>
    <p:cSldViewPr snapToGrid="0">
      <p:cViewPr>
        <p:scale>
          <a:sx n="113" d="100"/>
          <a:sy n="113" d="100"/>
        </p:scale>
        <p:origin x="304" y="2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Hello </a:t>
            </a:r>
            <a:r>
              <a:rPr lang="en-CA" dirty="0" err="1"/>
              <a:t>Purvish</a:t>
            </a:r>
            <a:r>
              <a:rPr lang="en-CA" dirty="0"/>
              <a:t> </a:t>
            </a:r>
            <a:r>
              <a:rPr lang="en-CA" dirty="0" err="1"/>
              <a:t>Jajal</a:t>
            </a:r>
            <a:r>
              <a:rPr lang="en-CA" dirty="0"/>
              <a:t>, I am PhD student</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5205460fe6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5205460fe6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When we ask what the failure symptoms are, what we are asking is what are the effects of the failure that users have seen?</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We measure that: </a:t>
            </a:r>
            <a:r>
              <a:rPr lang="en-CA" b="1" dirty="0"/>
              <a:t>converter crashes </a:t>
            </a:r>
            <a:r>
              <a:rPr lang="en-CA" dirty="0"/>
              <a:t>and </a:t>
            </a:r>
            <a:r>
              <a:rPr lang="en-CA" b="1" dirty="0"/>
              <a:t>incorrectly converted models (wrong models) </a:t>
            </a:r>
            <a:r>
              <a:rPr lang="en-CA" dirty="0"/>
              <a:t>are </a:t>
            </a:r>
            <a:r>
              <a:rPr lang="en-CA" b="1" dirty="0"/>
              <a:t>the most common failure symptoms.</a:t>
            </a:r>
          </a:p>
          <a:p>
            <a:pPr marL="0" lvl="0" indent="0" algn="l" rtl="0">
              <a:spcBef>
                <a:spcPts val="0"/>
              </a:spcBef>
              <a:spcAft>
                <a:spcPts val="0"/>
              </a:spcAft>
              <a:buNone/>
            </a:pPr>
            <a:endParaRPr lang="en-CA" b="1" dirty="0"/>
          </a:p>
          <a:p>
            <a:pPr marL="0" lvl="0" indent="0" algn="l" rtl="0">
              <a:spcBef>
                <a:spcPts val="0"/>
              </a:spcBef>
              <a:spcAft>
                <a:spcPts val="0"/>
              </a:spcAft>
              <a:buNone/>
            </a:pPr>
            <a:r>
              <a:rPr lang="en-CA" b="1" dirty="0"/>
              <a:t>Crashes </a:t>
            </a:r>
            <a:r>
              <a:rPr lang="en-CA" b="0" dirty="0"/>
              <a:t>occurred in </a:t>
            </a:r>
            <a:r>
              <a:rPr lang="en-CA" b="1" dirty="0"/>
              <a:t>56% </a:t>
            </a:r>
            <a:r>
              <a:rPr lang="en-CA" b="0" dirty="0"/>
              <a:t>of the </a:t>
            </a:r>
            <a:r>
              <a:rPr lang="en-CA" b="1" dirty="0"/>
              <a:t>studied failures.</a:t>
            </a:r>
          </a:p>
          <a:p>
            <a:pPr marL="0" lvl="0" indent="0" algn="l" rtl="0">
              <a:spcBef>
                <a:spcPts val="0"/>
              </a:spcBef>
              <a:spcAft>
                <a:spcPts val="0"/>
              </a:spcAft>
              <a:buNone/>
            </a:pPr>
            <a:r>
              <a:rPr lang="en-CA" b="1" dirty="0"/>
              <a:t>Wrong Models</a:t>
            </a:r>
            <a:r>
              <a:rPr lang="en-CA" b="0" dirty="0"/>
              <a:t> occurred in </a:t>
            </a:r>
            <a:r>
              <a:rPr lang="en-CA" b="1" dirty="0"/>
              <a:t>33%</a:t>
            </a:r>
            <a:r>
              <a:rPr lang="en-CA" b="0" dirty="0"/>
              <a:t> of the </a:t>
            </a:r>
            <a:r>
              <a:rPr lang="en-CA" b="1" dirty="0"/>
              <a:t>studied failures.</a:t>
            </a:r>
          </a:p>
          <a:p>
            <a:pPr marL="0" lvl="0" indent="0" algn="l" rtl="0">
              <a:spcBef>
                <a:spcPts val="0"/>
              </a:spcBef>
              <a:spcAft>
                <a:spcPts val="0"/>
              </a:spcAft>
              <a:buNone/>
            </a:pPr>
            <a:endParaRPr b="1"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52abd7848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52abd7848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In addition to failure symptoms we also look at the causes of these failures. There are two common causes of failures: </a:t>
            </a:r>
          </a:p>
          <a:p>
            <a:pPr marL="171450" lvl="0" indent="-171450" algn="l" rtl="0">
              <a:spcBef>
                <a:spcPts val="0"/>
              </a:spcBef>
              <a:spcAft>
                <a:spcPts val="0"/>
              </a:spcAft>
              <a:buFontTx/>
              <a:buChar char="-"/>
            </a:pPr>
            <a:r>
              <a:rPr lang="en-CA" dirty="0"/>
              <a:t>External Incompatibilities which make up 28% of failures, which essentially means that many of the failure that were found were people trying to convert to ONNX but being unable to due to an operation not be supported.</a:t>
            </a:r>
          </a:p>
          <a:p>
            <a:pPr marL="171450" lvl="0" indent="-171450" algn="l" rtl="0">
              <a:spcBef>
                <a:spcPts val="0"/>
              </a:spcBef>
              <a:spcAft>
                <a:spcPts val="0"/>
              </a:spcAft>
              <a:buFontTx/>
              <a:buChar char="-"/>
            </a:pPr>
            <a:r>
              <a:rPr lang="en-CA" dirty="0"/>
              <a:t>Node Type Problems which make up 23% of failures. These are issues pertaining to the conversion of nodes.</a:t>
            </a:r>
          </a:p>
          <a:p>
            <a:pPr marL="171450" lvl="0" indent="-171450" algn="l" rtl="0">
              <a:spcBef>
                <a:spcPts val="0"/>
              </a:spcBef>
              <a:spcAft>
                <a:spcPts val="0"/>
              </a:spcAft>
              <a:buFontTx/>
              <a:buChar char="-"/>
            </a:pPr>
            <a:endParaRPr lang="en-CA" dirty="0"/>
          </a:p>
          <a:p>
            <a:pPr marL="171450" lvl="0" indent="-171450" algn="l" rtl="0">
              <a:spcBef>
                <a:spcPts val="0"/>
              </a:spcBef>
              <a:spcAft>
                <a:spcPts val="0"/>
              </a:spcAft>
              <a:buFontTx/>
              <a:buChar char="-"/>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52abd7848b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52abd7848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CA" dirty="0"/>
              <a:t>As an engineer you may be worried whether changes in the ONNX specification will be breaking for you.</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CA" dirty="0"/>
              <a:t>We measured the number of issues that are opened between each release.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CA" dirty="0"/>
              <a:t>Good news: we find only a weak positive correlation between changes and the number of failures being measured.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CA" dirty="0"/>
              <a:t>So you don’t need to worry about this too much.</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52abd7848b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52abd7848b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RQ1 and RQ2 are all retrospective analyses they don’t really tell us the current state of things. We were curious whether these issues occur in current versions of converters.</a:t>
            </a:r>
          </a:p>
          <a:p>
            <a:pPr marL="0" lvl="0" indent="0" algn="l" rtl="0">
              <a:spcBef>
                <a:spcPts val="0"/>
              </a:spcBef>
              <a:spcAft>
                <a:spcPts val="0"/>
              </a:spcAft>
              <a:buClr>
                <a:schemeClr val="dk1"/>
              </a:buClr>
              <a:buSzPts val="1100"/>
              <a:buFont typeface="Arial"/>
              <a:buNone/>
            </a:pPr>
            <a:endParaRPr lang="en" dirty="0"/>
          </a:p>
          <a:p>
            <a:pPr marL="0" lvl="0" indent="0" algn="l" rtl="0">
              <a:spcBef>
                <a:spcPts val="0"/>
              </a:spcBef>
              <a:spcAft>
                <a:spcPts val="0"/>
              </a:spcAft>
              <a:buClr>
                <a:schemeClr val="dk1"/>
              </a:buClr>
              <a:buSzPts val="1100"/>
              <a:buFont typeface="Arial"/>
              <a:buNone/>
            </a:pPr>
            <a:r>
              <a:rPr lang="en" dirty="0"/>
              <a:t>We tested model converters using two types of inputs, real models which were pretrained models taken from </a:t>
            </a:r>
            <a:r>
              <a:rPr lang="en" dirty="0" err="1"/>
              <a:t>HuggingFace</a:t>
            </a:r>
            <a:r>
              <a:rPr lang="en" dirty="0"/>
              <a:t> and synthetic models created using a random model generator called </a:t>
            </a:r>
            <a:r>
              <a:rPr lang="en" dirty="0" err="1"/>
              <a:t>NNSmith</a:t>
            </a:r>
            <a:r>
              <a:rPr lang="en" dirty="0"/>
              <a:t>.</a:t>
            </a:r>
          </a:p>
          <a:p>
            <a:pPr marL="0" lvl="0" indent="0" algn="l" rtl="0">
              <a:spcBef>
                <a:spcPts val="0"/>
              </a:spcBef>
              <a:spcAft>
                <a:spcPts val="0"/>
              </a:spcAft>
              <a:buClr>
                <a:schemeClr val="dk1"/>
              </a:buClr>
              <a:buSzPts val="1100"/>
              <a:buFont typeface="Arial"/>
              <a:buNone/>
            </a:pPr>
            <a:endParaRPr lang="en" dirty="0"/>
          </a:p>
          <a:p>
            <a:pPr marL="0" lvl="0" indent="0" algn="l" rtl="0">
              <a:spcBef>
                <a:spcPts val="0"/>
              </a:spcBef>
              <a:spcAft>
                <a:spcPts val="0"/>
              </a:spcAft>
              <a:buClr>
                <a:schemeClr val="dk1"/>
              </a:buClr>
              <a:buSzPts val="1100"/>
              <a:buFont typeface="Arial"/>
              <a:buNone/>
            </a:pPr>
            <a:r>
              <a:rPr lang="en" dirty="0"/>
              <a:t>Real models: Crashes and incorrect behavior → ∼5% of models. What we mean by incorrect behavior is when the original and converted models differ in outputs by a certain threshold.</a:t>
            </a:r>
            <a:endParaRPr dirty="0"/>
          </a:p>
          <a:p>
            <a:pPr marL="0" lvl="0" indent="0" algn="l" rtl="0">
              <a:spcBef>
                <a:spcPts val="0"/>
              </a:spcBef>
              <a:spcAft>
                <a:spcPts val="0"/>
              </a:spcAft>
              <a:buClr>
                <a:schemeClr val="dk1"/>
              </a:buClr>
              <a:buSzPts val="1100"/>
              <a:buFont typeface="Arial"/>
              <a:buNone/>
            </a:pPr>
            <a:r>
              <a:rPr lang="en" dirty="0"/>
              <a:t>Synthetic models: Reveal incorrect model behavior more often than Real models, ∼25% (822/7,192) vs. ∼1% (20/3,522).</a:t>
            </a:r>
          </a:p>
          <a:p>
            <a:pPr marL="0" lvl="0" indent="0" algn="l" rtl="0">
              <a:spcBef>
                <a:spcPts val="0"/>
              </a:spcBef>
              <a:spcAft>
                <a:spcPts val="0"/>
              </a:spcAft>
              <a:buClr>
                <a:schemeClr val="dk1"/>
              </a:buClr>
              <a:buSzPts val="1100"/>
              <a:buFont typeface="Arial"/>
              <a:buNone/>
            </a:pPr>
            <a:endParaRPr lang="en"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52abd7848b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52abd7848b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So, what are some of the implications of this study</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We understand failure modes better:</a:t>
            </a:r>
          </a:p>
          <a:p>
            <a:pPr marL="171450" lvl="0" indent="-171450" algn="l" rtl="0">
              <a:spcBef>
                <a:spcPts val="0"/>
              </a:spcBef>
              <a:spcAft>
                <a:spcPts val="0"/>
              </a:spcAft>
              <a:buFontTx/>
              <a:buChar char="-"/>
            </a:pPr>
            <a:r>
              <a:rPr lang="en-CA" dirty="0"/>
              <a:t>Crashes are common</a:t>
            </a:r>
          </a:p>
          <a:p>
            <a:pPr marL="171450" lvl="0" indent="-171450" algn="l" rtl="0">
              <a:spcBef>
                <a:spcPts val="0"/>
              </a:spcBef>
              <a:spcAft>
                <a:spcPts val="0"/>
              </a:spcAft>
              <a:buFontTx/>
              <a:buChar char="-"/>
            </a:pPr>
            <a:r>
              <a:rPr lang="en-CA" dirty="0"/>
              <a:t>Wrong models can occur, it is important to keep an eye out for this --- these are often silent! </a:t>
            </a:r>
          </a:p>
          <a:p>
            <a:pPr marL="171450" lvl="0" indent="-171450" algn="l" rtl="0">
              <a:spcBef>
                <a:spcPts val="0"/>
              </a:spcBef>
              <a:spcAft>
                <a:spcPts val="0"/>
              </a:spcAft>
              <a:buFontTx/>
              <a:buChar char="-"/>
            </a:pPr>
            <a:r>
              <a:rPr lang="en-CA" dirty="0"/>
              <a:t>The more unusual your model the more likely there is some sort of silent conversion failure, this is the finding from the synthetic models.</a:t>
            </a:r>
          </a:p>
          <a:p>
            <a:pPr marL="0" lvl="0" indent="0" algn="l" rtl="0">
              <a:spcBef>
                <a:spcPts val="0"/>
              </a:spcBef>
              <a:spcAft>
                <a:spcPts val="0"/>
              </a:spcAft>
              <a:buFontTx/>
              <a:buNone/>
            </a:pPr>
            <a:endParaRPr lang="en-CA" dirty="0"/>
          </a:p>
          <a:p>
            <a:pPr marL="0" lvl="0" indent="0" algn="l" rtl="0">
              <a:spcBef>
                <a:spcPts val="0"/>
              </a:spcBef>
              <a:spcAft>
                <a:spcPts val="0"/>
              </a:spcAft>
              <a:buFontTx/>
              <a:buNone/>
            </a:pPr>
            <a:r>
              <a:rPr lang="en-CA" dirty="0"/>
              <a:t>We also learned that model generation can be effective at revealing when converted models behave incorrectly. This type of model generation can be an addition to converter test suites.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52abd7848b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52abd7848b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You can get involved by answering a quick survey. It is just a usage survey that asks how you use ONNX and some of your experiences with it. Here is the QR code that will take you to the survey. </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This should take you approximately 2 minutes to complete.</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5205460fe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5205460fe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2aea1dd370_0_7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2aea1dd370_0_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52abd7848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52abd7848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We can skip this slide.</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2aea1dd370_0_7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2aea1dd370_0_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52b178d993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52b178d993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A brief outline of our talk:</a:t>
            </a:r>
          </a:p>
          <a:p>
            <a:pPr marL="171450" lvl="0" indent="-171450" algn="l" rtl="0">
              <a:spcBef>
                <a:spcPts val="0"/>
              </a:spcBef>
              <a:spcAft>
                <a:spcPts val="0"/>
              </a:spcAft>
              <a:buFontTx/>
              <a:buChar char="-"/>
            </a:pPr>
            <a:r>
              <a:rPr lang="en-CA" dirty="0"/>
              <a:t>I will talk briefly about existing research on ONNX</a:t>
            </a:r>
          </a:p>
          <a:p>
            <a:pPr marL="171450" lvl="0" indent="-171450" algn="l" rtl="0">
              <a:spcBef>
                <a:spcPts val="0"/>
              </a:spcBef>
              <a:spcAft>
                <a:spcPts val="0"/>
              </a:spcAft>
              <a:buFontTx/>
              <a:buChar char="-"/>
            </a:pPr>
            <a:r>
              <a:rPr lang="en-CA" dirty="0"/>
              <a:t>Then I will talk about our study: methods, results, implications</a:t>
            </a:r>
          </a:p>
          <a:p>
            <a:pPr marL="171450" lvl="0" indent="-171450" algn="l" rtl="0">
              <a:spcBef>
                <a:spcPts val="0"/>
              </a:spcBef>
              <a:spcAft>
                <a:spcPts val="0"/>
              </a:spcAft>
              <a:buFontTx/>
              <a:buChar char="-"/>
            </a:pPr>
            <a:r>
              <a:rPr lang="en-CA" dirty="0"/>
              <a:t>Finally we will talk about ways you can get involved</a:t>
            </a:r>
          </a:p>
          <a:p>
            <a:pPr marL="171450" lvl="0" indent="-171450" algn="l" rtl="0">
              <a:spcBef>
                <a:spcPts val="0"/>
              </a:spcBef>
              <a:spcAft>
                <a:spcPts val="0"/>
              </a:spcAft>
              <a:buFontTx/>
              <a:buChar char="-"/>
            </a:pPr>
            <a:endParaRPr lang="en-CA"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52b178d993_1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52b178d993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294eb3876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294eb3876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So in terms of research on ONNX:</a:t>
            </a:r>
          </a:p>
          <a:p>
            <a:pPr marL="0" lvl="0" indent="0" algn="l" rtl="0">
              <a:spcBef>
                <a:spcPts val="0"/>
              </a:spcBef>
              <a:spcAft>
                <a:spcPts val="0"/>
              </a:spcAft>
              <a:buNone/>
            </a:pPr>
            <a:r>
              <a:rPr lang="en-CA" dirty="0"/>
              <a:t>There has been empirical work on ONNX, they study how models perform before and after conversion.</a:t>
            </a:r>
          </a:p>
          <a:p>
            <a:pPr marL="0" lvl="0" indent="0" algn="l" rtl="0">
              <a:spcBef>
                <a:spcPts val="0"/>
              </a:spcBef>
              <a:spcAft>
                <a:spcPts val="0"/>
              </a:spcAft>
              <a:buNone/>
            </a:pPr>
            <a:r>
              <a:rPr lang="en-CA" dirty="0"/>
              <a:t>There has been work to create tools for unit test generation.</a:t>
            </a:r>
          </a:p>
          <a:p>
            <a:pPr marL="0" lvl="0" indent="0" algn="l" rtl="0">
              <a:spcBef>
                <a:spcPts val="0"/>
              </a:spcBef>
              <a:spcAft>
                <a:spcPts val="0"/>
              </a:spcAft>
              <a:buNone/>
            </a:pPr>
            <a:r>
              <a:rPr lang="en-CA" dirty="0"/>
              <a:t>There has been work where: </a:t>
            </a:r>
          </a:p>
          <a:p>
            <a:pPr marL="171450" lvl="0" indent="-171450" algn="l" rtl="0">
              <a:spcBef>
                <a:spcPts val="0"/>
              </a:spcBef>
              <a:spcAft>
                <a:spcPts val="0"/>
              </a:spcAft>
              <a:buFontTx/>
              <a:buChar char="-"/>
            </a:pPr>
            <a:r>
              <a:rPr lang="en-CA" dirty="0"/>
              <a:t>ONNX is used to separate quantization from compilation allowing for hardware/software co-design</a:t>
            </a:r>
          </a:p>
          <a:p>
            <a:pPr marL="171450" lvl="0" indent="-171450" algn="l" rtl="0">
              <a:spcBef>
                <a:spcPts val="0"/>
              </a:spcBef>
              <a:spcAft>
                <a:spcPts val="0"/>
              </a:spcAft>
              <a:buFontTx/>
              <a:buChar char="-"/>
            </a:pPr>
            <a:r>
              <a:rPr lang="en-CA" dirty="0"/>
              <a:t>and where conversion to ONNX has been used to provide speed ups for speech processing.</a:t>
            </a:r>
          </a:p>
          <a:p>
            <a:pPr marL="0" lvl="0" indent="0" algn="l" rtl="0">
              <a:spcBef>
                <a:spcPts val="0"/>
              </a:spcBef>
              <a:spcAft>
                <a:spcPts val="0"/>
              </a:spcAft>
              <a:buNone/>
            </a:pPr>
            <a:endParaRPr lang="en-CA" dirty="0"/>
          </a:p>
          <a:p>
            <a:pPr marL="0" lvl="0" indent="0" algn="l" rtl="0">
              <a:spcBef>
                <a:spcPts val="0"/>
              </a:spcBef>
              <a:spcAft>
                <a:spcPts val="0"/>
              </a:spcAft>
              <a:buNone/>
            </a:pPr>
            <a:endParaRPr lang="en-CA" dirty="0"/>
          </a:p>
          <a:p>
            <a:pPr marL="0" lvl="0" indent="0" algn="l" rtl="0">
              <a:spcBef>
                <a:spcPts val="0"/>
              </a:spcBef>
              <a:spcAft>
                <a:spcPts val="0"/>
              </a:spcAft>
              <a:buNone/>
            </a:pPr>
            <a:endParaRPr lang="en-CA" dirty="0"/>
          </a:p>
          <a:p>
            <a:pPr marL="0" lvl="0" indent="0" algn="l" rtl="0">
              <a:spcBef>
                <a:spcPts val="0"/>
              </a:spcBef>
              <a:spcAft>
                <a:spcPts val="0"/>
              </a:spcAft>
              <a:buNone/>
            </a:pPr>
            <a:endParaRPr lang="en-CA"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52b178d993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52b178d993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So what are we studying? </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We are studying how ONNX model converters have failed.</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51c760126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51c760126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dirty="0">
                <a:solidFill>
                  <a:schemeClr val="dk1"/>
                </a:solidFill>
                <a:latin typeface="Calibri"/>
                <a:ea typeface="Calibri"/>
                <a:cs typeface="Calibri"/>
                <a:sym typeface="Calibri"/>
              </a:rPr>
              <a:t>In the software development life cycle, we plan a software project, build and validate it and everything seems to work well. But once deployed and during operation, things break, bugs happen. These bugs are undesirable. To better understand these bugs, academic researchers or industry investigators conduct failure studies. The goal is to learn lessons from these failures. There are two audiences for such work: (1) the product engineers, who want to reduce occurrence of these bugs; and (2) the product users, who want to understand their risks when they use the product.</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52b178d993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52b178d993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So what is our goal: we want to understand how ONNX model converters fail. </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And our audience is the same as any failure analysis: product engineers, who want reduce the occurrence of bugs in model converters; and product users who want to understand the risks of using converters.</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52abd7848b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52abd7848b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To achieve our goal we ask the following questions:</a:t>
            </a:r>
          </a:p>
          <a:p>
            <a:pPr marL="171450" lvl="0" indent="-171450" algn="l" rtl="0">
              <a:spcBef>
                <a:spcPts val="0"/>
              </a:spcBef>
              <a:spcAft>
                <a:spcPts val="0"/>
              </a:spcAft>
              <a:buFontTx/>
              <a:buChar char="-"/>
            </a:pPr>
            <a:r>
              <a:rPr lang="en-CA" sz="1100" b="1" dirty="0"/>
              <a:t>RQ1:</a:t>
            </a:r>
            <a:r>
              <a:rPr lang="en-CA" sz="1100" i="1" dirty="0"/>
              <a:t> What are the characteristics of failures? </a:t>
            </a:r>
            <a:r>
              <a:rPr lang="en-CA" sz="1100" i="0" dirty="0"/>
              <a:t>By characteristics I mean symptoms and causes. Symptoms are the effects of the failure, whereas the causes are the underlying reason for the failure.</a:t>
            </a:r>
            <a:endParaRPr lang="en-CA" sz="1100" i="1" dirty="0"/>
          </a:p>
          <a:p>
            <a:pPr marL="171450" lvl="0" indent="-171450" algn="l" rtl="0">
              <a:spcBef>
                <a:spcPts val="0"/>
              </a:spcBef>
              <a:spcAft>
                <a:spcPts val="0"/>
              </a:spcAft>
              <a:buFontTx/>
              <a:buChar char="-"/>
            </a:pPr>
            <a:r>
              <a:rPr lang="en-CA" sz="1100" b="1" dirty="0"/>
              <a:t>RQ</a:t>
            </a:r>
            <a:r>
              <a:rPr lang="en-CA" b="1" dirty="0"/>
              <a:t>2</a:t>
            </a:r>
            <a:r>
              <a:rPr lang="en-CA" sz="1100" b="1" dirty="0"/>
              <a:t>:</a:t>
            </a:r>
            <a:r>
              <a:rPr lang="en-CA" sz="1100" i="1" dirty="0"/>
              <a:t> To what extent do changes in the ONNX specification correlate with model converter failures? </a:t>
            </a:r>
          </a:p>
          <a:p>
            <a:pPr marL="171450" lvl="0" indent="-171450" algn="l" rtl="0">
              <a:spcBef>
                <a:spcPts val="0"/>
              </a:spcBef>
              <a:spcAft>
                <a:spcPts val="0"/>
              </a:spcAft>
              <a:buFontTx/>
              <a:buChar char="-"/>
            </a:pPr>
            <a:r>
              <a:rPr lang="en-CA" sz="1100" b="1" dirty="0"/>
              <a:t>RQ</a:t>
            </a:r>
            <a:r>
              <a:rPr lang="en-CA" b="1" dirty="0"/>
              <a:t>3</a:t>
            </a:r>
            <a:r>
              <a:rPr lang="en-CA" sz="1100" b="1" dirty="0"/>
              <a:t>:</a:t>
            </a:r>
            <a:r>
              <a:rPr lang="en-CA" sz="1100" i="1" dirty="0"/>
              <a:t> How often does interoperability software fail on real and systematically generated models?</a:t>
            </a:r>
            <a:endParaRPr lang="en-CA" sz="1050" i="1" dirty="0"/>
          </a:p>
          <a:p>
            <a:pPr marL="171450" lvl="0" indent="-171450" algn="l" rtl="0">
              <a:spcBef>
                <a:spcPts val="0"/>
              </a:spcBef>
              <a:spcAft>
                <a:spcPts val="0"/>
              </a:spcAft>
              <a:buFontTx/>
              <a:buChar char="-"/>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51c760126e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51c760126e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Our work studies two model converters: </a:t>
            </a:r>
            <a:r>
              <a:rPr lang="en-CA" dirty="0" err="1"/>
              <a:t>pytorch</a:t>
            </a:r>
            <a:r>
              <a:rPr lang="en-CA" dirty="0"/>
              <a:t> converter (torch.onnx) and tf2onnx (the </a:t>
            </a:r>
            <a:r>
              <a:rPr lang="en-CA" dirty="0" err="1"/>
              <a:t>tensorflow</a:t>
            </a:r>
            <a:r>
              <a:rPr lang="en-CA" dirty="0"/>
              <a:t> converter).</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And we study these converters in two ways:</a:t>
            </a:r>
          </a:p>
          <a:p>
            <a:pPr marL="0" lvl="0" indent="0" algn="l" rtl="0">
              <a:spcBef>
                <a:spcPts val="0"/>
              </a:spcBef>
              <a:spcAft>
                <a:spcPts val="0"/>
              </a:spcAft>
              <a:buNone/>
            </a:pPr>
            <a:r>
              <a:rPr lang="en-CA" dirty="0"/>
              <a:t>- Retrospectively: we study 100 Closed GitHub issues reported for each converter. This provides a historical perspective on how thing have failed in the past.</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 Prospectively, current users care about how they currently behave. So we test these converters with many different DL models, both real (i.e., pretrained) and synthetic (i.e., randomly generated).</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davisjam.github.io/publications/"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hyperlink" Target="https://forms.gle/cqYqHAzNkCpaaonr8" TargetMode="Externa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arxiv.org/abs/2206.14322" TargetMode="External"/><Relationship Id="rId7" Type="http://schemas.openxmlformats.org/officeDocument/2006/relationships/hyperlink" Target="https://arxiv.org/abs/2303.17708"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hyperlink" Target="https://arxiv.org/abs/2209.09756" TargetMode="External"/><Relationship Id="rId5" Type="http://schemas.openxmlformats.org/officeDocument/2006/relationships/hyperlink" Target="http://arxiv.org/abs/2110.01730" TargetMode="External"/><Relationship Id="rId4" Type="http://schemas.openxmlformats.org/officeDocument/2006/relationships/hyperlink" Target="http://arxiv.org/abs/1906.05676"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89063" y="372650"/>
            <a:ext cx="8520600" cy="19485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SzPts val="990"/>
              <a:buNone/>
            </a:pPr>
            <a:r>
              <a:rPr lang="en" sz="3980"/>
              <a:t>Analysis of Failures and Risks in Deep Learning Model Converters</a:t>
            </a:r>
            <a:endParaRPr sz="3980"/>
          </a:p>
          <a:p>
            <a:pPr marL="0" lvl="0" indent="0" algn="ctr" rtl="0">
              <a:spcBef>
                <a:spcPts val="0"/>
              </a:spcBef>
              <a:spcAft>
                <a:spcPts val="0"/>
              </a:spcAft>
              <a:buSzPts val="990"/>
              <a:buNone/>
            </a:pPr>
            <a:r>
              <a:rPr lang="en" sz="2835" i="1">
                <a:solidFill>
                  <a:srgbClr val="434343"/>
                </a:solidFill>
              </a:rPr>
              <a:t>A Case Study in the ONNX Ecosystem</a:t>
            </a:r>
            <a:endParaRPr sz="2835" i="1">
              <a:solidFill>
                <a:srgbClr val="434343"/>
              </a:solidFill>
            </a:endParaRPr>
          </a:p>
        </p:txBody>
      </p:sp>
      <p:sp>
        <p:nvSpPr>
          <p:cNvPr id="55" name="Google Shape;55;p13"/>
          <p:cNvSpPr txBox="1">
            <a:spLocks noGrp="1"/>
          </p:cNvSpPr>
          <p:nvPr>
            <p:ph type="subTitle" idx="1"/>
          </p:nvPr>
        </p:nvSpPr>
        <p:spPr>
          <a:xfrm>
            <a:off x="334338" y="260437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Purvish Jajal			James C. Davis</a:t>
            </a:r>
            <a:endParaRPr/>
          </a:p>
        </p:txBody>
      </p:sp>
      <p:pic>
        <p:nvPicPr>
          <p:cNvPr id="56" name="Google Shape;56;p13"/>
          <p:cNvPicPr preferRelativeResize="0"/>
          <p:nvPr/>
        </p:nvPicPr>
        <p:blipFill>
          <a:blip r:embed="rId3">
            <a:alphaModFix/>
          </a:blip>
          <a:stretch>
            <a:fillRect/>
          </a:stretch>
        </p:blipFill>
        <p:spPr>
          <a:xfrm>
            <a:off x="5836863" y="3386775"/>
            <a:ext cx="869325" cy="969849"/>
          </a:xfrm>
          <a:prstGeom prst="rect">
            <a:avLst/>
          </a:prstGeom>
          <a:noFill/>
          <a:ln>
            <a:noFill/>
          </a:ln>
        </p:spPr>
      </p:pic>
      <p:pic>
        <p:nvPicPr>
          <p:cNvPr id="57" name="Google Shape;57;p13"/>
          <p:cNvPicPr preferRelativeResize="0"/>
          <p:nvPr/>
        </p:nvPicPr>
        <p:blipFill>
          <a:blip r:embed="rId4">
            <a:alphaModFix/>
          </a:blip>
          <a:stretch>
            <a:fillRect/>
          </a:stretch>
        </p:blipFill>
        <p:spPr>
          <a:xfrm>
            <a:off x="2277075" y="3386775"/>
            <a:ext cx="969850" cy="969850"/>
          </a:xfrm>
          <a:prstGeom prst="rect">
            <a:avLst/>
          </a:prstGeom>
          <a:noFill/>
          <a:ln>
            <a:noFill/>
          </a:ln>
        </p:spPr>
      </p:pic>
      <p:pic>
        <p:nvPicPr>
          <p:cNvPr id="58" name="Google Shape;58;p13"/>
          <p:cNvPicPr preferRelativeResize="0"/>
          <p:nvPr/>
        </p:nvPicPr>
        <p:blipFill>
          <a:blip r:embed="rId5">
            <a:alphaModFix/>
          </a:blip>
          <a:stretch>
            <a:fillRect/>
          </a:stretch>
        </p:blipFill>
        <p:spPr>
          <a:xfrm>
            <a:off x="3072375" y="4646300"/>
            <a:ext cx="2999250" cy="324725"/>
          </a:xfrm>
          <a:prstGeom prst="rect">
            <a:avLst/>
          </a:prstGeom>
          <a:noFill/>
          <a:ln>
            <a:noFill/>
          </a:ln>
        </p:spPr>
      </p:pic>
      <p:sp>
        <p:nvSpPr>
          <p:cNvPr id="59" name="Google Shape;59;p13"/>
          <p:cNvSpPr txBox="1"/>
          <p:nvPr/>
        </p:nvSpPr>
        <p:spPr>
          <a:xfrm>
            <a:off x="5010850" y="100925"/>
            <a:ext cx="40896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Paper and slides: </a:t>
            </a:r>
            <a:r>
              <a:rPr lang="en" sz="900" u="sng">
                <a:solidFill>
                  <a:schemeClr val="hlink"/>
                </a:solidFill>
                <a:hlinkClick r:id="rId6"/>
              </a:rPr>
              <a:t>https://davisjam.github.io/publications/</a:t>
            </a:r>
            <a:endParaRPr sz="1200"/>
          </a:p>
        </p:txBody>
      </p:sp>
      <p:pic>
        <p:nvPicPr>
          <p:cNvPr id="60" name="Google Shape;60;p13"/>
          <p:cNvPicPr preferRelativeResize="0"/>
          <p:nvPr/>
        </p:nvPicPr>
        <p:blipFill>
          <a:blip r:embed="rId7">
            <a:alphaModFix/>
          </a:blip>
          <a:stretch>
            <a:fillRect/>
          </a:stretch>
        </p:blipFill>
        <p:spPr>
          <a:xfrm>
            <a:off x="8274676" y="0"/>
            <a:ext cx="869325" cy="869325"/>
          </a:xfrm>
          <a:prstGeom prst="rect">
            <a:avLst/>
          </a:prstGeom>
          <a:noFill/>
          <a:ln>
            <a:noFill/>
          </a:ln>
        </p:spPr>
      </p:pic>
      <p:cxnSp>
        <p:nvCxnSpPr>
          <p:cNvPr id="61" name="Google Shape;61;p13"/>
          <p:cNvCxnSpPr>
            <a:endCxn id="56" idx="3"/>
          </p:cNvCxnSpPr>
          <p:nvPr/>
        </p:nvCxnSpPr>
        <p:spPr>
          <a:xfrm rot="10800000">
            <a:off x="6706188" y="3871700"/>
            <a:ext cx="352200" cy="258600"/>
          </a:xfrm>
          <a:prstGeom prst="straightConnector1">
            <a:avLst/>
          </a:prstGeom>
          <a:noFill/>
          <a:ln w="9525" cap="flat" cmpd="sng">
            <a:solidFill>
              <a:schemeClr val="dk2"/>
            </a:solidFill>
            <a:prstDash val="solid"/>
            <a:round/>
            <a:headEnd type="none" w="med" len="med"/>
            <a:tailEnd type="triangle" w="med" len="med"/>
          </a:ln>
        </p:spPr>
      </p:cxnSp>
      <p:sp>
        <p:nvSpPr>
          <p:cNvPr id="62" name="Google Shape;62;p13"/>
          <p:cNvSpPr txBox="1"/>
          <p:nvPr/>
        </p:nvSpPr>
        <p:spPr>
          <a:xfrm>
            <a:off x="6955600" y="4130200"/>
            <a:ext cx="1674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(Joining remotely)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RQ1: Failure Symptoms</a:t>
            </a:r>
            <a:endParaRPr/>
          </a:p>
        </p:txBody>
      </p:sp>
      <p:sp>
        <p:nvSpPr>
          <p:cNvPr id="141" name="Google Shape;141;p23"/>
          <p:cNvSpPr txBox="1">
            <a:spLocks noGrp="1"/>
          </p:cNvSpPr>
          <p:nvPr>
            <p:ph type="body" idx="1"/>
          </p:nvPr>
        </p:nvSpPr>
        <p:spPr>
          <a:xfrm>
            <a:off x="311700" y="1152475"/>
            <a:ext cx="43281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i="1"/>
              <a:t>Common Failure Symptoms:</a:t>
            </a:r>
            <a:endParaRPr i="1"/>
          </a:p>
          <a:p>
            <a:pPr marL="457200" lvl="0" indent="-342900" algn="l" rtl="0">
              <a:spcBef>
                <a:spcPts val="1200"/>
              </a:spcBef>
              <a:spcAft>
                <a:spcPts val="0"/>
              </a:spcAft>
              <a:buSzPts val="1800"/>
              <a:buChar char="●"/>
            </a:pPr>
            <a:r>
              <a:rPr lang="en"/>
              <a:t>Crashes</a:t>
            </a:r>
            <a:endParaRPr/>
          </a:p>
          <a:p>
            <a:pPr marL="457200" lvl="0" indent="-342900" algn="l" rtl="0">
              <a:spcBef>
                <a:spcPts val="0"/>
              </a:spcBef>
              <a:spcAft>
                <a:spcPts val="0"/>
              </a:spcAft>
              <a:buSzPts val="1800"/>
              <a:buChar char="●"/>
            </a:pPr>
            <a:r>
              <a:rPr lang="en"/>
              <a:t>Wrong Models</a:t>
            </a:r>
            <a:endParaRPr/>
          </a:p>
          <a:p>
            <a:pPr marL="0" lvl="0" indent="0" algn="l" rtl="0">
              <a:spcBef>
                <a:spcPts val="1200"/>
              </a:spcBef>
              <a:spcAft>
                <a:spcPts val="1200"/>
              </a:spcAft>
              <a:buNone/>
            </a:pPr>
            <a:endParaRPr/>
          </a:p>
        </p:txBody>
      </p:sp>
      <p:pic>
        <p:nvPicPr>
          <p:cNvPr id="142" name="Google Shape;142;p23"/>
          <p:cNvPicPr preferRelativeResize="0"/>
          <p:nvPr/>
        </p:nvPicPr>
        <p:blipFill rotWithShape="1">
          <a:blip r:embed="rId3">
            <a:alphaModFix/>
          </a:blip>
          <a:srcRect r="30376"/>
          <a:stretch/>
        </p:blipFill>
        <p:spPr>
          <a:xfrm>
            <a:off x="3753257" y="1315462"/>
            <a:ext cx="4864718" cy="3090425"/>
          </a:xfrm>
          <a:prstGeom prst="rect">
            <a:avLst/>
          </a:prstGeom>
          <a:noFill/>
          <a:ln>
            <a:noFill/>
          </a:ln>
        </p:spPr>
      </p:pic>
      <p:pic>
        <p:nvPicPr>
          <p:cNvPr id="143" name="Google Shape;143;p23"/>
          <p:cNvPicPr preferRelativeResize="0"/>
          <p:nvPr/>
        </p:nvPicPr>
        <p:blipFill>
          <a:blip r:embed="rId4">
            <a:alphaModFix/>
          </a:blip>
          <a:stretch>
            <a:fillRect/>
          </a:stretch>
        </p:blipFill>
        <p:spPr>
          <a:xfrm>
            <a:off x="8520600" y="4776786"/>
            <a:ext cx="311700" cy="166500"/>
          </a:xfrm>
          <a:prstGeom prst="rect">
            <a:avLst/>
          </a:prstGeom>
          <a:noFill/>
          <a:ln>
            <a:noFill/>
          </a:ln>
        </p:spPr>
      </p:pic>
      <p:sp>
        <p:nvSpPr>
          <p:cNvPr id="144" name="Google Shape;144;p23"/>
          <p:cNvSpPr txBox="1">
            <a:spLocks noGrp="1"/>
          </p:cNvSpPr>
          <p:nvPr>
            <p:ph type="sldNum" idx="12"/>
          </p:nvPr>
        </p:nvSpPr>
        <p:spPr>
          <a:xfrm>
            <a:off x="797190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latin typeface="Arial"/>
                <a:ea typeface="Arial"/>
                <a:cs typeface="Arial"/>
                <a:sym typeface="Arial"/>
              </a:rPr>
              <a:t>10</a:t>
            </a:fld>
            <a:endParaRPr>
              <a:latin typeface="Arial"/>
              <a:ea typeface="Arial"/>
              <a:cs typeface="Arial"/>
              <a:sym typeface="Arial"/>
            </a:endParaRPr>
          </a:p>
        </p:txBody>
      </p:sp>
      <p:sp>
        <p:nvSpPr>
          <p:cNvPr id="3" name="Rectangle 2">
            <a:extLst>
              <a:ext uri="{FF2B5EF4-FFF2-40B4-BE49-F238E27FC236}">
                <a16:creationId xmlns:a16="http://schemas.microsoft.com/office/drawing/2014/main" id="{F2FB050F-3025-CA72-2CC5-78D087A5E2AB}"/>
              </a:ext>
            </a:extLst>
          </p:cNvPr>
          <p:cNvSpPr/>
          <p:nvPr/>
        </p:nvSpPr>
        <p:spPr>
          <a:xfrm>
            <a:off x="7370956" y="1884556"/>
            <a:ext cx="1149644" cy="323385"/>
          </a:xfrm>
          <a:prstGeom prst="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4AEA47E-3A0F-5603-F158-7222CA11EF6E}"/>
              </a:ext>
            </a:extLst>
          </p:cNvPr>
          <p:cNvSpPr/>
          <p:nvPr/>
        </p:nvSpPr>
        <p:spPr>
          <a:xfrm>
            <a:off x="7370956" y="2209235"/>
            <a:ext cx="1149644" cy="323385"/>
          </a:xfrm>
          <a:prstGeom prst="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51A2333F-30B3-6AD8-39EC-48738191CEB4}"/>
              </a:ext>
            </a:extLst>
          </p:cNvPr>
          <p:cNvCxnSpPr>
            <a:cxnSpLocks/>
          </p:cNvCxnSpPr>
          <p:nvPr/>
        </p:nvCxnSpPr>
        <p:spPr>
          <a:xfrm flipH="1" flipV="1">
            <a:off x="1737360" y="1884556"/>
            <a:ext cx="2225040" cy="15760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BE85412-DABD-7E8D-00CA-2E140BEA08DF}"/>
              </a:ext>
            </a:extLst>
          </p:cNvPr>
          <p:cNvCxnSpPr>
            <a:cxnSpLocks/>
          </p:cNvCxnSpPr>
          <p:nvPr/>
        </p:nvCxnSpPr>
        <p:spPr>
          <a:xfrm flipH="1" flipV="1">
            <a:off x="2377440" y="2207941"/>
            <a:ext cx="1584960" cy="13901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RQ1: Failure Causes</a:t>
            </a:r>
            <a:endParaRPr/>
          </a:p>
        </p:txBody>
      </p:sp>
      <p:sp>
        <p:nvSpPr>
          <p:cNvPr id="150" name="Google Shape;150;p24"/>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i="1"/>
              <a:t>Common Causes:</a:t>
            </a:r>
            <a:endParaRPr i="1"/>
          </a:p>
          <a:p>
            <a:pPr marL="457200" lvl="0" indent="-342900" algn="l" rtl="0">
              <a:spcBef>
                <a:spcPts val="1200"/>
              </a:spcBef>
              <a:spcAft>
                <a:spcPts val="0"/>
              </a:spcAft>
              <a:buSzPts val="1800"/>
              <a:buChar char="●"/>
            </a:pPr>
            <a:r>
              <a:rPr lang="en"/>
              <a:t>Incompatibilities – External</a:t>
            </a:r>
            <a:endParaRPr/>
          </a:p>
          <a:p>
            <a:pPr marL="457200" lvl="0" indent="-342900" algn="l" rtl="0">
              <a:spcBef>
                <a:spcPts val="0"/>
              </a:spcBef>
              <a:spcAft>
                <a:spcPts val="0"/>
              </a:spcAft>
              <a:buSzPts val="1800"/>
              <a:buChar char="●"/>
            </a:pPr>
            <a:r>
              <a:rPr lang="en"/>
              <a:t>Type Problems – Node</a:t>
            </a:r>
            <a:endParaRPr/>
          </a:p>
        </p:txBody>
      </p:sp>
      <p:pic>
        <p:nvPicPr>
          <p:cNvPr id="151" name="Google Shape;151;p24"/>
          <p:cNvPicPr preferRelativeResize="0"/>
          <p:nvPr/>
        </p:nvPicPr>
        <p:blipFill rotWithShape="1">
          <a:blip r:embed="rId3">
            <a:alphaModFix/>
          </a:blip>
          <a:srcRect r="18923"/>
          <a:stretch/>
        </p:blipFill>
        <p:spPr>
          <a:xfrm>
            <a:off x="3879287" y="894486"/>
            <a:ext cx="4953013" cy="3882300"/>
          </a:xfrm>
          <a:prstGeom prst="rect">
            <a:avLst/>
          </a:prstGeom>
          <a:noFill/>
          <a:ln>
            <a:noFill/>
          </a:ln>
        </p:spPr>
      </p:pic>
      <p:pic>
        <p:nvPicPr>
          <p:cNvPr id="152" name="Google Shape;152;p24"/>
          <p:cNvPicPr preferRelativeResize="0"/>
          <p:nvPr/>
        </p:nvPicPr>
        <p:blipFill>
          <a:blip r:embed="rId4">
            <a:alphaModFix/>
          </a:blip>
          <a:stretch>
            <a:fillRect/>
          </a:stretch>
        </p:blipFill>
        <p:spPr>
          <a:xfrm>
            <a:off x="8520600" y="4776786"/>
            <a:ext cx="311700" cy="166500"/>
          </a:xfrm>
          <a:prstGeom prst="rect">
            <a:avLst/>
          </a:prstGeom>
          <a:noFill/>
          <a:ln>
            <a:noFill/>
          </a:ln>
        </p:spPr>
      </p:pic>
      <p:sp>
        <p:nvSpPr>
          <p:cNvPr id="153" name="Google Shape;153;p24"/>
          <p:cNvSpPr txBox="1">
            <a:spLocks noGrp="1"/>
          </p:cNvSpPr>
          <p:nvPr>
            <p:ph type="sldNum" idx="12"/>
          </p:nvPr>
        </p:nvSpPr>
        <p:spPr>
          <a:xfrm>
            <a:off x="797190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latin typeface="Arial"/>
                <a:ea typeface="Arial"/>
                <a:cs typeface="Arial"/>
                <a:sym typeface="Arial"/>
              </a:rPr>
              <a:t>11</a:t>
            </a:fld>
            <a:endParaRPr>
              <a:latin typeface="Arial"/>
              <a:ea typeface="Arial"/>
              <a:cs typeface="Arial"/>
              <a:sym typeface="Arial"/>
            </a:endParaRPr>
          </a:p>
        </p:txBody>
      </p:sp>
      <p:pic>
        <p:nvPicPr>
          <p:cNvPr id="3" name="Picture 2">
            <a:extLst>
              <a:ext uri="{FF2B5EF4-FFF2-40B4-BE49-F238E27FC236}">
                <a16:creationId xmlns:a16="http://schemas.microsoft.com/office/drawing/2014/main" id="{C4619167-1D5E-30E8-D78B-4061F10283AA}"/>
              </a:ext>
            </a:extLst>
          </p:cNvPr>
          <p:cNvPicPr>
            <a:picLocks noChangeAspect="1"/>
          </p:cNvPicPr>
          <p:nvPr/>
        </p:nvPicPr>
        <p:blipFill>
          <a:blip r:embed="rId5"/>
          <a:stretch>
            <a:fillRect/>
          </a:stretch>
        </p:blipFill>
        <p:spPr>
          <a:xfrm>
            <a:off x="1533008" y="2814910"/>
            <a:ext cx="6438900" cy="1498600"/>
          </a:xfrm>
          <a:prstGeom prst="rect">
            <a:avLst/>
          </a:prstGeom>
        </p:spPr>
      </p:pic>
      <p:sp>
        <p:nvSpPr>
          <p:cNvPr id="4" name="Rectangle 3">
            <a:extLst>
              <a:ext uri="{FF2B5EF4-FFF2-40B4-BE49-F238E27FC236}">
                <a16:creationId xmlns:a16="http://schemas.microsoft.com/office/drawing/2014/main" id="{E0ECEFB5-BAA6-C227-A4A4-A662DB853680}"/>
              </a:ext>
            </a:extLst>
          </p:cNvPr>
          <p:cNvSpPr/>
          <p:nvPr/>
        </p:nvSpPr>
        <p:spPr>
          <a:xfrm>
            <a:off x="7797676" y="1305493"/>
            <a:ext cx="1034624" cy="279467"/>
          </a:xfrm>
          <a:prstGeom prst="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BFB4D8D-8D5F-1BB5-1F1B-1F191A94C5A1}"/>
              </a:ext>
            </a:extLst>
          </p:cNvPr>
          <p:cNvSpPr/>
          <p:nvPr/>
        </p:nvSpPr>
        <p:spPr>
          <a:xfrm>
            <a:off x="7797676" y="2122413"/>
            <a:ext cx="1034624" cy="279467"/>
          </a:xfrm>
          <a:prstGeom prst="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C1EAEF2-6EAA-EEF8-3777-A12AE2FABAB1}"/>
              </a:ext>
            </a:extLst>
          </p:cNvPr>
          <p:cNvSpPr/>
          <p:nvPr/>
        </p:nvSpPr>
        <p:spPr>
          <a:xfrm>
            <a:off x="5275996" y="3692133"/>
            <a:ext cx="1034624" cy="279467"/>
          </a:xfrm>
          <a:prstGeom prst="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48FF9F2-C770-5AF5-B3E4-64AF8CFA62DF}"/>
              </a:ext>
            </a:extLst>
          </p:cNvPr>
          <p:cNvSpPr/>
          <p:nvPr/>
        </p:nvSpPr>
        <p:spPr>
          <a:xfrm>
            <a:off x="6400800" y="3992880"/>
            <a:ext cx="1131128" cy="320630"/>
          </a:xfrm>
          <a:prstGeom prst="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4"/>
                                        </p:tgtEl>
                                        <p:attrNameLst>
                                          <p:attrName>style.visibility</p:attrName>
                                        </p:attrNameLst>
                                      </p:cBhvr>
                                      <p:to>
                                        <p:strVal val="hidden"/>
                                      </p:to>
                                    </p:set>
                                  </p:childTnLst>
                                </p:cTn>
                              </p:par>
                              <p:par>
                                <p:cTn id="17" presetID="9" presetClass="emph" presetSubtype="0" nodeType="withEffect">
                                  <p:stCondLst>
                                    <p:cond delay="0"/>
                                  </p:stCondLst>
                                  <p:childTnLst>
                                    <p:set>
                                      <p:cBhvr>
                                        <p:cTn id="18" dur="indefinite"/>
                                        <p:tgtEl>
                                          <p:spTgt spid="151"/>
                                        </p:tgtEl>
                                        <p:attrNameLst>
                                          <p:attrName>style.opacity</p:attrName>
                                        </p:attrNameLst>
                                      </p:cBhvr>
                                      <p:to>
                                        <p:strVal val="0.25"/>
                                      </p:to>
                                    </p:set>
                                    <p:animEffect filter="image" prLst="opacity: 0.25">
                                      <p:cBhvr rctx="IE">
                                        <p:cTn id="19" dur="indefinite"/>
                                        <p:tgtEl>
                                          <p:spTgt spid="151"/>
                                        </p:tgtEl>
                                      </p:cBhvr>
                                    </p:animEffect>
                                  </p:childTnLst>
                                </p:cTn>
                              </p:par>
                              <p:par>
                                <p:cTn id="20" presetID="1" presetClass="entr" presetSubtype="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311700" y="1925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RQ2: Changes sometimes break but not too often</a:t>
            </a:r>
            <a:endParaRPr/>
          </a:p>
        </p:txBody>
      </p:sp>
      <p:sp>
        <p:nvSpPr>
          <p:cNvPr id="159" name="Google Shape;159;p25"/>
          <p:cNvSpPr txBox="1">
            <a:spLocks noGrp="1"/>
          </p:cNvSpPr>
          <p:nvPr>
            <p:ph type="body" idx="1"/>
          </p:nvPr>
        </p:nvSpPr>
        <p:spPr>
          <a:xfrm>
            <a:off x="311700" y="938400"/>
            <a:ext cx="8520600" cy="572700"/>
          </a:xfrm>
          <a:prstGeom prst="rect">
            <a:avLst/>
          </a:prstGeom>
        </p:spPr>
        <p:txBody>
          <a:bodyPr spcFirstLastPara="1" wrap="square" lIns="91425" tIns="91425" rIns="91425" bIns="91425" anchor="t" anchorCtr="0">
            <a:noAutofit/>
          </a:bodyPr>
          <a:lstStyle/>
          <a:p>
            <a:pPr marL="457200" lvl="0" indent="-330200" algn="l" rtl="0">
              <a:lnSpc>
                <a:spcPct val="95000"/>
              </a:lnSpc>
              <a:spcBef>
                <a:spcPts val="0"/>
              </a:spcBef>
              <a:spcAft>
                <a:spcPts val="0"/>
              </a:spcAft>
              <a:buSzPts val="1600"/>
              <a:buChar char="●"/>
            </a:pPr>
            <a:r>
              <a:rPr lang="en" sz="1600"/>
              <a:t>Weak positive correlation between changes and the number of failures </a:t>
            </a:r>
            <a:br>
              <a:rPr lang="en" sz="1600"/>
            </a:br>
            <a:r>
              <a:rPr lang="en" sz="1600"/>
              <a:t>(Spearman’s 𝜌 = 0.36).</a:t>
            </a:r>
            <a:endParaRPr sz="1600"/>
          </a:p>
        </p:txBody>
      </p:sp>
      <p:pic>
        <p:nvPicPr>
          <p:cNvPr id="160" name="Google Shape;160;p25"/>
          <p:cNvPicPr preferRelativeResize="0"/>
          <p:nvPr/>
        </p:nvPicPr>
        <p:blipFill>
          <a:blip r:embed="rId3">
            <a:alphaModFix/>
          </a:blip>
          <a:stretch>
            <a:fillRect/>
          </a:stretch>
        </p:blipFill>
        <p:spPr>
          <a:xfrm>
            <a:off x="311703" y="1631325"/>
            <a:ext cx="4091021" cy="3003874"/>
          </a:xfrm>
          <a:prstGeom prst="rect">
            <a:avLst/>
          </a:prstGeom>
          <a:noFill/>
          <a:ln>
            <a:noFill/>
          </a:ln>
        </p:spPr>
      </p:pic>
      <p:pic>
        <p:nvPicPr>
          <p:cNvPr id="161" name="Google Shape;161;p25"/>
          <p:cNvPicPr preferRelativeResize="0"/>
          <p:nvPr/>
        </p:nvPicPr>
        <p:blipFill>
          <a:blip r:embed="rId4">
            <a:alphaModFix/>
          </a:blip>
          <a:stretch>
            <a:fillRect/>
          </a:stretch>
        </p:blipFill>
        <p:spPr>
          <a:xfrm>
            <a:off x="4572000" y="1644929"/>
            <a:ext cx="4299824" cy="3141672"/>
          </a:xfrm>
          <a:prstGeom prst="rect">
            <a:avLst/>
          </a:prstGeom>
          <a:noFill/>
          <a:ln>
            <a:noFill/>
          </a:ln>
        </p:spPr>
      </p:pic>
      <p:pic>
        <p:nvPicPr>
          <p:cNvPr id="162" name="Google Shape;162;p25"/>
          <p:cNvPicPr preferRelativeResize="0"/>
          <p:nvPr/>
        </p:nvPicPr>
        <p:blipFill>
          <a:blip r:embed="rId5">
            <a:alphaModFix/>
          </a:blip>
          <a:stretch>
            <a:fillRect/>
          </a:stretch>
        </p:blipFill>
        <p:spPr>
          <a:xfrm>
            <a:off x="8520600" y="4776786"/>
            <a:ext cx="311700" cy="166500"/>
          </a:xfrm>
          <a:prstGeom prst="rect">
            <a:avLst/>
          </a:prstGeom>
          <a:noFill/>
          <a:ln>
            <a:noFill/>
          </a:ln>
        </p:spPr>
      </p:pic>
      <p:sp>
        <p:nvSpPr>
          <p:cNvPr id="163" name="Google Shape;163;p25"/>
          <p:cNvSpPr txBox="1">
            <a:spLocks noGrp="1"/>
          </p:cNvSpPr>
          <p:nvPr>
            <p:ph type="sldNum" idx="12"/>
          </p:nvPr>
        </p:nvSpPr>
        <p:spPr>
          <a:xfrm>
            <a:off x="797190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latin typeface="Arial"/>
                <a:ea typeface="Arial"/>
                <a:cs typeface="Arial"/>
                <a:sym typeface="Arial"/>
              </a:rPr>
              <a:t>12</a:t>
            </a:fld>
            <a:endParaRPr>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311700" y="1812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RQ3: Synthetic Models </a:t>
            </a:r>
            <a:endParaRPr/>
          </a:p>
        </p:txBody>
      </p:sp>
      <p:sp>
        <p:nvSpPr>
          <p:cNvPr id="169" name="Google Shape;169;p26"/>
          <p:cNvSpPr txBox="1">
            <a:spLocks noGrp="1"/>
          </p:cNvSpPr>
          <p:nvPr>
            <p:ph type="body" idx="1"/>
          </p:nvPr>
        </p:nvSpPr>
        <p:spPr>
          <a:xfrm>
            <a:off x="311700" y="811775"/>
            <a:ext cx="8520600" cy="1518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i="1" dirty="0"/>
              <a:t>Real models</a:t>
            </a:r>
            <a:r>
              <a:rPr lang="en" dirty="0"/>
              <a:t>: Crashes and incorrect behavior → ∼5% of models. </a:t>
            </a:r>
            <a:endParaRPr dirty="0"/>
          </a:p>
          <a:p>
            <a:pPr marL="457200" lvl="0" indent="-342900" algn="l" rtl="0">
              <a:spcBef>
                <a:spcPts val="0"/>
              </a:spcBef>
              <a:spcAft>
                <a:spcPts val="0"/>
              </a:spcAft>
              <a:buSzPts val="1800"/>
              <a:buChar char="●"/>
            </a:pPr>
            <a:r>
              <a:rPr lang="en" i="1" dirty="0"/>
              <a:t>Synthetic models:</a:t>
            </a:r>
            <a:r>
              <a:rPr lang="en" dirty="0"/>
              <a:t> Reveal incorrect model behavior more often than </a:t>
            </a:r>
            <a:r>
              <a:rPr lang="en" i="1" dirty="0"/>
              <a:t>Real models</a:t>
            </a:r>
            <a:r>
              <a:rPr lang="en" dirty="0"/>
              <a:t>, ∼25% (822/7,192) vs. ∼1% (20/3,522).</a:t>
            </a:r>
            <a:endParaRPr dirty="0"/>
          </a:p>
        </p:txBody>
      </p:sp>
      <p:sp>
        <p:nvSpPr>
          <p:cNvPr id="170" name="Google Shape;170;p26"/>
          <p:cNvSpPr txBox="1"/>
          <p:nvPr/>
        </p:nvSpPr>
        <p:spPr>
          <a:xfrm>
            <a:off x="193800" y="4573975"/>
            <a:ext cx="7778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i="1"/>
              <a:t>Incorrect Output</a:t>
            </a:r>
            <a:r>
              <a:rPr lang="en" sz="1200"/>
              <a:t> is when the difference in outputs of original and converted models are &gt;10</a:t>
            </a:r>
            <a:r>
              <a:rPr lang="en" sz="1200" baseline="30000"/>
              <a:t>-3</a:t>
            </a:r>
            <a:endParaRPr sz="1200"/>
          </a:p>
        </p:txBody>
      </p:sp>
      <p:pic>
        <p:nvPicPr>
          <p:cNvPr id="171" name="Google Shape;171;p26"/>
          <p:cNvPicPr preferRelativeResize="0"/>
          <p:nvPr/>
        </p:nvPicPr>
        <p:blipFill>
          <a:blip r:embed="rId3">
            <a:alphaModFix/>
          </a:blip>
          <a:stretch>
            <a:fillRect/>
          </a:stretch>
        </p:blipFill>
        <p:spPr>
          <a:xfrm>
            <a:off x="8520600" y="4776786"/>
            <a:ext cx="311700" cy="166500"/>
          </a:xfrm>
          <a:prstGeom prst="rect">
            <a:avLst/>
          </a:prstGeom>
          <a:noFill/>
          <a:ln>
            <a:noFill/>
          </a:ln>
        </p:spPr>
      </p:pic>
      <p:sp>
        <p:nvSpPr>
          <p:cNvPr id="172" name="Google Shape;172;p26"/>
          <p:cNvSpPr txBox="1">
            <a:spLocks noGrp="1"/>
          </p:cNvSpPr>
          <p:nvPr>
            <p:ph type="sldNum" idx="12"/>
          </p:nvPr>
        </p:nvSpPr>
        <p:spPr>
          <a:xfrm>
            <a:off x="797190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latin typeface="Arial"/>
                <a:ea typeface="Arial"/>
                <a:cs typeface="Arial"/>
                <a:sym typeface="Arial"/>
              </a:rPr>
              <a:t>13</a:t>
            </a:fld>
            <a:endParaRPr>
              <a:latin typeface="Arial"/>
              <a:ea typeface="Arial"/>
              <a:cs typeface="Arial"/>
              <a:sym typeface="Arial"/>
            </a:endParaRPr>
          </a:p>
        </p:txBody>
      </p:sp>
      <p:pic>
        <p:nvPicPr>
          <p:cNvPr id="173" name="Google Shape;173;p26"/>
          <p:cNvPicPr preferRelativeResize="0"/>
          <p:nvPr/>
        </p:nvPicPr>
        <p:blipFill>
          <a:blip r:embed="rId4">
            <a:alphaModFix/>
          </a:blip>
          <a:stretch>
            <a:fillRect/>
          </a:stretch>
        </p:blipFill>
        <p:spPr>
          <a:xfrm>
            <a:off x="0" y="1843465"/>
            <a:ext cx="9144001" cy="2781910"/>
          </a:xfrm>
          <a:prstGeom prst="rect">
            <a:avLst/>
          </a:prstGeom>
          <a:noFill/>
          <a:ln>
            <a:noFill/>
          </a:ln>
        </p:spPr>
      </p:pic>
      <p:sp>
        <p:nvSpPr>
          <p:cNvPr id="2" name="Rectangle 1">
            <a:extLst>
              <a:ext uri="{FF2B5EF4-FFF2-40B4-BE49-F238E27FC236}">
                <a16:creationId xmlns:a16="http://schemas.microsoft.com/office/drawing/2014/main" id="{E249BA43-D3A6-FFBA-7832-15AE9CD3E7F1}"/>
              </a:ext>
            </a:extLst>
          </p:cNvPr>
          <p:cNvSpPr/>
          <p:nvPr/>
        </p:nvSpPr>
        <p:spPr>
          <a:xfrm>
            <a:off x="3679902" y="3361765"/>
            <a:ext cx="758283" cy="797640"/>
          </a:xfrm>
          <a:prstGeom prst="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B0A7A95-98E4-250A-A467-4D06BA63003F}"/>
              </a:ext>
            </a:extLst>
          </p:cNvPr>
          <p:cNvSpPr/>
          <p:nvPr/>
        </p:nvSpPr>
        <p:spPr>
          <a:xfrm>
            <a:off x="6307873" y="3361765"/>
            <a:ext cx="758283" cy="797640"/>
          </a:xfrm>
          <a:prstGeom prst="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6C12110-8C16-CB76-4508-2748E9A4FE41}"/>
              </a:ext>
            </a:extLst>
          </p:cNvPr>
          <p:cNvSpPr/>
          <p:nvPr/>
        </p:nvSpPr>
        <p:spPr>
          <a:xfrm>
            <a:off x="4572000" y="3882623"/>
            <a:ext cx="1650380" cy="276781"/>
          </a:xfrm>
          <a:prstGeom prst="rect">
            <a:avLst/>
          </a:prstGeom>
          <a:noFill/>
          <a:ln w="571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BE33202-4143-E033-8630-A3677E204CB0}"/>
              </a:ext>
            </a:extLst>
          </p:cNvPr>
          <p:cNvSpPr/>
          <p:nvPr/>
        </p:nvSpPr>
        <p:spPr>
          <a:xfrm>
            <a:off x="7151648" y="3882623"/>
            <a:ext cx="1784195" cy="267629"/>
          </a:xfrm>
          <a:prstGeom prst="rect">
            <a:avLst/>
          </a:prstGeom>
          <a:noFill/>
          <a:ln w="571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Implications</a:t>
            </a:r>
            <a:endParaRPr/>
          </a:p>
        </p:txBody>
      </p:sp>
      <p:sp>
        <p:nvSpPr>
          <p:cNvPr id="179" name="Google Shape;179;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CA" i="1" dirty="0"/>
              <a:t>For ONNX users: ONNX Failure Modes</a:t>
            </a:r>
            <a:endParaRPr i="1" dirty="0"/>
          </a:p>
          <a:p>
            <a:pPr marL="457200" lvl="0" indent="-342900" algn="l" rtl="0">
              <a:spcBef>
                <a:spcPts val="1200"/>
              </a:spcBef>
              <a:spcAft>
                <a:spcPts val="0"/>
              </a:spcAft>
              <a:buSzPts val="1800"/>
              <a:buChar char="●"/>
            </a:pPr>
            <a:r>
              <a:rPr lang="en" dirty="0"/>
              <a:t>Crashes are common</a:t>
            </a:r>
            <a:endParaRPr dirty="0"/>
          </a:p>
          <a:p>
            <a:pPr marL="457200" lvl="0" indent="-342900" algn="l" rtl="0">
              <a:spcBef>
                <a:spcPts val="0"/>
              </a:spcBef>
              <a:spcAft>
                <a:spcPts val="0"/>
              </a:spcAft>
              <a:buSzPts val="1800"/>
              <a:buChar char="●"/>
            </a:pPr>
            <a:r>
              <a:rPr lang="en" dirty="0"/>
              <a:t>Wrong models happen too – beware!</a:t>
            </a:r>
            <a:endParaRPr dirty="0"/>
          </a:p>
          <a:p>
            <a:pPr marL="457200" lvl="0" indent="-342900" algn="l" rtl="0">
              <a:spcBef>
                <a:spcPts val="0"/>
              </a:spcBef>
              <a:spcAft>
                <a:spcPts val="0"/>
              </a:spcAft>
              <a:buSzPts val="1800"/>
              <a:buChar char="●"/>
            </a:pPr>
            <a:r>
              <a:rPr lang="en" dirty="0"/>
              <a:t>The more unusual your model, the more likely a silent conversion failure</a:t>
            </a:r>
            <a:endParaRPr dirty="0"/>
          </a:p>
          <a:p>
            <a:pPr marL="0" lvl="0" indent="0" algn="l" rtl="0">
              <a:spcBef>
                <a:spcPts val="1200"/>
              </a:spcBef>
              <a:spcAft>
                <a:spcPts val="0"/>
              </a:spcAft>
              <a:buNone/>
            </a:pPr>
            <a:r>
              <a:rPr lang="en" i="1" dirty="0"/>
              <a:t>F</a:t>
            </a:r>
            <a:r>
              <a:rPr lang="en-CA" i="1" dirty="0"/>
              <a:t>o</a:t>
            </a:r>
            <a:r>
              <a:rPr lang="en" i="1" dirty="0"/>
              <a:t>r Converter Developers: Testing of Converters</a:t>
            </a:r>
            <a:endParaRPr i="1" dirty="0"/>
          </a:p>
          <a:p>
            <a:pPr marL="457200" lvl="0" indent="-342900" algn="l" rtl="0">
              <a:spcBef>
                <a:spcPts val="1200"/>
              </a:spcBef>
              <a:spcAft>
                <a:spcPts val="0"/>
              </a:spcAft>
              <a:buSzPts val="1800"/>
              <a:buChar char="●"/>
            </a:pPr>
            <a:r>
              <a:rPr lang="en" dirty="0"/>
              <a:t>Model generation effective at inducing incorrect outputs (RQ3)</a:t>
            </a:r>
            <a:endParaRPr dirty="0"/>
          </a:p>
          <a:p>
            <a:pPr marL="457200" lvl="0" indent="-342900" algn="l" rtl="0">
              <a:spcBef>
                <a:spcPts val="0"/>
              </a:spcBef>
              <a:spcAft>
                <a:spcPts val="0"/>
              </a:spcAft>
              <a:buSzPts val="1800"/>
              <a:buChar char="●"/>
            </a:pPr>
            <a:r>
              <a:rPr lang="en" dirty="0"/>
              <a:t>Model generation may be a good addition to converter test suites</a:t>
            </a:r>
            <a:endParaRPr dirty="0"/>
          </a:p>
        </p:txBody>
      </p:sp>
      <p:pic>
        <p:nvPicPr>
          <p:cNvPr id="180" name="Google Shape;180;p27"/>
          <p:cNvPicPr preferRelativeResize="0"/>
          <p:nvPr/>
        </p:nvPicPr>
        <p:blipFill>
          <a:blip r:embed="rId3">
            <a:alphaModFix/>
          </a:blip>
          <a:stretch>
            <a:fillRect/>
          </a:stretch>
        </p:blipFill>
        <p:spPr>
          <a:xfrm>
            <a:off x="8520600" y="4776786"/>
            <a:ext cx="311700" cy="166500"/>
          </a:xfrm>
          <a:prstGeom prst="rect">
            <a:avLst/>
          </a:prstGeom>
          <a:noFill/>
          <a:ln>
            <a:noFill/>
          </a:ln>
        </p:spPr>
      </p:pic>
      <p:sp>
        <p:nvSpPr>
          <p:cNvPr id="181" name="Google Shape;181;p27"/>
          <p:cNvSpPr txBox="1">
            <a:spLocks noGrp="1"/>
          </p:cNvSpPr>
          <p:nvPr>
            <p:ph type="sldNum" idx="12"/>
          </p:nvPr>
        </p:nvSpPr>
        <p:spPr>
          <a:xfrm>
            <a:off x="797190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latin typeface="Arial"/>
                <a:ea typeface="Arial"/>
                <a:cs typeface="Arial"/>
                <a:sym typeface="Arial"/>
              </a:rPr>
              <a:t>14</a:t>
            </a:fld>
            <a:endParaRPr>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Ways you can get involved? Survey!</a:t>
            </a:r>
            <a:endParaRPr/>
          </a:p>
        </p:txBody>
      </p:sp>
      <p:pic>
        <p:nvPicPr>
          <p:cNvPr id="188" name="Google Shape;188;p28"/>
          <p:cNvPicPr preferRelativeResize="0"/>
          <p:nvPr/>
        </p:nvPicPr>
        <p:blipFill>
          <a:blip r:embed="rId3">
            <a:alphaModFix/>
          </a:blip>
          <a:stretch>
            <a:fillRect/>
          </a:stretch>
        </p:blipFill>
        <p:spPr>
          <a:xfrm>
            <a:off x="8520600" y="4776786"/>
            <a:ext cx="311700" cy="166500"/>
          </a:xfrm>
          <a:prstGeom prst="rect">
            <a:avLst/>
          </a:prstGeom>
          <a:noFill/>
          <a:ln>
            <a:noFill/>
          </a:ln>
        </p:spPr>
      </p:pic>
      <p:sp>
        <p:nvSpPr>
          <p:cNvPr id="189" name="Google Shape;189;p28"/>
          <p:cNvSpPr txBox="1">
            <a:spLocks noGrp="1"/>
          </p:cNvSpPr>
          <p:nvPr>
            <p:ph type="sldNum" idx="12"/>
          </p:nvPr>
        </p:nvSpPr>
        <p:spPr>
          <a:xfrm>
            <a:off x="797190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latin typeface="Arial"/>
                <a:ea typeface="Arial"/>
                <a:cs typeface="Arial"/>
                <a:sym typeface="Arial"/>
              </a:rPr>
              <a:t>15</a:t>
            </a:fld>
            <a:endParaRPr>
              <a:latin typeface="Arial"/>
              <a:ea typeface="Arial"/>
              <a:cs typeface="Arial"/>
              <a:sym typeface="Arial"/>
            </a:endParaRPr>
          </a:p>
        </p:txBody>
      </p:sp>
      <p:pic>
        <p:nvPicPr>
          <p:cNvPr id="190" name="Google Shape;190;p28"/>
          <p:cNvPicPr preferRelativeResize="0"/>
          <p:nvPr/>
        </p:nvPicPr>
        <p:blipFill>
          <a:blip r:embed="rId4">
            <a:alphaModFix/>
          </a:blip>
          <a:stretch>
            <a:fillRect/>
          </a:stretch>
        </p:blipFill>
        <p:spPr>
          <a:xfrm>
            <a:off x="2764087" y="1052763"/>
            <a:ext cx="3615824" cy="3615824"/>
          </a:xfrm>
          <a:prstGeom prst="rect">
            <a:avLst/>
          </a:prstGeom>
          <a:noFill/>
          <a:ln>
            <a:noFill/>
          </a:ln>
        </p:spPr>
      </p:pic>
      <p:sp>
        <p:nvSpPr>
          <p:cNvPr id="191" name="Google Shape;191;p28"/>
          <p:cNvSpPr txBox="1"/>
          <p:nvPr/>
        </p:nvSpPr>
        <p:spPr>
          <a:xfrm>
            <a:off x="2917950" y="4568875"/>
            <a:ext cx="3308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5"/>
              </a:rPr>
              <a:t>https://forms.gle/cqYqHAzNkCpaaonr8</a:t>
            </a:r>
            <a:r>
              <a:rPr lang="en" dirty="0"/>
              <a:t> </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9"/>
          <p:cNvSpPr txBox="1">
            <a:spLocks noGrp="1"/>
          </p:cNvSpPr>
          <p:nvPr>
            <p:ph type="title"/>
          </p:nvPr>
        </p:nvSpPr>
        <p:spPr>
          <a:xfrm>
            <a:off x="311700" y="826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Other references</a:t>
            </a:r>
            <a:endParaRPr/>
          </a:p>
        </p:txBody>
      </p:sp>
      <p:sp>
        <p:nvSpPr>
          <p:cNvPr id="197" name="Google Shape;197;p29"/>
          <p:cNvSpPr txBox="1">
            <a:spLocks noGrp="1"/>
          </p:cNvSpPr>
          <p:nvPr>
            <p:ph type="body" idx="1"/>
          </p:nvPr>
        </p:nvSpPr>
        <p:spPr>
          <a:xfrm>
            <a:off x="311700" y="1533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[1]: </a:t>
            </a:r>
            <a:r>
              <a:rPr lang="en" i="1"/>
              <a:t>An Empirical Study of Challenges in Converting Deep Learning Models</a:t>
            </a:r>
            <a:r>
              <a:rPr lang="en"/>
              <a:t> </a:t>
            </a:r>
            <a:r>
              <a:rPr lang="en" u="sng">
                <a:solidFill>
                  <a:schemeClr val="hlink"/>
                </a:solidFill>
                <a:hlinkClick r:id="rId3"/>
              </a:rPr>
              <a:t>http://arxiv.org/abs/2206.14322</a:t>
            </a:r>
            <a:endParaRPr/>
          </a:p>
          <a:p>
            <a:pPr marL="0" lvl="0" indent="0" algn="l" rtl="0">
              <a:spcBef>
                <a:spcPts val="1200"/>
              </a:spcBef>
              <a:spcAft>
                <a:spcPts val="0"/>
              </a:spcAft>
              <a:buNone/>
            </a:pPr>
            <a:r>
              <a:rPr lang="en"/>
              <a:t>[2]: </a:t>
            </a:r>
            <a:r>
              <a:rPr lang="en" i="1"/>
              <a:t>Sionnx: Automatic Unit Test Generator for ONNX Conformance </a:t>
            </a:r>
            <a:r>
              <a:rPr lang="en" u="sng">
                <a:solidFill>
                  <a:schemeClr val="hlink"/>
                </a:solidFill>
                <a:hlinkClick r:id="rId4"/>
              </a:rPr>
              <a:t>http://arxiv.org/abs/1906.05676</a:t>
            </a:r>
            <a:endParaRPr/>
          </a:p>
          <a:p>
            <a:pPr marL="0" lvl="0" indent="0" algn="l" rtl="0">
              <a:spcBef>
                <a:spcPts val="1200"/>
              </a:spcBef>
              <a:spcAft>
                <a:spcPts val="0"/>
              </a:spcAft>
              <a:buNone/>
            </a:pPr>
            <a:r>
              <a:rPr lang="en"/>
              <a:t>[3]: </a:t>
            </a:r>
            <a:r>
              <a:rPr lang="en" i="1"/>
              <a:t>Pre-Quantized Deep Learning Models Codified in ONNX to Enable Hardware/Software Co-Design </a:t>
            </a:r>
            <a:r>
              <a:rPr lang="en" u="sng">
                <a:solidFill>
                  <a:schemeClr val="hlink"/>
                </a:solidFill>
                <a:hlinkClick r:id="rId5"/>
              </a:rPr>
              <a:t>http://arxiv.org/abs/2110.01730</a:t>
            </a:r>
            <a:endParaRPr/>
          </a:p>
          <a:p>
            <a:pPr marL="0" lvl="0" indent="0" algn="l" rtl="0">
              <a:spcBef>
                <a:spcPts val="1200"/>
              </a:spcBef>
              <a:spcAft>
                <a:spcPts val="0"/>
              </a:spcAft>
              <a:buNone/>
            </a:pPr>
            <a:r>
              <a:rPr lang="en"/>
              <a:t>[4]: </a:t>
            </a:r>
            <a:r>
              <a:rPr lang="en" i="1"/>
              <a:t>ESPnet-ONNX: Bridging a Gap Between Research and Production</a:t>
            </a:r>
            <a:r>
              <a:rPr lang="en"/>
              <a:t> </a:t>
            </a:r>
            <a:r>
              <a:rPr lang="en" u="sng">
                <a:solidFill>
                  <a:schemeClr val="hlink"/>
                </a:solidFill>
                <a:hlinkClick r:id="rId6"/>
              </a:rPr>
              <a:t>https://arxiv.org/abs/2209.09756</a:t>
            </a:r>
            <a:endParaRPr/>
          </a:p>
          <a:p>
            <a:pPr marL="0" lvl="0" indent="0" algn="l" rtl="0">
              <a:spcBef>
                <a:spcPts val="1200"/>
              </a:spcBef>
              <a:spcAft>
                <a:spcPts val="1200"/>
              </a:spcAft>
              <a:buNone/>
            </a:pPr>
            <a:endParaRPr/>
          </a:p>
        </p:txBody>
      </p:sp>
      <p:sp>
        <p:nvSpPr>
          <p:cNvPr id="198" name="Google Shape;198;p29"/>
          <p:cNvSpPr txBox="1">
            <a:spLocks noGrp="1"/>
          </p:cNvSpPr>
          <p:nvPr>
            <p:ph type="title"/>
          </p:nvPr>
        </p:nvSpPr>
        <p:spPr>
          <a:xfrm>
            <a:off x="311700" y="1185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Our paper: </a:t>
            </a:r>
            <a:r>
              <a:rPr lang="en" sz="2700" u="sng">
                <a:solidFill>
                  <a:schemeClr val="hlink"/>
                </a:solidFill>
                <a:hlinkClick r:id="rId7"/>
              </a:rPr>
              <a:t>https://arxiv.org/abs/2303.17708</a:t>
            </a:r>
            <a:endParaRPr sz="2700"/>
          </a:p>
        </p:txBody>
      </p:sp>
      <p:pic>
        <p:nvPicPr>
          <p:cNvPr id="199" name="Google Shape;199;p29"/>
          <p:cNvPicPr preferRelativeResize="0"/>
          <p:nvPr/>
        </p:nvPicPr>
        <p:blipFill>
          <a:blip r:embed="rId8">
            <a:alphaModFix/>
          </a:blip>
          <a:stretch>
            <a:fillRect/>
          </a:stretch>
        </p:blipFill>
        <p:spPr>
          <a:xfrm>
            <a:off x="8520600" y="4776786"/>
            <a:ext cx="311700" cy="166500"/>
          </a:xfrm>
          <a:prstGeom prst="rect">
            <a:avLst/>
          </a:prstGeom>
          <a:noFill/>
          <a:ln>
            <a:noFill/>
          </a:ln>
        </p:spPr>
      </p:pic>
      <p:sp>
        <p:nvSpPr>
          <p:cNvPr id="200" name="Google Shape;200;p29"/>
          <p:cNvSpPr txBox="1">
            <a:spLocks noGrp="1"/>
          </p:cNvSpPr>
          <p:nvPr>
            <p:ph type="sldNum" idx="12"/>
          </p:nvPr>
        </p:nvSpPr>
        <p:spPr>
          <a:xfrm>
            <a:off x="797190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latin typeface="Arial"/>
                <a:ea typeface="Arial"/>
                <a:cs typeface="Arial"/>
                <a:sym typeface="Arial"/>
              </a:rPr>
              <a:t>16</a:t>
            </a:fld>
            <a:endParaRPr>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Bonus Slides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 Projects and questions</a:t>
            </a:r>
            <a:endParaRPr/>
          </a:p>
        </p:txBody>
      </p:sp>
      <p:sp>
        <p:nvSpPr>
          <p:cNvPr id="132" name="Google Shape;132;p22"/>
          <p:cNvSpPr txBox="1">
            <a:spLocks noGrp="1"/>
          </p:cNvSpPr>
          <p:nvPr>
            <p:ph type="body" idx="1"/>
          </p:nvPr>
        </p:nvSpPr>
        <p:spPr>
          <a:xfrm>
            <a:off x="311700" y="1152475"/>
            <a:ext cx="81708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600" i="1"/>
          </a:p>
          <a:p>
            <a:pPr marL="0" lvl="0" indent="0" algn="l" rtl="0">
              <a:spcBef>
                <a:spcPts val="1200"/>
              </a:spcBef>
              <a:spcAft>
                <a:spcPts val="1200"/>
              </a:spcAft>
              <a:buNone/>
            </a:pPr>
            <a:endParaRPr i="1"/>
          </a:p>
        </p:txBody>
      </p:sp>
      <p:pic>
        <p:nvPicPr>
          <p:cNvPr id="133" name="Google Shape;133;p22"/>
          <p:cNvPicPr preferRelativeResize="0"/>
          <p:nvPr/>
        </p:nvPicPr>
        <p:blipFill>
          <a:blip r:embed="rId3">
            <a:alphaModFix/>
          </a:blip>
          <a:stretch>
            <a:fillRect/>
          </a:stretch>
        </p:blipFill>
        <p:spPr>
          <a:xfrm>
            <a:off x="1269387" y="467875"/>
            <a:ext cx="6605224" cy="4675625"/>
          </a:xfrm>
          <a:prstGeom prst="rect">
            <a:avLst/>
          </a:prstGeom>
          <a:noFill/>
          <a:ln>
            <a:noFill/>
          </a:ln>
        </p:spPr>
      </p:pic>
      <p:pic>
        <p:nvPicPr>
          <p:cNvPr id="134" name="Google Shape;134;p22"/>
          <p:cNvPicPr preferRelativeResize="0"/>
          <p:nvPr/>
        </p:nvPicPr>
        <p:blipFill>
          <a:blip r:embed="rId4">
            <a:alphaModFix/>
          </a:blip>
          <a:stretch>
            <a:fillRect/>
          </a:stretch>
        </p:blipFill>
        <p:spPr>
          <a:xfrm>
            <a:off x="8520600" y="4776786"/>
            <a:ext cx="311700" cy="166500"/>
          </a:xfrm>
          <a:prstGeom prst="rect">
            <a:avLst/>
          </a:prstGeom>
          <a:noFill/>
          <a:ln>
            <a:noFill/>
          </a:ln>
        </p:spPr>
      </p:pic>
      <p:sp>
        <p:nvSpPr>
          <p:cNvPr id="135" name="Google Shape;135;p22"/>
          <p:cNvSpPr txBox="1">
            <a:spLocks noGrp="1"/>
          </p:cNvSpPr>
          <p:nvPr>
            <p:ph type="sldNum" idx="12"/>
          </p:nvPr>
        </p:nvSpPr>
        <p:spPr>
          <a:xfrm>
            <a:off x="797190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latin typeface="Arial"/>
                <a:ea typeface="Arial"/>
                <a:cs typeface="Arial"/>
                <a:sym typeface="Arial"/>
              </a:rPr>
              <a:t>18</a:t>
            </a:fld>
            <a:endParaRPr>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1"/>
          <p:cNvSpPr txBox="1">
            <a:spLocks noGrp="1"/>
          </p:cNvSpPr>
          <p:nvPr>
            <p:ph type="title"/>
          </p:nvPr>
        </p:nvSpPr>
        <p:spPr>
          <a:xfrm>
            <a:off x="196000" y="47575"/>
            <a:ext cx="86730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20"/>
              <a:t>Examples of NNSmith Synthetic Models </a:t>
            </a:r>
            <a:endParaRPr sz="2420"/>
          </a:p>
        </p:txBody>
      </p:sp>
      <p:pic>
        <p:nvPicPr>
          <p:cNvPr id="211" name="Google Shape;211;p31"/>
          <p:cNvPicPr preferRelativeResize="0"/>
          <p:nvPr/>
        </p:nvPicPr>
        <p:blipFill>
          <a:blip r:embed="rId3">
            <a:alphaModFix/>
          </a:blip>
          <a:stretch>
            <a:fillRect/>
          </a:stretch>
        </p:blipFill>
        <p:spPr>
          <a:xfrm>
            <a:off x="196000" y="679575"/>
            <a:ext cx="4463926" cy="4463926"/>
          </a:xfrm>
          <a:prstGeom prst="rect">
            <a:avLst/>
          </a:prstGeom>
          <a:noFill/>
          <a:ln>
            <a:noFill/>
          </a:ln>
        </p:spPr>
      </p:pic>
      <p:pic>
        <p:nvPicPr>
          <p:cNvPr id="212" name="Google Shape;212;p31"/>
          <p:cNvPicPr preferRelativeResize="0"/>
          <p:nvPr/>
        </p:nvPicPr>
        <p:blipFill>
          <a:blip r:embed="rId4">
            <a:alphaModFix/>
          </a:blip>
          <a:stretch>
            <a:fillRect/>
          </a:stretch>
        </p:blipFill>
        <p:spPr>
          <a:xfrm>
            <a:off x="5260500" y="620275"/>
            <a:ext cx="3351028" cy="4523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Talk outline</a:t>
            </a:r>
            <a:endParaRPr/>
          </a:p>
        </p:txBody>
      </p:sp>
      <p:sp>
        <p:nvSpPr>
          <p:cNvPr id="68" name="Google Shape;68;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
              <a:t>Overview of research literature: ONNX/etc.</a:t>
            </a:r>
            <a:endParaRPr/>
          </a:p>
          <a:p>
            <a:pPr marL="457200" lvl="0" indent="-342900" algn="l" rtl="0">
              <a:lnSpc>
                <a:spcPct val="150000"/>
              </a:lnSpc>
              <a:spcBef>
                <a:spcPts val="0"/>
              </a:spcBef>
              <a:spcAft>
                <a:spcPts val="0"/>
              </a:spcAft>
              <a:buSzPts val="1800"/>
              <a:buChar char="●"/>
            </a:pPr>
            <a:r>
              <a:rPr lang="en"/>
              <a:t>Our study on ONNX failures</a:t>
            </a:r>
            <a:endParaRPr/>
          </a:p>
          <a:p>
            <a:pPr marL="914400" lvl="1" indent="-317500" algn="l" rtl="0">
              <a:lnSpc>
                <a:spcPct val="150000"/>
              </a:lnSpc>
              <a:spcBef>
                <a:spcPts val="0"/>
              </a:spcBef>
              <a:spcAft>
                <a:spcPts val="0"/>
              </a:spcAft>
              <a:buSzPts val="1400"/>
              <a:buChar char="○"/>
            </a:pPr>
            <a:r>
              <a:rPr lang="en"/>
              <a:t>Method</a:t>
            </a:r>
            <a:endParaRPr/>
          </a:p>
          <a:p>
            <a:pPr marL="914400" lvl="1" indent="-317500" algn="l" rtl="0">
              <a:lnSpc>
                <a:spcPct val="150000"/>
              </a:lnSpc>
              <a:spcBef>
                <a:spcPts val="0"/>
              </a:spcBef>
              <a:spcAft>
                <a:spcPts val="0"/>
              </a:spcAft>
              <a:buSzPts val="1400"/>
              <a:buChar char="○"/>
            </a:pPr>
            <a:r>
              <a:rPr lang="en"/>
              <a:t>Results</a:t>
            </a:r>
            <a:endParaRPr/>
          </a:p>
          <a:p>
            <a:pPr marL="914400" lvl="1" indent="-317500" algn="l" rtl="0">
              <a:lnSpc>
                <a:spcPct val="150000"/>
              </a:lnSpc>
              <a:spcBef>
                <a:spcPts val="0"/>
              </a:spcBef>
              <a:spcAft>
                <a:spcPts val="0"/>
              </a:spcAft>
              <a:buSzPts val="1400"/>
              <a:buChar char="○"/>
            </a:pPr>
            <a:r>
              <a:rPr lang="en"/>
              <a:t>Implications for you</a:t>
            </a:r>
            <a:endParaRPr/>
          </a:p>
          <a:p>
            <a:pPr marL="457200" lvl="0" indent="-342900" algn="l" rtl="0">
              <a:lnSpc>
                <a:spcPct val="150000"/>
              </a:lnSpc>
              <a:spcBef>
                <a:spcPts val="0"/>
              </a:spcBef>
              <a:spcAft>
                <a:spcPts val="0"/>
              </a:spcAft>
              <a:buSzPts val="1800"/>
              <a:buChar char="●"/>
            </a:pPr>
            <a:r>
              <a:rPr lang="en"/>
              <a:t>Ways you can get involved</a:t>
            </a:r>
            <a:endParaRPr/>
          </a:p>
        </p:txBody>
      </p:sp>
      <p:pic>
        <p:nvPicPr>
          <p:cNvPr id="69" name="Google Shape;69;p14"/>
          <p:cNvPicPr preferRelativeResize="0"/>
          <p:nvPr/>
        </p:nvPicPr>
        <p:blipFill>
          <a:blip r:embed="rId3">
            <a:alphaModFix/>
          </a:blip>
          <a:stretch>
            <a:fillRect/>
          </a:stretch>
        </p:blipFill>
        <p:spPr>
          <a:xfrm>
            <a:off x="8520600" y="4776786"/>
            <a:ext cx="311700" cy="166500"/>
          </a:xfrm>
          <a:prstGeom prst="rect">
            <a:avLst/>
          </a:prstGeom>
          <a:noFill/>
          <a:ln>
            <a:noFill/>
          </a:ln>
        </p:spPr>
      </p:pic>
      <p:sp>
        <p:nvSpPr>
          <p:cNvPr id="70" name="Google Shape;70;p14"/>
          <p:cNvSpPr txBox="1">
            <a:spLocks noGrp="1"/>
          </p:cNvSpPr>
          <p:nvPr>
            <p:ph type="sldNum" idx="12"/>
          </p:nvPr>
        </p:nvSpPr>
        <p:spPr>
          <a:xfrm>
            <a:off x="797190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latin typeface="Arial"/>
                <a:ea typeface="Arial"/>
                <a:cs typeface="Arial"/>
                <a:sym typeface="Arial"/>
              </a:rPr>
              <a:t>2</a:t>
            </a:fld>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11700" y="1598400"/>
            <a:ext cx="8520600" cy="1946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A quick literature review</a:t>
            </a:r>
            <a:endParaRPr/>
          </a:p>
          <a:p>
            <a:pPr marL="0" lvl="0" indent="0" algn="ctr" rtl="0">
              <a:spcBef>
                <a:spcPts val="0"/>
              </a:spcBef>
              <a:spcAft>
                <a:spcPts val="0"/>
              </a:spcAft>
              <a:buNone/>
            </a:pPr>
            <a:endParaRPr/>
          </a:p>
          <a:p>
            <a:pPr marL="0" lvl="0" indent="0" algn="ctr" rtl="0">
              <a:spcBef>
                <a:spcPts val="0"/>
              </a:spcBef>
              <a:spcAft>
                <a:spcPts val="0"/>
              </a:spcAft>
              <a:buNone/>
            </a:pPr>
            <a:r>
              <a:rPr lang="en"/>
              <a:t>(for your reading lists)</a:t>
            </a:r>
            <a:endParaRPr/>
          </a:p>
        </p:txBody>
      </p:sp>
      <p:pic>
        <p:nvPicPr>
          <p:cNvPr id="76" name="Google Shape;76;p15"/>
          <p:cNvPicPr preferRelativeResize="0"/>
          <p:nvPr/>
        </p:nvPicPr>
        <p:blipFill>
          <a:blip r:embed="rId3">
            <a:alphaModFix/>
          </a:blip>
          <a:stretch>
            <a:fillRect/>
          </a:stretch>
        </p:blipFill>
        <p:spPr>
          <a:xfrm>
            <a:off x="8520600" y="4776786"/>
            <a:ext cx="311700" cy="166500"/>
          </a:xfrm>
          <a:prstGeom prst="rect">
            <a:avLst/>
          </a:prstGeom>
          <a:noFill/>
          <a:ln>
            <a:noFill/>
          </a:ln>
        </p:spPr>
      </p:pic>
      <p:sp>
        <p:nvSpPr>
          <p:cNvPr id="77" name="Google Shape;77;p15"/>
          <p:cNvSpPr txBox="1">
            <a:spLocks noGrp="1"/>
          </p:cNvSpPr>
          <p:nvPr>
            <p:ph type="sldNum" idx="12"/>
          </p:nvPr>
        </p:nvSpPr>
        <p:spPr>
          <a:xfrm>
            <a:off x="797190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dk2"/>
                </a:solidFill>
                <a:latin typeface="Arial"/>
                <a:ea typeface="Arial"/>
                <a:cs typeface="Arial"/>
                <a:sym typeface="Arial"/>
              </a:rPr>
              <a:t>3</a:t>
            </a:fld>
            <a:endParaRPr>
              <a:solidFill>
                <a:schemeClr val="dk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Academic Work on ONNX</a:t>
            </a:r>
            <a:endParaRPr/>
          </a:p>
        </p:txBody>
      </p:sp>
      <p:sp>
        <p:nvSpPr>
          <p:cNvPr id="83" name="Google Shape;8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b="1"/>
              <a:t>Empirical Work:</a:t>
            </a:r>
            <a:endParaRPr b="1"/>
          </a:p>
          <a:p>
            <a:pPr marL="457200" lvl="0" indent="-342900" algn="l" rtl="0">
              <a:spcBef>
                <a:spcPts val="1200"/>
              </a:spcBef>
              <a:spcAft>
                <a:spcPts val="0"/>
              </a:spcAft>
              <a:buSzPts val="1800"/>
              <a:buChar char="●"/>
            </a:pPr>
            <a:r>
              <a:rPr lang="en" i="1"/>
              <a:t>An Empirical Study of Challenges in Converting Deep Learning Models </a:t>
            </a:r>
            <a:r>
              <a:rPr lang="en"/>
              <a:t>[1]</a:t>
            </a:r>
            <a:endParaRPr/>
          </a:p>
          <a:p>
            <a:pPr marL="0" lvl="0" indent="0" algn="l" rtl="0">
              <a:spcBef>
                <a:spcPts val="1200"/>
              </a:spcBef>
              <a:spcAft>
                <a:spcPts val="0"/>
              </a:spcAft>
              <a:buNone/>
            </a:pPr>
            <a:r>
              <a:rPr lang="en" b="1"/>
              <a:t>Tooling Work:</a:t>
            </a:r>
            <a:endParaRPr/>
          </a:p>
          <a:p>
            <a:pPr marL="457200" lvl="0" indent="-342900" algn="l" rtl="0">
              <a:spcBef>
                <a:spcPts val="1200"/>
              </a:spcBef>
              <a:spcAft>
                <a:spcPts val="0"/>
              </a:spcAft>
              <a:buSzPts val="1800"/>
              <a:buChar char="●"/>
            </a:pPr>
            <a:r>
              <a:rPr lang="en" i="1"/>
              <a:t>Sionnx: Automatic Unit Test Generator for ONNX Conformance </a:t>
            </a:r>
            <a:r>
              <a:rPr lang="en"/>
              <a:t>[2]</a:t>
            </a:r>
            <a:endParaRPr/>
          </a:p>
          <a:p>
            <a:pPr marL="0" lvl="0" indent="0" algn="l" rtl="0">
              <a:spcBef>
                <a:spcPts val="1200"/>
              </a:spcBef>
              <a:spcAft>
                <a:spcPts val="0"/>
              </a:spcAft>
              <a:buNone/>
            </a:pPr>
            <a:r>
              <a:rPr lang="en" b="1"/>
              <a:t>Selected Application Works:</a:t>
            </a:r>
            <a:endParaRPr b="1"/>
          </a:p>
          <a:p>
            <a:pPr marL="457200" lvl="0" indent="-342900" algn="l" rtl="0">
              <a:spcBef>
                <a:spcPts val="1200"/>
              </a:spcBef>
              <a:spcAft>
                <a:spcPts val="0"/>
              </a:spcAft>
              <a:buSzPts val="1800"/>
              <a:buChar char="●"/>
            </a:pPr>
            <a:r>
              <a:rPr lang="en" i="1"/>
              <a:t>Pre-Quantized Deep Learning Models Codified in ONNX to Enable Hardware/Software Co-Design </a:t>
            </a:r>
            <a:r>
              <a:rPr lang="en"/>
              <a:t>[3]</a:t>
            </a:r>
            <a:endParaRPr/>
          </a:p>
          <a:p>
            <a:pPr marL="457200" lvl="0" indent="-342900" algn="l" rtl="0">
              <a:spcBef>
                <a:spcPts val="0"/>
              </a:spcBef>
              <a:spcAft>
                <a:spcPts val="0"/>
              </a:spcAft>
              <a:buSzPts val="1800"/>
              <a:buChar char="●"/>
            </a:pPr>
            <a:r>
              <a:rPr lang="en" i="1"/>
              <a:t>ESPnet-ONNX: Bridging a Gap Between Research and Production </a:t>
            </a:r>
            <a:r>
              <a:rPr lang="en"/>
              <a:t>[4]</a:t>
            </a:r>
            <a:endParaRPr/>
          </a:p>
        </p:txBody>
      </p:sp>
      <p:pic>
        <p:nvPicPr>
          <p:cNvPr id="84" name="Google Shape;84;p16"/>
          <p:cNvPicPr preferRelativeResize="0"/>
          <p:nvPr/>
        </p:nvPicPr>
        <p:blipFill>
          <a:blip r:embed="rId3">
            <a:alphaModFix/>
          </a:blip>
          <a:stretch>
            <a:fillRect/>
          </a:stretch>
        </p:blipFill>
        <p:spPr>
          <a:xfrm>
            <a:off x="8520600" y="4776786"/>
            <a:ext cx="311700" cy="166500"/>
          </a:xfrm>
          <a:prstGeom prst="rect">
            <a:avLst/>
          </a:prstGeom>
          <a:noFill/>
          <a:ln>
            <a:noFill/>
          </a:ln>
        </p:spPr>
      </p:pic>
      <p:sp>
        <p:nvSpPr>
          <p:cNvPr id="85" name="Google Shape;85;p16"/>
          <p:cNvSpPr txBox="1">
            <a:spLocks noGrp="1"/>
          </p:cNvSpPr>
          <p:nvPr>
            <p:ph type="sldNum" idx="12"/>
          </p:nvPr>
        </p:nvSpPr>
        <p:spPr>
          <a:xfrm>
            <a:off x="797190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latin typeface="Arial"/>
                <a:ea typeface="Arial"/>
                <a:cs typeface="Arial"/>
                <a:sym typeface="Arial"/>
              </a:rPr>
              <a:t>4</a:t>
            </a:fld>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1598400"/>
            <a:ext cx="8520600" cy="1946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Our study on ONNX failures</a:t>
            </a:r>
            <a:endParaRPr/>
          </a:p>
        </p:txBody>
      </p:sp>
      <p:pic>
        <p:nvPicPr>
          <p:cNvPr id="91" name="Google Shape;91;p17"/>
          <p:cNvPicPr preferRelativeResize="0"/>
          <p:nvPr/>
        </p:nvPicPr>
        <p:blipFill>
          <a:blip r:embed="rId3">
            <a:alphaModFix/>
          </a:blip>
          <a:stretch>
            <a:fillRect/>
          </a:stretch>
        </p:blipFill>
        <p:spPr>
          <a:xfrm>
            <a:off x="8520600" y="4776786"/>
            <a:ext cx="311700" cy="166500"/>
          </a:xfrm>
          <a:prstGeom prst="rect">
            <a:avLst/>
          </a:prstGeom>
          <a:noFill/>
          <a:ln>
            <a:noFill/>
          </a:ln>
        </p:spPr>
      </p:pic>
      <p:sp>
        <p:nvSpPr>
          <p:cNvPr id="92" name="Google Shape;92;p17"/>
          <p:cNvSpPr txBox="1">
            <a:spLocks noGrp="1"/>
          </p:cNvSpPr>
          <p:nvPr>
            <p:ph type="sldNum" idx="12"/>
          </p:nvPr>
        </p:nvSpPr>
        <p:spPr>
          <a:xfrm>
            <a:off x="797190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dk2"/>
                </a:solidFill>
                <a:latin typeface="Arial"/>
                <a:ea typeface="Arial"/>
                <a:cs typeface="Arial"/>
                <a:sym typeface="Arial"/>
              </a:rPr>
              <a:t>5</a:t>
            </a:fld>
            <a:endParaRPr>
              <a:solidFill>
                <a:schemeClr val="dk2"/>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11700" y="-121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Background: Failure Analysis</a:t>
            </a:r>
            <a:endParaRPr/>
          </a:p>
        </p:txBody>
      </p:sp>
      <p:pic>
        <p:nvPicPr>
          <p:cNvPr id="98" name="Google Shape;98;p18"/>
          <p:cNvPicPr preferRelativeResize="0"/>
          <p:nvPr/>
        </p:nvPicPr>
        <p:blipFill>
          <a:blip r:embed="rId3">
            <a:alphaModFix/>
          </a:blip>
          <a:stretch>
            <a:fillRect/>
          </a:stretch>
        </p:blipFill>
        <p:spPr>
          <a:xfrm>
            <a:off x="0" y="819600"/>
            <a:ext cx="5264676" cy="2479300"/>
          </a:xfrm>
          <a:prstGeom prst="rect">
            <a:avLst/>
          </a:prstGeom>
          <a:noFill/>
          <a:ln>
            <a:noFill/>
          </a:ln>
        </p:spPr>
      </p:pic>
      <p:pic>
        <p:nvPicPr>
          <p:cNvPr id="99" name="Google Shape;99;p18"/>
          <p:cNvPicPr preferRelativeResize="0"/>
          <p:nvPr/>
        </p:nvPicPr>
        <p:blipFill>
          <a:blip r:embed="rId4">
            <a:alphaModFix/>
          </a:blip>
          <a:stretch>
            <a:fillRect/>
          </a:stretch>
        </p:blipFill>
        <p:spPr>
          <a:xfrm>
            <a:off x="2369325" y="1151100"/>
            <a:ext cx="5905400" cy="3375950"/>
          </a:xfrm>
          <a:prstGeom prst="rect">
            <a:avLst/>
          </a:prstGeom>
          <a:noFill/>
          <a:ln>
            <a:noFill/>
          </a:ln>
        </p:spPr>
      </p:pic>
      <p:pic>
        <p:nvPicPr>
          <p:cNvPr id="100" name="Google Shape;100;p18"/>
          <p:cNvPicPr preferRelativeResize="0"/>
          <p:nvPr/>
        </p:nvPicPr>
        <p:blipFill>
          <a:blip r:embed="rId5">
            <a:alphaModFix/>
          </a:blip>
          <a:stretch>
            <a:fillRect/>
          </a:stretch>
        </p:blipFill>
        <p:spPr>
          <a:xfrm>
            <a:off x="8520600" y="4776786"/>
            <a:ext cx="311700" cy="166500"/>
          </a:xfrm>
          <a:prstGeom prst="rect">
            <a:avLst/>
          </a:prstGeom>
          <a:noFill/>
          <a:ln>
            <a:noFill/>
          </a:ln>
        </p:spPr>
      </p:pic>
      <p:sp>
        <p:nvSpPr>
          <p:cNvPr id="101" name="Google Shape;101;p18"/>
          <p:cNvSpPr txBox="1">
            <a:spLocks noGrp="1"/>
          </p:cNvSpPr>
          <p:nvPr>
            <p:ph type="sldNum" idx="12"/>
          </p:nvPr>
        </p:nvSpPr>
        <p:spPr>
          <a:xfrm>
            <a:off x="797190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latin typeface="Arial"/>
                <a:ea typeface="Arial"/>
                <a:cs typeface="Arial"/>
                <a:sym typeface="Arial"/>
              </a:rPr>
              <a:t>6</a:t>
            </a:fld>
            <a:endParaRPr>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par>
                                <p:cTn id="7" presetID="10" presetClass="exit" presetSubtype="0" fill="hold" nodeType="withEffect">
                                  <p:stCondLst>
                                    <p:cond delay="0"/>
                                  </p:stCondLst>
                                  <p:childTnLst>
                                    <p:animEffect transition="out" filter="fade">
                                      <p:cBhvr>
                                        <p:cTn id="8" dur="1000"/>
                                        <p:tgtEl>
                                          <p:spTgt spid="98"/>
                                        </p:tgtEl>
                                      </p:cBhvr>
                                    </p:animEffect>
                                    <p:set>
                                      <p:cBhvr>
                                        <p:cTn id="9" dur="1" fill="hold">
                                          <p:stCondLst>
                                            <p:cond delay="1000"/>
                                          </p:stCondLst>
                                        </p:cTn>
                                        <p:tgtEl>
                                          <p:spTgt spid="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Goal: Understanding failures of ONNX model converters.</a:t>
            </a:r>
            <a:endParaRPr/>
          </a:p>
        </p:txBody>
      </p:sp>
      <p:sp>
        <p:nvSpPr>
          <p:cNvPr id="107" name="Google Shape;107;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i="1"/>
              <a:t>Audience:</a:t>
            </a:r>
            <a:endParaRPr/>
          </a:p>
          <a:p>
            <a:pPr marL="457200" lvl="0" indent="-342900" algn="l" rtl="0">
              <a:spcBef>
                <a:spcPts val="1200"/>
              </a:spcBef>
              <a:spcAft>
                <a:spcPts val="0"/>
              </a:spcAft>
              <a:buSzPts val="1800"/>
              <a:buChar char="●"/>
            </a:pPr>
            <a:r>
              <a:rPr lang="en"/>
              <a:t>Product Users: To understand risks in the use of ONNX model converters</a:t>
            </a:r>
            <a:endParaRPr/>
          </a:p>
          <a:p>
            <a:pPr marL="457200" lvl="0" indent="-342900" algn="l" rtl="0">
              <a:spcBef>
                <a:spcPts val="0"/>
              </a:spcBef>
              <a:spcAft>
                <a:spcPts val="0"/>
              </a:spcAft>
              <a:buSzPts val="1800"/>
              <a:buChar char="●"/>
            </a:pPr>
            <a:r>
              <a:rPr lang="en"/>
              <a:t>Product Engineers: To reduce the occurrence of bugs in ONNX model converters</a:t>
            </a:r>
            <a:endParaRPr/>
          </a:p>
        </p:txBody>
      </p:sp>
      <p:pic>
        <p:nvPicPr>
          <p:cNvPr id="108" name="Google Shape;108;p19"/>
          <p:cNvPicPr preferRelativeResize="0"/>
          <p:nvPr/>
        </p:nvPicPr>
        <p:blipFill>
          <a:blip r:embed="rId3">
            <a:alphaModFix/>
          </a:blip>
          <a:stretch>
            <a:fillRect/>
          </a:stretch>
        </p:blipFill>
        <p:spPr>
          <a:xfrm>
            <a:off x="8520600" y="4776786"/>
            <a:ext cx="311700" cy="166500"/>
          </a:xfrm>
          <a:prstGeom prst="rect">
            <a:avLst/>
          </a:prstGeom>
          <a:noFill/>
          <a:ln>
            <a:noFill/>
          </a:ln>
        </p:spPr>
      </p:pic>
      <p:sp>
        <p:nvSpPr>
          <p:cNvPr id="109" name="Google Shape;109;p19"/>
          <p:cNvSpPr txBox="1">
            <a:spLocks noGrp="1"/>
          </p:cNvSpPr>
          <p:nvPr>
            <p:ph type="sldNum" idx="12"/>
          </p:nvPr>
        </p:nvSpPr>
        <p:spPr>
          <a:xfrm>
            <a:off x="797190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latin typeface="Arial"/>
                <a:ea typeface="Arial"/>
                <a:cs typeface="Arial"/>
                <a:sym typeface="Arial"/>
              </a:rPr>
              <a:t>7</a:t>
            </a:fld>
            <a:endParaRPr>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Research Questions</a:t>
            </a:r>
            <a:endParaRPr dirty="0"/>
          </a:p>
        </p:txBody>
      </p:sp>
      <p:sp>
        <p:nvSpPr>
          <p:cNvPr id="124" name="Google Shape;124;p21"/>
          <p:cNvSpPr txBox="1">
            <a:spLocks noGrp="1"/>
          </p:cNvSpPr>
          <p:nvPr>
            <p:ph type="body" idx="1"/>
          </p:nvPr>
        </p:nvSpPr>
        <p:spPr>
          <a:xfrm>
            <a:off x="311700" y="1152475"/>
            <a:ext cx="81708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800" b="1" dirty="0"/>
              <a:t>RQ1:</a:t>
            </a:r>
            <a:r>
              <a:rPr lang="en" sz="1800" i="1" dirty="0"/>
              <a:t> What are the </a:t>
            </a:r>
            <a:r>
              <a:rPr lang="en" sz="1800" b="1" i="1" dirty="0"/>
              <a:t>characteristics</a:t>
            </a:r>
            <a:r>
              <a:rPr lang="en" sz="1800" i="1" dirty="0"/>
              <a:t> (symptoms, causes) of failures?</a:t>
            </a:r>
            <a:br>
              <a:rPr lang="en" sz="1800" i="1" dirty="0"/>
            </a:br>
            <a:endParaRPr sz="1800" i="1" dirty="0"/>
          </a:p>
          <a:p>
            <a:pPr marL="457200" lvl="0" indent="-330200" algn="l" rtl="0">
              <a:spcBef>
                <a:spcPts val="0"/>
              </a:spcBef>
              <a:spcAft>
                <a:spcPts val="0"/>
              </a:spcAft>
              <a:buSzPts val="1600"/>
              <a:buChar char="●"/>
            </a:pPr>
            <a:r>
              <a:rPr lang="en" sz="1800" b="1" dirty="0"/>
              <a:t>RQ</a:t>
            </a:r>
            <a:r>
              <a:rPr lang="en" b="1" dirty="0"/>
              <a:t>2</a:t>
            </a:r>
            <a:r>
              <a:rPr lang="en" sz="1800" b="1" dirty="0"/>
              <a:t>:</a:t>
            </a:r>
            <a:r>
              <a:rPr lang="en" sz="1800" i="1" dirty="0"/>
              <a:t> To what extent do </a:t>
            </a:r>
            <a:r>
              <a:rPr lang="en" sz="1800" b="1" i="1" dirty="0"/>
              <a:t>changes in the ONNX specification</a:t>
            </a:r>
            <a:r>
              <a:rPr lang="en" sz="1800" i="1" dirty="0"/>
              <a:t> correlate with model converter failures? </a:t>
            </a:r>
            <a:br>
              <a:rPr lang="en" sz="1800" i="1" dirty="0"/>
            </a:br>
            <a:endParaRPr sz="1800" i="1" dirty="0"/>
          </a:p>
          <a:p>
            <a:pPr marL="457200" lvl="0" indent="-330200" algn="l" rtl="0">
              <a:spcBef>
                <a:spcPts val="0"/>
              </a:spcBef>
              <a:spcAft>
                <a:spcPts val="0"/>
              </a:spcAft>
              <a:buSzPts val="1600"/>
              <a:buChar char="●"/>
            </a:pPr>
            <a:r>
              <a:rPr lang="en" sz="1800" b="1" dirty="0"/>
              <a:t>RQ</a:t>
            </a:r>
            <a:r>
              <a:rPr lang="en" b="1" dirty="0"/>
              <a:t>3</a:t>
            </a:r>
            <a:r>
              <a:rPr lang="en" sz="1800" b="1" dirty="0"/>
              <a:t>:</a:t>
            </a:r>
            <a:r>
              <a:rPr lang="en" sz="1800" i="1" dirty="0"/>
              <a:t> How often do </a:t>
            </a:r>
            <a:r>
              <a:rPr lang="en" sz="1800" b="1" i="1" dirty="0"/>
              <a:t>current ONNX converters</a:t>
            </a:r>
            <a:r>
              <a:rPr lang="en" sz="1800" i="1" dirty="0"/>
              <a:t> fail on real and systematically generated models?</a:t>
            </a:r>
            <a:endParaRPr sz="1600" i="1" dirty="0"/>
          </a:p>
          <a:p>
            <a:pPr marL="0" lvl="0" indent="0" algn="l" rtl="0">
              <a:spcBef>
                <a:spcPts val="1200"/>
              </a:spcBef>
              <a:spcAft>
                <a:spcPts val="1200"/>
              </a:spcAft>
              <a:buNone/>
            </a:pPr>
            <a:endParaRPr i="1" dirty="0"/>
          </a:p>
        </p:txBody>
      </p:sp>
      <p:pic>
        <p:nvPicPr>
          <p:cNvPr id="125" name="Google Shape;125;p21"/>
          <p:cNvPicPr preferRelativeResize="0"/>
          <p:nvPr/>
        </p:nvPicPr>
        <p:blipFill>
          <a:blip r:embed="rId3">
            <a:alphaModFix/>
          </a:blip>
          <a:stretch>
            <a:fillRect/>
          </a:stretch>
        </p:blipFill>
        <p:spPr>
          <a:xfrm>
            <a:off x="8520600" y="4776786"/>
            <a:ext cx="311700" cy="166500"/>
          </a:xfrm>
          <a:prstGeom prst="rect">
            <a:avLst/>
          </a:prstGeom>
          <a:noFill/>
          <a:ln>
            <a:noFill/>
          </a:ln>
        </p:spPr>
      </p:pic>
      <p:sp>
        <p:nvSpPr>
          <p:cNvPr id="126" name="Google Shape;126;p21"/>
          <p:cNvSpPr txBox="1">
            <a:spLocks noGrp="1"/>
          </p:cNvSpPr>
          <p:nvPr>
            <p:ph type="sldNum" idx="12"/>
          </p:nvPr>
        </p:nvSpPr>
        <p:spPr>
          <a:xfrm>
            <a:off x="797190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latin typeface="Arial"/>
                <a:ea typeface="Arial"/>
                <a:cs typeface="Arial"/>
                <a:sym typeface="Arial"/>
              </a:rPr>
              <a:t>8</a:t>
            </a:fld>
            <a:endParaRPr>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Method Overview</a:t>
            </a:r>
            <a:endParaRPr dirty="0"/>
          </a:p>
        </p:txBody>
      </p:sp>
      <p:pic>
        <p:nvPicPr>
          <p:cNvPr id="116" name="Google Shape;116;p20"/>
          <p:cNvPicPr preferRelativeResize="0"/>
          <p:nvPr/>
        </p:nvPicPr>
        <p:blipFill>
          <a:blip r:embed="rId3">
            <a:alphaModFix/>
          </a:blip>
          <a:stretch>
            <a:fillRect/>
          </a:stretch>
        </p:blipFill>
        <p:spPr>
          <a:xfrm>
            <a:off x="8520600" y="4776786"/>
            <a:ext cx="311700" cy="166500"/>
          </a:xfrm>
          <a:prstGeom prst="rect">
            <a:avLst/>
          </a:prstGeom>
          <a:noFill/>
          <a:ln>
            <a:noFill/>
          </a:ln>
        </p:spPr>
      </p:pic>
      <p:sp>
        <p:nvSpPr>
          <p:cNvPr id="117" name="Google Shape;117;p20"/>
          <p:cNvSpPr txBox="1">
            <a:spLocks noGrp="1"/>
          </p:cNvSpPr>
          <p:nvPr>
            <p:ph type="sldNum" idx="12"/>
          </p:nvPr>
        </p:nvSpPr>
        <p:spPr>
          <a:xfrm>
            <a:off x="797190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latin typeface="Arial"/>
                <a:ea typeface="Arial"/>
                <a:cs typeface="Arial"/>
                <a:sym typeface="Arial"/>
              </a:rPr>
              <a:t>9</a:t>
            </a:fld>
            <a:endParaRPr>
              <a:latin typeface="Arial"/>
              <a:ea typeface="Arial"/>
              <a:cs typeface="Arial"/>
              <a:sym typeface="Arial"/>
            </a:endParaRPr>
          </a:p>
        </p:txBody>
      </p:sp>
      <p:pic>
        <p:nvPicPr>
          <p:cNvPr id="118" name="Google Shape;118;p20"/>
          <p:cNvPicPr preferRelativeResize="0"/>
          <p:nvPr/>
        </p:nvPicPr>
        <p:blipFill>
          <a:blip r:embed="rId4">
            <a:alphaModFix/>
          </a:blip>
          <a:stretch>
            <a:fillRect/>
          </a:stretch>
        </p:blipFill>
        <p:spPr>
          <a:xfrm rot="3">
            <a:off x="539813" y="1195188"/>
            <a:ext cx="8064373" cy="340413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947</TotalTime>
  <Words>1541</Words>
  <Application>Microsoft Macintosh PowerPoint</Application>
  <PresentationFormat>On-screen Show (16:9)</PresentationFormat>
  <Paragraphs>145</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Simple Light</vt:lpstr>
      <vt:lpstr>Analysis of Failures and Risks in Deep Learning Model Converters A Case Study in the ONNX Ecosystem</vt:lpstr>
      <vt:lpstr>Talk outline</vt:lpstr>
      <vt:lpstr>A quick literature review  (for your reading lists)</vt:lpstr>
      <vt:lpstr>Academic Work on ONNX</vt:lpstr>
      <vt:lpstr>Our study on ONNX failures</vt:lpstr>
      <vt:lpstr>Background: Failure Analysis</vt:lpstr>
      <vt:lpstr>Goal: Understanding failures of ONNX model converters.</vt:lpstr>
      <vt:lpstr>Research Questions</vt:lpstr>
      <vt:lpstr>Method Overview</vt:lpstr>
      <vt:lpstr>RQ1: Failure Symptoms</vt:lpstr>
      <vt:lpstr>RQ1: Failure Causes</vt:lpstr>
      <vt:lpstr>RQ2: Changes sometimes break but not too often</vt:lpstr>
      <vt:lpstr>RQ3: Synthetic Models </vt:lpstr>
      <vt:lpstr>Implications</vt:lpstr>
      <vt:lpstr>Ways you can get involved? Survey!</vt:lpstr>
      <vt:lpstr>Other references</vt:lpstr>
      <vt:lpstr>Bonus Slides</vt:lpstr>
      <vt:lpstr>Method: Projects and questions</vt:lpstr>
      <vt:lpstr>Examples of NNSmith Synthetic Models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Failures and Risks in Deep Learning Model Converters A Case Study in the ONNX Ecosystem</dc:title>
  <cp:lastModifiedBy>Purvish Jajal</cp:lastModifiedBy>
  <cp:revision>4</cp:revision>
  <dcterms:modified xsi:type="dcterms:W3CDTF">2023-06-28T14:19:02Z</dcterms:modified>
</cp:coreProperties>
</file>