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 id="2147483684" r:id="rId4"/>
  </p:sldMasterIdLst>
  <p:notesMasterIdLst>
    <p:notesMasterId r:id="rId27"/>
  </p:notesMasterIdLst>
  <p:sldIdLst>
    <p:sldId id="256" r:id="rId5"/>
    <p:sldId id="265" r:id="rId6"/>
    <p:sldId id="266" r:id="rId7"/>
    <p:sldId id="259" r:id="rId8"/>
    <p:sldId id="270" r:id="rId9"/>
    <p:sldId id="267" r:id="rId10"/>
    <p:sldId id="268" r:id="rId11"/>
    <p:sldId id="271" r:id="rId12"/>
    <p:sldId id="260" r:id="rId13"/>
    <p:sldId id="272" r:id="rId14"/>
    <p:sldId id="283" r:id="rId15"/>
    <p:sldId id="281" r:id="rId16"/>
    <p:sldId id="285" r:id="rId17"/>
    <p:sldId id="273" r:id="rId18"/>
    <p:sldId id="276" r:id="rId19"/>
    <p:sldId id="275" r:id="rId20"/>
    <p:sldId id="279" r:id="rId21"/>
    <p:sldId id="264" r:id="rId22"/>
    <p:sldId id="284" r:id="rId23"/>
    <p:sldId id="261" r:id="rId24"/>
    <p:sldId id="262" r:id="rId25"/>
    <p:sldId id="263" r:id="rId2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035" autoAdjust="0"/>
  </p:normalViewPr>
  <p:slideViewPr>
    <p:cSldViewPr snapToGrid="0" snapToObjects="1">
      <p:cViewPr>
        <p:scale>
          <a:sx n="85" d="100"/>
          <a:sy n="85" d="100"/>
        </p:scale>
        <p:origin x="-728"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F1AFB7-9CBB-2F4F-9FA4-35CA203720B3}" type="datetimeFigureOut">
              <a:rPr kumimoji="1" lang="zh-CN" altLang="en-US" smtClean="0"/>
              <a:t>14-11-7</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76EC84-5698-274A-8E50-EF53B63F1962}" type="slidenum">
              <a:rPr kumimoji="1" lang="zh-CN" altLang="en-US" smtClean="0"/>
              <a:t>‹#›</a:t>
            </a:fld>
            <a:endParaRPr kumimoji="1" lang="zh-CN" altLang="en-US"/>
          </a:p>
        </p:txBody>
      </p:sp>
    </p:spTree>
    <p:extLst>
      <p:ext uri="{BB962C8B-B14F-4D97-AF65-F5344CB8AC3E}">
        <p14:creationId xmlns:p14="http://schemas.microsoft.com/office/powerpoint/2010/main" val="44497824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a:t>
            </a:r>
            <a:r>
              <a:rPr kumimoji="1" lang="zh-CN" altLang="en-US" dirty="0" smtClean="0"/>
              <a:t> </a:t>
            </a:r>
            <a:r>
              <a:rPr kumimoji="1" lang="en-US" altLang="zh-CN" dirty="0" smtClean="0"/>
              <a:t>can</a:t>
            </a:r>
            <a:r>
              <a:rPr kumimoji="1" lang="zh-CN" altLang="en-US" dirty="0" smtClean="0"/>
              <a:t> </a:t>
            </a:r>
            <a:r>
              <a:rPr kumimoji="1" lang="en-US" altLang="zh-CN" dirty="0" smtClean="0"/>
              <a:t>observe</a:t>
            </a:r>
            <a:r>
              <a:rPr kumimoji="1" lang="zh-CN" altLang="en-US" dirty="0" smtClean="0"/>
              <a:t> </a:t>
            </a:r>
            <a:r>
              <a:rPr kumimoji="1" lang="en-US" altLang="zh-CN" dirty="0" smtClean="0"/>
              <a:t>that</a:t>
            </a:r>
            <a:r>
              <a:rPr kumimoji="1" lang="zh-CN" altLang="en-US" dirty="0" smtClean="0"/>
              <a:t> </a:t>
            </a:r>
            <a:r>
              <a:rPr kumimoji="1" lang="en-US" altLang="zh-CN" dirty="0" smtClean="0"/>
              <a:t>the</a:t>
            </a:r>
            <a:r>
              <a:rPr kumimoji="1" lang="zh-CN" altLang="en-US" dirty="0" smtClean="0"/>
              <a:t> </a:t>
            </a:r>
            <a:r>
              <a:rPr kumimoji="1" lang="en-US" altLang="zh-CN" dirty="0" smtClean="0"/>
              <a:t>inputs,</a:t>
            </a:r>
            <a:r>
              <a:rPr kumimoji="1" lang="zh-CN" altLang="en-US" dirty="0" smtClean="0"/>
              <a:t> </a:t>
            </a:r>
            <a:r>
              <a:rPr kumimoji="1" lang="en-US" altLang="zh-CN" dirty="0" smtClean="0"/>
              <a:t>fixed</a:t>
            </a:r>
            <a:r>
              <a:rPr kumimoji="1" lang="zh-CN" altLang="en-US" dirty="0" smtClean="0"/>
              <a:t> </a:t>
            </a:r>
            <a:r>
              <a:rPr kumimoji="1" lang="en-US" altLang="zh-CN" dirty="0" smtClean="0"/>
              <a:t>acidity, volatile</a:t>
            </a:r>
            <a:r>
              <a:rPr kumimoji="1" lang="zh-CN" altLang="en-US" dirty="0" smtClean="0"/>
              <a:t> </a:t>
            </a:r>
            <a:r>
              <a:rPr kumimoji="1" lang="en-US" altLang="zh-CN" dirty="0" smtClean="0"/>
              <a:t>acidity, citric</a:t>
            </a:r>
            <a:r>
              <a:rPr kumimoji="1" lang="zh-CN" altLang="en-US" dirty="0" smtClean="0"/>
              <a:t> </a:t>
            </a:r>
            <a:r>
              <a:rPr kumimoji="1" lang="en-US" altLang="zh-CN" dirty="0" smtClean="0"/>
              <a:t>acid, residual</a:t>
            </a:r>
            <a:r>
              <a:rPr kumimoji="1" lang="zh-CN" altLang="en-US" dirty="0" smtClean="0"/>
              <a:t> </a:t>
            </a:r>
            <a:r>
              <a:rPr kumimoji="1" lang="en-US" altLang="zh-CN" dirty="0" smtClean="0"/>
              <a:t>sugar, chlorides, free</a:t>
            </a:r>
            <a:r>
              <a:rPr kumimoji="1" lang="zh-CN" altLang="en-US" dirty="0" smtClean="0"/>
              <a:t> </a:t>
            </a:r>
            <a:r>
              <a:rPr kumimoji="1" lang="en-US" altLang="zh-CN" dirty="0" smtClean="0"/>
              <a:t>sulfur</a:t>
            </a:r>
            <a:r>
              <a:rPr kumimoji="1" lang="zh-CN" altLang="en-US" dirty="0" smtClean="0"/>
              <a:t> </a:t>
            </a:r>
            <a:r>
              <a:rPr kumimoji="1" lang="en-US" altLang="zh-CN" dirty="0" smtClean="0"/>
              <a:t>dioxide, total</a:t>
            </a:r>
            <a:r>
              <a:rPr kumimoji="1" lang="zh-CN" altLang="en-US" dirty="0" smtClean="0"/>
              <a:t> </a:t>
            </a:r>
            <a:r>
              <a:rPr kumimoji="1" lang="en-US" altLang="zh-CN" dirty="0" smtClean="0"/>
              <a:t>sulfur</a:t>
            </a:r>
            <a:r>
              <a:rPr kumimoji="1" lang="zh-CN" altLang="en-US" dirty="0" smtClean="0"/>
              <a:t> </a:t>
            </a:r>
            <a:r>
              <a:rPr kumimoji="1" lang="en-US" altLang="zh-CN" dirty="0" smtClean="0"/>
              <a:t>dioxide, density,</a:t>
            </a:r>
            <a:r>
              <a:rPr kumimoji="1" lang="zh-CN" altLang="en-US" dirty="0" smtClean="0"/>
              <a:t> </a:t>
            </a:r>
            <a:r>
              <a:rPr kumimoji="1" lang="en-US" altLang="zh-CN" dirty="0" smtClean="0"/>
              <a:t>pH,</a:t>
            </a:r>
            <a:r>
              <a:rPr kumimoji="1" lang="zh-CN" altLang="en-US" dirty="0" smtClean="0"/>
              <a:t> </a:t>
            </a:r>
            <a:r>
              <a:rPr kumimoji="1" lang="en-US" altLang="zh-CN" dirty="0" smtClean="0"/>
              <a:t>sulphates, and</a:t>
            </a:r>
            <a:r>
              <a:rPr kumimoji="1" lang="zh-CN" altLang="en-US" dirty="0" smtClean="0"/>
              <a:t> </a:t>
            </a:r>
            <a:r>
              <a:rPr kumimoji="1" lang="en-US" altLang="zh-CN" dirty="0" smtClean="0"/>
              <a:t>alcohol</a:t>
            </a:r>
            <a:r>
              <a:rPr kumimoji="1" lang="zh-CN" altLang="en-US" dirty="0" smtClean="0"/>
              <a:t> </a:t>
            </a:r>
            <a:r>
              <a:rPr kumimoji="1" lang="en-US" altLang="zh-CN" dirty="0" smtClean="0"/>
              <a:t>are</a:t>
            </a:r>
            <a:r>
              <a:rPr kumimoji="1" lang="zh-CN" altLang="en-US" dirty="0" smtClean="0"/>
              <a:t> </a:t>
            </a:r>
            <a:r>
              <a:rPr kumimoji="1" lang="en-US" altLang="zh-CN" dirty="0" smtClean="0"/>
              <a:t>numeric</a:t>
            </a:r>
            <a:r>
              <a:rPr kumimoji="1" lang="zh-CN" altLang="en-US" dirty="0" smtClean="0"/>
              <a:t> </a:t>
            </a:r>
            <a:r>
              <a:rPr kumimoji="1" lang="en-US" altLang="zh-CN" dirty="0" smtClean="0"/>
              <a:t>and</a:t>
            </a:r>
            <a:r>
              <a:rPr kumimoji="1" lang="zh-CN" altLang="en-US" dirty="0" smtClean="0"/>
              <a:t> </a:t>
            </a:r>
            <a:r>
              <a:rPr kumimoji="1" lang="en-US" altLang="zh-CN" dirty="0" smtClean="0"/>
              <a:t>the output</a:t>
            </a:r>
            <a:r>
              <a:rPr kumimoji="1" lang="zh-CN" altLang="en-US" dirty="0" smtClean="0"/>
              <a:t> </a:t>
            </a:r>
            <a:r>
              <a:rPr kumimoji="1" lang="en-US" altLang="zh-CN" dirty="0" smtClean="0"/>
              <a:t>quality</a:t>
            </a:r>
            <a:r>
              <a:rPr kumimoji="1" lang="zh-CN" altLang="en-US" dirty="0" smtClean="0"/>
              <a:t> </a:t>
            </a:r>
            <a:r>
              <a:rPr kumimoji="1" lang="en-US" altLang="zh-CN" dirty="0" smtClean="0"/>
              <a:t>is</a:t>
            </a:r>
            <a:r>
              <a:rPr kumimoji="1" lang="zh-CN" altLang="en-US" dirty="0" smtClean="0"/>
              <a:t> </a:t>
            </a:r>
            <a:r>
              <a:rPr kumimoji="1" lang="en-US" altLang="zh-CN" dirty="0" smtClean="0"/>
              <a:t>scored</a:t>
            </a:r>
            <a:r>
              <a:rPr kumimoji="1" lang="zh-CN" altLang="en-US" dirty="0" smtClean="0"/>
              <a:t> </a:t>
            </a:r>
            <a:r>
              <a:rPr kumimoji="1" lang="en-US" altLang="zh-CN" dirty="0" smtClean="0"/>
              <a:t>between</a:t>
            </a:r>
            <a:r>
              <a:rPr kumimoji="1" lang="zh-CN" altLang="en-US" dirty="0" smtClean="0"/>
              <a:t> </a:t>
            </a:r>
            <a:r>
              <a:rPr kumimoji="1" lang="en-US" altLang="zh-CN" dirty="0" smtClean="0"/>
              <a:t>0</a:t>
            </a:r>
            <a:r>
              <a:rPr kumimoji="1" lang="zh-CN" altLang="en-US" dirty="0" smtClean="0"/>
              <a:t> </a:t>
            </a:r>
            <a:r>
              <a:rPr kumimoji="1" lang="en-US" altLang="zh-CN" dirty="0" smtClean="0"/>
              <a:t>and</a:t>
            </a:r>
            <a:r>
              <a:rPr kumimoji="1" lang="zh-CN" altLang="en-US" dirty="0" smtClean="0"/>
              <a:t> </a:t>
            </a:r>
            <a:r>
              <a:rPr kumimoji="1" lang="en-US" altLang="zh-CN" dirty="0" smtClean="0"/>
              <a:t>10.</a:t>
            </a:r>
            <a:r>
              <a:rPr kumimoji="1" lang="zh-CN" altLang="en-US" dirty="0" smtClean="0"/>
              <a:t> </a:t>
            </a:r>
            <a:endParaRPr kumimoji="1" lang="zh-CN" altLang="en-US" dirty="0"/>
          </a:p>
        </p:txBody>
      </p:sp>
      <p:sp>
        <p:nvSpPr>
          <p:cNvPr id="4" name="幻灯片编号占位符 3"/>
          <p:cNvSpPr>
            <a:spLocks noGrp="1"/>
          </p:cNvSpPr>
          <p:nvPr>
            <p:ph type="sldNum" sz="quarter" idx="10"/>
          </p:nvPr>
        </p:nvSpPr>
        <p:spPr/>
        <p:txBody>
          <a:bodyPr/>
          <a:lstStyle/>
          <a:p>
            <a:fld id="{8676EC84-5698-274A-8E50-EF53B63F1962}" type="slidenum">
              <a:rPr kumimoji="1" lang="zh-CN" altLang="en-US" smtClean="0"/>
              <a:t>4</a:t>
            </a:fld>
            <a:endParaRPr kumimoji="1" lang="zh-CN" altLang="en-US"/>
          </a:p>
        </p:txBody>
      </p:sp>
    </p:spTree>
    <p:extLst>
      <p:ext uri="{BB962C8B-B14F-4D97-AF65-F5344CB8AC3E}">
        <p14:creationId xmlns:p14="http://schemas.microsoft.com/office/powerpoint/2010/main" val="202971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a:t>
            </a:r>
            <a:r>
              <a:rPr kumimoji="1" lang="zh-CN" altLang="en-US" dirty="0" smtClean="0"/>
              <a:t> </a:t>
            </a:r>
            <a:r>
              <a:rPr kumimoji="1" lang="en-US" altLang="zh-CN" dirty="0" smtClean="0"/>
              <a:t>can</a:t>
            </a:r>
            <a:r>
              <a:rPr kumimoji="1" lang="zh-CN" altLang="en-US" dirty="0" smtClean="0"/>
              <a:t> </a:t>
            </a:r>
            <a:r>
              <a:rPr kumimoji="1" lang="en-US" altLang="zh-CN" dirty="0" smtClean="0"/>
              <a:t>observe</a:t>
            </a:r>
            <a:r>
              <a:rPr kumimoji="1" lang="zh-CN" altLang="en-US" dirty="0" smtClean="0"/>
              <a:t> </a:t>
            </a:r>
            <a:r>
              <a:rPr kumimoji="1" lang="en-US" altLang="zh-CN" dirty="0" smtClean="0"/>
              <a:t>that</a:t>
            </a:r>
            <a:r>
              <a:rPr kumimoji="1" lang="zh-CN" altLang="en-US" dirty="0" smtClean="0"/>
              <a:t> </a:t>
            </a:r>
            <a:r>
              <a:rPr kumimoji="1" lang="en-US" altLang="zh-CN" dirty="0" smtClean="0"/>
              <a:t>the</a:t>
            </a:r>
            <a:r>
              <a:rPr kumimoji="1" lang="zh-CN" altLang="en-US" dirty="0" smtClean="0"/>
              <a:t> </a:t>
            </a:r>
            <a:r>
              <a:rPr kumimoji="1" lang="en-US" altLang="zh-CN" dirty="0" smtClean="0"/>
              <a:t>inputs,</a:t>
            </a:r>
            <a:r>
              <a:rPr kumimoji="1" lang="zh-CN" altLang="en-US" dirty="0" smtClean="0"/>
              <a:t> </a:t>
            </a:r>
            <a:r>
              <a:rPr kumimoji="1" lang="en-US" altLang="zh-CN" dirty="0" smtClean="0"/>
              <a:t>fixed</a:t>
            </a:r>
            <a:r>
              <a:rPr kumimoji="1" lang="zh-CN" altLang="en-US" dirty="0" smtClean="0"/>
              <a:t> </a:t>
            </a:r>
            <a:r>
              <a:rPr kumimoji="1" lang="en-US" altLang="zh-CN" dirty="0" smtClean="0"/>
              <a:t>acidity, volatile</a:t>
            </a:r>
            <a:r>
              <a:rPr kumimoji="1" lang="zh-CN" altLang="en-US" dirty="0" smtClean="0"/>
              <a:t> </a:t>
            </a:r>
            <a:r>
              <a:rPr kumimoji="1" lang="en-US" altLang="zh-CN" dirty="0" smtClean="0"/>
              <a:t>acidity, citric</a:t>
            </a:r>
            <a:r>
              <a:rPr kumimoji="1" lang="zh-CN" altLang="en-US" dirty="0" smtClean="0"/>
              <a:t> </a:t>
            </a:r>
            <a:r>
              <a:rPr kumimoji="1" lang="en-US" altLang="zh-CN" dirty="0" smtClean="0"/>
              <a:t>acid, residual</a:t>
            </a:r>
            <a:r>
              <a:rPr kumimoji="1" lang="zh-CN" altLang="en-US" dirty="0" smtClean="0"/>
              <a:t> </a:t>
            </a:r>
            <a:r>
              <a:rPr kumimoji="1" lang="en-US" altLang="zh-CN" dirty="0" smtClean="0"/>
              <a:t>sugar, chlorides, free</a:t>
            </a:r>
            <a:r>
              <a:rPr kumimoji="1" lang="zh-CN" altLang="en-US" dirty="0" smtClean="0"/>
              <a:t> </a:t>
            </a:r>
            <a:r>
              <a:rPr kumimoji="1" lang="en-US" altLang="zh-CN" dirty="0" smtClean="0"/>
              <a:t>sulfur</a:t>
            </a:r>
            <a:r>
              <a:rPr kumimoji="1" lang="zh-CN" altLang="en-US" dirty="0" smtClean="0"/>
              <a:t> </a:t>
            </a:r>
            <a:r>
              <a:rPr kumimoji="1" lang="en-US" altLang="zh-CN" dirty="0" smtClean="0"/>
              <a:t>dioxide, total</a:t>
            </a:r>
            <a:r>
              <a:rPr kumimoji="1" lang="zh-CN" altLang="en-US" dirty="0" smtClean="0"/>
              <a:t> </a:t>
            </a:r>
            <a:r>
              <a:rPr kumimoji="1" lang="en-US" altLang="zh-CN" dirty="0" smtClean="0"/>
              <a:t>sulfur</a:t>
            </a:r>
            <a:r>
              <a:rPr kumimoji="1" lang="zh-CN" altLang="en-US" dirty="0" smtClean="0"/>
              <a:t> </a:t>
            </a:r>
            <a:r>
              <a:rPr kumimoji="1" lang="en-US" altLang="zh-CN" dirty="0" smtClean="0"/>
              <a:t>dioxide, density,</a:t>
            </a:r>
            <a:r>
              <a:rPr kumimoji="1" lang="zh-CN" altLang="en-US" dirty="0" smtClean="0"/>
              <a:t> </a:t>
            </a:r>
            <a:r>
              <a:rPr kumimoji="1" lang="en-US" altLang="zh-CN" dirty="0" smtClean="0"/>
              <a:t>pH,</a:t>
            </a:r>
            <a:r>
              <a:rPr kumimoji="1" lang="zh-CN" altLang="en-US" dirty="0" smtClean="0"/>
              <a:t> </a:t>
            </a:r>
            <a:r>
              <a:rPr kumimoji="1" lang="en-US" altLang="zh-CN" dirty="0" smtClean="0"/>
              <a:t>sulphates, and</a:t>
            </a:r>
            <a:r>
              <a:rPr kumimoji="1" lang="zh-CN" altLang="en-US" dirty="0" smtClean="0"/>
              <a:t> </a:t>
            </a:r>
            <a:r>
              <a:rPr kumimoji="1" lang="en-US" altLang="zh-CN" dirty="0" smtClean="0"/>
              <a:t>alcohol</a:t>
            </a:r>
            <a:r>
              <a:rPr kumimoji="1" lang="zh-CN" altLang="en-US" dirty="0" smtClean="0"/>
              <a:t> </a:t>
            </a:r>
            <a:r>
              <a:rPr kumimoji="1" lang="en-US" altLang="zh-CN" dirty="0" smtClean="0"/>
              <a:t>are</a:t>
            </a:r>
            <a:r>
              <a:rPr kumimoji="1" lang="zh-CN" altLang="en-US" dirty="0" smtClean="0"/>
              <a:t> </a:t>
            </a:r>
            <a:r>
              <a:rPr kumimoji="1" lang="en-US" altLang="zh-CN" dirty="0" smtClean="0"/>
              <a:t>numeric</a:t>
            </a:r>
            <a:r>
              <a:rPr kumimoji="1" lang="zh-CN" altLang="en-US" dirty="0" smtClean="0"/>
              <a:t> </a:t>
            </a:r>
            <a:r>
              <a:rPr kumimoji="1" lang="en-US" altLang="zh-CN" dirty="0" smtClean="0"/>
              <a:t>and</a:t>
            </a:r>
            <a:r>
              <a:rPr kumimoji="1" lang="zh-CN" altLang="en-US" dirty="0" smtClean="0"/>
              <a:t> </a:t>
            </a:r>
            <a:r>
              <a:rPr kumimoji="1" lang="en-US" altLang="zh-CN" dirty="0" smtClean="0"/>
              <a:t>the output</a:t>
            </a:r>
            <a:r>
              <a:rPr kumimoji="1" lang="zh-CN" altLang="en-US" dirty="0" smtClean="0"/>
              <a:t> </a:t>
            </a:r>
            <a:r>
              <a:rPr kumimoji="1" lang="en-US" altLang="zh-CN" dirty="0" smtClean="0"/>
              <a:t>quality</a:t>
            </a:r>
            <a:r>
              <a:rPr kumimoji="1" lang="zh-CN" altLang="en-US" dirty="0" smtClean="0"/>
              <a:t> </a:t>
            </a:r>
            <a:r>
              <a:rPr kumimoji="1" lang="en-US" altLang="zh-CN" dirty="0" smtClean="0"/>
              <a:t>is</a:t>
            </a:r>
            <a:r>
              <a:rPr kumimoji="1" lang="zh-CN" altLang="en-US" dirty="0" smtClean="0"/>
              <a:t> </a:t>
            </a:r>
            <a:r>
              <a:rPr kumimoji="1" lang="en-US" altLang="zh-CN" dirty="0" smtClean="0"/>
              <a:t>scored</a:t>
            </a:r>
            <a:r>
              <a:rPr kumimoji="1" lang="zh-CN" altLang="en-US" dirty="0" smtClean="0"/>
              <a:t> </a:t>
            </a:r>
            <a:r>
              <a:rPr kumimoji="1" lang="en-US" altLang="zh-CN" dirty="0" smtClean="0"/>
              <a:t>between</a:t>
            </a:r>
            <a:r>
              <a:rPr kumimoji="1" lang="zh-CN" altLang="en-US" dirty="0" smtClean="0"/>
              <a:t> </a:t>
            </a:r>
            <a:r>
              <a:rPr kumimoji="1" lang="en-US" altLang="zh-CN" dirty="0" smtClean="0"/>
              <a:t>0</a:t>
            </a:r>
            <a:r>
              <a:rPr kumimoji="1" lang="zh-CN" altLang="en-US" dirty="0" smtClean="0"/>
              <a:t> </a:t>
            </a:r>
            <a:r>
              <a:rPr kumimoji="1" lang="en-US" altLang="zh-CN" dirty="0" smtClean="0"/>
              <a:t>and</a:t>
            </a:r>
            <a:r>
              <a:rPr kumimoji="1" lang="zh-CN" altLang="en-US" dirty="0" smtClean="0"/>
              <a:t> </a:t>
            </a:r>
            <a:r>
              <a:rPr kumimoji="1" lang="en-US" altLang="zh-CN" dirty="0" smtClean="0"/>
              <a:t>10.</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For</a:t>
            </a:r>
            <a:r>
              <a:rPr lang="zh-CN" altLang="en-US" sz="1200" dirty="0" smtClean="0"/>
              <a:t> </a:t>
            </a:r>
            <a:r>
              <a:rPr lang="en-US" altLang="zh-CN" sz="1200" dirty="0" smtClean="0"/>
              <a:t>the</a:t>
            </a:r>
            <a:r>
              <a:rPr lang="zh-CN" altLang="en-US" sz="1200" dirty="0" smtClean="0"/>
              <a:t> </a:t>
            </a:r>
            <a:r>
              <a:rPr lang="en-US" altLang="zh-CN" sz="1200" dirty="0" smtClean="0"/>
              <a:t>inputs,</a:t>
            </a:r>
            <a:r>
              <a:rPr lang="zh-CN" altLang="en-US" sz="1200" dirty="0" smtClean="0"/>
              <a:t> </a:t>
            </a:r>
            <a:r>
              <a:rPr lang="en-US" altLang="zh-CN" sz="1200" dirty="0" smtClean="0"/>
              <a:t>mean is usually greater than the median. These observations indicate that there are outliers in the data set and before any analysis is performed outliers must be taken care of.</a:t>
            </a:r>
          </a:p>
          <a:p>
            <a:r>
              <a:rPr kumimoji="1" lang="zh-CN" altLang="en-US" dirty="0" smtClean="0"/>
              <a:t> </a:t>
            </a:r>
            <a:endParaRPr kumimoji="1" lang="zh-CN" altLang="en-US" dirty="0"/>
          </a:p>
        </p:txBody>
      </p:sp>
      <p:sp>
        <p:nvSpPr>
          <p:cNvPr id="4" name="幻灯片编号占位符 3"/>
          <p:cNvSpPr>
            <a:spLocks noGrp="1"/>
          </p:cNvSpPr>
          <p:nvPr>
            <p:ph type="sldNum" sz="quarter" idx="10"/>
          </p:nvPr>
        </p:nvSpPr>
        <p:spPr/>
        <p:txBody>
          <a:bodyPr/>
          <a:lstStyle/>
          <a:p>
            <a:fld id="{8676EC84-5698-274A-8E50-EF53B63F1962}" type="slidenum">
              <a:rPr kumimoji="1" lang="zh-CN" altLang="en-US" smtClean="0"/>
              <a:t>5</a:t>
            </a:fld>
            <a:endParaRPr kumimoji="1" lang="zh-CN" altLang="en-US"/>
          </a:p>
        </p:txBody>
      </p:sp>
    </p:spTree>
    <p:extLst>
      <p:ext uri="{BB962C8B-B14F-4D97-AF65-F5344CB8AC3E}">
        <p14:creationId xmlns:p14="http://schemas.microsoft.com/office/powerpoint/2010/main" val="2029711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676EC84-5698-274A-8E50-EF53B63F1962}" type="slidenum">
              <a:rPr kumimoji="1" lang="zh-CN" altLang="en-US" smtClean="0"/>
              <a:t>7</a:t>
            </a:fld>
            <a:endParaRPr kumimoji="1" lang="zh-CN" altLang="en-US"/>
          </a:p>
        </p:txBody>
      </p:sp>
    </p:spTree>
    <p:extLst>
      <p:ext uri="{BB962C8B-B14F-4D97-AF65-F5344CB8AC3E}">
        <p14:creationId xmlns:p14="http://schemas.microsoft.com/office/powerpoint/2010/main" val="1343575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Fixed</a:t>
            </a:r>
            <a:r>
              <a:rPr kumimoji="1" lang="zh-CN" altLang="en-US" dirty="0" smtClean="0"/>
              <a:t> </a:t>
            </a:r>
            <a:r>
              <a:rPr kumimoji="1" lang="en-US" altLang="zh-CN" dirty="0" smtClean="0"/>
              <a:t>Acidity</a:t>
            </a:r>
            <a:r>
              <a:rPr kumimoji="1" lang="zh-CN" altLang="en-US" dirty="0" smtClean="0"/>
              <a:t> </a:t>
            </a:r>
            <a:r>
              <a:rPr kumimoji="1" lang="en-US" altLang="zh-CN" dirty="0" smtClean="0"/>
              <a:t>and</a:t>
            </a:r>
            <a:r>
              <a:rPr kumimoji="1" lang="zh-CN" altLang="en-US" dirty="0" smtClean="0"/>
              <a:t> </a:t>
            </a:r>
            <a:r>
              <a:rPr kumimoji="1" lang="en-US" altLang="zh-CN" dirty="0" smtClean="0"/>
              <a:t>pH</a:t>
            </a:r>
            <a:r>
              <a:rPr kumimoji="1" lang="zh-CN" altLang="en-US" dirty="0" smtClean="0"/>
              <a:t> </a:t>
            </a:r>
            <a:r>
              <a:rPr kumimoji="1" lang="en-US" altLang="zh-CN" dirty="0" smtClean="0"/>
              <a:t>are</a:t>
            </a:r>
            <a:r>
              <a:rPr kumimoji="1" lang="zh-CN" altLang="en-US" dirty="0" smtClean="0"/>
              <a:t> </a:t>
            </a:r>
            <a:r>
              <a:rPr kumimoji="1" lang="en-US" altLang="zh-CN" dirty="0" smtClean="0"/>
              <a:t>correlated.</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Residual</a:t>
            </a:r>
            <a:r>
              <a:rPr kumimoji="1" lang="zh-CN" altLang="en-US" dirty="0" smtClean="0"/>
              <a:t> </a:t>
            </a:r>
            <a:r>
              <a:rPr kumimoji="1" lang="en-US" altLang="zh-CN" dirty="0" smtClean="0"/>
              <a:t>sugar</a:t>
            </a:r>
            <a:r>
              <a:rPr kumimoji="1" lang="zh-CN" altLang="en-US" dirty="0" smtClean="0"/>
              <a:t> </a:t>
            </a:r>
            <a:r>
              <a:rPr kumimoji="1" lang="en-US" altLang="zh-CN" dirty="0" smtClean="0"/>
              <a:t>and</a:t>
            </a:r>
            <a:r>
              <a:rPr kumimoji="1" lang="zh-CN" altLang="en-US" dirty="0" smtClean="0"/>
              <a:t> </a:t>
            </a:r>
            <a:r>
              <a:rPr kumimoji="1" lang="en-US" altLang="zh-CN" dirty="0" smtClean="0"/>
              <a:t>total</a:t>
            </a:r>
            <a:r>
              <a:rPr kumimoji="1" lang="zh-CN" altLang="en-US" dirty="0" smtClean="0"/>
              <a:t> </a:t>
            </a:r>
            <a:r>
              <a:rPr kumimoji="1" lang="en-US" altLang="zh-CN" dirty="0" smtClean="0"/>
              <a:t>sulfur</a:t>
            </a:r>
            <a:r>
              <a:rPr kumimoji="1" lang="zh-CN" altLang="en-US" dirty="0" smtClean="0"/>
              <a:t> </a:t>
            </a:r>
            <a:r>
              <a:rPr kumimoji="1" lang="en-US" altLang="zh-CN" dirty="0" smtClean="0"/>
              <a:t>dioxide</a:t>
            </a:r>
            <a:r>
              <a:rPr kumimoji="1" lang="zh-CN" altLang="en-US" dirty="0" smtClean="0"/>
              <a:t> </a:t>
            </a:r>
            <a:r>
              <a:rPr kumimoji="1" lang="en-US" altLang="zh-CN" dirty="0" smtClean="0"/>
              <a:t>are</a:t>
            </a:r>
            <a:r>
              <a:rPr kumimoji="1" lang="zh-CN" altLang="en-US" dirty="0" smtClean="0"/>
              <a:t> </a:t>
            </a:r>
            <a:r>
              <a:rPr kumimoji="1" lang="en-US" altLang="zh-CN" dirty="0" smtClean="0"/>
              <a:t>correlated.</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Residual</a:t>
            </a:r>
            <a:r>
              <a:rPr kumimoji="1" lang="zh-CN" altLang="en-US" dirty="0" smtClean="0"/>
              <a:t> </a:t>
            </a:r>
            <a:r>
              <a:rPr kumimoji="1" lang="en-US" altLang="zh-CN" dirty="0" smtClean="0"/>
              <a:t>sugar</a:t>
            </a:r>
            <a:r>
              <a:rPr kumimoji="1" lang="zh-CN" altLang="en-US" dirty="0" smtClean="0"/>
              <a:t> </a:t>
            </a:r>
            <a:r>
              <a:rPr kumimoji="1" lang="en-US" altLang="zh-CN" dirty="0" smtClean="0"/>
              <a:t>and</a:t>
            </a:r>
            <a:r>
              <a:rPr kumimoji="1" lang="zh-CN" altLang="en-US" dirty="0" smtClean="0"/>
              <a:t> </a:t>
            </a:r>
            <a:r>
              <a:rPr kumimoji="1" lang="en-US" altLang="zh-CN" dirty="0" smtClean="0"/>
              <a:t>density</a:t>
            </a:r>
            <a:r>
              <a:rPr kumimoji="1" lang="zh-CN" altLang="en-US" dirty="0" smtClean="0"/>
              <a:t> </a:t>
            </a:r>
            <a:r>
              <a:rPr kumimoji="1" lang="en-US" altLang="zh-CN" dirty="0" smtClean="0"/>
              <a:t>are</a:t>
            </a:r>
            <a:r>
              <a:rPr kumimoji="1" lang="zh-CN" altLang="en-US" dirty="0" smtClean="0"/>
              <a:t> </a:t>
            </a:r>
            <a:r>
              <a:rPr kumimoji="1" lang="en-US" altLang="zh-CN" dirty="0" smtClean="0"/>
              <a:t>correlated.</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Residual</a:t>
            </a:r>
            <a:r>
              <a:rPr kumimoji="1" lang="zh-CN" altLang="en-US" dirty="0" smtClean="0"/>
              <a:t> </a:t>
            </a:r>
            <a:r>
              <a:rPr kumimoji="1" lang="en-US" altLang="zh-CN" dirty="0" smtClean="0"/>
              <a:t>sugar</a:t>
            </a:r>
            <a:r>
              <a:rPr kumimoji="1" lang="zh-CN" altLang="en-US" dirty="0" smtClean="0"/>
              <a:t> </a:t>
            </a:r>
            <a:r>
              <a:rPr kumimoji="1" lang="en-US" altLang="zh-CN" dirty="0" smtClean="0"/>
              <a:t>and</a:t>
            </a:r>
            <a:r>
              <a:rPr kumimoji="1" lang="zh-CN" altLang="en-US" dirty="0" smtClean="0"/>
              <a:t> </a:t>
            </a:r>
            <a:r>
              <a:rPr kumimoji="1" lang="en-US" altLang="zh-CN" dirty="0" smtClean="0"/>
              <a:t>alcohol</a:t>
            </a:r>
            <a:r>
              <a:rPr kumimoji="1" lang="zh-CN" altLang="en-US" dirty="0" smtClean="0"/>
              <a:t> </a:t>
            </a:r>
            <a:r>
              <a:rPr kumimoji="1" lang="en-US" altLang="zh-CN" dirty="0" smtClean="0"/>
              <a:t>are</a:t>
            </a:r>
            <a:r>
              <a:rPr kumimoji="1" lang="zh-CN" altLang="en-US" dirty="0" smtClean="0"/>
              <a:t> </a:t>
            </a:r>
            <a:r>
              <a:rPr kumimoji="1" lang="en-US" altLang="zh-CN" dirty="0" smtClean="0"/>
              <a:t>correlated.</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Free</a:t>
            </a:r>
            <a:r>
              <a:rPr kumimoji="1" lang="zh-CN" altLang="en-US" dirty="0" smtClean="0"/>
              <a:t> </a:t>
            </a:r>
            <a:r>
              <a:rPr kumimoji="1" lang="en-US" altLang="zh-CN" dirty="0" smtClean="0"/>
              <a:t>sulfur</a:t>
            </a:r>
            <a:r>
              <a:rPr kumimoji="1" lang="zh-CN" altLang="en-US" dirty="0" smtClean="0"/>
              <a:t> </a:t>
            </a:r>
            <a:r>
              <a:rPr kumimoji="1" lang="en-US" altLang="zh-CN" dirty="0" smtClean="0"/>
              <a:t>dioxide</a:t>
            </a:r>
            <a:r>
              <a:rPr kumimoji="1" lang="zh-CN" altLang="en-US" dirty="0" smtClean="0"/>
              <a:t> </a:t>
            </a:r>
            <a:r>
              <a:rPr kumimoji="1" lang="en-US" altLang="zh-CN" dirty="0" smtClean="0"/>
              <a:t>and</a:t>
            </a:r>
            <a:r>
              <a:rPr kumimoji="1" lang="zh-CN" altLang="en-US" dirty="0" smtClean="0"/>
              <a:t> </a:t>
            </a:r>
            <a:r>
              <a:rPr kumimoji="1" lang="en-US" altLang="zh-CN" dirty="0" smtClean="0"/>
              <a:t>total</a:t>
            </a:r>
            <a:r>
              <a:rPr kumimoji="1" lang="zh-CN" altLang="en-US" dirty="0" smtClean="0"/>
              <a:t> </a:t>
            </a:r>
            <a:r>
              <a:rPr kumimoji="1" lang="en-US" altLang="zh-CN" dirty="0" smtClean="0"/>
              <a:t>sulfur</a:t>
            </a:r>
            <a:r>
              <a:rPr kumimoji="1" lang="zh-CN" altLang="en-US" dirty="0" smtClean="0"/>
              <a:t> </a:t>
            </a:r>
            <a:r>
              <a:rPr kumimoji="1" lang="en-US" altLang="zh-CN" dirty="0" smtClean="0"/>
              <a:t>dioxide</a:t>
            </a:r>
            <a:r>
              <a:rPr kumimoji="1" lang="zh-CN" altLang="en-US" dirty="0" smtClean="0"/>
              <a:t> </a:t>
            </a:r>
            <a:r>
              <a:rPr kumimoji="1" lang="en-US" altLang="zh-CN" dirty="0" smtClean="0"/>
              <a:t>are</a:t>
            </a:r>
            <a:r>
              <a:rPr kumimoji="1" lang="zh-CN" altLang="en-US" dirty="0" smtClean="0"/>
              <a:t> </a:t>
            </a:r>
            <a:r>
              <a:rPr kumimoji="1" lang="en-US" altLang="zh-CN" dirty="0" smtClean="0"/>
              <a:t>correlated.</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Total</a:t>
            </a:r>
            <a:r>
              <a:rPr kumimoji="1" lang="zh-CN" altLang="en-US" dirty="0" smtClean="0"/>
              <a:t> </a:t>
            </a:r>
            <a:r>
              <a:rPr kumimoji="1" lang="en-US" altLang="zh-CN" dirty="0" smtClean="0"/>
              <a:t>sulfur</a:t>
            </a:r>
            <a:r>
              <a:rPr kumimoji="1" lang="zh-CN" altLang="en-US" dirty="0" smtClean="0"/>
              <a:t> </a:t>
            </a:r>
            <a:r>
              <a:rPr kumimoji="1" lang="en-US" altLang="zh-CN" dirty="0" smtClean="0"/>
              <a:t>dioxide</a:t>
            </a:r>
            <a:r>
              <a:rPr kumimoji="1" lang="zh-CN" altLang="en-US" dirty="0" smtClean="0"/>
              <a:t> </a:t>
            </a:r>
            <a:r>
              <a:rPr kumimoji="1" lang="en-US" altLang="zh-CN" dirty="0" smtClean="0"/>
              <a:t>and</a:t>
            </a:r>
            <a:r>
              <a:rPr kumimoji="1" lang="zh-CN" altLang="en-US" dirty="0" smtClean="0"/>
              <a:t> </a:t>
            </a:r>
            <a:r>
              <a:rPr kumimoji="1" lang="en-US" altLang="zh-CN" dirty="0" smtClean="0"/>
              <a:t>density</a:t>
            </a:r>
            <a:r>
              <a:rPr kumimoji="1" lang="zh-CN" altLang="en-US" dirty="0" smtClean="0"/>
              <a:t> </a:t>
            </a:r>
            <a:r>
              <a:rPr kumimoji="1" lang="en-US" altLang="zh-CN" dirty="0" smtClean="0"/>
              <a:t>are</a:t>
            </a:r>
            <a:r>
              <a:rPr kumimoji="1" lang="zh-CN" altLang="en-US" dirty="0" smtClean="0"/>
              <a:t> </a:t>
            </a:r>
            <a:r>
              <a:rPr kumimoji="1" lang="en-US" altLang="zh-CN" dirty="0" smtClean="0"/>
              <a:t>correlated.</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Total</a:t>
            </a:r>
            <a:r>
              <a:rPr kumimoji="1" lang="zh-CN" altLang="en-US" dirty="0" smtClean="0"/>
              <a:t> </a:t>
            </a:r>
            <a:r>
              <a:rPr kumimoji="1" lang="en-US" altLang="zh-CN" dirty="0" smtClean="0"/>
              <a:t>sulfur</a:t>
            </a:r>
            <a:r>
              <a:rPr kumimoji="1" lang="zh-CN" altLang="en-US" dirty="0" smtClean="0"/>
              <a:t> </a:t>
            </a:r>
            <a:r>
              <a:rPr kumimoji="1" lang="en-US" altLang="zh-CN" dirty="0" smtClean="0"/>
              <a:t>dioxide</a:t>
            </a:r>
            <a:r>
              <a:rPr kumimoji="1" lang="zh-CN" altLang="en-US" dirty="0" smtClean="0"/>
              <a:t> </a:t>
            </a:r>
            <a:r>
              <a:rPr kumimoji="1" lang="en-US" altLang="zh-CN" dirty="0" smtClean="0"/>
              <a:t>and</a:t>
            </a:r>
            <a:r>
              <a:rPr kumimoji="1" lang="zh-CN" altLang="en-US" dirty="0" smtClean="0"/>
              <a:t> </a:t>
            </a:r>
            <a:r>
              <a:rPr kumimoji="1" lang="en-US" altLang="zh-CN" dirty="0" smtClean="0"/>
              <a:t>alcohol</a:t>
            </a:r>
            <a:r>
              <a:rPr kumimoji="1" lang="zh-CN" altLang="en-US" dirty="0" smtClean="0"/>
              <a:t> </a:t>
            </a:r>
            <a:r>
              <a:rPr kumimoji="1" lang="en-US" altLang="zh-CN" dirty="0" smtClean="0"/>
              <a:t>are</a:t>
            </a:r>
            <a:r>
              <a:rPr kumimoji="1" lang="zh-CN" altLang="en-US" dirty="0" smtClean="0"/>
              <a:t> </a:t>
            </a:r>
            <a:r>
              <a:rPr kumimoji="1" lang="en-US" altLang="zh-CN" dirty="0" smtClean="0"/>
              <a:t>correlated.</a:t>
            </a:r>
          </a:p>
          <a:p>
            <a:r>
              <a:rPr kumimoji="1" lang="en-US" altLang="zh-CN" dirty="0" smtClean="0"/>
              <a:t>Density</a:t>
            </a:r>
            <a:r>
              <a:rPr kumimoji="1" lang="zh-CN" altLang="en-US" dirty="0" smtClean="0"/>
              <a:t> </a:t>
            </a:r>
            <a:r>
              <a:rPr kumimoji="1" lang="en-US" altLang="zh-CN" dirty="0" smtClean="0"/>
              <a:t>and</a:t>
            </a:r>
            <a:r>
              <a:rPr kumimoji="1" lang="zh-CN" altLang="en-US" dirty="0" smtClean="0"/>
              <a:t> </a:t>
            </a:r>
            <a:r>
              <a:rPr kumimoji="1" lang="en-US" altLang="zh-CN" dirty="0" smtClean="0"/>
              <a:t>alcohol</a:t>
            </a:r>
            <a:r>
              <a:rPr kumimoji="1" lang="zh-CN" altLang="en-US" dirty="0" smtClean="0"/>
              <a:t> </a:t>
            </a:r>
            <a:r>
              <a:rPr kumimoji="1" lang="en-US" altLang="zh-CN" dirty="0" smtClean="0"/>
              <a:t>are</a:t>
            </a:r>
            <a:r>
              <a:rPr kumimoji="1" lang="zh-CN" altLang="en-US" dirty="0" smtClean="0"/>
              <a:t> </a:t>
            </a:r>
            <a:r>
              <a:rPr kumimoji="1" lang="en-US" altLang="zh-CN" dirty="0" smtClean="0"/>
              <a:t>correlated.</a:t>
            </a:r>
          </a:p>
        </p:txBody>
      </p:sp>
      <p:sp>
        <p:nvSpPr>
          <p:cNvPr id="4" name="幻灯片编号占位符 3"/>
          <p:cNvSpPr>
            <a:spLocks noGrp="1"/>
          </p:cNvSpPr>
          <p:nvPr>
            <p:ph type="sldNum" sz="quarter" idx="10"/>
          </p:nvPr>
        </p:nvSpPr>
        <p:spPr/>
        <p:txBody>
          <a:bodyPr/>
          <a:lstStyle/>
          <a:p>
            <a:fld id="{8676EC84-5698-274A-8E50-EF53B63F1962}" type="slidenum">
              <a:rPr kumimoji="1" lang="zh-CN" altLang="en-US" smtClean="0"/>
              <a:t>8</a:t>
            </a:fld>
            <a:endParaRPr kumimoji="1" lang="zh-CN" altLang="en-US"/>
          </a:p>
        </p:txBody>
      </p:sp>
    </p:spTree>
    <p:extLst>
      <p:ext uri="{BB962C8B-B14F-4D97-AF65-F5344CB8AC3E}">
        <p14:creationId xmlns:p14="http://schemas.microsoft.com/office/powerpoint/2010/main" val="3070029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 we know that the predictors citric Acid,</a:t>
            </a:r>
            <a:r>
              <a:rPr kumimoji="1" lang="zh-CN" altLang="en-US" dirty="0" smtClean="0"/>
              <a:t> </a:t>
            </a:r>
            <a:r>
              <a:rPr kumimoji="1" lang="en-US" altLang="zh-CN" dirty="0" smtClean="0"/>
              <a:t>chlorides and total sulfur dioxide</a:t>
            </a:r>
            <a:r>
              <a:rPr kumimoji="1" lang="zh-CN" altLang="en-US" dirty="0" smtClean="0"/>
              <a:t> </a:t>
            </a:r>
            <a:r>
              <a:rPr kumimoji="1" lang="en-US" altLang="zh-CN" dirty="0" smtClean="0"/>
              <a:t>are</a:t>
            </a:r>
            <a:r>
              <a:rPr kumimoji="1" lang="zh-CN" altLang="en-US" dirty="0" smtClean="0"/>
              <a:t> </a:t>
            </a:r>
            <a:r>
              <a:rPr kumimoji="1" lang="en-US" altLang="zh-CN" dirty="0" smtClean="0"/>
              <a:t>not</a:t>
            </a:r>
            <a:r>
              <a:rPr kumimoji="1" lang="zh-CN" altLang="en-US" dirty="0" smtClean="0"/>
              <a:t> </a:t>
            </a:r>
            <a:r>
              <a:rPr kumimoji="1" lang="en-US" altLang="zh-CN" dirty="0" smtClean="0"/>
              <a:t>significant.</a:t>
            </a:r>
          </a:p>
          <a:p>
            <a:r>
              <a:rPr kumimoji="1" lang="en-US" altLang="zh-CN" dirty="0" smtClean="0"/>
              <a:t>The</a:t>
            </a:r>
            <a:r>
              <a:rPr kumimoji="1" lang="zh-CN" altLang="en-US" dirty="0" smtClean="0"/>
              <a:t> </a:t>
            </a:r>
            <a:r>
              <a:rPr kumimoji="1" lang="en-US" altLang="zh-CN" dirty="0" smtClean="0"/>
              <a:t>R</a:t>
            </a:r>
            <a:r>
              <a:rPr kumimoji="1" lang="zh-CN" altLang="en-US" dirty="0" smtClean="0"/>
              <a:t> </a:t>
            </a:r>
            <a:r>
              <a:rPr kumimoji="1" lang="en-US" altLang="zh-CN" dirty="0" smtClean="0"/>
              <a:t>square</a:t>
            </a:r>
            <a:r>
              <a:rPr kumimoji="1" lang="zh-CN" altLang="en-US" dirty="0" smtClean="0"/>
              <a:t> </a:t>
            </a:r>
            <a:r>
              <a:rPr kumimoji="1" lang="en-US" altLang="zh-CN" dirty="0" smtClean="0"/>
              <a:t>for</a:t>
            </a:r>
            <a:r>
              <a:rPr kumimoji="1" lang="zh-CN" altLang="en-US" dirty="0" smtClean="0"/>
              <a:t> </a:t>
            </a:r>
            <a:r>
              <a:rPr kumimoji="1" lang="en-US" altLang="zh-CN" dirty="0" smtClean="0"/>
              <a:t>the</a:t>
            </a:r>
            <a:r>
              <a:rPr kumimoji="1" lang="zh-CN" altLang="en-US" dirty="0" smtClean="0"/>
              <a:t> </a:t>
            </a:r>
            <a:r>
              <a:rPr kumimoji="1" lang="en-US" altLang="zh-CN" dirty="0" smtClean="0"/>
              <a:t>predictions</a:t>
            </a:r>
            <a:r>
              <a:rPr kumimoji="1" lang="zh-CN" altLang="en-US" dirty="0" smtClean="0"/>
              <a:t> </a:t>
            </a:r>
            <a:r>
              <a:rPr kumimoji="1" lang="en-US" altLang="zh-CN" dirty="0" smtClean="0"/>
              <a:t>is</a:t>
            </a:r>
            <a:r>
              <a:rPr kumimoji="1" lang="zh-CN" altLang="en-US" dirty="0" smtClean="0"/>
              <a:t> </a:t>
            </a:r>
            <a:r>
              <a:rPr kumimoji="1" lang="en-US" altLang="zh-CN" dirty="0" smtClean="0"/>
              <a:t>nearly</a:t>
            </a:r>
            <a:r>
              <a:rPr kumimoji="1" lang="zh-CN" altLang="en-US" dirty="0" smtClean="0"/>
              <a:t> </a:t>
            </a:r>
            <a:r>
              <a:rPr kumimoji="1" lang="en-US" altLang="zh-CN" dirty="0" smtClean="0"/>
              <a:t>27%</a:t>
            </a:r>
            <a:r>
              <a:rPr kumimoji="1" lang="zh-CN" altLang="en-US" dirty="0" smtClean="0"/>
              <a:t> </a:t>
            </a:r>
            <a:r>
              <a:rPr kumimoji="1" lang="en-US" altLang="zh-CN" dirty="0" smtClean="0"/>
              <a:t>which</a:t>
            </a:r>
            <a:r>
              <a:rPr kumimoji="1" lang="zh-CN" altLang="en-US" dirty="0" smtClean="0"/>
              <a:t> </a:t>
            </a:r>
            <a:r>
              <a:rPr kumimoji="1" lang="en-US" altLang="zh-CN" dirty="0" smtClean="0"/>
              <a:t>is</a:t>
            </a:r>
            <a:r>
              <a:rPr kumimoji="1" lang="zh-CN" altLang="en-US" dirty="0" smtClean="0"/>
              <a:t> </a:t>
            </a:r>
            <a:r>
              <a:rPr kumimoji="1" lang="en-US" altLang="zh-CN" dirty="0" smtClean="0"/>
              <a:t>not</a:t>
            </a:r>
            <a:r>
              <a:rPr kumimoji="1" lang="zh-CN" altLang="en-US" dirty="0" smtClean="0"/>
              <a:t> </a:t>
            </a:r>
            <a:r>
              <a:rPr kumimoji="1" lang="en-US" altLang="zh-CN" dirty="0" smtClean="0"/>
              <a:t>so</a:t>
            </a:r>
            <a:r>
              <a:rPr kumimoji="1" lang="zh-CN" altLang="en-US" dirty="0" smtClean="0"/>
              <a:t> </a:t>
            </a:r>
            <a:r>
              <a:rPr kumimoji="1" lang="en-US" altLang="zh-CN" dirty="0" smtClean="0"/>
              <a:t>good.</a:t>
            </a:r>
          </a:p>
          <a:p>
            <a:r>
              <a:rPr kumimoji="1" lang="en-US" altLang="zh-CN" dirty="0" smtClean="0"/>
              <a:t>The</a:t>
            </a:r>
            <a:r>
              <a:rPr kumimoji="1" lang="zh-CN" altLang="en-US" dirty="0" smtClean="0"/>
              <a:t> </a:t>
            </a:r>
            <a:r>
              <a:rPr kumimoji="1" lang="en-US" altLang="zh-CN" dirty="0" smtClean="0"/>
              <a:t>error</a:t>
            </a:r>
            <a:r>
              <a:rPr kumimoji="1" lang="zh-CN" altLang="en-US" dirty="0" smtClean="0"/>
              <a:t> </a:t>
            </a:r>
            <a:r>
              <a:rPr kumimoji="1" lang="en-US" altLang="zh-CN" dirty="0" smtClean="0"/>
              <a:t>rate</a:t>
            </a:r>
            <a:r>
              <a:rPr kumimoji="1" lang="zh-CN" altLang="en-US" dirty="0" smtClean="0"/>
              <a:t> </a:t>
            </a:r>
            <a:r>
              <a:rPr kumimoji="1" lang="en-US" altLang="zh-CN" dirty="0" smtClean="0"/>
              <a:t>for</a:t>
            </a:r>
            <a:r>
              <a:rPr kumimoji="1" lang="zh-CN" altLang="en-US" dirty="0" smtClean="0"/>
              <a:t> </a:t>
            </a:r>
            <a:r>
              <a:rPr kumimoji="1" lang="en-US" altLang="zh-CN" dirty="0" smtClean="0"/>
              <a:t>the</a:t>
            </a:r>
            <a:r>
              <a:rPr kumimoji="1" lang="zh-CN" altLang="en-US" dirty="0" smtClean="0"/>
              <a:t> </a:t>
            </a:r>
            <a:r>
              <a:rPr kumimoji="1" lang="en-US" altLang="zh-CN" dirty="0" smtClean="0"/>
              <a:t>predictions</a:t>
            </a:r>
            <a:r>
              <a:rPr kumimoji="1" lang="zh-CN" altLang="en-US" dirty="0" smtClean="0"/>
              <a:t> </a:t>
            </a:r>
            <a:r>
              <a:rPr kumimoji="1" lang="en-US" altLang="zh-CN" dirty="0" smtClean="0"/>
              <a:t>is</a:t>
            </a:r>
            <a:r>
              <a:rPr kumimoji="1" lang="zh-CN" altLang="en-US" dirty="0" smtClean="0"/>
              <a:t> </a:t>
            </a:r>
            <a:r>
              <a:rPr kumimoji="1" lang="en-US" altLang="zh-CN" dirty="0" smtClean="0"/>
              <a:t>nearly</a:t>
            </a:r>
            <a:r>
              <a:rPr kumimoji="1" lang="zh-CN" altLang="en-US" dirty="0" smtClean="0"/>
              <a:t> </a:t>
            </a:r>
            <a:r>
              <a:rPr kumimoji="1" lang="en-US" altLang="zh-CN" dirty="0" smtClean="0"/>
              <a:t>48%</a:t>
            </a:r>
            <a:r>
              <a:rPr kumimoji="1" lang="zh-CN" altLang="en-US" dirty="0" smtClean="0"/>
              <a:t> </a:t>
            </a:r>
            <a:r>
              <a:rPr kumimoji="1" lang="en-US" altLang="zh-CN" dirty="0" smtClean="0"/>
              <a:t>which</a:t>
            </a:r>
            <a:r>
              <a:rPr kumimoji="1" lang="zh-CN" altLang="en-US" dirty="0" smtClean="0"/>
              <a:t> </a:t>
            </a:r>
            <a:r>
              <a:rPr kumimoji="1" lang="en-US" altLang="zh-CN" dirty="0" smtClean="0"/>
              <a:t>is</a:t>
            </a:r>
            <a:r>
              <a:rPr kumimoji="1" lang="zh-CN" altLang="en-US" dirty="0" smtClean="0"/>
              <a:t> </a:t>
            </a:r>
            <a:r>
              <a:rPr kumimoji="1" lang="en-US" altLang="zh-CN" dirty="0" smtClean="0"/>
              <a:t>also</a:t>
            </a:r>
            <a:r>
              <a:rPr kumimoji="1" lang="zh-CN" altLang="en-US" dirty="0" smtClean="0"/>
              <a:t> </a:t>
            </a:r>
            <a:r>
              <a:rPr kumimoji="1" lang="en-US" altLang="zh-CN" dirty="0" smtClean="0"/>
              <a:t>not</a:t>
            </a:r>
            <a:r>
              <a:rPr kumimoji="1" lang="zh-CN" altLang="en-US" dirty="0" smtClean="0"/>
              <a:t> </a:t>
            </a:r>
            <a:r>
              <a:rPr kumimoji="1" lang="en-US" altLang="zh-CN" dirty="0" smtClean="0"/>
              <a:t>so</a:t>
            </a:r>
            <a:r>
              <a:rPr kumimoji="1" lang="zh-CN" altLang="en-US" dirty="0" smtClean="0"/>
              <a:t> </a:t>
            </a:r>
            <a:r>
              <a:rPr kumimoji="1" lang="en-US" altLang="zh-CN" dirty="0" smtClean="0"/>
              <a:t>good.</a:t>
            </a:r>
          </a:p>
          <a:p>
            <a:r>
              <a:rPr kumimoji="1" lang="en-US" altLang="zh-CN" dirty="0" smtClean="0"/>
              <a:t>(Since</a:t>
            </a:r>
            <a:r>
              <a:rPr kumimoji="1" lang="zh-CN" altLang="en-US" dirty="0" smtClean="0"/>
              <a:t> </a:t>
            </a:r>
            <a:r>
              <a:rPr kumimoji="1" lang="en-US" altLang="zh-CN" dirty="0" smtClean="0"/>
              <a:t>the</a:t>
            </a:r>
            <a:r>
              <a:rPr kumimoji="1" lang="zh-CN" altLang="en-US" dirty="0" smtClean="0"/>
              <a:t> </a:t>
            </a:r>
            <a:r>
              <a:rPr kumimoji="1" lang="en-US" altLang="zh-CN" dirty="0" smtClean="0"/>
              <a:t>quality</a:t>
            </a:r>
            <a:r>
              <a:rPr kumimoji="1" lang="zh-CN" altLang="en-US" dirty="0" smtClean="0"/>
              <a:t> </a:t>
            </a:r>
            <a:r>
              <a:rPr kumimoji="1" lang="en-US" altLang="zh-CN" dirty="0" smtClean="0"/>
              <a:t>is</a:t>
            </a:r>
            <a:r>
              <a:rPr kumimoji="1" lang="zh-CN" altLang="en-US" dirty="0" smtClean="0"/>
              <a:t> </a:t>
            </a:r>
            <a:r>
              <a:rPr kumimoji="1" lang="en-US" altLang="zh-CN" dirty="0" smtClean="0"/>
              <a:t>scored</a:t>
            </a:r>
            <a:r>
              <a:rPr kumimoji="1" lang="zh-CN" altLang="en-US" dirty="0" smtClean="0"/>
              <a:t> </a:t>
            </a:r>
            <a:r>
              <a:rPr kumimoji="1" lang="en-US" altLang="zh-CN" dirty="0" smtClean="0"/>
              <a:t>between</a:t>
            </a:r>
            <a:r>
              <a:rPr kumimoji="1" lang="zh-CN" altLang="en-US" dirty="0" smtClean="0"/>
              <a:t> </a:t>
            </a:r>
            <a:r>
              <a:rPr kumimoji="1" lang="en-US" altLang="zh-CN" dirty="0" smtClean="0"/>
              <a:t>0</a:t>
            </a:r>
            <a:r>
              <a:rPr kumimoji="1" lang="zh-CN" altLang="en-US" dirty="0" smtClean="0"/>
              <a:t> </a:t>
            </a:r>
            <a:r>
              <a:rPr kumimoji="1" lang="en-US" altLang="zh-CN" dirty="0" smtClean="0"/>
              <a:t>and</a:t>
            </a:r>
            <a:r>
              <a:rPr kumimoji="1" lang="zh-CN" altLang="en-US" dirty="0" smtClean="0"/>
              <a:t> </a:t>
            </a:r>
            <a:r>
              <a:rPr kumimoji="1" lang="en-US" altLang="zh-CN" dirty="0" smtClean="0"/>
              <a:t>10</a:t>
            </a:r>
            <a:r>
              <a:rPr kumimoji="1" lang="zh-CN" altLang="en-US" dirty="0" smtClean="0"/>
              <a:t> </a:t>
            </a:r>
            <a:r>
              <a:rPr kumimoji="1" lang="en-US" altLang="zh-CN" dirty="0" smtClean="0"/>
              <a:t>then</a:t>
            </a:r>
            <a:r>
              <a:rPr kumimoji="1" lang="zh-CN" altLang="en-US" dirty="0" smtClean="0"/>
              <a:t> </a:t>
            </a:r>
            <a:r>
              <a:rPr kumimoji="1" lang="en-US" altLang="zh-CN" dirty="0" smtClean="0"/>
              <a:t>when</a:t>
            </a:r>
            <a:r>
              <a:rPr kumimoji="1" lang="zh-CN" altLang="en-US" dirty="0" smtClean="0"/>
              <a:t> </a:t>
            </a:r>
            <a:r>
              <a:rPr kumimoji="1" lang="en-US" altLang="zh-CN" dirty="0" smtClean="0"/>
              <a:t>find</a:t>
            </a:r>
            <a:r>
              <a:rPr kumimoji="1" lang="zh-CN" altLang="en-US" dirty="0" smtClean="0"/>
              <a:t> </a:t>
            </a:r>
            <a:r>
              <a:rPr kumimoji="1" lang="en-US" altLang="zh-CN" dirty="0" smtClean="0"/>
              <a:t>the</a:t>
            </a:r>
            <a:r>
              <a:rPr kumimoji="1" lang="zh-CN" altLang="en-US" dirty="0" smtClean="0"/>
              <a:t> </a:t>
            </a:r>
            <a:r>
              <a:rPr kumimoji="1" lang="en-US" altLang="zh-CN" dirty="0" smtClean="0"/>
              <a:t>error</a:t>
            </a:r>
            <a:r>
              <a:rPr kumimoji="1" lang="zh-CN" altLang="en-US" dirty="0" smtClean="0"/>
              <a:t> </a:t>
            </a:r>
            <a:r>
              <a:rPr kumimoji="1" lang="en-US" altLang="zh-CN" dirty="0" smtClean="0"/>
              <a:t>rate</a:t>
            </a:r>
            <a:r>
              <a:rPr kumimoji="1" lang="zh-CN" altLang="en-US" dirty="0" smtClean="0"/>
              <a:t> </a:t>
            </a:r>
            <a:r>
              <a:rPr kumimoji="1" lang="en-US" altLang="zh-CN" dirty="0" smtClean="0"/>
              <a:t>we</a:t>
            </a:r>
            <a:r>
              <a:rPr kumimoji="1" lang="zh-CN" altLang="en-US" dirty="0" smtClean="0"/>
              <a:t> </a:t>
            </a:r>
            <a:r>
              <a:rPr kumimoji="1" lang="en-US" altLang="zh-CN" dirty="0" smtClean="0"/>
              <a:t>need</a:t>
            </a:r>
            <a:r>
              <a:rPr kumimoji="1" lang="zh-CN" altLang="en-US" dirty="0" smtClean="0"/>
              <a:t> </a:t>
            </a:r>
            <a:r>
              <a:rPr kumimoji="1" lang="en-US" altLang="zh-CN" dirty="0" smtClean="0"/>
              <a:t>to</a:t>
            </a:r>
            <a:r>
              <a:rPr kumimoji="1" lang="zh-CN" altLang="en-US" dirty="0" smtClean="0"/>
              <a:t> </a:t>
            </a:r>
            <a:r>
              <a:rPr kumimoji="1" lang="en-US" altLang="zh-CN" dirty="0" smtClean="0"/>
              <a:t>make</a:t>
            </a:r>
            <a:r>
              <a:rPr kumimoji="1" lang="zh-CN" altLang="en-US" dirty="0" smtClean="0"/>
              <a:t> </a:t>
            </a:r>
            <a:r>
              <a:rPr kumimoji="1" lang="en-US" altLang="zh-CN" dirty="0" smtClean="0"/>
              <a:t>the</a:t>
            </a:r>
            <a:r>
              <a:rPr kumimoji="1" lang="zh-CN" altLang="en-US" dirty="0" smtClean="0"/>
              <a:t> </a:t>
            </a:r>
            <a:r>
              <a:rPr kumimoji="1" lang="en-US" altLang="zh-CN" dirty="0" smtClean="0"/>
              <a:t>prediction</a:t>
            </a:r>
            <a:r>
              <a:rPr kumimoji="1" lang="zh-CN" altLang="en-US" dirty="0" smtClean="0"/>
              <a:t> </a:t>
            </a:r>
            <a:r>
              <a:rPr kumimoji="1" lang="en-US" altLang="zh-CN" dirty="0" smtClean="0"/>
              <a:t>of</a:t>
            </a:r>
            <a:r>
              <a:rPr kumimoji="1" lang="zh-CN" altLang="en-US" dirty="0" smtClean="0"/>
              <a:t> </a:t>
            </a:r>
            <a:r>
              <a:rPr kumimoji="1" lang="en-US" altLang="zh-CN" dirty="0" smtClean="0"/>
              <a:t>quality</a:t>
            </a:r>
            <a:r>
              <a:rPr kumimoji="1" lang="zh-CN" altLang="en-US" dirty="0" smtClean="0"/>
              <a:t> </a:t>
            </a:r>
            <a:r>
              <a:rPr kumimoji="1" lang="en-US" altLang="zh-CN" dirty="0" smtClean="0"/>
              <a:t>into</a:t>
            </a:r>
            <a:r>
              <a:rPr kumimoji="1" lang="zh-CN" altLang="en-US" dirty="0" smtClean="0"/>
              <a:t> </a:t>
            </a:r>
            <a:r>
              <a:rPr kumimoji="1" lang="en-US" altLang="zh-CN" dirty="0" smtClean="0"/>
              <a:t>integers</a:t>
            </a:r>
            <a:r>
              <a:rPr kumimoji="1" lang="zh-CN" altLang="en-US" dirty="0" smtClean="0"/>
              <a:t> </a:t>
            </a:r>
            <a:r>
              <a:rPr kumimoji="1" lang="en-US" altLang="zh-CN" dirty="0" smtClean="0"/>
              <a:t>then</a:t>
            </a:r>
            <a:r>
              <a:rPr kumimoji="1" lang="zh-CN" altLang="en-US" dirty="0" smtClean="0"/>
              <a:t> </a:t>
            </a:r>
            <a:r>
              <a:rPr kumimoji="1" lang="en-US" altLang="zh-CN" dirty="0" smtClean="0"/>
              <a:t>calculate</a:t>
            </a:r>
            <a:r>
              <a:rPr kumimoji="1" lang="zh-CN" altLang="en-US" dirty="0" smtClean="0"/>
              <a:t> </a:t>
            </a:r>
            <a:r>
              <a:rPr kumimoji="1" lang="en-US" altLang="zh-CN" dirty="0" smtClean="0"/>
              <a:t>the</a:t>
            </a:r>
            <a:r>
              <a:rPr kumimoji="1" lang="zh-CN" altLang="en-US" dirty="0" smtClean="0"/>
              <a:t> </a:t>
            </a:r>
            <a:r>
              <a:rPr kumimoji="1" lang="en-US" altLang="zh-CN" dirty="0" smtClean="0"/>
              <a:t>error</a:t>
            </a:r>
            <a:r>
              <a:rPr kumimoji="1" lang="zh-CN" altLang="en-US" dirty="0" smtClean="0"/>
              <a:t> </a:t>
            </a:r>
            <a:r>
              <a:rPr kumimoji="1" lang="en-US" altLang="zh-CN" dirty="0" smtClean="0"/>
              <a:t>rate)</a:t>
            </a:r>
            <a:r>
              <a:rPr kumimoji="1" lang="zh-CN" altLang="en-US" dirty="0" smtClean="0"/>
              <a:t> </a:t>
            </a:r>
            <a:endParaRPr kumimoji="1" lang="zh-CN" altLang="en-US" dirty="0"/>
          </a:p>
        </p:txBody>
      </p:sp>
      <p:sp>
        <p:nvSpPr>
          <p:cNvPr id="4" name="幻灯片编号占位符 3"/>
          <p:cNvSpPr>
            <a:spLocks noGrp="1"/>
          </p:cNvSpPr>
          <p:nvPr>
            <p:ph type="sldNum" sz="quarter" idx="10"/>
          </p:nvPr>
        </p:nvSpPr>
        <p:spPr/>
        <p:txBody>
          <a:bodyPr/>
          <a:lstStyle/>
          <a:p>
            <a:fld id="{8676EC84-5698-274A-8E50-EF53B63F1962}" type="slidenum">
              <a:rPr kumimoji="1" lang="zh-CN" altLang="en-US" smtClean="0"/>
              <a:t>10</a:t>
            </a:fld>
            <a:endParaRPr kumimoji="1" lang="zh-CN" altLang="en-US"/>
          </a:p>
        </p:txBody>
      </p:sp>
    </p:spTree>
    <p:extLst>
      <p:ext uri="{BB962C8B-B14F-4D97-AF65-F5344CB8AC3E}">
        <p14:creationId xmlns:p14="http://schemas.microsoft.com/office/powerpoint/2010/main" val="2229737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676EC84-5698-274A-8E50-EF53B63F1962}" type="slidenum">
              <a:rPr kumimoji="1" lang="zh-CN" altLang="en-US" smtClean="0"/>
              <a:t>11</a:t>
            </a:fld>
            <a:endParaRPr kumimoji="1" lang="zh-CN" altLang="en-US"/>
          </a:p>
        </p:txBody>
      </p:sp>
    </p:spTree>
    <p:extLst>
      <p:ext uri="{BB962C8B-B14F-4D97-AF65-F5344CB8AC3E}">
        <p14:creationId xmlns:p14="http://schemas.microsoft.com/office/powerpoint/2010/main" val="2229737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Then we try lasso regression. In the result of lasso, </a:t>
            </a:r>
            <a:r>
              <a:rPr lang="en-US" altLang="zh-CN" sz="1200" kern="1200" dirty="0" err="1" smtClean="0">
                <a:solidFill>
                  <a:schemeClr val="tx1"/>
                </a:solidFill>
                <a:effectLst/>
                <a:latin typeface="+mn-lt"/>
                <a:ea typeface="+mn-ea"/>
                <a:cs typeface="+mn-cs"/>
              </a:rPr>
              <a:t>fixed.acidity</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citric.acid</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total.sulfur.dioxide</a:t>
            </a:r>
            <a:r>
              <a:rPr lang="en-US" altLang="zh-CN" sz="1200" kern="1200" dirty="0" smtClean="0">
                <a:solidFill>
                  <a:schemeClr val="tx1"/>
                </a:solidFill>
                <a:effectLst/>
                <a:latin typeface="+mn-lt"/>
                <a:ea typeface="+mn-ea"/>
                <a:cs typeface="+mn-cs"/>
              </a:rPr>
              <a:t>, density are dropped. These parameter dropped are the correlated predictors shown in the correlation part we have mentioned.</a:t>
            </a:r>
          </a:p>
          <a:p>
            <a:r>
              <a:rPr lang="en-US" altLang="zh-CN" sz="1200" kern="1200" dirty="0" smtClean="0">
                <a:solidFill>
                  <a:schemeClr val="tx1"/>
                </a:solidFill>
                <a:effectLst/>
                <a:latin typeface="+mn-lt"/>
                <a:ea typeface="+mn-ea"/>
                <a:cs typeface="+mn-cs"/>
              </a:rPr>
              <a:t>The R square for the predictions is nearly 26%, and the error rate for the predictions is nearly 48%, which are still not good. We can say that linear regression is not that appropriate for this data set.</a:t>
            </a:r>
          </a:p>
          <a:p>
            <a:endParaRPr kumimoji="1" lang="zh-CN" altLang="en-US" dirty="0"/>
          </a:p>
        </p:txBody>
      </p:sp>
      <p:sp>
        <p:nvSpPr>
          <p:cNvPr id="4" name="幻灯片编号占位符 3"/>
          <p:cNvSpPr>
            <a:spLocks noGrp="1"/>
          </p:cNvSpPr>
          <p:nvPr>
            <p:ph type="sldNum" sz="quarter" idx="10"/>
          </p:nvPr>
        </p:nvSpPr>
        <p:spPr/>
        <p:txBody>
          <a:bodyPr/>
          <a:lstStyle/>
          <a:p>
            <a:fld id="{8676EC84-5698-274A-8E50-EF53B63F1962}" type="slidenum">
              <a:rPr kumimoji="1" lang="zh-CN" altLang="en-US" smtClean="0">
                <a:solidFill>
                  <a:prstClr val="black"/>
                </a:solidFill>
                <a:latin typeface="Calibri"/>
                <a:ea typeface="宋体"/>
              </a:rPr>
              <a:pPr/>
              <a:t>13</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3325607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Since the Random Forest is one of the most accurate learning algorithms available, we should try this model. Based on decision trees, the algorithm nature makes Random Forest suitable to regression and classification. The advantages include efficiency on large data, Can handle thousands of input variables without variable deletion, Gives estimates of what variables are important in the classification, Generated forests can be saved for future use on other data.</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the error rate for random forest with regression prediction is almost 31.7%. </a:t>
            </a:r>
            <a:endParaRPr kumimoji="1" lang="zh-CN" altLang="en-US" dirty="0"/>
          </a:p>
        </p:txBody>
      </p:sp>
      <p:sp>
        <p:nvSpPr>
          <p:cNvPr id="4" name="幻灯片编号占位符 3"/>
          <p:cNvSpPr>
            <a:spLocks noGrp="1"/>
          </p:cNvSpPr>
          <p:nvPr>
            <p:ph type="sldNum" sz="quarter" idx="10"/>
          </p:nvPr>
        </p:nvSpPr>
        <p:spPr/>
        <p:txBody>
          <a:bodyPr/>
          <a:lstStyle/>
          <a:p>
            <a:fld id="{8676EC84-5698-274A-8E50-EF53B63F1962}" type="slidenum">
              <a:rPr kumimoji="1" lang="zh-CN" altLang="en-US" smtClean="0"/>
              <a:t>17</a:t>
            </a:fld>
            <a:endParaRPr kumimoji="1" lang="zh-CN" altLang="en-US"/>
          </a:p>
        </p:txBody>
      </p:sp>
    </p:spTree>
    <p:extLst>
      <p:ext uri="{BB962C8B-B14F-4D97-AF65-F5344CB8AC3E}">
        <p14:creationId xmlns:p14="http://schemas.microsoft.com/office/powerpoint/2010/main" val="2227346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1616ADB-9EF6-4045-837C-50599AE426EE}" type="datetimeFigureOut">
              <a:rPr kumimoji="1" lang="zh-CN" altLang="en-US" smtClean="0"/>
              <a:t>14-11-7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7717C77-0EAB-4245-BF32-419762642F65}" type="slidenum">
              <a:rPr kumimoji="1" lang="zh-CN" altLang="en-US" smtClean="0"/>
              <a:t>‹#›</a:t>
            </a:fld>
            <a:endParaRPr kumimoji="1" lang="zh-CN" altLang="en-US"/>
          </a:p>
        </p:txBody>
      </p:sp>
    </p:spTree>
    <p:extLst>
      <p:ext uri="{BB962C8B-B14F-4D97-AF65-F5344CB8AC3E}">
        <p14:creationId xmlns:p14="http://schemas.microsoft.com/office/powerpoint/2010/main" val="1721604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616ADB-9EF6-4045-837C-50599AE426EE}" type="datetimeFigureOut">
              <a:rPr kumimoji="1" lang="zh-CN" altLang="en-US" smtClean="0"/>
              <a:t>14-11-7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7717C77-0EAB-4245-BF32-419762642F65}" type="slidenum">
              <a:rPr kumimoji="1" lang="zh-CN" altLang="en-US" smtClean="0"/>
              <a:t>‹#›</a:t>
            </a:fld>
            <a:endParaRPr kumimoji="1" lang="zh-CN" altLang="en-US"/>
          </a:p>
        </p:txBody>
      </p:sp>
    </p:spTree>
    <p:extLst>
      <p:ext uri="{BB962C8B-B14F-4D97-AF65-F5344CB8AC3E}">
        <p14:creationId xmlns:p14="http://schemas.microsoft.com/office/powerpoint/2010/main" val="371180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616ADB-9EF6-4045-837C-50599AE426EE}" type="datetimeFigureOut">
              <a:rPr kumimoji="1" lang="zh-CN" altLang="en-US" smtClean="0"/>
              <a:t>14-11-7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7717C77-0EAB-4245-BF32-419762642F65}" type="slidenum">
              <a:rPr kumimoji="1" lang="zh-CN" altLang="en-US" smtClean="0"/>
              <a:t>‹#›</a:t>
            </a:fld>
            <a:endParaRPr kumimoji="1" lang="zh-CN" altLang="en-US"/>
          </a:p>
        </p:txBody>
      </p:sp>
    </p:spTree>
    <p:extLst>
      <p:ext uri="{BB962C8B-B14F-4D97-AF65-F5344CB8AC3E}">
        <p14:creationId xmlns:p14="http://schemas.microsoft.com/office/powerpoint/2010/main" val="1212455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rPr>
              <a:pPr/>
              <a:t>14-11-7</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265585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rPr>
              <a:pPr/>
              <a:t>14-11-7</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511846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rPr>
              <a:pPr/>
              <a:t>14-11-7</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260951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rPr>
              <a:pPr/>
              <a:t>14-11-7</a:t>
            </a:fld>
            <a:endParaRPr kumimoji="1"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678668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rPr>
              <a:pPr/>
              <a:t>14-11-7</a:t>
            </a:fld>
            <a:endParaRPr kumimoji="1"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kumimoji="1" lang="zh-CN" altLang="en-US">
              <a:solidFill>
                <a:prstClr val="black">
                  <a:tint val="75000"/>
                </a:prstClr>
              </a:solidFill>
            </a:endParaRPr>
          </a:p>
        </p:txBody>
      </p:sp>
      <p:sp>
        <p:nvSpPr>
          <p:cNvPr id="9" name="幻灯片编号占位符 8"/>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173032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rPr>
              <a:pPr/>
              <a:t>14-11-7</a:t>
            </a:fld>
            <a:endParaRPr kumimoji="1"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kumimoji="1" lang="zh-CN" altLang="en-US">
              <a:solidFill>
                <a:prstClr val="black">
                  <a:tint val="75000"/>
                </a:prstClr>
              </a:solidFill>
            </a:endParaRPr>
          </a:p>
        </p:txBody>
      </p:sp>
      <p:sp>
        <p:nvSpPr>
          <p:cNvPr id="5" name="幻灯片编号占位符 4"/>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541410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rPr>
              <a:pPr/>
              <a:t>14-11-7</a:t>
            </a:fld>
            <a:endParaRPr kumimoji="1"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kumimoji="1" lang="zh-CN" altLang="en-US">
              <a:solidFill>
                <a:prstClr val="black">
                  <a:tint val="75000"/>
                </a:prstClr>
              </a:solidFill>
            </a:endParaRPr>
          </a:p>
        </p:txBody>
      </p:sp>
      <p:sp>
        <p:nvSpPr>
          <p:cNvPr id="4" name="幻灯片编号占位符 3"/>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464255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rPr>
              <a:pPr/>
              <a:t>14-11-7</a:t>
            </a:fld>
            <a:endParaRPr kumimoji="1"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565207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616ADB-9EF6-4045-837C-50599AE426EE}" type="datetimeFigureOut">
              <a:rPr kumimoji="1" lang="zh-CN" altLang="en-US" smtClean="0"/>
              <a:t>14-11-7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7717C77-0EAB-4245-BF32-419762642F65}" type="slidenum">
              <a:rPr kumimoji="1" lang="zh-CN" altLang="en-US" smtClean="0"/>
              <a:t>‹#›</a:t>
            </a:fld>
            <a:endParaRPr kumimoji="1" lang="zh-CN" altLang="en-US"/>
          </a:p>
        </p:txBody>
      </p:sp>
    </p:spTree>
    <p:extLst>
      <p:ext uri="{BB962C8B-B14F-4D97-AF65-F5344CB8AC3E}">
        <p14:creationId xmlns:p14="http://schemas.microsoft.com/office/powerpoint/2010/main" val="4375952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rPr>
              <a:pPr/>
              <a:t>14-11-7</a:t>
            </a:fld>
            <a:endParaRPr kumimoji="1"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7561254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rPr>
              <a:pPr/>
              <a:t>14-11-7</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3848994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rPr>
              <a:pPr/>
              <a:t>14-11-7</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6685324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latin typeface="Calibri"/>
                <a:ea typeface="宋体"/>
              </a:rPr>
              <a:pPr/>
              <a:t>14-11-7</a:t>
            </a:fld>
            <a:endParaRPr kumimoji="1"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latin typeface="Calibri"/>
              <a:ea typeface="宋体"/>
            </a:endParaRPr>
          </a:p>
        </p:txBody>
      </p:sp>
      <p:sp>
        <p:nvSpPr>
          <p:cNvPr id="6" name="幻灯片编号占位符 5"/>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latin typeface="Calibri"/>
                <a:ea typeface="宋体"/>
              </a:rPr>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4703512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latin typeface="Calibri"/>
                <a:ea typeface="宋体"/>
              </a:rPr>
              <a:pPr/>
              <a:t>14-11-7</a:t>
            </a:fld>
            <a:endParaRPr kumimoji="1"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latin typeface="Calibri"/>
              <a:ea typeface="宋体"/>
            </a:endParaRPr>
          </a:p>
        </p:txBody>
      </p:sp>
      <p:sp>
        <p:nvSpPr>
          <p:cNvPr id="6" name="幻灯片编号占位符 5"/>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latin typeface="Calibri"/>
                <a:ea typeface="宋体"/>
              </a:rPr>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419604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latin typeface="Calibri"/>
                <a:ea typeface="宋体"/>
              </a:rPr>
              <a:pPr/>
              <a:t>14-11-7</a:t>
            </a:fld>
            <a:endParaRPr kumimoji="1"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latin typeface="Calibri"/>
              <a:ea typeface="宋体"/>
            </a:endParaRPr>
          </a:p>
        </p:txBody>
      </p:sp>
      <p:sp>
        <p:nvSpPr>
          <p:cNvPr id="6" name="幻灯片编号占位符 5"/>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latin typeface="Calibri"/>
                <a:ea typeface="宋体"/>
              </a:rPr>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42027325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latin typeface="Calibri"/>
                <a:ea typeface="宋体"/>
              </a:rPr>
              <a:pPr/>
              <a:t>14-11-7</a:t>
            </a:fld>
            <a:endParaRPr kumimoji="1" lang="zh-CN" altLang="en-US">
              <a:solidFill>
                <a:prstClr val="black">
                  <a:tint val="75000"/>
                </a:prstClr>
              </a:solidFill>
              <a:latin typeface="Calibri"/>
              <a:ea typeface="宋体"/>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latin typeface="Calibri"/>
              <a:ea typeface="宋体"/>
            </a:endParaRPr>
          </a:p>
        </p:txBody>
      </p:sp>
      <p:sp>
        <p:nvSpPr>
          <p:cNvPr id="7" name="幻灯片编号占位符 6"/>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latin typeface="Calibri"/>
                <a:ea typeface="宋体"/>
              </a:rPr>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2100334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latin typeface="Calibri"/>
                <a:ea typeface="宋体"/>
              </a:rPr>
              <a:pPr/>
              <a:t>14-11-7</a:t>
            </a:fld>
            <a:endParaRPr kumimoji="1" lang="zh-CN" altLang="en-US">
              <a:solidFill>
                <a:prstClr val="black">
                  <a:tint val="75000"/>
                </a:prstClr>
              </a:solidFill>
              <a:latin typeface="Calibri"/>
              <a:ea typeface="宋体"/>
            </a:endParaRPr>
          </a:p>
        </p:txBody>
      </p:sp>
      <p:sp>
        <p:nvSpPr>
          <p:cNvPr id="8" name="页脚占位符 7"/>
          <p:cNvSpPr>
            <a:spLocks noGrp="1"/>
          </p:cNvSpPr>
          <p:nvPr>
            <p:ph type="ftr" sz="quarter" idx="11"/>
          </p:nvPr>
        </p:nvSpPr>
        <p:spPr/>
        <p:txBody>
          <a:bodyPr/>
          <a:lstStyle/>
          <a:p>
            <a:endParaRPr kumimoji="1" lang="zh-CN" altLang="en-US">
              <a:solidFill>
                <a:prstClr val="black">
                  <a:tint val="75000"/>
                </a:prstClr>
              </a:solidFill>
              <a:latin typeface="Calibri"/>
              <a:ea typeface="宋体"/>
            </a:endParaRPr>
          </a:p>
        </p:txBody>
      </p:sp>
      <p:sp>
        <p:nvSpPr>
          <p:cNvPr id="9" name="幻灯片编号占位符 8"/>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latin typeface="Calibri"/>
                <a:ea typeface="宋体"/>
              </a:rPr>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557777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latin typeface="Calibri"/>
                <a:ea typeface="宋体"/>
              </a:rPr>
              <a:pPr/>
              <a:t>14-11-7</a:t>
            </a:fld>
            <a:endParaRPr kumimoji="1" lang="zh-CN" altLang="en-US">
              <a:solidFill>
                <a:prstClr val="black">
                  <a:tint val="75000"/>
                </a:prstClr>
              </a:solidFill>
              <a:latin typeface="Calibri"/>
              <a:ea typeface="宋体"/>
            </a:endParaRPr>
          </a:p>
        </p:txBody>
      </p:sp>
      <p:sp>
        <p:nvSpPr>
          <p:cNvPr id="4" name="页脚占位符 3"/>
          <p:cNvSpPr>
            <a:spLocks noGrp="1"/>
          </p:cNvSpPr>
          <p:nvPr>
            <p:ph type="ftr" sz="quarter" idx="11"/>
          </p:nvPr>
        </p:nvSpPr>
        <p:spPr/>
        <p:txBody>
          <a:bodyPr/>
          <a:lstStyle/>
          <a:p>
            <a:endParaRPr kumimoji="1" lang="zh-CN" altLang="en-US">
              <a:solidFill>
                <a:prstClr val="black">
                  <a:tint val="75000"/>
                </a:prstClr>
              </a:solidFill>
              <a:latin typeface="Calibri"/>
              <a:ea typeface="宋体"/>
            </a:endParaRPr>
          </a:p>
        </p:txBody>
      </p:sp>
      <p:sp>
        <p:nvSpPr>
          <p:cNvPr id="5" name="幻灯片编号占位符 4"/>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latin typeface="Calibri"/>
                <a:ea typeface="宋体"/>
              </a:rPr>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7336551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latin typeface="Calibri"/>
                <a:ea typeface="宋体"/>
              </a:rPr>
              <a:pPr/>
              <a:t>14-11-7</a:t>
            </a:fld>
            <a:endParaRPr kumimoji="1" lang="zh-CN" altLang="en-US">
              <a:solidFill>
                <a:prstClr val="black">
                  <a:tint val="75000"/>
                </a:prstClr>
              </a:solidFill>
              <a:latin typeface="Calibri"/>
              <a:ea typeface="宋体"/>
            </a:endParaRPr>
          </a:p>
        </p:txBody>
      </p:sp>
      <p:sp>
        <p:nvSpPr>
          <p:cNvPr id="3" name="页脚占位符 2"/>
          <p:cNvSpPr>
            <a:spLocks noGrp="1"/>
          </p:cNvSpPr>
          <p:nvPr>
            <p:ph type="ftr" sz="quarter" idx="11"/>
          </p:nvPr>
        </p:nvSpPr>
        <p:spPr/>
        <p:txBody>
          <a:bodyPr/>
          <a:lstStyle/>
          <a:p>
            <a:endParaRPr kumimoji="1" lang="zh-CN" altLang="en-US">
              <a:solidFill>
                <a:prstClr val="black">
                  <a:tint val="75000"/>
                </a:prstClr>
              </a:solidFill>
              <a:latin typeface="Calibri"/>
              <a:ea typeface="宋体"/>
            </a:endParaRPr>
          </a:p>
        </p:txBody>
      </p:sp>
      <p:sp>
        <p:nvSpPr>
          <p:cNvPr id="4" name="幻灯片编号占位符 3"/>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latin typeface="Calibri"/>
                <a:ea typeface="宋体"/>
              </a:rPr>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74216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1616ADB-9EF6-4045-837C-50599AE426EE}" type="datetimeFigureOut">
              <a:rPr kumimoji="1" lang="zh-CN" altLang="en-US" smtClean="0"/>
              <a:t>14-11-7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7717C77-0EAB-4245-BF32-419762642F65}" type="slidenum">
              <a:rPr kumimoji="1" lang="zh-CN" altLang="en-US" smtClean="0"/>
              <a:t>‹#›</a:t>
            </a:fld>
            <a:endParaRPr kumimoji="1" lang="zh-CN" altLang="en-US"/>
          </a:p>
        </p:txBody>
      </p:sp>
    </p:spTree>
    <p:extLst>
      <p:ext uri="{BB962C8B-B14F-4D97-AF65-F5344CB8AC3E}">
        <p14:creationId xmlns:p14="http://schemas.microsoft.com/office/powerpoint/2010/main" val="3448934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latin typeface="Calibri"/>
                <a:ea typeface="宋体"/>
              </a:rPr>
              <a:pPr/>
              <a:t>14-11-7</a:t>
            </a:fld>
            <a:endParaRPr kumimoji="1" lang="zh-CN" altLang="en-US">
              <a:solidFill>
                <a:prstClr val="black">
                  <a:tint val="75000"/>
                </a:prstClr>
              </a:solidFill>
              <a:latin typeface="Calibri"/>
              <a:ea typeface="宋体"/>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latin typeface="Calibri"/>
              <a:ea typeface="宋体"/>
            </a:endParaRPr>
          </a:p>
        </p:txBody>
      </p:sp>
      <p:sp>
        <p:nvSpPr>
          <p:cNvPr id="7" name="幻灯片编号占位符 6"/>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latin typeface="Calibri"/>
                <a:ea typeface="宋体"/>
              </a:rPr>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3444506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latin typeface="Calibri"/>
                <a:ea typeface="宋体"/>
              </a:rPr>
              <a:pPr/>
              <a:t>14-11-7</a:t>
            </a:fld>
            <a:endParaRPr kumimoji="1" lang="zh-CN" altLang="en-US">
              <a:solidFill>
                <a:prstClr val="black">
                  <a:tint val="75000"/>
                </a:prstClr>
              </a:solidFill>
              <a:latin typeface="Calibri"/>
              <a:ea typeface="宋体"/>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latin typeface="Calibri"/>
              <a:ea typeface="宋体"/>
            </a:endParaRPr>
          </a:p>
        </p:txBody>
      </p:sp>
      <p:sp>
        <p:nvSpPr>
          <p:cNvPr id="7" name="幻灯片编号占位符 6"/>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latin typeface="Calibri"/>
                <a:ea typeface="宋体"/>
              </a:rPr>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3002244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latin typeface="Calibri"/>
                <a:ea typeface="宋体"/>
              </a:rPr>
              <a:pPr/>
              <a:t>14-11-7</a:t>
            </a:fld>
            <a:endParaRPr kumimoji="1"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latin typeface="Calibri"/>
              <a:ea typeface="宋体"/>
            </a:endParaRPr>
          </a:p>
        </p:txBody>
      </p:sp>
      <p:sp>
        <p:nvSpPr>
          <p:cNvPr id="6" name="幻灯片编号占位符 5"/>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latin typeface="Calibri"/>
                <a:ea typeface="宋体"/>
              </a:rPr>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4198759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latin typeface="Calibri"/>
                <a:ea typeface="宋体"/>
              </a:rPr>
              <a:pPr/>
              <a:t>14-11-7</a:t>
            </a:fld>
            <a:endParaRPr kumimoji="1"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latin typeface="Calibri"/>
              <a:ea typeface="宋体"/>
            </a:endParaRPr>
          </a:p>
        </p:txBody>
      </p:sp>
      <p:sp>
        <p:nvSpPr>
          <p:cNvPr id="6" name="幻灯片编号占位符 5"/>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latin typeface="Calibri"/>
                <a:ea typeface="宋体"/>
              </a:rPr>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8649759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latin typeface="Calibri"/>
                <a:ea typeface="宋体"/>
              </a:rPr>
              <a:pPr/>
              <a:t>14-11-7</a:t>
            </a:fld>
            <a:endParaRPr kumimoji="1"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latin typeface="Calibri"/>
              <a:ea typeface="宋体"/>
            </a:endParaRPr>
          </a:p>
        </p:txBody>
      </p:sp>
      <p:sp>
        <p:nvSpPr>
          <p:cNvPr id="6" name="幻灯片编号占位符 5"/>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latin typeface="Calibri"/>
                <a:ea typeface="宋体"/>
              </a:rPr>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31623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latin typeface="Calibri"/>
                <a:ea typeface="宋体"/>
              </a:rPr>
              <a:pPr/>
              <a:t>14-11-7</a:t>
            </a:fld>
            <a:endParaRPr kumimoji="1"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latin typeface="Calibri"/>
              <a:ea typeface="宋体"/>
            </a:endParaRPr>
          </a:p>
        </p:txBody>
      </p:sp>
      <p:sp>
        <p:nvSpPr>
          <p:cNvPr id="6" name="幻灯片编号占位符 5"/>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latin typeface="Calibri"/>
                <a:ea typeface="宋体"/>
              </a:rPr>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86929044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latin typeface="Calibri"/>
                <a:ea typeface="宋体"/>
              </a:rPr>
              <a:pPr/>
              <a:t>14-11-7</a:t>
            </a:fld>
            <a:endParaRPr kumimoji="1"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latin typeface="Calibri"/>
              <a:ea typeface="宋体"/>
            </a:endParaRPr>
          </a:p>
        </p:txBody>
      </p:sp>
      <p:sp>
        <p:nvSpPr>
          <p:cNvPr id="6" name="幻灯片编号占位符 5"/>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latin typeface="Calibri"/>
                <a:ea typeface="宋体"/>
              </a:rPr>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40209705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latin typeface="Calibri"/>
                <a:ea typeface="宋体"/>
              </a:rPr>
              <a:pPr/>
              <a:t>14-11-7</a:t>
            </a:fld>
            <a:endParaRPr kumimoji="1" lang="zh-CN" altLang="en-US">
              <a:solidFill>
                <a:prstClr val="black">
                  <a:tint val="75000"/>
                </a:prstClr>
              </a:solidFill>
              <a:latin typeface="Calibri"/>
              <a:ea typeface="宋体"/>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latin typeface="Calibri"/>
              <a:ea typeface="宋体"/>
            </a:endParaRPr>
          </a:p>
        </p:txBody>
      </p:sp>
      <p:sp>
        <p:nvSpPr>
          <p:cNvPr id="7" name="幻灯片编号占位符 6"/>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latin typeface="Calibri"/>
                <a:ea typeface="宋体"/>
              </a:rPr>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40705025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latin typeface="Calibri"/>
                <a:ea typeface="宋体"/>
              </a:rPr>
              <a:pPr/>
              <a:t>14-11-7</a:t>
            </a:fld>
            <a:endParaRPr kumimoji="1" lang="zh-CN" altLang="en-US">
              <a:solidFill>
                <a:prstClr val="black">
                  <a:tint val="75000"/>
                </a:prstClr>
              </a:solidFill>
              <a:latin typeface="Calibri"/>
              <a:ea typeface="宋体"/>
            </a:endParaRPr>
          </a:p>
        </p:txBody>
      </p:sp>
      <p:sp>
        <p:nvSpPr>
          <p:cNvPr id="8" name="页脚占位符 7"/>
          <p:cNvSpPr>
            <a:spLocks noGrp="1"/>
          </p:cNvSpPr>
          <p:nvPr>
            <p:ph type="ftr" sz="quarter" idx="11"/>
          </p:nvPr>
        </p:nvSpPr>
        <p:spPr/>
        <p:txBody>
          <a:bodyPr/>
          <a:lstStyle/>
          <a:p>
            <a:endParaRPr kumimoji="1" lang="zh-CN" altLang="en-US">
              <a:solidFill>
                <a:prstClr val="black">
                  <a:tint val="75000"/>
                </a:prstClr>
              </a:solidFill>
              <a:latin typeface="Calibri"/>
              <a:ea typeface="宋体"/>
            </a:endParaRPr>
          </a:p>
        </p:txBody>
      </p:sp>
      <p:sp>
        <p:nvSpPr>
          <p:cNvPr id="9" name="幻灯片编号占位符 8"/>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latin typeface="Calibri"/>
                <a:ea typeface="宋体"/>
              </a:rPr>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6697279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latin typeface="Calibri"/>
                <a:ea typeface="宋体"/>
              </a:rPr>
              <a:pPr/>
              <a:t>14-11-7</a:t>
            </a:fld>
            <a:endParaRPr kumimoji="1" lang="zh-CN" altLang="en-US">
              <a:solidFill>
                <a:prstClr val="black">
                  <a:tint val="75000"/>
                </a:prstClr>
              </a:solidFill>
              <a:latin typeface="Calibri"/>
              <a:ea typeface="宋体"/>
            </a:endParaRPr>
          </a:p>
        </p:txBody>
      </p:sp>
      <p:sp>
        <p:nvSpPr>
          <p:cNvPr id="4" name="页脚占位符 3"/>
          <p:cNvSpPr>
            <a:spLocks noGrp="1"/>
          </p:cNvSpPr>
          <p:nvPr>
            <p:ph type="ftr" sz="quarter" idx="11"/>
          </p:nvPr>
        </p:nvSpPr>
        <p:spPr/>
        <p:txBody>
          <a:bodyPr/>
          <a:lstStyle/>
          <a:p>
            <a:endParaRPr kumimoji="1" lang="zh-CN" altLang="en-US">
              <a:solidFill>
                <a:prstClr val="black">
                  <a:tint val="75000"/>
                </a:prstClr>
              </a:solidFill>
              <a:latin typeface="Calibri"/>
              <a:ea typeface="宋体"/>
            </a:endParaRPr>
          </a:p>
        </p:txBody>
      </p:sp>
      <p:sp>
        <p:nvSpPr>
          <p:cNvPr id="5" name="幻灯片编号占位符 4"/>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latin typeface="Calibri"/>
                <a:ea typeface="宋体"/>
              </a:rPr>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48425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1616ADB-9EF6-4045-837C-50599AE426EE}" type="datetimeFigureOut">
              <a:rPr kumimoji="1" lang="zh-CN" altLang="en-US" smtClean="0"/>
              <a:t>14-11-7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7717C77-0EAB-4245-BF32-419762642F65}" type="slidenum">
              <a:rPr kumimoji="1" lang="zh-CN" altLang="en-US" smtClean="0"/>
              <a:t>‹#›</a:t>
            </a:fld>
            <a:endParaRPr kumimoji="1" lang="zh-CN" altLang="en-US"/>
          </a:p>
        </p:txBody>
      </p:sp>
    </p:spTree>
    <p:extLst>
      <p:ext uri="{BB962C8B-B14F-4D97-AF65-F5344CB8AC3E}">
        <p14:creationId xmlns:p14="http://schemas.microsoft.com/office/powerpoint/2010/main" val="36452759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latin typeface="Calibri"/>
                <a:ea typeface="宋体"/>
              </a:rPr>
              <a:pPr/>
              <a:t>14-11-7</a:t>
            </a:fld>
            <a:endParaRPr kumimoji="1" lang="zh-CN" altLang="en-US">
              <a:solidFill>
                <a:prstClr val="black">
                  <a:tint val="75000"/>
                </a:prstClr>
              </a:solidFill>
              <a:latin typeface="Calibri"/>
              <a:ea typeface="宋体"/>
            </a:endParaRPr>
          </a:p>
        </p:txBody>
      </p:sp>
      <p:sp>
        <p:nvSpPr>
          <p:cNvPr id="3" name="页脚占位符 2"/>
          <p:cNvSpPr>
            <a:spLocks noGrp="1"/>
          </p:cNvSpPr>
          <p:nvPr>
            <p:ph type="ftr" sz="quarter" idx="11"/>
          </p:nvPr>
        </p:nvSpPr>
        <p:spPr/>
        <p:txBody>
          <a:bodyPr/>
          <a:lstStyle/>
          <a:p>
            <a:endParaRPr kumimoji="1" lang="zh-CN" altLang="en-US">
              <a:solidFill>
                <a:prstClr val="black">
                  <a:tint val="75000"/>
                </a:prstClr>
              </a:solidFill>
              <a:latin typeface="Calibri"/>
              <a:ea typeface="宋体"/>
            </a:endParaRPr>
          </a:p>
        </p:txBody>
      </p:sp>
      <p:sp>
        <p:nvSpPr>
          <p:cNvPr id="4" name="幻灯片编号占位符 3"/>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latin typeface="Calibri"/>
                <a:ea typeface="宋体"/>
              </a:rPr>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8775657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latin typeface="Calibri"/>
                <a:ea typeface="宋体"/>
              </a:rPr>
              <a:pPr/>
              <a:t>14-11-7</a:t>
            </a:fld>
            <a:endParaRPr kumimoji="1" lang="zh-CN" altLang="en-US">
              <a:solidFill>
                <a:prstClr val="black">
                  <a:tint val="75000"/>
                </a:prstClr>
              </a:solidFill>
              <a:latin typeface="Calibri"/>
              <a:ea typeface="宋体"/>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latin typeface="Calibri"/>
              <a:ea typeface="宋体"/>
            </a:endParaRPr>
          </a:p>
        </p:txBody>
      </p:sp>
      <p:sp>
        <p:nvSpPr>
          <p:cNvPr id="7" name="幻灯片编号占位符 6"/>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latin typeface="Calibri"/>
                <a:ea typeface="宋体"/>
              </a:rPr>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41480012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latin typeface="Calibri"/>
                <a:ea typeface="宋体"/>
              </a:rPr>
              <a:pPr/>
              <a:t>14-11-7</a:t>
            </a:fld>
            <a:endParaRPr kumimoji="1" lang="zh-CN" altLang="en-US">
              <a:solidFill>
                <a:prstClr val="black">
                  <a:tint val="75000"/>
                </a:prstClr>
              </a:solidFill>
              <a:latin typeface="Calibri"/>
              <a:ea typeface="宋体"/>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latin typeface="Calibri"/>
              <a:ea typeface="宋体"/>
            </a:endParaRPr>
          </a:p>
        </p:txBody>
      </p:sp>
      <p:sp>
        <p:nvSpPr>
          <p:cNvPr id="7" name="幻灯片编号占位符 6"/>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latin typeface="Calibri"/>
                <a:ea typeface="宋体"/>
              </a:rPr>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3971449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latin typeface="Calibri"/>
                <a:ea typeface="宋体"/>
              </a:rPr>
              <a:pPr/>
              <a:t>14-11-7</a:t>
            </a:fld>
            <a:endParaRPr kumimoji="1"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latin typeface="Calibri"/>
              <a:ea typeface="宋体"/>
            </a:endParaRPr>
          </a:p>
        </p:txBody>
      </p:sp>
      <p:sp>
        <p:nvSpPr>
          <p:cNvPr id="6" name="幻灯片编号占位符 5"/>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latin typeface="Calibri"/>
                <a:ea typeface="宋体"/>
              </a:rPr>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7580008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616ADB-9EF6-4045-837C-50599AE426EE}" type="datetimeFigureOut">
              <a:rPr kumimoji="1" lang="zh-CN" altLang="en-US" smtClean="0">
                <a:solidFill>
                  <a:prstClr val="black">
                    <a:tint val="75000"/>
                  </a:prstClr>
                </a:solidFill>
                <a:latin typeface="Calibri"/>
                <a:ea typeface="宋体"/>
              </a:rPr>
              <a:pPr/>
              <a:t>14-11-7</a:t>
            </a:fld>
            <a:endParaRPr kumimoji="1"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latin typeface="Calibri"/>
              <a:ea typeface="宋体"/>
            </a:endParaRPr>
          </a:p>
        </p:txBody>
      </p:sp>
      <p:sp>
        <p:nvSpPr>
          <p:cNvPr id="6" name="幻灯片编号占位符 5"/>
          <p:cNvSpPr>
            <a:spLocks noGrp="1"/>
          </p:cNvSpPr>
          <p:nvPr>
            <p:ph type="sldNum" sz="quarter" idx="12"/>
          </p:nvPr>
        </p:nvSpPr>
        <p:spPr/>
        <p:txBody>
          <a:bodyPr/>
          <a:lstStyle/>
          <a:p>
            <a:fld id="{87717C77-0EAB-4245-BF32-419762642F65}" type="slidenum">
              <a:rPr kumimoji="1" lang="zh-CN" altLang="en-US" smtClean="0">
                <a:solidFill>
                  <a:prstClr val="black">
                    <a:tint val="75000"/>
                  </a:prstClr>
                </a:solidFill>
                <a:latin typeface="Calibri"/>
                <a:ea typeface="宋体"/>
              </a:rPr>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417497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1616ADB-9EF6-4045-837C-50599AE426EE}" type="datetimeFigureOut">
              <a:rPr kumimoji="1" lang="zh-CN" altLang="en-US" smtClean="0"/>
              <a:t>14-11-7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87717C77-0EAB-4245-BF32-419762642F65}" type="slidenum">
              <a:rPr kumimoji="1" lang="zh-CN" altLang="en-US" smtClean="0"/>
              <a:t>‹#›</a:t>
            </a:fld>
            <a:endParaRPr kumimoji="1" lang="zh-CN" altLang="en-US"/>
          </a:p>
        </p:txBody>
      </p:sp>
    </p:spTree>
    <p:extLst>
      <p:ext uri="{BB962C8B-B14F-4D97-AF65-F5344CB8AC3E}">
        <p14:creationId xmlns:p14="http://schemas.microsoft.com/office/powerpoint/2010/main" val="3242209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1616ADB-9EF6-4045-837C-50599AE426EE}" type="datetimeFigureOut">
              <a:rPr kumimoji="1" lang="zh-CN" altLang="en-US" smtClean="0"/>
              <a:t>14-11-7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87717C77-0EAB-4245-BF32-419762642F65}" type="slidenum">
              <a:rPr kumimoji="1" lang="zh-CN" altLang="en-US" smtClean="0"/>
              <a:t>‹#›</a:t>
            </a:fld>
            <a:endParaRPr kumimoji="1" lang="zh-CN" altLang="en-US"/>
          </a:p>
        </p:txBody>
      </p:sp>
    </p:spTree>
    <p:extLst>
      <p:ext uri="{BB962C8B-B14F-4D97-AF65-F5344CB8AC3E}">
        <p14:creationId xmlns:p14="http://schemas.microsoft.com/office/powerpoint/2010/main" val="1254991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616ADB-9EF6-4045-837C-50599AE426EE}" type="datetimeFigureOut">
              <a:rPr kumimoji="1" lang="zh-CN" altLang="en-US" smtClean="0"/>
              <a:t>14-11-7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7717C77-0EAB-4245-BF32-419762642F65}" type="slidenum">
              <a:rPr kumimoji="1" lang="zh-CN" altLang="en-US" smtClean="0"/>
              <a:t>‹#›</a:t>
            </a:fld>
            <a:endParaRPr kumimoji="1" lang="zh-CN" altLang="en-US"/>
          </a:p>
        </p:txBody>
      </p:sp>
    </p:spTree>
    <p:extLst>
      <p:ext uri="{BB962C8B-B14F-4D97-AF65-F5344CB8AC3E}">
        <p14:creationId xmlns:p14="http://schemas.microsoft.com/office/powerpoint/2010/main" val="132407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1616ADB-9EF6-4045-837C-50599AE426EE}" type="datetimeFigureOut">
              <a:rPr kumimoji="1" lang="zh-CN" altLang="en-US" smtClean="0"/>
              <a:t>14-11-7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7717C77-0EAB-4245-BF32-419762642F65}" type="slidenum">
              <a:rPr kumimoji="1" lang="zh-CN" altLang="en-US" smtClean="0"/>
              <a:t>‹#›</a:t>
            </a:fld>
            <a:endParaRPr kumimoji="1" lang="zh-CN" altLang="en-US"/>
          </a:p>
        </p:txBody>
      </p:sp>
    </p:spTree>
    <p:extLst>
      <p:ext uri="{BB962C8B-B14F-4D97-AF65-F5344CB8AC3E}">
        <p14:creationId xmlns:p14="http://schemas.microsoft.com/office/powerpoint/2010/main" val="1392152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1616ADB-9EF6-4045-837C-50599AE426EE}" type="datetimeFigureOut">
              <a:rPr kumimoji="1" lang="zh-CN" altLang="en-US" smtClean="0"/>
              <a:t>14-11-7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7717C77-0EAB-4245-BF32-419762642F65}" type="slidenum">
              <a:rPr kumimoji="1" lang="zh-CN" altLang="en-US" smtClean="0"/>
              <a:t>‹#›</a:t>
            </a:fld>
            <a:endParaRPr kumimoji="1" lang="zh-CN" altLang="en-US"/>
          </a:p>
        </p:txBody>
      </p:sp>
    </p:spTree>
    <p:extLst>
      <p:ext uri="{BB962C8B-B14F-4D97-AF65-F5344CB8AC3E}">
        <p14:creationId xmlns:p14="http://schemas.microsoft.com/office/powerpoint/2010/main" val="42705304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16ADB-9EF6-4045-837C-50599AE426EE}" type="datetimeFigureOut">
              <a:rPr kumimoji="1" lang="zh-CN" altLang="en-US" smtClean="0"/>
              <a:t>14-11-7</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17C77-0EAB-4245-BF32-419762642F65}" type="slidenum">
              <a:rPr kumimoji="1" lang="zh-CN" altLang="en-US" smtClean="0"/>
              <a:t>‹#›</a:t>
            </a:fld>
            <a:endParaRPr kumimoji="1" lang="zh-CN" altLang="en-US"/>
          </a:p>
        </p:txBody>
      </p:sp>
    </p:spTree>
    <p:extLst>
      <p:ext uri="{BB962C8B-B14F-4D97-AF65-F5344CB8AC3E}">
        <p14:creationId xmlns:p14="http://schemas.microsoft.com/office/powerpoint/2010/main" val="2120159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16ADB-9EF6-4045-837C-50599AE426EE}" type="datetimeFigureOut">
              <a:rPr kumimoji="1" lang="zh-CN" altLang="en-US" smtClean="0">
                <a:solidFill>
                  <a:prstClr val="black">
                    <a:tint val="75000"/>
                  </a:prstClr>
                </a:solidFill>
              </a:rPr>
              <a:pPr/>
              <a:t>14-11-7</a:t>
            </a:fld>
            <a:endParaRPr kumimoji="1"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solidFill>
                <a:prstClr val="black">
                  <a:tint val="75000"/>
                </a:prstClr>
              </a:solidFill>
            </a:endParaRPr>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17C77-0EAB-4245-BF32-419762642F65}"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783325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16ADB-9EF6-4045-837C-50599AE426EE}" type="datetimeFigureOut">
              <a:rPr kumimoji="1" lang="zh-CN" altLang="en-US" smtClean="0">
                <a:solidFill>
                  <a:prstClr val="black">
                    <a:tint val="75000"/>
                  </a:prstClr>
                </a:solidFill>
                <a:latin typeface="Calibri"/>
                <a:ea typeface="宋体"/>
              </a:rPr>
              <a:pPr/>
              <a:t>14-11-7</a:t>
            </a:fld>
            <a:endParaRPr kumimoji="1"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solidFill>
                <a:prstClr val="black">
                  <a:tint val="75000"/>
                </a:prstClr>
              </a:solidFill>
              <a:latin typeface="Calibri"/>
              <a:ea typeface="宋体"/>
            </a:endParaRPr>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17C77-0EAB-4245-BF32-419762642F65}" type="slidenum">
              <a:rPr kumimoji="1" lang="zh-CN" altLang="en-US" smtClean="0">
                <a:solidFill>
                  <a:prstClr val="black">
                    <a:tint val="75000"/>
                  </a:prstClr>
                </a:solidFill>
                <a:latin typeface="Calibri"/>
                <a:ea typeface="宋体"/>
              </a:rPr>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2456538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16ADB-9EF6-4045-837C-50599AE426EE}" type="datetimeFigureOut">
              <a:rPr kumimoji="1" lang="zh-CN" altLang="en-US" smtClean="0">
                <a:solidFill>
                  <a:prstClr val="black">
                    <a:tint val="75000"/>
                  </a:prstClr>
                </a:solidFill>
                <a:latin typeface="Calibri"/>
                <a:ea typeface="宋体"/>
              </a:rPr>
              <a:pPr/>
              <a:t>14-11-7</a:t>
            </a:fld>
            <a:endParaRPr kumimoji="1"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solidFill>
                <a:prstClr val="black">
                  <a:tint val="75000"/>
                </a:prstClr>
              </a:solidFill>
              <a:latin typeface="Calibri"/>
              <a:ea typeface="宋体"/>
            </a:endParaRPr>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17C77-0EAB-4245-BF32-419762642F65}" type="slidenum">
              <a:rPr kumimoji="1" lang="zh-CN" altLang="en-US" smtClean="0">
                <a:solidFill>
                  <a:prstClr val="black">
                    <a:tint val="75000"/>
                  </a:prstClr>
                </a:solidFill>
                <a:latin typeface="Calibri"/>
                <a:ea typeface="宋体"/>
              </a:rPr>
              <a:pPr/>
              <a:t>‹#›</a:t>
            </a:fld>
            <a:endParaRPr kumimoji="1"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733963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35.xml"/><Relationship Id="rId2"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JP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hyperlink" Target="http://archive.ics.uci.edu/ml/datasets/Wine+Quality" TargetMode="External"/><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2.jp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__ 2.JPG"/>
          <p:cNvPicPr>
            <a:picLocks noChangeAspect="1"/>
          </p:cNvPicPr>
          <p:nvPr/>
        </p:nvPicPr>
        <p:blipFill rotWithShape="1">
          <a:blip r:embed="rId2">
            <a:extLst>
              <a:ext uri="{28A0092B-C50C-407E-A947-70E740481C1C}">
                <a14:useLocalDpi xmlns:a14="http://schemas.microsoft.com/office/drawing/2010/main" val="0"/>
              </a:ext>
            </a:extLst>
          </a:blip>
          <a:srcRect r="4763" b="3987"/>
          <a:stretch/>
        </p:blipFill>
        <p:spPr>
          <a:xfrm>
            <a:off x="0" y="381000"/>
            <a:ext cx="9139015" cy="6477000"/>
          </a:xfrm>
          <a:prstGeom prst="rect">
            <a:avLst/>
          </a:prstGeom>
        </p:spPr>
      </p:pic>
      <p:sp>
        <p:nvSpPr>
          <p:cNvPr id="2" name="标题 1"/>
          <p:cNvSpPr>
            <a:spLocks noGrp="1"/>
          </p:cNvSpPr>
          <p:nvPr>
            <p:ph type="ctrTitle"/>
          </p:nvPr>
        </p:nvSpPr>
        <p:spPr>
          <a:xfrm>
            <a:off x="1721027" y="374335"/>
            <a:ext cx="7780478" cy="996248"/>
          </a:xfrm>
        </p:spPr>
        <p:txBody>
          <a:bodyPr>
            <a:noAutofit/>
          </a:bodyPr>
          <a:lstStyle/>
          <a:p>
            <a:r>
              <a:rPr kumimoji="1" lang="en-US" altLang="zh-CN" sz="6600" dirty="0" smtClean="0">
                <a:ln w="17780" cmpd="sng">
                  <a:solidFill>
                    <a:schemeClr val="tx1"/>
                  </a:solidFill>
                  <a:prstDash val="solid"/>
                  <a:miter lim="800000"/>
                </a:ln>
                <a:effectLst>
                  <a:outerShdw blurRad="50800" algn="tl" rotWithShape="0">
                    <a:srgbClr val="000000"/>
                  </a:outerShdw>
                </a:effectLst>
                <a:cs typeface="Times New Roman"/>
              </a:rPr>
              <a:t>White Wine Quality</a:t>
            </a:r>
            <a:endParaRPr kumimoji="1" lang="zh-CN" altLang="en-US" sz="6600" dirty="0">
              <a:ln w="17780" cmpd="sng">
                <a:solidFill>
                  <a:schemeClr val="tx1"/>
                </a:solidFill>
                <a:prstDash val="solid"/>
                <a:miter lim="800000"/>
              </a:ln>
              <a:effectLst>
                <a:outerShdw blurRad="50800" algn="tl" rotWithShape="0">
                  <a:srgbClr val="000000"/>
                </a:outerShdw>
              </a:effectLst>
              <a:cs typeface="Times New Roman"/>
            </a:endParaRPr>
          </a:p>
        </p:txBody>
      </p:sp>
      <p:sp>
        <p:nvSpPr>
          <p:cNvPr id="3" name="副标题 2"/>
          <p:cNvSpPr>
            <a:spLocks noGrp="1"/>
          </p:cNvSpPr>
          <p:nvPr>
            <p:ph type="subTitle" idx="1"/>
          </p:nvPr>
        </p:nvSpPr>
        <p:spPr>
          <a:xfrm>
            <a:off x="315892" y="3297876"/>
            <a:ext cx="6425166" cy="1954002"/>
          </a:xfrm>
        </p:spPr>
        <p:txBody>
          <a:bodyPr>
            <a:noAutofit/>
          </a:bodyPr>
          <a:lstStyle/>
          <a:p>
            <a:pPr algn="l"/>
            <a:r>
              <a:rPr lang="en-US" altLang="zh-CN" sz="2400" dirty="0" smtClean="0">
                <a:solidFill>
                  <a:schemeClr val="tx1"/>
                </a:solidFill>
                <a:effectLst>
                  <a:outerShdw blurRad="38100" dist="38100" dir="2700000" algn="tl">
                    <a:srgbClr val="000000">
                      <a:alpha val="43137"/>
                    </a:srgbClr>
                  </a:outerShdw>
                </a:effectLst>
                <a:cs typeface="Gabriola"/>
              </a:rPr>
              <a:t>Group Members:</a:t>
            </a:r>
          </a:p>
          <a:p>
            <a:pPr algn="l"/>
            <a:r>
              <a:rPr lang="en-US" altLang="zh-CN" sz="2400" dirty="0" err="1" smtClean="0">
                <a:solidFill>
                  <a:schemeClr val="tx1"/>
                </a:solidFill>
                <a:cs typeface="Gabriola"/>
              </a:rPr>
              <a:t>Mengtian</a:t>
            </a:r>
            <a:r>
              <a:rPr lang="en-US" altLang="zh-CN" sz="2400" dirty="0" smtClean="0">
                <a:solidFill>
                  <a:schemeClr val="tx1"/>
                </a:solidFill>
                <a:cs typeface="Gabriola"/>
              </a:rPr>
              <a:t> Song</a:t>
            </a:r>
          </a:p>
          <a:p>
            <a:pPr algn="l"/>
            <a:r>
              <a:rPr lang="en-US" altLang="zh-CN" sz="2400" dirty="0" smtClean="0">
                <a:solidFill>
                  <a:schemeClr val="tx1"/>
                </a:solidFill>
                <a:cs typeface="Gabriola"/>
              </a:rPr>
              <a:t>Qing Dong</a:t>
            </a:r>
          </a:p>
          <a:p>
            <a:pPr algn="l"/>
            <a:r>
              <a:rPr lang="en-US" altLang="zh-CN" sz="2400" dirty="0" err="1" smtClean="0">
                <a:solidFill>
                  <a:schemeClr val="tx1"/>
                </a:solidFill>
                <a:cs typeface="Gabriola"/>
              </a:rPr>
              <a:t>Wenxin</a:t>
            </a:r>
            <a:r>
              <a:rPr lang="en-US" altLang="zh-CN" sz="2400" dirty="0" smtClean="0">
                <a:solidFill>
                  <a:schemeClr val="tx1"/>
                </a:solidFill>
                <a:cs typeface="Gabriola"/>
              </a:rPr>
              <a:t> Liang</a:t>
            </a:r>
          </a:p>
          <a:p>
            <a:pPr algn="l"/>
            <a:r>
              <a:rPr lang="en-US" altLang="zh-CN" sz="2400" dirty="0" err="1" smtClean="0">
                <a:solidFill>
                  <a:schemeClr val="tx1"/>
                </a:solidFill>
                <a:cs typeface="Gabriola"/>
              </a:rPr>
              <a:t>Yuying</a:t>
            </a:r>
            <a:r>
              <a:rPr lang="en-US" altLang="zh-CN" sz="2400" dirty="0" smtClean="0">
                <a:solidFill>
                  <a:schemeClr val="tx1"/>
                </a:solidFill>
                <a:cs typeface="Gabriola"/>
              </a:rPr>
              <a:t> Chen</a:t>
            </a:r>
          </a:p>
          <a:p>
            <a:pPr algn="l"/>
            <a:r>
              <a:rPr lang="en-US" altLang="zh-CN" sz="2400" dirty="0" smtClean="0">
                <a:solidFill>
                  <a:schemeClr val="tx1"/>
                </a:solidFill>
                <a:cs typeface="Gabriola"/>
              </a:rPr>
              <a:t>Yi  Jiang</a:t>
            </a:r>
            <a:endParaRPr lang="en-US" altLang="zh-CN" sz="2400" dirty="0">
              <a:solidFill>
                <a:schemeClr val="tx1"/>
              </a:solidFill>
              <a:cs typeface="Gabriola"/>
            </a:endParaRPr>
          </a:p>
        </p:txBody>
      </p:sp>
    </p:spTree>
    <p:extLst>
      <p:ext uri="{BB962C8B-B14F-4D97-AF65-F5344CB8AC3E}">
        <p14:creationId xmlns:p14="http://schemas.microsoft.com/office/powerpoint/2010/main" val="196599463"/>
      </p:ext>
    </p:extLst>
  </p:cSld>
  <p:clrMapOvr>
    <a:masterClrMapping/>
  </p:clrMapOvr>
  <mc:AlternateContent xmlns:mc="http://schemas.openxmlformats.org/markup-compatibility/2006">
    <mc:Choice xmlns:p14="http://schemas.microsoft.com/office/powerpoint/2010/main" Requires="p14">
      <p:transition spd="slow" p14:dur="2000" advTm="35197"/>
    </mc:Choice>
    <mc:Fallback>
      <p:transition xmlns:p14="http://schemas.microsoft.com/office/powerpoint/2010/main" spd="slow" advTm="35197"/>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457200" y="-128894"/>
            <a:ext cx="8229600" cy="1143000"/>
          </a:xfrm>
        </p:spPr>
        <p:txBody>
          <a:bodyPr>
            <a:normAutofit/>
          </a:bodyPr>
          <a:lstStyle/>
          <a:p>
            <a:r>
              <a:rPr kumimoji="1" lang="en-US" altLang="zh-CN" sz="6000" dirty="0" smtClean="0">
                <a:ln w="17780" cmpd="sng">
                  <a:solidFill>
                    <a:schemeClr val="tx1"/>
                  </a:solidFill>
                  <a:prstDash val="solid"/>
                  <a:miter lim="800000"/>
                </a:ln>
                <a:effectLst>
                  <a:outerShdw blurRad="50800" algn="tl" rotWithShape="0">
                    <a:srgbClr val="000000"/>
                  </a:outerShdw>
                </a:effectLst>
                <a:cs typeface="Gabriola"/>
              </a:rPr>
              <a:t>Multiple Regression</a:t>
            </a:r>
            <a:endParaRPr kumimoji="1" lang="zh-CN" altLang="en-US" sz="6000" dirty="0">
              <a:ln w="17780" cmpd="sng">
                <a:solidFill>
                  <a:schemeClr val="tx1"/>
                </a:solidFill>
                <a:prstDash val="solid"/>
                <a:miter lim="800000"/>
              </a:ln>
              <a:effectLst>
                <a:outerShdw blurRad="50800" algn="tl" rotWithShape="0">
                  <a:srgbClr val="000000"/>
                </a:outerShdw>
              </a:effectLst>
              <a:cs typeface="Gabriola"/>
            </a:endParaRPr>
          </a:p>
        </p:txBody>
      </p:sp>
      <p:pic>
        <p:nvPicPr>
          <p:cNvPr id="8" name="图片 7" descr="屏幕快照 2014-11-04 21.46.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4522" y="1014106"/>
            <a:ext cx="5024589" cy="5446006"/>
          </a:xfrm>
          <a:prstGeom prst="rect">
            <a:avLst/>
          </a:prstGeom>
        </p:spPr>
      </p:pic>
      <p:pic>
        <p:nvPicPr>
          <p:cNvPr id="9" name="图片 8" descr="屏幕快照 2014-11-04 21.44.2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4511" y="1014106"/>
            <a:ext cx="5054600" cy="1257300"/>
          </a:xfrm>
          <a:prstGeom prst="rect">
            <a:avLst/>
          </a:prstGeom>
        </p:spPr>
      </p:pic>
    </p:spTree>
    <p:extLst>
      <p:ext uri="{BB962C8B-B14F-4D97-AF65-F5344CB8AC3E}">
        <p14:creationId xmlns:p14="http://schemas.microsoft.com/office/powerpoint/2010/main" val="18446397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9" descr="未标题-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883878"/>
            <a:ext cx="4567310" cy="3974122"/>
          </a:xfrm>
          <a:prstGeom prst="rect">
            <a:avLst/>
          </a:prstGeom>
        </p:spPr>
      </p:pic>
      <p:sp>
        <p:nvSpPr>
          <p:cNvPr id="4" name="标题 1"/>
          <p:cNvSpPr>
            <a:spLocks noGrp="1"/>
          </p:cNvSpPr>
          <p:nvPr>
            <p:ph type="title"/>
          </p:nvPr>
        </p:nvSpPr>
        <p:spPr>
          <a:xfrm>
            <a:off x="457200" y="-128894"/>
            <a:ext cx="8229600" cy="1143000"/>
          </a:xfrm>
        </p:spPr>
        <p:txBody>
          <a:bodyPr>
            <a:normAutofit/>
          </a:bodyPr>
          <a:lstStyle/>
          <a:p>
            <a:r>
              <a:rPr kumimoji="1" lang="en-US" altLang="zh-CN" sz="6000" dirty="0" smtClean="0">
                <a:ln w="17780" cmpd="sng">
                  <a:solidFill>
                    <a:schemeClr val="tx1"/>
                  </a:solidFill>
                  <a:prstDash val="solid"/>
                  <a:miter lim="800000"/>
                </a:ln>
                <a:effectLst>
                  <a:outerShdw blurRad="50800" algn="tl" rotWithShape="0">
                    <a:srgbClr val="000000"/>
                  </a:outerShdw>
                </a:effectLst>
                <a:cs typeface="Gabriola"/>
              </a:rPr>
              <a:t>Multiple Regression</a:t>
            </a:r>
            <a:endParaRPr kumimoji="1" lang="zh-CN" altLang="en-US" sz="6000" dirty="0">
              <a:ln w="17780" cmpd="sng">
                <a:solidFill>
                  <a:schemeClr val="tx1"/>
                </a:solidFill>
                <a:prstDash val="solid"/>
                <a:miter lim="800000"/>
              </a:ln>
              <a:effectLst>
                <a:outerShdw blurRad="50800" algn="tl" rotWithShape="0">
                  <a:srgbClr val="000000"/>
                </a:outerShdw>
              </a:effectLst>
              <a:cs typeface="Gabriola"/>
            </a:endParaRPr>
          </a:p>
        </p:txBody>
      </p:sp>
      <p:pic>
        <p:nvPicPr>
          <p:cNvPr id="3" name="图片 2" descr="屏幕快照 2014-11-05 19.46.22.png"/>
          <p:cNvPicPr>
            <a:picLocks noChangeAspect="1"/>
          </p:cNvPicPr>
          <p:nvPr/>
        </p:nvPicPr>
        <p:blipFill rotWithShape="1">
          <a:blip r:embed="rId4">
            <a:extLst>
              <a:ext uri="{28A0092B-C50C-407E-A947-70E740481C1C}">
                <a14:useLocalDpi xmlns:a14="http://schemas.microsoft.com/office/drawing/2010/main" val="0"/>
              </a:ext>
            </a:extLst>
          </a:blip>
          <a:srcRect t="12221" r="7380"/>
          <a:stretch/>
        </p:blipFill>
        <p:spPr>
          <a:xfrm>
            <a:off x="2" y="1014106"/>
            <a:ext cx="4430888" cy="3529672"/>
          </a:xfrm>
          <a:prstGeom prst="rect">
            <a:avLst/>
          </a:prstGeom>
        </p:spPr>
      </p:pic>
      <p:pic>
        <p:nvPicPr>
          <p:cNvPr id="5" name="图片 4" descr="屏幕快照 2014-11-05 19.50.00.png"/>
          <p:cNvPicPr>
            <a:picLocks noChangeAspect="1"/>
          </p:cNvPicPr>
          <p:nvPr/>
        </p:nvPicPr>
        <p:blipFill rotWithShape="1">
          <a:blip r:embed="rId5">
            <a:extLst>
              <a:ext uri="{28A0092B-C50C-407E-A947-70E740481C1C}">
                <a14:useLocalDpi xmlns:a14="http://schemas.microsoft.com/office/drawing/2010/main" val="0"/>
              </a:ext>
            </a:extLst>
          </a:blip>
          <a:srcRect t="7390" b="4397"/>
          <a:stretch/>
        </p:blipFill>
        <p:spPr>
          <a:xfrm>
            <a:off x="4430890" y="1036124"/>
            <a:ext cx="4571999" cy="3693252"/>
          </a:xfrm>
          <a:prstGeom prst="rect">
            <a:avLst/>
          </a:prstGeom>
        </p:spPr>
      </p:pic>
      <p:sp>
        <p:nvSpPr>
          <p:cNvPr id="10" name="内容占位符 2"/>
          <p:cNvSpPr>
            <a:spLocks noGrp="1"/>
          </p:cNvSpPr>
          <p:nvPr>
            <p:ph idx="1"/>
          </p:nvPr>
        </p:nvSpPr>
        <p:spPr>
          <a:xfrm>
            <a:off x="1468432" y="4745341"/>
            <a:ext cx="7675568" cy="1830437"/>
          </a:xfrm>
        </p:spPr>
        <p:txBody>
          <a:bodyPr>
            <a:normAutofit fontScale="92500"/>
          </a:bodyPr>
          <a:lstStyle/>
          <a:p>
            <a:r>
              <a:rPr kumimoji="1" lang="en-US" altLang="zh-CN" sz="2800" dirty="0">
                <a:latin typeface="Times New Roman"/>
                <a:cs typeface="Times New Roman"/>
              </a:rPr>
              <a:t>Residuals have an approximately </a:t>
            </a:r>
            <a:r>
              <a:rPr kumimoji="1" lang="en-US" altLang="zh-CN" sz="2800" dirty="0" smtClean="0">
                <a:latin typeface="Times New Roman"/>
                <a:cs typeface="Times New Roman"/>
              </a:rPr>
              <a:t>Normal</a:t>
            </a:r>
            <a:r>
              <a:rPr kumimoji="1" lang="zh-CN" altLang="en-US" sz="2800" dirty="0" smtClean="0">
                <a:latin typeface="Times New Roman"/>
                <a:cs typeface="Times New Roman"/>
              </a:rPr>
              <a:t> </a:t>
            </a:r>
            <a:r>
              <a:rPr kumimoji="1" lang="en-US" altLang="zh-CN" sz="2800" dirty="0" smtClean="0">
                <a:latin typeface="Times New Roman"/>
                <a:cs typeface="Times New Roman"/>
              </a:rPr>
              <a:t>Distribution </a:t>
            </a:r>
            <a:endParaRPr kumimoji="1" lang="en-US" altLang="zh-CN" sz="2800" dirty="0" smtClean="0">
              <a:latin typeface="Times New Roman"/>
              <a:cs typeface="Times New Roman"/>
            </a:endParaRPr>
          </a:p>
          <a:p>
            <a:r>
              <a:rPr lang="en-US" altLang="zh-CN" sz="2800" dirty="0" smtClean="0">
                <a:latin typeface="Times New Roman"/>
                <a:cs typeface="Times New Roman"/>
              </a:rPr>
              <a:t>Since the response actually takes only integer values but has been assumed to be continuous</a:t>
            </a:r>
            <a:r>
              <a:rPr lang="zh-CN" altLang="en-US" sz="2800" dirty="0" smtClean="0">
                <a:latin typeface="Times New Roman"/>
                <a:cs typeface="Times New Roman"/>
              </a:rPr>
              <a:t>,</a:t>
            </a:r>
            <a:r>
              <a:rPr lang="en-US" altLang="zh-CN" sz="2800" dirty="0" smtClean="0">
                <a:latin typeface="Times New Roman"/>
                <a:cs typeface="Times New Roman"/>
              </a:rPr>
              <a:t>the</a:t>
            </a:r>
            <a:r>
              <a:rPr lang="zh-CN" altLang="en-US" sz="2800" dirty="0" smtClean="0">
                <a:latin typeface="Times New Roman"/>
                <a:cs typeface="Times New Roman"/>
              </a:rPr>
              <a:t> </a:t>
            </a:r>
            <a:r>
              <a:rPr lang="en-US" altLang="zh-CN" sz="2800" dirty="0" smtClean="0">
                <a:latin typeface="Times New Roman"/>
                <a:cs typeface="Times New Roman"/>
              </a:rPr>
              <a:t>linearity</a:t>
            </a:r>
            <a:r>
              <a:rPr lang="zh-CN" altLang="en-US" sz="2800" dirty="0" smtClean="0">
                <a:latin typeface="Times New Roman"/>
                <a:cs typeface="Times New Roman"/>
              </a:rPr>
              <a:t> </a:t>
            </a:r>
            <a:r>
              <a:rPr lang="en-US" altLang="zh-CN" sz="2800" dirty="0" smtClean="0">
                <a:latin typeface="Times New Roman"/>
                <a:cs typeface="Times New Roman"/>
              </a:rPr>
              <a:t>is</a:t>
            </a:r>
            <a:r>
              <a:rPr lang="zh-CN" altLang="en-US" sz="2800" dirty="0" smtClean="0">
                <a:latin typeface="Times New Roman"/>
                <a:cs typeface="Times New Roman"/>
              </a:rPr>
              <a:t> </a:t>
            </a:r>
            <a:r>
              <a:rPr lang="en-US" altLang="zh-CN" sz="2800" dirty="0" smtClean="0">
                <a:latin typeface="Times New Roman"/>
                <a:cs typeface="Times New Roman"/>
              </a:rPr>
              <a:t>valid</a:t>
            </a:r>
            <a:endParaRPr kumimoji="1" lang="en-US" altLang="zh-CN" sz="2800" dirty="0" smtClean="0">
              <a:latin typeface="Times New Roman"/>
              <a:cs typeface="Times New Roman"/>
            </a:endParaRPr>
          </a:p>
        </p:txBody>
      </p:sp>
    </p:spTree>
    <p:extLst>
      <p:ext uri="{BB962C8B-B14F-4D97-AF65-F5344CB8AC3E}">
        <p14:creationId xmlns:p14="http://schemas.microsoft.com/office/powerpoint/2010/main" val="22344738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457200" y="-128894"/>
            <a:ext cx="8229600" cy="1143000"/>
          </a:xfrm>
        </p:spPr>
        <p:txBody>
          <a:bodyPr>
            <a:normAutofit/>
          </a:bodyPr>
          <a:lstStyle/>
          <a:p>
            <a:r>
              <a:rPr kumimoji="1" lang="en-US" altLang="zh-CN" sz="6000" dirty="0" smtClean="0">
                <a:ln w="17780" cmpd="sng">
                  <a:solidFill>
                    <a:schemeClr val="tx1"/>
                  </a:solidFill>
                  <a:prstDash val="solid"/>
                  <a:miter lim="800000"/>
                </a:ln>
                <a:effectLst>
                  <a:outerShdw blurRad="50800" algn="tl" rotWithShape="0">
                    <a:srgbClr val="000000"/>
                  </a:outerShdw>
                </a:effectLst>
                <a:cs typeface="Gabriola"/>
              </a:rPr>
              <a:t>Ridge</a:t>
            </a:r>
            <a:endParaRPr kumimoji="1" lang="zh-CN" altLang="en-US" sz="6000" dirty="0">
              <a:ln w="17780" cmpd="sng">
                <a:solidFill>
                  <a:schemeClr val="tx1"/>
                </a:solidFill>
                <a:prstDash val="solid"/>
                <a:miter lim="800000"/>
              </a:ln>
              <a:effectLst>
                <a:outerShdw blurRad="50800" algn="tl" rotWithShape="0">
                  <a:srgbClr val="000000"/>
                </a:outerShdw>
              </a:effectLst>
              <a:cs typeface="Gabriola"/>
            </a:endParaRPr>
          </a:p>
        </p:txBody>
      </p:sp>
      <p:sp>
        <p:nvSpPr>
          <p:cNvPr id="3" name="文本框 2"/>
          <p:cNvSpPr txBox="1"/>
          <p:nvPr/>
        </p:nvSpPr>
        <p:spPr>
          <a:xfrm flipV="1">
            <a:off x="-493873" y="6655170"/>
            <a:ext cx="913717" cy="47033"/>
          </a:xfrm>
          <a:prstGeom prst="rect">
            <a:avLst/>
          </a:prstGeom>
          <a:noFill/>
        </p:spPr>
        <p:txBody>
          <a:bodyPr wrap="square" rtlCol="0">
            <a:spAutoFit/>
          </a:bodyPr>
          <a:lstStyle/>
          <a:p>
            <a:endParaRPr kumimoji="1" lang="zh-CN" altLang="en-US" dirty="0">
              <a:solidFill>
                <a:prstClr val="black"/>
              </a:solidFill>
              <a:latin typeface="Calibri"/>
              <a:ea typeface="宋体"/>
            </a:endParaRPr>
          </a:p>
        </p:txBody>
      </p:sp>
      <p:sp>
        <p:nvSpPr>
          <p:cNvPr id="5" name="文本框 4"/>
          <p:cNvSpPr txBox="1"/>
          <p:nvPr/>
        </p:nvSpPr>
        <p:spPr>
          <a:xfrm>
            <a:off x="1458101" y="6596379"/>
            <a:ext cx="184666" cy="369332"/>
          </a:xfrm>
          <a:prstGeom prst="rect">
            <a:avLst/>
          </a:prstGeom>
          <a:noFill/>
        </p:spPr>
        <p:txBody>
          <a:bodyPr wrap="none" rtlCol="0">
            <a:spAutoFit/>
          </a:bodyPr>
          <a:lstStyle/>
          <a:p>
            <a:endParaRPr kumimoji="1" lang="zh-CN" altLang="en-US" dirty="0">
              <a:solidFill>
                <a:prstClr val="black"/>
              </a:solidFill>
              <a:latin typeface="Calibri"/>
              <a:ea typeface="宋体"/>
            </a:endParaRPr>
          </a:p>
        </p:txBody>
      </p:sp>
      <p:pic>
        <p:nvPicPr>
          <p:cNvPr id="8" name="图片 7" descr="Screen Shot 2014-11-04 at 9.36.44 PM.png"/>
          <p:cNvPicPr>
            <a:picLocks noChangeAspect="1"/>
          </p:cNvPicPr>
          <p:nvPr/>
        </p:nvPicPr>
        <p:blipFill rotWithShape="1">
          <a:blip r:embed="rId3">
            <a:extLst>
              <a:ext uri="{28A0092B-C50C-407E-A947-70E740481C1C}">
                <a14:useLocalDpi xmlns:a14="http://schemas.microsoft.com/office/drawing/2010/main" val="0"/>
              </a:ext>
            </a:extLst>
          </a:blip>
          <a:srcRect t="1544"/>
          <a:stretch/>
        </p:blipFill>
        <p:spPr>
          <a:xfrm>
            <a:off x="3132666" y="1029323"/>
            <a:ext cx="5356859" cy="3741338"/>
          </a:xfrm>
          <a:prstGeom prst="rect">
            <a:avLst/>
          </a:prstGeom>
        </p:spPr>
      </p:pic>
      <p:pic>
        <p:nvPicPr>
          <p:cNvPr id="9" name="图片 8" descr="Screen Shot 2014-11-04 at 9.36.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2667" y="4998061"/>
            <a:ext cx="5037882" cy="845913"/>
          </a:xfrm>
          <a:prstGeom prst="rect">
            <a:avLst/>
          </a:prstGeom>
        </p:spPr>
      </p:pic>
      <p:pic>
        <p:nvPicPr>
          <p:cNvPr id="11" name="图片 10" descr="Screen Shot 2014-11-04 at 9.37.0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6036" y="5843974"/>
            <a:ext cx="2244408" cy="652221"/>
          </a:xfrm>
          <a:prstGeom prst="rect">
            <a:avLst/>
          </a:prstGeom>
        </p:spPr>
      </p:pic>
    </p:spTree>
    <p:extLst>
      <p:ext uri="{BB962C8B-B14F-4D97-AF65-F5344CB8AC3E}">
        <p14:creationId xmlns:p14="http://schemas.microsoft.com/office/powerpoint/2010/main" val="421569890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457200" y="-128894"/>
            <a:ext cx="8229600" cy="1143000"/>
          </a:xfrm>
        </p:spPr>
        <p:txBody>
          <a:bodyPr>
            <a:normAutofit/>
          </a:bodyPr>
          <a:lstStyle/>
          <a:p>
            <a:r>
              <a:rPr kumimoji="1" lang="en-US" altLang="zh-CN" sz="6000" dirty="0">
                <a:ln w="17780" cmpd="sng">
                  <a:solidFill>
                    <a:schemeClr val="tx1"/>
                  </a:solidFill>
                  <a:prstDash val="solid"/>
                  <a:miter lim="800000"/>
                </a:ln>
                <a:effectLst>
                  <a:outerShdw blurRad="50800" algn="tl" rotWithShape="0">
                    <a:srgbClr val="000000"/>
                  </a:outerShdw>
                </a:effectLst>
                <a:cs typeface="Gabriola"/>
              </a:rPr>
              <a:t>Lasso</a:t>
            </a:r>
            <a:endParaRPr kumimoji="1" lang="zh-CN" altLang="en-US" sz="6000" dirty="0">
              <a:ln w="17780" cmpd="sng">
                <a:solidFill>
                  <a:schemeClr val="tx1"/>
                </a:solidFill>
                <a:prstDash val="solid"/>
                <a:miter lim="800000"/>
              </a:ln>
              <a:effectLst>
                <a:outerShdw blurRad="50800" algn="tl" rotWithShape="0">
                  <a:srgbClr val="000000"/>
                </a:outerShdw>
              </a:effectLst>
              <a:cs typeface="Gabriola"/>
            </a:endParaRPr>
          </a:p>
        </p:txBody>
      </p:sp>
      <p:pic>
        <p:nvPicPr>
          <p:cNvPr id="2" name="图片 1" descr="无标题.png"/>
          <p:cNvPicPr>
            <a:picLocks noChangeAspect="1"/>
          </p:cNvPicPr>
          <p:nvPr/>
        </p:nvPicPr>
        <p:blipFill rotWithShape="1">
          <a:blip r:embed="rId4">
            <a:extLst>
              <a:ext uri="{28A0092B-C50C-407E-A947-70E740481C1C}">
                <a14:useLocalDpi xmlns:a14="http://schemas.microsoft.com/office/drawing/2010/main" val="0"/>
              </a:ext>
            </a:extLst>
          </a:blip>
          <a:srcRect r="22830"/>
          <a:stretch/>
        </p:blipFill>
        <p:spPr>
          <a:xfrm>
            <a:off x="3245642" y="980686"/>
            <a:ext cx="5100101" cy="5219297"/>
          </a:xfrm>
          <a:prstGeom prst="rect">
            <a:avLst/>
          </a:prstGeom>
        </p:spPr>
      </p:pic>
    </p:spTree>
    <p:extLst>
      <p:ext uri="{BB962C8B-B14F-4D97-AF65-F5344CB8AC3E}">
        <p14:creationId xmlns:p14="http://schemas.microsoft.com/office/powerpoint/2010/main" val="347028297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9" descr="未标题-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883878"/>
            <a:ext cx="4567310" cy="3974122"/>
          </a:xfrm>
          <a:prstGeom prst="rect">
            <a:avLst/>
          </a:prstGeom>
        </p:spPr>
      </p:pic>
      <p:sp>
        <p:nvSpPr>
          <p:cNvPr id="4" name="标题 1"/>
          <p:cNvSpPr>
            <a:spLocks noGrp="1"/>
          </p:cNvSpPr>
          <p:nvPr>
            <p:ph type="title"/>
          </p:nvPr>
        </p:nvSpPr>
        <p:spPr>
          <a:xfrm>
            <a:off x="457200" y="-128894"/>
            <a:ext cx="8229600" cy="1143000"/>
          </a:xfrm>
        </p:spPr>
        <p:txBody>
          <a:bodyPr>
            <a:normAutofit/>
          </a:bodyPr>
          <a:lstStyle/>
          <a:p>
            <a:r>
              <a:rPr kumimoji="1" lang="en-US" altLang="zh-CN" sz="5400" dirty="0" smtClean="0">
                <a:ln w="17780" cmpd="sng">
                  <a:solidFill>
                    <a:schemeClr val="tx1"/>
                  </a:solidFill>
                  <a:prstDash val="solid"/>
                  <a:miter lim="800000"/>
                </a:ln>
                <a:effectLst>
                  <a:outerShdw blurRad="50800" algn="tl" rotWithShape="0">
                    <a:srgbClr val="000000"/>
                  </a:outerShdw>
                </a:effectLst>
                <a:cs typeface="Gabriola"/>
              </a:rPr>
              <a:t>Support</a:t>
            </a:r>
            <a:r>
              <a:rPr kumimoji="1" lang="zh-CN" altLang="en-US" sz="5400" dirty="0" smtClean="0">
                <a:ln w="17780" cmpd="sng">
                  <a:solidFill>
                    <a:schemeClr val="tx1"/>
                  </a:solidFill>
                  <a:prstDash val="solid"/>
                  <a:miter lim="800000"/>
                </a:ln>
                <a:effectLst>
                  <a:outerShdw blurRad="50800" algn="tl" rotWithShape="0">
                    <a:srgbClr val="000000"/>
                  </a:outerShdw>
                </a:effectLst>
                <a:cs typeface="Gabriola"/>
              </a:rPr>
              <a:t> </a:t>
            </a:r>
            <a:r>
              <a:rPr kumimoji="1" lang="en-US" altLang="zh-CN" sz="5400" dirty="0" smtClean="0">
                <a:ln w="17780" cmpd="sng">
                  <a:solidFill>
                    <a:schemeClr val="tx1"/>
                  </a:solidFill>
                  <a:prstDash val="solid"/>
                  <a:miter lim="800000"/>
                </a:ln>
                <a:effectLst>
                  <a:outerShdw blurRad="50800" algn="tl" rotWithShape="0">
                    <a:srgbClr val="000000"/>
                  </a:outerShdw>
                </a:effectLst>
                <a:cs typeface="Gabriola"/>
              </a:rPr>
              <a:t>Vector</a:t>
            </a:r>
            <a:r>
              <a:rPr kumimoji="1" lang="zh-CN" altLang="en-US" sz="5400" dirty="0" smtClean="0">
                <a:ln w="17780" cmpd="sng">
                  <a:solidFill>
                    <a:schemeClr val="tx1"/>
                  </a:solidFill>
                  <a:prstDash val="solid"/>
                  <a:miter lim="800000"/>
                </a:ln>
                <a:effectLst>
                  <a:outerShdw blurRad="50800" algn="tl" rotWithShape="0">
                    <a:srgbClr val="000000"/>
                  </a:outerShdw>
                </a:effectLst>
                <a:cs typeface="Gabriola"/>
              </a:rPr>
              <a:t> </a:t>
            </a:r>
            <a:r>
              <a:rPr kumimoji="1" lang="en-US" altLang="zh-CN" sz="5400" dirty="0" smtClean="0">
                <a:ln w="17780" cmpd="sng">
                  <a:solidFill>
                    <a:schemeClr val="tx1"/>
                  </a:solidFill>
                  <a:prstDash val="solid"/>
                  <a:miter lim="800000"/>
                </a:ln>
                <a:effectLst>
                  <a:outerShdw blurRad="50800" algn="tl" rotWithShape="0">
                    <a:srgbClr val="000000"/>
                  </a:outerShdw>
                </a:effectLst>
                <a:cs typeface="Gabriola"/>
              </a:rPr>
              <a:t>Machine</a:t>
            </a:r>
            <a:endParaRPr kumimoji="1" lang="zh-CN" altLang="en-US" sz="5400" dirty="0">
              <a:ln w="17780" cmpd="sng">
                <a:solidFill>
                  <a:schemeClr val="tx1"/>
                </a:solidFill>
                <a:prstDash val="solid"/>
                <a:miter lim="800000"/>
              </a:ln>
              <a:effectLst>
                <a:outerShdw blurRad="50800" algn="tl" rotWithShape="0">
                  <a:srgbClr val="000000"/>
                </a:outerShdw>
              </a:effectLst>
              <a:cs typeface="Gabriola"/>
            </a:endParaRPr>
          </a:p>
        </p:txBody>
      </p:sp>
      <p:pic>
        <p:nvPicPr>
          <p:cNvPr id="2" name="图片 1" descr="屏幕快照 2014-11-05 23.25.4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203" y="2658989"/>
            <a:ext cx="3517349" cy="718715"/>
          </a:xfrm>
          <a:prstGeom prst="rect">
            <a:avLst/>
          </a:prstGeom>
        </p:spPr>
      </p:pic>
      <p:pic>
        <p:nvPicPr>
          <p:cNvPr id="3" name="图片 2" descr="error svm.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3853" y="3647427"/>
            <a:ext cx="1809750" cy="628650"/>
          </a:xfrm>
          <a:prstGeom prst="rect">
            <a:avLst/>
          </a:prstGeom>
        </p:spPr>
      </p:pic>
      <p:sp>
        <p:nvSpPr>
          <p:cNvPr id="10" name="内容占位符 2"/>
          <p:cNvSpPr>
            <a:spLocks noGrp="1"/>
          </p:cNvSpPr>
          <p:nvPr>
            <p:ph idx="1"/>
          </p:nvPr>
        </p:nvSpPr>
        <p:spPr>
          <a:xfrm>
            <a:off x="1303866" y="1014106"/>
            <a:ext cx="7600245" cy="1510414"/>
          </a:xfrm>
        </p:spPr>
        <p:txBody>
          <a:bodyPr>
            <a:normAutofit/>
          </a:bodyPr>
          <a:lstStyle/>
          <a:p>
            <a:r>
              <a:rPr kumimoji="1" lang="en-US" altLang="zh-CN" sz="2800" dirty="0" smtClean="0">
                <a:latin typeface="Times New Roman"/>
                <a:cs typeface="Times New Roman"/>
              </a:rPr>
              <a:t>SVM</a:t>
            </a:r>
            <a:r>
              <a:rPr kumimoji="1" lang="zh-CN" altLang="en-US" sz="2800" dirty="0" smtClean="0">
                <a:latin typeface="Times New Roman"/>
                <a:cs typeface="Times New Roman"/>
              </a:rPr>
              <a:t> </a:t>
            </a:r>
            <a:r>
              <a:rPr kumimoji="1" lang="en-US" altLang="zh-CN" sz="2800" dirty="0" smtClean="0">
                <a:latin typeface="Times New Roman"/>
                <a:cs typeface="Times New Roman"/>
              </a:rPr>
              <a:t>is </a:t>
            </a:r>
            <a:r>
              <a:rPr kumimoji="1" lang="en-US" altLang="zh-CN" sz="2800" dirty="0">
                <a:latin typeface="Times New Roman"/>
                <a:cs typeface="Times New Roman"/>
              </a:rPr>
              <a:t>expected to be less sensitive to outliers and this effect results in a higher accuracy for low error </a:t>
            </a:r>
            <a:r>
              <a:rPr kumimoji="1" lang="en-US" altLang="zh-CN" sz="2800" dirty="0" smtClean="0">
                <a:latin typeface="Times New Roman"/>
                <a:cs typeface="Times New Roman"/>
              </a:rPr>
              <a:t>tolerances</a:t>
            </a:r>
            <a:endParaRPr lang="en-US" altLang="zh-CN" sz="2800" dirty="0"/>
          </a:p>
          <a:p>
            <a:pPr marL="0" indent="0">
              <a:buNone/>
            </a:pPr>
            <a:endParaRPr kumimoji="1" lang="en-US" altLang="zh-CN" sz="2800" dirty="0">
              <a:latin typeface="Times New Roman"/>
              <a:cs typeface="Times New Roman"/>
            </a:endParaRPr>
          </a:p>
        </p:txBody>
      </p:sp>
    </p:spTree>
    <p:extLst>
      <p:ext uri="{BB962C8B-B14F-4D97-AF65-F5344CB8AC3E}">
        <p14:creationId xmlns:p14="http://schemas.microsoft.com/office/powerpoint/2010/main" val="174348817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457200" y="-128894"/>
            <a:ext cx="8229600" cy="1143000"/>
          </a:xfrm>
        </p:spPr>
        <p:txBody>
          <a:bodyPr>
            <a:normAutofit/>
          </a:bodyPr>
          <a:lstStyle/>
          <a:p>
            <a:r>
              <a:rPr kumimoji="1" lang="en-US" altLang="zh-CN" sz="6000" dirty="0" smtClean="0">
                <a:ln w="17780" cmpd="sng">
                  <a:solidFill>
                    <a:schemeClr val="tx1"/>
                  </a:solidFill>
                  <a:prstDash val="solid"/>
                  <a:miter lim="800000"/>
                </a:ln>
                <a:effectLst>
                  <a:outerShdw blurRad="50800" algn="tl" rotWithShape="0">
                    <a:srgbClr val="000000"/>
                  </a:outerShdw>
                </a:effectLst>
                <a:cs typeface="Gabriola"/>
              </a:rPr>
              <a:t>Decision</a:t>
            </a:r>
            <a:r>
              <a:rPr kumimoji="1" lang="zh-CN" altLang="en-US" sz="6000" dirty="0" smtClean="0">
                <a:ln w="17780" cmpd="sng">
                  <a:solidFill>
                    <a:schemeClr val="tx1"/>
                  </a:solidFill>
                  <a:prstDash val="solid"/>
                  <a:miter lim="800000"/>
                </a:ln>
                <a:effectLst>
                  <a:outerShdw blurRad="50800" algn="tl" rotWithShape="0">
                    <a:srgbClr val="000000"/>
                  </a:outerShdw>
                </a:effectLst>
                <a:cs typeface="Gabriola"/>
              </a:rPr>
              <a:t> </a:t>
            </a:r>
            <a:r>
              <a:rPr kumimoji="1" lang="en-US" altLang="zh-CN" sz="6000" dirty="0" smtClean="0">
                <a:ln w="17780" cmpd="sng">
                  <a:solidFill>
                    <a:schemeClr val="tx1"/>
                  </a:solidFill>
                  <a:prstDash val="solid"/>
                  <a:miter lim="800000"/>
                </a:ln>
                <a:effectLst>
                  <a:outerShdw blurRad="50800" algn="tl" rotWithShape="0">
                    <a:srgbClr val="000000"/>
                  </a:outerShdw>
                </a:effectLst>
                <a:cs typeface="Gabriola"/>
              </a:rPr>
              <a:t>Tree</a:t>
            </a:r>
            <a:endParaRPr kumimoji="1" lang="zh-CN" altLang="en-US" sz="6000" dirty="0">
              <a:ln w="17780" cmpd="sng">
                <a:solidFill>
                  <a:schemeClr val="tx1"/>
                </a:solidFill>
                <a:prstDash val="solid"/>
                <a:miter lim="800000"/>
              </a:ln>
              <a:effectLst>
                <a:outerShdw blurRad="50800" algn="tl" rotWithShape="0">
                  <a:srgbClr val="000000"/>
                </a:outerShdw>
              </a:effectLst>
              <a:cs typeface="Gabriola"/>
            </a:endParaRPr>
          </a:p>
        </p:txBody>
      </p:sp>
      <p:pic>
        <p:nvPicPr>
          <p:cNvPr id="2" name="图片 1" descr="tree.png"/>
          <p:cNvPicPr>
            <a:picLocks noChangeAspect="1"/>
          </p:cNvPicPr>
          <p:nvPr/>
        </p:nvPicPr>
        <p:blipFill rotWithShape="1">
          <a:blip r:embed="rId3">
            <a:extLst>
              <a:ext uri="{28A0092B-C50C-407E-A947-70E740481C1C}">
                <a14:useLocalDpi xmlns:a14="http://schemas.microsoft.com/office/drawing/2010/main" val="0"/>
              </a:ext>
            </a:extLst>
          </a:blip>
          <a:srcRect t="2515"/>
          <a:stretch/>
        </p:blipFill>
        <p:spPr>
          <a:xfrm>
            <a:off x="2500723" y="1284941"/>
            <a:ext cx="6643277" cy="4133725"/>
          </a:xfrm>
          <a:prstGeom prst="rect">
            <a:avLst/>
          </a:prstGeom>
        </p:spPr>
      </p:pic>
    </p:spTree>
    <p:extLst>
      <p:ext uri="{BB962C8B-B14F-4D97-AF65-F5344CB8AC3E}">
        <p14:creationId xmlns:p14="http://schemas.microsoft.com/office/powerpoint/2010/main" val="141282960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457200" y="-128894"/>
            <a:ext cx="8229600" cy="1143000"/>
          </a:xfrm>
        </p:spPr>
        <p:txBody>
          <a:bodyPr>
            <a:noAutofit/>
          </a:bodyPr>
          <a:lstStyle/>
          <a:p>
            <a:r>
              <a:rPr kumimoji="1" lang="en-US" altLang="zh-CN" sz="4800" dirty="0" smtClean="0">
                <a:ln w="17780" cmpd="sng">
                  <a:solidFill>
                    <a:schemeClr val="tx1"/>
                  </a:solidFill>
                  <a:prstDash val="solid"/>
                  <a:miter lim="800000"/>
                </a:ln>
                <a:effectLst>
                  <a:outerShdw blurRad="50800" algn="tl" rotWithShape="0">
                    <a:srgbClr val="000000"/>
                  </a:outerShdw>
                </a:effectLst>
                <a:cs typeface="Gabriola"/>
              </a:rPr>
              <a:t>Random</a:t>
            </a:r>
            <a:r>
              <a:rPr kumimoji="1" lang="zh-CN" altLang="en-US" sz="4800" dirty="0" smtClean="0">
                <a:ln w="17780" cmpd="sng">
                  <a:solidFill>
                    <a:schemeClr val="tx1"/>
                  </a:solidFill>
                  <a:prstDash val="solid"/>
                  <a:miter lim="800000"/>
                </a:ln>
                <a:effectLst>
                  <a:outerShdw blurRad="50800" algn="tl" rotWithShape="0">
                    <a:srgbClr val="000000"/>
                  </a:outerShdw>
                </a:effectLst>
                <a:cs typeface="Gabriola"/>
              </a:rPr>
              <a:t> </a:t>
            </a:r>
            <a:r>
              <a:rPr kumimoji="1" lang="en-US" altLang="zh-CN" sz="4800" dirty="0" smtClean="0">
                <a:ln w="17780" cmpd="sng">
                  <a:solidFill>
                    <a:schemeClr val="tx1"/>
                  </a:solidFill>
                  <a:prstDash val="solid"/>
                  <a:miter lim="800000"/>
                </a:ln>
                <a:effectLst>
                  <a:outerShdw blurRad="50800" algn="tl" rotWithShape="0">
                    <a:srgbClr val="000000"/>
                  </a:outerShdw>
                </a:effectLst>
                <a:cs typeface="Gabriola"/>
              </a:rPr>
              <a:t>Forest </a:t>
            </a:r>
            <a:r>
              <a:rPr kumimoji="1" lang="en-US" altLang="zh-CN" sz="4800" dirty="0" smtClean="0">
                <a:ln w="17780" cmpd="sng">
                  <a:solidFill>
                    <a:schemeClr val="tx1"/>
                  </a:solidFill>
                  <a:prstDash val="solid"/>
                  <a:miter lim="800000"/>
                </a:ln>
                <a:effectLst>
                  <a:outerShdw blurRad="50800" algn="tl" rotWithShape="0">
                    <a:srgbClr val="000000"/>
                  </a:outerShdw>
                </a:effectLst>
                <a:cs typeface="Gabriola"/>
              </a:rPr>
              <a:t>(Classification)</a:t>
            </a:r>
            <a:endParaRPr kumimoji="1" lang="zh-CN" altLang="en-US" sz="4800" dirty="0">
              <a:ln w="17780" cmpd="sng">
                <a:solidFill>
                  <a:schemeClr val="tx1"/>
                </a:solidFill>
                <a:prstDash val="solid"/>
                <a:miter lim="800000"/>
              </a:ln>
              <a:effectLst>
                <a:outerShdw blurRad="50800" algn="tl" rotWithShape="0">
                  <a:srgbClr val="000000"/>
                </a:outerShdw>
              </a:effectLst>
              <a:cs typeface="Gabriola"/>
            </a:endParaRPr>
          </a:p>
        </p:txBody>
      </p:sp>
      <p:pic>
        <p:nvPicPr>
          <p:cNvPr id="2" name="图片 1" descr="randomforest.png"/>
          <p:cNvPicPr>
            <a:picLocks noChangeAspect="1"/>
          </p:cNvPicPr>
          <p:nvPr/>
        </p:nvPicPr>
        <p:blipFill rotWithShape="1">
          <a:blip r:embed="rId3">
            <a:extLst>
              <a:ext uri="{28A0092B-C50C-407E-A947-70E740481C1C}">
                <a14:useLocalDpi xmlns:a14="http://schemas.microsoft.com/office/drawing/2010/main" val="0"/>
              </a:ext>
            </a:extLst>
          </a:blip>
          <a:srcRect t="-1" r="8279" b="2337"/>
          <a:stretch/>
        </p:blipFill>
        <p:spPr>
          <a:xfrm>
            <a:off x="2444901" y="1177876"/>
            <a:ext cx="6377451" cy="4186529"/>
          </a:xfrm>
          <a:prstGeom prst="rect">
            <a:avLst/>
          </a:prstGeom>
        </p:spPr>
      </p:pic>
    </p:spTree>
    <p:extLst>
      <p:ext uri="{BB962C8B-B14F-4D97-AF65-F5344CB8AC3E}">
        <p14:creationId xmlns:p14="http://schemas.microsoft.com/office/powerpoint/2010/main" val="190473576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9" descr="未标题-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883878"/>
            <a:ext cx="4567310" cy="3974122"/>
          </a:xfrm>
          <a:prstGeom prst="rect">
            <a:avLst/>
          </a:prstGeom>
        </p:spPr>
      </p:pic>
      <p:sp>
        <p:nvSpPr>
          <p:cNvPr id="6" name="TextBox 5"/>
          <p:cNvSpPr txBox="1"/>
          <p:nvPr/>
        </p:nvSpPr>
        <p:spPr>
          <a:xfrm>
            <a:off x="879231" y="998806"/>
            <a:ext cx="7856806" cy="523220"/>
          </a:xfrm>
          <a:prstGeom prst="rect">
            <a:avLst/>
          </a:prstGeom>
          <a:noFill/>
        </p:spPr>
        <p:txBody>
          <a:bodyPr wrap="square" rtlCol="0">
            <a:spAutoFit/>
          </a:bodyPr>
          <a:lstStyle/>
          <a:p>
            <a:endParaRPr lang="en-US" sz="2800"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4"/>
          <a:srcRect/>
          <a:stretch>
            <a:fillRect/>
          </a:stretch>
        </p:blipFill>
        <p:spPr bwMode="auto">
          <a:xfrm>
            <a:off x="2046107" y="1160688"/>
            <a:ext cx="6533444" cy="5697312"/>
          </a:xfrm>
          <a:prstGeom prst="rect">
            <a:avLst/>
          </a:prstGeom>
          <a:noFill/>
          <a:ln w="9525">
            <a:noFill/>
            <a:miter lim="800000"/>
            <a:headEnd/>
            <a:tailEnd/>
          </a:ln>
        </p:spPr>
      </p:pic>
      <p:sp>
        <p:nvSpPr>
          <p:cNvPr id="7" name="标题 1"/>
          <p:cNvSpPr>
            <a:spLocks noGrp="1"/>
          </p:cNvSpPr>
          <p:nvPr>
            <p:ph type="title"/>
          </p:nvPr>
        </p:nvSpPr>
        <p:spPr>
          <a:xfrm>
            <a:off x="457200" y="-128894"/>
            <a:ext cx="8229600" cy="1143000"/>
          </a:xfrm>
        </p:spPr>
        <p:txBody>
          <a:bodyPr>
            <a:normAutofit/>
          </a:bodyPr>
          <a:lstStyle/>
          <a:p>
            <a:r>
              <a:rPr kumimoji="1" lang="en-US" altLang="zh-CN" sz="4800" dirty="0" smtClean="0">
                <a:ln w="17780" cmpd="sng">
                  <a:solidFill>
                    <a:schemeClr val="tx1"/>
                  </a:solidFill>
                  <a:prstDash val="solid"/>
                  <a:miter lim="800000"/>
                </a:ln>
                <a:effectLst>
                  <a:outerShdw blurRad="50800" algn="tl" rotWithShape="0">
                    <a:srgbClr val="000000"/>
                  </a:outerShdw>
                </a:effectLst>
                <a:cs typeface="Gabriola"/>
              </a:rPr>
              <a:t>Random</a:t>
            </a:r>
            <a:r>
              <a:rPr kumimoji="1" lang="zh-CN" altLang="en-US" sz="4800" dirty="0" smtClean="0">
                <a:ln w="17780" cmpd="sng">
                  <a:solidFill>
                    <a:schemeClr val="tx1"/>
                  </a:solidFill>
                  <a:prstDash val="solid"/>
                  <a:miter lim="800000"/>
                </a:ln>
                <a:effectLst>
                  <a:outerShdw blurRad="50800" algn="tl" rotWithShape="0">
                    <a:srgbClr val="000000"/>
                  </a:outerShdw>
                </a:effectLst>
                <a:cs typeface="Gabriola"/>
              </a:rPr>
              <a:t> </a:t>
            </a:r>
            <a:r>
              <a:rPr kumimoji="1" lang="en-US" altLang="zh-CN" sz="4800" dirty="0" smtClean="0">
                <a:ln w="17780" cmpd="sng">
                  <a:solidFill>
                    <a:schemeClr val="tx1"/>
                  </a:solidFill>
                  <a:prstDash val="solid"/>
                  <a:miter lim="800000"/>
                </a:ln>
                <a:effectLst>
                  <a:outerShdw blurRad="50800" algn="tl" rotWithShape="0">
                    <a:srgbClr val="000000"/>
                  </a:outerShdw>
                </a:effectLst>
                <a:cs typeface="Gabriola"/>
              </a:rPr>
              <a:t>Forest</a:t>
            </a:r>
            <a:r>
              <a:rPr kumimoji="1" lang="zh-CN" altLang="en-US" sz="4800" dirty="0" smtClean="0">
                <a:ln w="17780" cmpd="sng">
                  <a:solidFill>
                    <a:schemeClr val="tx1"/>
                  </a:solidFill>
                  <a:prstDash val="solid"/>
                  <a:miter lim="800000"/>
                </a:ln>
                <a:effectLst>
                  <a:outerShdw blurRad="50800" algn="tl" rotWithShape="0">
                    <a:srgbClr val="000000"/>
                  </a:outerShdw>
                </a:effectLst>
                <a:cs typeface="Gabriola"/>
              </a:rPr>
              <a:t> </a:t>
            </a:r>
            <a:r>
              <a:rPr kumimoji="1" lang="en-US" altLang="zh-CN" sz="4800" dirty="0" smtClean="0">
                <a:ln w="17780" cmpd="sng">
                  <a:solidFill>
                    <a:schemeClr val="tx1"/>
                  </a:solidFill>
                  <a:prstDash val="solid"/>
                  <a:miter lim="800000"/>
                </a:ln>
                <a:effectLst>
                  <a:outerShdw blurRad="50800" algn="tl" rotWithShape="0">
                    <a:srgbClr val="000000"/>
                  </a:outerShdw>
                </a:effectLst>
                <a:cs typeface="Gabriola"/>
              </a:rPr>
              <a:t>(Regression)</a:t>
            </a:r>
            <a:endParaRPr kumimoji="1" lang="zh-CN" altLang="en-US" sz="4800" dirty="0">
              <a:ln w="17780" cmpd="sng">
                <a:solidFill>
                  <a:schemeClr val="tx1"/>
                </a:solidFill>
                <a:prstDash val="solid"/>
                <a:miter lim="800000"/>
              </a:ln>
              <a:effectLst>
                <a:outerShdw blurRad="50800" algn="tl" rotWithShape="0">
                  <a:srgbClr val="000000"/>
                </a:outerShdw>
              </a:effectLst>
              <a:cs typeface="Gabriola"/>
            </a:endParaRPr>
          </a:p>
        </p:txBody>
      </p:sp>
      <p:pic>
        <p:nvPicPr>
          <p:cNvPr id="9" name="Picture 2"/>
          <p:cNvPicPr>
            <a:picLocks noChangeAspect="1" noChangeArrowheads="1"/>
          </p:cNvPicPr>
          <p:nvPr/>
        </p:nvPicPr>
        <p:blipFill>
          <a:blip r:embed="rId5"/>
          <a:srcRect/>
          <a:stretch>
            <a:fillRect/>
          </a:stretch>
        </p:blipFill>
        <p:spPr bwMode="auto">
          <a:xfrm>
            <a:off x="2173110" y="1160688"/>
            <a:ext cx="6420555" cy="5639676"/>
          </a:xfrm>
          <a:prstGeom prst="rect">
            <a:avLst/>
          </a:prstGeom>
          <a:noFill/>
          <a:ln w="9525">
            <a:noFill/>
            <a:miter lim="800000"/>
            <a:headEnd/>
            <a:tailEnd/>
          </a:ln>
        </p:spPr>
      </p:pic>
      <p:pic>
        <p:nvPicPr>
          <p:cNvPr id="2" name="图片 1" descr="page 17 no.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3110" y="5091790"/>
            <a:ext cx="3637423" cy="570274"/>
          </a:xfrm>
          <a:prstGeom prst="rect">
            <a:avLst/>
          </a:prstGeom>
        </p:spPr>
      </p:pic>
      <p:pic>
        <p:nvPicPr>
          <p:cNvPr id="4" name="图片 3" descr="page 17 no.2.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73110" y="5771765"/>
            <a:ext cx="5718048" cy="810768"/>
          </a:xfrm>
          <a:prstGeom prst="rect">
            <a:avLst/>
          </a:prstGeom>
        </p:spPr>
      </p:pic>
      <p:sp>
        <p:nvSpPr>
          <p:cNvPr id="13" name="内容占位符 2"/>
          <p:cNvSpPr txBox="1">
            <a:spLocks/>
          </p:cNvSpPr>
          <p:nvPr/>
        </p:nvSpPr>
        <p:spPr>
          <a:xfrm>
            <a:off x="2173110" y="3722524"/>
            <a:ext cx="6840221" cy="245462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2800" dirty="0"/>
              <a:t>A</a:t>
            </a:r>
            <a:r>
              <a:rPr lang="en-US" altLang="zh-CN" sz="2800" dirty="0" smtClean="0"/>
              <a:t>lcohol</a:t>
            </a:r>
            <a:r>
              <a:rPr lang="en-US" altLang="zh-CN" sz="2800" dirty="0"/>
              <a:t>, </a:t>
            </a:r>
            <a:r>
              <a:rPr lang="en-US" altLang="zh-CN" sz="2800" dirty="0" smtClean="0"/>
              <a:t>Free </a:t>
            </a:r>
            <a:r>
              <a:rPr lang="en-US" altLang="zh-CN" sz="2800" dirty="0"/>
              <a:t>sulfur dioxide and </a:t>
            </a:r>
            <a:r>
              <a:rPr lang="en-US" altLang="zh-CN" sz="2800" dirty="0" smtClean="0"/>
              <a:t>Volatile </a:t>
            </a:r>
            <a:r>
              <a:rPr lang="en-US" altLang="zh-CN" sz="2800" dirty="0"/>
              <a:t>acidity have more influence on white wine quality than other predictors</a:t>
            </a:r>
            <a:r>
              <a:rPr lang="zh-CN" altLang="zh-CN" sz="2800" dirty="0"/>
              <a:t> </a:t>
            </a:r>
            <a:endParaRPr lang="en-US" altLang="zh-CN" sz="2800" dirty="0" smtClean="0"/>
          </a:p>
        </p:txBody>
      </p:sp>
    </p:spTree>
    <p:extLst>
      <p:ext uri="{BB962C8B-B14F-4D97-AF65-F5344CB8AC3E}">
        <p14:creationId xmlns:p14="http://schemas.microsoft.com/office/powerpoint/2010/main" val="23235086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2051"/>
                                        </p:tgtEl>
                                      </p:cBhvr>
                                      <p:by x="50000" y="50000"/>
                                    </p:animScale>
                                  </p:childTnLst>
                                </p:cTn>
                              </p:par>
                              <p:par>
                                <p:cTn id="11" presetID="6" presetClass="emph" presetSubtype="0" fill="hold" nodeType="withEffect">
                                  <p:stCondLst>
                                    <p:cond delay="0"/>
                                  </p:stCondLst>
                                  <p:childTnLst>
                                    <p:animScale>
                                      <p:cBhvr>
                                        <p:cTn id="12" dur="2000" fill="hold"/>
                                        <p:tgtEl>
                                          <p:spTgt spid="9"/>
                                        </p:tgtEl>
                                      </p:cBhvr>
                                      <p:by x="50000" y="50000"/>
                                    </p:animScale>
                                  </p:childTnLst>
                                </p:cTn>
                              </p:par>
                            </p:childTnLst>
                          </p:cTn>
                        </p:par>
                        <p:par>
                          <p:cTn id="13" fill="hold">
                            <p:stCondLst>
                              <p:cond delay="2000"/>
                            </p:stCondLst>
                            <p:childTnLst>
                              <p:par>
                                <p:cTn id="14" presetID="42" presetClass="path" presetSubtype="0" accel="50000" decel="50000" fill="hold" nodeType="afterEffect">
                                  <p:stCondLst>
                                    <p:cond delay="0"/>
                                  </p:stCondLst>
                                  <p:childTnLst>
                                    <p:animMotion origin="layout" path="M 4.72222E-6 2.59259E-6 L 0.18663 -0.22662 " pathEditMode="relative" rAng="0" ptsTypes="AA">
                                      <p:cBhvr>
                                        <p:cTn id="15" dur="2000" fill="hold"/>
                                        <p:tgtEl>
                                          <p:spTgt spid="9"/>
                                        </p:tgtEl>
                                        <p:attrNameLst>
                                          <p:attrName>ppt_x</p:attrName>
                                          <p:attrName>ppt_y</p:attrName>
                                        </p:attrNameLst>
                                      </p:cBhvr>
                                      <p:rCtr x="9323" y="-11343"/>
                                    </p:animMotion>
                                  </p:childTnLst>
                                </p:cTn>
                              </p:par>
                              <p:par>
                                <p:cTn id="16" presetID="42" presetClass="path" presetSubtype="0" accel="50000" decel="50000" fill="hold" nodeType="withEffect">
                                  <p:stCondLst>
                                    <p:cond delay="0"/>
                                  </p:stCondLst>
                                  <p:childTnLst>
                                    <p:animMotion origin="layout" path="M -3.33333E-6 -7.40741E-7 L -0.29652 -0.22245 " pathEditMode="relative" rAng="0" ptsTypes="AA">
                                      <p:cBhvr>
                                        <p:cTn id="17" dur="2000" fill="hold"/>
                                        <p:tgtEl>
                                          <p:spTgt spid="2051"/>
                                        </p:tgtEl>
                                        <p:attrNameLst>
                                          <p:attrName>ppt_x</p:attrName>
                                          <p:attrName>ppt_y</p:attrName>
                                        </p:attrNameLst>
                                      </p:cBhvr>
                                      <p:rCtr x="-14826" y="-11134"/>
                                    </p:animMotion>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grpId="1" nodeType="with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57200" y="-11538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sz="6000" dirty="0" smtClean="0">
                <a:ln w="17780" cmpd="sng">
                  <a:solidFill>
                    <a:prstClr val="black"/>
                  </a:solidFill>
                  <a:prstDash val="solid"/>
                  <a:miter lim="800000"/>
                </a:ln>
                <a:solidFill>
                  <a:prstClr val="black"/>
                </a:solidFill>
                <a:effectLst>
                  <a:outerShdw blurRad="50800" algn="tl" rotWithShape="0">
                    <a:srgbClr val="000000"/>
                  </a:outerShdw>
                </a:effectLst>
                <a:cs typeface="Gabriola"/>
              </a:rPr>
              <a:t>Results</a:t>
            </a:r>
            <a:endParaRPr kumimoji="1" lang="zh-CN" altLang="en-US" sz="6000" dirty="0">
              <a:ln w="17780" cmpd="sng">
                <a:solidFill>
                  <a:prstClr val="black"/>
                </a:solidFill>
                <a:prstDash val="solid"/>
                <a:miter lim="800000"/>
              </a:ln>
              <a:solidFill>
                <a:prstClr val="black"/>
              </a:solidFill>
              <a:effectLst>
                <a:outerShdw blurRad="50800" algn="tl" rotWithShape="0">
                  <a:srgbClr val="000000"/>
                </a:outerShdw>
              </a:effectLst>
              <a:cs typeface="Gabriola"/>
            </a:endParaRPr>
          </a:p>
        </p:txBody>
      </p:sp>
      <p:pic>
        <p:nvPicPr>
          <p:cNvPr id="4" name="图片 9" descr="未标题-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883878"/>
            <a:ext cx="4567310" cy="3974122"/>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3962438127"/>
              </p:ext>
            </p:extLst>
          </p:nvPr>
        </p:nvGraphicFramePr>
        <p:xfrm>
          <a:off x="1553936" y="1027617"/>
          <a:ext cx="7418796" cy="5569957"/>
        </p:xfrm>
        <a:graphic>
          <a:graphicData uri="http://schemas.openxmlformats.org/drawingml/2006/table">
            <a:tbl>
              <a:tblPr firstRow="1" bandRow="1">
                <a:tableStyleId>{08FB837D-C827-4EFA-A057-4D05807E0F7C}</a:tableStyleId>
              </a:tblPr>
              <a:tblGrid>
                <a:gridCol w="2472932"/>
                <a:gridCol w="2472932"/>
                <a:gridCol w="2472932"/>
              </a:tblGrid>
              <a:tr h="464164">
                <a:tc>
                  <a:txBody>
                    <a:bodyPr/>
                    <a:lstStyle/>
                    <a:p>
                      <a:pPr algn="ctr"/>
                      <a:r>
                        <a:rPr lang="en-US" altLang="zh-CN" sz="2400" dirty="0" smtClean="0">
                          <a:solidFill>
                            <a:schemeClr val="tx1"/>
                          </a:solidFill>
                        </a:rPr>
                        <a:t>Method</a:t>
                      </a:r>
                      <a:endParaRPr lang="zh-CN" altLang="en-US" sz="2400" dirty="0">
                        <a:solidFill>
                          <a:schemeClr val="tx1"/>
                        </a:solidFill>
                      </a:endParaRPr>
                    </a:p>
                  </a:txBody>
                  <a:tcPr/>
                </a:tc>
                <a:tc>
                  <a:txBody>
                    <a:bodyPr/>
                    <a:lstStyle/>
                    <a:p>
                      <a:pPr algn="ctr"/>
                      <a:r>
                        <a:rPr lang="en-US" altLang="zh-CN" sz="2400" dirty="0" smtClean="0">
                          <a:solidFill>
                            <a:schemeClr val="tx1"/>
                          </a:solidFill>
                        </a:rPr>
                        <a:t>Error</a:t>
                      </a:r>
                      <a:r>
                        <a:rPr lang="zh-CN" altLang="en-US" sz="2400" dirty="0" smtClean="0">
                          <a:solidFill>
                            <a:schemeClr val="tx1"/>
                          </a:solidFill>
                        </a:rPr>
                        <a:t> </a:t>
                      </a:r>
                      <a:r>
                        <a:rPr lang="en-US" altLang="zh-CN" sz="2400" dirty="0" smtClean="0">
                          <a:solidFill>
                            <a:schemeClr val="tx1"/>
                          </a:solidFill>
                        </a:rPr>
                        <a:t>Rate</a:t>
                      </a:r>
                      <a:endParaRPr lang="zh-CN" altLang="en-US" sz="2400" dirty="0">
                        <a:solidFill>
                          <a:schemeClr val="tx1"/>
                        </a:solidFill>
                      </a:endParaRPr>
                    </a:p>
                  </a:txBody>
                  <a:tcPr/>
                </a:tc>
                <a:tc>
                  <a:txBody>
                    <a:bodyPr/>
                    <a:lstStyle/>
                    <a:p>
                      <a:pPr algn="ctr"/>
                      <a:r>
                        <a:rPr lang="en-US" altLang="zh-CN" sz="2400" dirty="0" smtClean="0">
                          <a:solidFill>
                            <a:schemeClr val="tx1"/>
                          </a:solidFill>
                        </a:rPr>
                        <a:t>R</a:t>
                      </a:r>
                      <a:r>
                        <a:rPr lang="en-US" altLang="zh-CN" sz="2400" baseline="30000" dirty="0" smtClean="0">
                          <a:solidFill>
                            <a:schemeClr val="tx1"/>
                          </a:solidFill>
                        </a:rPr>
                        <a:t>2</a:t>
                      </a:r>
                      <a:endParaRPr lang="zh-CN" altLang="en-US" sz="2400" baseline="30000" dirty="0">
                        <a:solidFill>
                          <a:schemeClr val="tx1"/>
                        </a:solidFill>
                      </a:endParaRPr>
                    </a:p>
                  </a:txBody>
                  <a:tcPr/>
                </a:tc>
              </a:tr>
              <a:tr h="835493">
                <a:tc>
                  <a:txBody>
                    <a:bodyPr/>
                    <a:lstStyle/>
                    <a:p>
                      <a:pPr algn="ctr"/>
                      <a:r>
                        <a:rPr lang="en-US" altLang="zh-CN" sz="2400" dirty="0" smtClean="0"/>
                        <a:t>Multiple Regression</a:t>
                      </a:r>
                    </a:p>
                  </a:txBody>
                  <a:tcPr/>
                </a:tc>
                <a:tc>
                  <a:txBody>
                    <a:bodyPr/>
                    <a:lstStyle/>
                    <a:p>
                      <a:pPr algn="ctr"/>
                      <a:r>
                        <a:rPr lang="en-US" altLang="zh-CN" sz="2400" dirty="0" smtClean="0"/>
                        <a:t>0.4818449</a:t>
                      </a:r>
                      <a:endParaRPr lang="zh-CN" altLang="en-US" sz="2400" dirty="0"/>
                    </a:p>
                  </a:txBody>
                  <a:tcPr/>
                </a:tc>
                <a:tc>
                  <a:txBody>
                    <a:bodyPr/>
                    <a:lstStyle/>
                    <a:p>
                      <a:pPr algn="ctr"/>
                      <a:r>
                        <a:rPr lang="en-US" altLang="zh-CN" sz="2400" dirty="0" smtClean="0"/>
                        <a:t>0.2737022</a:t>
                      </a:r>
                      <a:endParaRPr lang="zh-CN" altLang="en-US" sz="2400" dirty="0"/>
                    </a:p>
                  </a:txBody>
                  <a:tcPr/>
                </a:tc>
              </a:tr>
              <a:tr h="464164">
                <a:tc>
                  <a:txBody>
                    <a:bodyPr/>
                    <a:lstStyle/>
                    <a:p>
                      <a:pPr algn="ctr"/>
                      <a:r>
                        <a:rPr lang="en-US" altLang="zh-CN" sz="2400" dirty="0" smtClean="0"/>
                        <a:t>Ridge</a:t>
                      </a:r>
                    </a:p>
                  </a:txBody>
                  <a:tcPr/>
                </a:tc>
                <a:tc>
                  <a:txBody>
                    <a:bodyPr/>
                    <a:lstStyle/>
                    <a:p>
                      <a:pPr algn="ctr"/>
                      <a:r>
                        <a:rPr lang="en-US" altLang="zh-CN" sz="2400" dirty="0" smtClean="0"/>
                        <a:t>0.4789009</a:t>
                      </a:r>
                      <a:endParaRPr lang="zh-CN" altLang="en-US" sz="2400" dirty="0"/>
                    </a:p>
                  </a:txBody>
                  <a:tcPr/>
                </a:tc>
                <a:tc>
                  <a:txBody>
                    <a:bodyPr/>
                    <a:lstStyle/>
                    <a:p>
                      <a:pPr algn="ctr"/>
                      <a:r>
                        <a:rPr lang="en-US" altLang="zh-CN" sz="2400" dirty="0" smtClean="0"/>
                        <a:t>0.2784749</a:t>
                      </a:r>
                      <a:endParaRPr lang="zh-CN" altLang="en-US" sz="2400" dirty="0"/>
                    </a:p>
                  </a:txBody>
                  <a:tcPr/>
                </a:tc>
              </a:tr>
              <a:tr h="464164">
                <a:tc>
                  <a:txBody>
                    <a:bodyPr/>
                    <a:lstStyle/>
                    <a:p>
                      <a:pPr algn="ctr"/>
                      <a:r>
                        <a:rPr lang="en-US" altLang="zh-CN" sz="2400" dirty="0" smtClean="0"/>
                        <a:t>Lasso</a:t>
                      </a:r>
                    </a:p>
                  </a:txBody>
                  <a:tcPr/>
                </a:tc>
                <a:tc>
                  <a:txBody>
                    <a:bodyPr/>
                    <a:lstStyle/>
                    <a:p>
                      <a:pPr algn="ctr"/>
                      <a:r>
                        <a:rPr lang="en-US" altLang="zh-CN" sz="2400" dirty="0" smtClean="0"/>
                        <a:t>0.484789</a:t>
                      </a:r>
                      <a:endParaRPr lang="zh-CN" altLang="en-US" sz="2400" dirty="0"/>
                    </a:p>
                  </a:txBody>
                  <a:tcPr/>
                </a:tc>
                <a:tc>
                  <a:txBody>
                    <a:bodyPr/>
                    <a:lstStyle/>
                    <a:p>
                      <a:pPr algn="ctr"/>
                      <a:r>
                        <a:rPr lang="en-US" altLang="zh-CN" sz="2400" dirty="0" smtClean="0"/>
                        <a:t>0.2625427</a:t>
                      </a:r>
                      <a:endParaRPr lang="zh-CN" altLang="en-US" sz="2400" dirty="0"/>
                    </a:p>
                  </a:txBody>
                  <a:tcPr/>
                </a:tc>
              </a:tr>
              <a:tr h="835493">
                <a:tc>
                  <a:txBody>
                    <a:bodyPr/>
                    <a:lstStyle/>
                    <a:p>
                      <a:pPr algn="ctr"/>
                      <a:r>
                        <a:rPr lang="en-US" altLang="zh-CN" sz="2400" dirty="0" smtClean="0"/>
                        <a:t>Support Vector Machine</a:t>
                      </a:r>
                    </a:p>
                  </a:txBody>
                  <a:tcPr/>
                </a:tc>
                <a:tc>
                  <a:txBody>
                    <a:bodyPr/>
                    <a:lstStyle/>
                    <a:p>
                      <a:pPr algn="ctr"/>
                      <a:r>
                        <a:rPr lang="en-US" altLang="zh-CN" sz="2400" dirty="0" smtClean="0"/>
                        <a:t>0.4698320</a:t>
                      </a:r>
                      <a:endParaRPr lang="zh-CN" altLang="en-US" sz="24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400" dirty="0" smtClean="0"/>
                        <a:t>0.2956326 </a:t>
                      </a:r>
                      <a:endParaRPr lang="zh-CN" altLang="en-US" sz="2400" dirty="0"/>
                    </a:p>
                  </a:txBody>
                  <a:tcPr/>
                </a:tc>
              </a:tr>
              <a:tr h="835493">
                <a:tc>
                  <a:txBody>
                    <a:bodyPr/>
                    <a:lstStyle/>
                    <a:p>
                      <a:pPr algn="ctr"/>
                      <a:r>
                        <a:rPr lang="en-US" altLang="zh-CN" sz="2400" dirty="0" smtClean="0"/>
                        <a:t>Random Forest (Regression)</a:t>
                      </a:r>
                    </a:p>
                  </a:txBody>
                  <a:tcPr/>
                </a:tc>
                <a:tc>
                  <a:txBody>
                    <a:bodyPr/>
                    <a:lstStyle/>
                    <a:p>
                      <a:pPr algn="ctr"/>
                      <a:r>
                        <a:rPr lang="en-US" altLang="zh-CN" sz="2400" dirty="0" smtClean="0"/>
                        <a:t>0.3169935</a:t>
                      </a:r>
                      <a:endParaRPr lang="zh-CN" altLang="en-US" sz="2400" dirty="0"/>
                    </a:p>
                  </a:txBody>
                  <a:tcPr/>
                </a:tc>
                <a:tc>
                  <a:txBody>
                    <a:bodyPr/>
                    <a:lstStyle/>
                    <a:p>
                      <a:pPr algn="ctr"/>
                      <a:r>
                        <a:rPr lang="en-US" altLang="zh-CN" sz="2400" dirty="0" smtClean="0"/>
                        <a:t>0.5221166</a:t>
                      </a:r>
                      <a:endParaRPr lang="zh-CN" altLang="en-US" sz="2400" dirty="0"/>
                    </a:p>
                  </a:txBody>
                  <a:tcPr/>
                </a:tc>
              </a:tr>
              <a:tr h="835493">
                <a:tc>
                  <a:txBody>
                    <a:bodyPr/>
                    <a:lstStyle/>
                    <a:p>
                      <a:pPr algn="ctr"/>
                      <a:r>
                        <a:rPr lang="en-US" altLang="zh-CN" sz="2400" dirty="0" smtClean="0"/>
                        <a:t>Decision</a:t>
                      </a:r>
                      <a:r>
                        <a:rPr lang="zh-CN" altLang="en-US" sz="2400" dirty="0" smtClean="0"/>
                        <a:t> </a:t>
                      </a:r>
                      <a:r>
                        <a:rPr lang="en-US" altLang="zh-CN" sz="2400" dirty="0" smtClean="0"/>
                        <a:t>Tree</a:t>
                      </a:r>
                      <a:endParaRPr lang="en-US" altLang="zh-CN" sz="2400" dirty="0" smtClean="0"/>
                    </a:p>
                  </a:txBody>
                  <a:tcPr/>
                </a:tc>
                <a:tc>
                  <a:txBody>
                    <a:bodyPr/>
                    <a:lstStyle/>
                    <a:p>
                      <a:pPr algn="ctr"/>
                      <a:r>
                        <a:rPr lang="en-US" altLang="zh-CN" sz="2400" dirty="0" smtClean="0"/>
                        <a:t>0.4865702</a:t>
                      </a:r>
                      <a:endParaRPr lang="zh-CN" altLang="en-US" sz="2400" dirty="0"/>
                    </a:p>
                  </a:txBody>
                  <a:tcPr/>
                </a:tc>
                <a:tc>
                  <a:txBody>
                    <a:bodyPr/>
                    <a:lstStyle/>
                    <a:p>
                      <a:pPr algn="ctr"/>
                      <a:endParaRPr lang="zh-CN" altLang="en-US" sz="2400" dirty="0"/>
                    </a:p>
                  </a:txBody>
                  <a:tcPr/>
                </a:tc>
              </a:tr>
              <a:tr h="83549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400" dirty="0" smtClean="0"/>
                        <a:t>Random Forest (Classification)</a:t>
                      </a:r>
                    </a:p>
                  </a:txBody>
                  <a:tcPr/>
                </a:tc>
                <a:tc>
                  <a:txBody>
                    <a:bodyPr/>
                    <a:lstStyle/>
                    <a:p>
                      <a:pPr algn="ctr"/>
                      <a:r>
                        <a:rPr lang="en-US" altLang="zh-CN" sz="2400" dirty="0" smtClean="0"/>
                        <a:t>0.3130165</a:t>
                      </a:r>
                      <a:endParaRPr lang="zh-CN" altLang="en-US" sz="2400" dirty="0"/>
                    </a:p>
                  </a:txBody>
                  <a:tcPr/>
                </a:tc>
                <a:tc>
                  <a:txBody>
                    <a:bodyPr/>
                    <a:lstStyle/>
                    <a:p>
                      <a:pPr algn="ctr"/>
                      <a:endParaRPr lang="zh-CN" altLang="en-US" sz="2400" dirty="0"/>
                    </a:p>
                  </a:txBody>
                  <a:tcPr/>
                </a:tc>
              </a:tr>
            </a:tbl>
          </a:graphicData>
        </a:graphic>
      </p:graphicFrame>
    </p:spTree>
    <p:extLst>
      <p:ext uri="{BB962C8B-B14F-4D97-AF65-F5344CB8AC3E}">
        <p14:creationId xmlns:p14="http://schemas.microsoft.com/office/powerpoint/2010/main" val="39890570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57200" y="-11538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sz="6000" dirty="0" smtClean="0">
                <a:ln w="17780" cmpd="sng">
                  <a:solidFill>
                    <a:prstClr val="black"/>
                  </a:solidFill>
                  <a:prstDash val="solid"/>
                  <a:miter lim="800000"/>
                </a:ln>
                <a:solidFill>
                  <a:prstClr val="black"/>
                </a:solidFill>
                <a:effectLst>
                  <a:outerShdw blurRad="50800" algn="tl" rotWithShape="0">
                    <a:srgbClr val="000000"/>
                  </a:outerShdw>
                </a:effectLst>
                <a:cs typeface="Gabriola"/>
              </a:rPr>
              <a:t>Results</a:t>
            </a:r>
            <a:endParaRPr kumimoji="1" lang="zh-CN" altLang="en-US" sz="6000" dirty="0">
              <a:ln w="17780" cmpd="sng">
                <a:solidFill>
                  <a:prstClr val="black"/>
                </a:solidFill>
                <a:prstDash val="solid"/>
                <a:miter lim="800000"/>
              </a:ln>
              <a:solidFill>
                <a:prstClr val="black"/>
              </a:solidFill>
              <a:effectLst>
                <a:outerShdw blurRad="50800" algn="tl" rotWithShape="0">
                  <a:srgbClr val="000000"/>
                </a:outerShdw>
              </a:effectLst>
              <a:cs typeface="Gabriola"/>
            </a:endParaRPr>
          </a:p>
        </p:txBody>
      </p:sp>
      <p:pic>
        <p:nvPicPr>
          <p:cNvPr id="4" name="图片 9" descr="未标题-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53077"/>
            <a:ext cx="5981823" cy="5204923"/>
          </a:xfrm>
          <a:prstGeom prst="rect">
            <a:avLst/>
          </a:prstGeom>
        </p:spPr>
      </p:pic>
      <p:sp>
        <p:nvSpPr>
          <p:cNvPr id="6" name="内容占位符 2"/>
          <p:cNvSpPr>
            <a:spLocks noGrp="1"/>
          </p:cNvSpPr>
          <p:nvPr>
            <p:ph idx="1"/>
          </p:nvPr>
        </p:nvSpPr>
        <p:spPr>
          <a:xfrm>
            <a:off x="457199" y="1064577"/>
            <a:ext cx="8686801" cy="3671775"/>
          </a:xfrm>
        </p:spPr>
        <p:txBody>
          <a:bodyPr>
            <a:normAutofit lnSpcReduction="10000"/>
          </a:bodyPr>
          <a:lstStyle/>
          <a:p>
            <a:r>
              <a:rPr kumimoji="1" lang="en-US" altLang="zh-CN" sz="2800" dirty="0" smtClean="0">
                <a:latin typeface="Times New Roman"/>
                <a:cs typeface="Times New Roman"/>
              </a:rPr>
              <a:t>Since</a:t>
            </a:r>
            <a:r>
              <a:rPr kumimoji="1" lang="zh-CN" altLang="en-US" sz="2800" dirty="0" smtClean="0">
                <a:latin typeface="Times New Roman"/>
                <a:cs typeface="Times New Roman"/>
              </a:rPr>
              <a:t> </a:t>
            </a:r>
            <a:r>
              <a:rPr kumimoji="1" lang="en-US" altLang="zh-CN" sz="2800" dirty="0" smtClean="0">
                <a:latin typeface="Times New Roman"/>
                <a:cs typeface="Times New Roman"/>
              </a:rPr>
              <a:t>the</a:t>
            </a:r>
            <a:r>
              <a:rPr kumimoji="1" lang="zh-CN" altLang="en-US" sz="2800" dirty="0" smtClean="0">
                <a:latin typeface="Times New Roman"/>
                <a:cs typeface="Times New Roman"/>
              </a:rPr>
              <a:t> </a:t>
            </a:r>
            <a:r>
              <a:rPr kumimoji="1" lang="en-US" altLang="zh-CN" sz="2800" dirty="0" smtClean="0">
                <a:latin typeface="Times New Roman"/>
                <a:cs typeface="Times New Roman"/>
              </a:rPr>
              <a:t>values</a:t>
            </a:r>
            <a:r>
              <a:rPr kumimoji="1" lang="zh-CN" altLang="en-US" sz="2800" dirty="0" smtClean="0">
                <a:latin typeface="Times New Roman"/>
                <a:cs typeface="Times New Roman"/>
              </a:rPr>
              <a:t> </a:t>
            </a:r>
            <a:r>
              <a:rPr kumimoji="1" lang="en-US" altLang="zh-CN" sz="2800" dirty="0" smtClean="0">
                <a:latin typeface="Times New Roman"/>
                <a:cs typeface="Times New Roman"/>
              </a:rPr>
              <a:t>of</a:t>
            </a:r>
            <a:r>
              <a:rPr kumimoji="1" lang="zh-CN" altLang="en-US" sz="2800" dirty="0" smtClean="0">
                <a:latin typeface="Times New Roman"/>
                <a:cs typeface="Times New Roman"/>
              </a:rPr>
              <a:t> </a:t>
            </a:r>
            <a:r>
              <a:rPr kumimoji="1" lang="en-US" altLang="zh-CN" sz="2800" dirty="0" smtClean="0">
                <a:latin typeface="Times New Roman"/>
                <a:cs typeface="Times New Roman"/>
              </a:rPr>
              <a:t>R</a:t>
            </a:r>
            <a:r>
              <a:rPr kumimoji="1" lang="en-US" altLang="zh-CN" sz="2800" baseline="30000" dirty="0" smtClean="0">
                <a:latin typeface="Times New Roman"/>
                <a:cs typeface="Times New Roman"/>
              </a:rPr>
              <a:t>2</a:t>
            </a:r>
            <a:r>
              <a:rPr kumimoji="1" lang="zh-CN" altLang="en-US" sz="2800" dirty="0" smtClean="0">
                <a:latin typeface="Times New Roman"/>
                <a:cs typeface="Times New Roman"/>
              </a:rPr>
              <a:t> </a:t>
            </a:r>
            <a:r>
              <a:rPr kumimoji="1" lang="en-US" altLang="zh-CN" sz="2800" dirty="0" smtClean="0">
                <a:latin typeface="Times New Roman"/>
                <a:cs typeface="Times New Roman"/>
              </a:rPr>
              <a:t>are</a:t>
            </a:r>
            <a:r>
              <a:rPr kumimoji="1" lang="zh-CN" altLang="en-US" sz="2800" dirty="0" smtClean="0">
                <a:latin typeface="Times New Roman"/>
                <a:cs typeface="Times New Roman"/>
              </a:rPr>
              <a:t> </a:t>
            </a:r>
            <a:r>
              <a:rPr kumimoji="1" lang="en-US" altLang="zh-CN" sz="2800" dirty="0" smtClean="0">
                <a:latin typeface="Times New Roman"/>
                <a:cs typeface="Times New Roman"/>
              </a:rPr>
              <a:t>very</a:t>
            </a:r>
            <a:r>
              <a:rPr kumimoji="1" lang="zh-CN" altLang="en-US" sz="2800" dirty="0" smtClean="0">
                <a:latin typeface="Times New Roman"/>
                <a:cs typeface="Times New Roman"/>
              </a:rPr>
              <a:t> </a:t>
            </a:r>
            <a:r>
              <a:rPr kumimoji="1" lang="en-US" altLang="zh-CN" sz="2800" dirty="0" smtClean="0">
                <a:latin typeface="Times New Roman"/>
                <a:cs typeface="Times New Roman"/>
              </a:rPr>
              <a:t>small</a:t>
            </a:r>
            <a:r>
              <a:rPr kumimoji="1" lang="zh-CN" altLang="en-US" sz="2800" dirty="0" smtClean="0">
                <a:latin typeface="Times New Roman"/>
                <a:cs typeface="Times New Roman"/>
              </a:rPr>
              <a:t>,</a:t>
            </a:r>
            <a:r>
              <a:rPr kumimoji="1" lang="en-US" altLang="zh-CN" sz="2800" dirty="0" smtClean="0">
                <a:latin typeface="Times New Roman"/>
                <a:cs typeface="Times New Roman"/>
              </a:rPr>
              <a:t>regression</a:t>
            </a:r>
            <a:r>
              <a:rPr kumimoji="1" lang="zh-CN" altLang="en-US" sz="2800" dirty="0" smtClean="0">
                <a:latin typeface="Times New Roman"/>
                <a:cs typeface="Times New Roman"/>
              </a:rPr>
              <a:t> </a:t>
            </a:r>
            <a:r>
              <a:rPr kumimoji="1" lang="en-US" altLang="zh-CN" sz="2800" dirty="0" smtClean="0">
                <a:latin typeface="Times New Roman"/>
                <a:cs typeface="Times New Roman"/>
              </a:rPr>
              <a:t>models</a:t>
            </a:r>
            <a:r>
              <a:rPr kumimoji="1" lang="zh-CN" altLang="en-US" sz="2800" dirty="0" smtClean="0">
                <a:latin typeface="Times New Roman"/>
                <a:cs typeface="Times New Roman"/>
              </a:rPr>
              <a:t> </a:t>
            </a:r>
            <a:r>
              <a:rPr kumimoji="1" lang="en-US" altLang="zh-CN" sz="2800" dirty="0" smtClean="0">
                <a:latin typeface="Times New Roman"/>
                <a:cs typeface="Times New Roman"/>
              </a:rPr>
              <a:t>cannot</a:t>
            </a:r>
            <a:r>
              <a:rPr kumimoji="1" lang="zh-CN" altLang="en-US" sz="2800" dirty="0" smtClean="0">
                <a:latin typeface="Times New Roman"/>
                <a:cs typeface="Times New Roman"/>
              </a:rPr>
              <a:t> </a:t>
            </a:r>
            <a:r>
              <a:rPr kumimoji="1" lang="en-US" altLang="zh-CN" sz="2800" dirty="0" smtClean="0">
                <a:latin typeface="Times New Roman"/>
                <a:cs typeface="Times New Roman"/>
              </a:rPr>
              <a:t>appropriately</a:t>
            </a:r>
            <a:r>
              <a:rPr kumimoji="1" lang="zh-CN" altLang="en-US" sz="2800" dirty="0" smtClean="0">
                <a:latin typeface="Times New Roman"/>
                <a:cs typeface="Times New Roman"/>
              </a:rPr>
              <a:t> </a:t>
            </a:r>
            <a:r>
              <a:rPr kumimoji="1" lang="en-US" altLang="zh-CN" sz="2800" dirty="0" smtClean="0">
                <a:latin typeface="Times New Roman"/>
                <a:cs typeface="Times New Roman"/>
              </a:rPr>
              <a:t>fit</a:t>
            </a:r>
            <a:r>
              <a:rPr kumimoji="1" lang="zh-CN" altLang="en-US" sz="2800" dirty="0" smtClean="0">
                <a:latin typeface="Times New Roman"/>
                <a:cs typeface="Times New Roman"/>
              </a:rPr>
              <a:t> </a:t>
            </a:r>
            <a:r>
              <a:rPr kumimoji="1" lang="en-US" altLang="zh-CN" sz="2800" dirty="0" smtClean="0">
                <a:latin typeface="Times New Roman"/>
                <a:cs typeface="Times New Roman"/>
              </a:rPr>
              <a:t>the</a:t>
            </a:r>
            <a:r>
              <a:rPr kumimoji="1" lang="zh-CN" altLang="en-US" sz="2800" dirty="0" smtClean="0">
                <a:latin typeface="Times New Roman"/>
                <a:cs typeface="Times New Roman"/>
              </a:rPr>
              <a:t> </a:t>
            </a:r>
            <a:r>
              <a:rPr kumimoji="1" lang="en-US" altLang="zh-CN" sz="2800" dirty="0" smtClean="0">
                <a:latin typeface="Times New Roman"/>
                <a:cs typeface="Times New Roman"/>
              </a:rPr>
              <a:t>data</a:t>
            </a:r>
          </a:p>
          <a:p>
            <a:r>
              <a:rPr kumimoji="1" lang="en-US" altLang="zh-CN" sz="2800" dirty="0" smtClean="0">
                <a:latin typeface="Times New Roman"/>
                <a:cs typeface="Times New Roman"/>
              </a:rPr>
              <a:t>Alcohol</a:t>
            </a:r>
            <a:r>
              <a:rPr kumimoji="1" lang="en-US" altLang="zh-CN" sz="2800" dirty="0">
                <a:latin typeface="Times New Roman"/>
                <a:cs typeface="Times New Roman"/>
              </a:rPr>
              <a:t>, </a:t>
            </a:r>
            <a:r>
              <a:rPr kumimoji="1" lang="en-US" altLang="zh-CN" sz="2800" dirty="0" smtClean="0">
                <a:latin typeface="Times New Roman"/>
                <a:cs typeface="Times New Roman"/>
              </a:rPr>
              <a:t>Free </a:t>
            </a:r>
            <a:r>
              <a:rPr kumimoji="1" lang="en-US" altLang="zh-CN" sz="2800" dirty="0">
                <a:latin typeface="Times New Roman"/>
                <a:cs typeface="Times New Roman"/>
              </a:rPr>
              <a:t>sulfur dioxide and </a:t>
            </a:r>
            <a:r>
              <a:rPr kumimoji="1" lang="en-US" altLang="zh-CN" sz="2800" dirty="0" smtClean="0">
                <a:latin typeface="Times New Roman"/>
                <a:cs typeface="Times New Roman"/>
              </a:rPr>
              <a:t>Volatile </a:t>
            </a:r>
            <a:r>
              <a:rPr kumimoji="1" lang="en-US" altLang="zh-CN" sz="2800" dirty="0">
                <a:latin typeface="Times New Roman"/>
                <a:cs typeface="Times New Roman"/>
              </a:rPr>
              <a:t>acidity have more influence on white wine quality than other predictors. </a:t>
            </a:r>
            <a:endParaRPr kumimoji="1" lang="en-US" altLang="zh-CN" sz="2800" baseline="30000" dirty="0">
              <a:latin typeface="Times New Roman"/>
              <a:cs typeface="Times New Roman"/>
            </a:endParaRPr>
          </a:p>
          <a:p>
            <a:r>
              <a:rPr kumimoji="1" lang="en-US" altLang="zh-CN" sz="2800" dirty="0" smtClean="0">
                <a:latin typeface="Times New Roman"/>
                <a:cs typeface="Times New Roman"/>
              </a:rPr>
              <a:t>Since</a:t>
            </a:r>
            <a:r>
              <a:rPr kumimoji="1" lang="zh-CN" altLang="en-US" sz="2800" dirty="0" smtClean="0">
                <a:latin typeface="Times New Roman"/>
                <a:cs typeface="Times New Roman"/>
              </a:rPr>
              <a:t> </a:t>
            </a:r>
            <a:r>
              <a:rPr kumimoji="1" lang="en-US" altLang="zh-CN" sz="2800" dirty="0" smtClean="0">
                <a:latin typeface="Times New Roman"/>
                <a:cs typeface="Times New Roman"/>
              </a:rPr>
              <a:t>error</a:t>
            </a:r>
            <a:r>
              <a:rPr kumimoji="1" lang="zh-CN" altLang="en-US" sz="2800" dirty="0" smtClean="0">
                <a:latin typeface="Times New Roman"/>
                <a:cs typeface="Times New Roman"/>
              </a:rPr>
              <a:t> </a:t>
            </a:r>
            <a:r>
              <a:rPr kumimoji="1" lang="en-US" altLang="zh-CN" sz="2800" dirty="0" smtClean="0">
                <a:latin typeface="Times New Roman"/>
                <a:cs typeface="Times New Roman"/>
              </a:rPr>
              <a:t>rate</a:t>
            </a:r>
            <a:r>
              <a:rPr kumimoji="1" lang="zh-CN" altLang="en-US" sz="2800" dirty="0" smtClean="0">
                <a:latin typeface="Times New Roman"/>
                <a:cs typeface="Times New Roman"/>
              </a:rPr>
              <a:t> </a:t>
            </a:r>
            <a:r>
              <a:rPr kumimoji="1" lang="en-US" altLang="zh-CN" sz="2800" dirty="0" smtClean="0">
                <a:latin typeface="Times New Roman"/>
                <a:cs typeface="Times New Roman"/>
              </a:rPr>
              <a:t>for</a:t>
            </a:r>
            <a:r>
              <a:rPr kumimoji="1" lang="zh-CN" altLang="en-US" sz="2800" dirty="0" smtClean="0">
                <a:latin typeface="Times New Roman"/>
                <a:cs typeface="Times New Roman"/>
              </a:rPr>
              <a:t> </a:t>
            </a:r>
            <a:r>
              <a:rPr kumimoji="1" lang="en-US" altLang="zh-CN" sz="2800" dirty="0" smtClean="0">
                <a:latin typeface="Times New Roman"/>
                <a:cs typeface="Times New Roman"/>
              </a:rPr>
              <a:t>random</a:t>
            </a:r>
            <a:r>
              <a:rPr kumimoji="1" lang="zh-CN" altLang="en-US" sz="2800" dirty="0" smtClean="0">
                <a:latin typeface="Times New Roman"/>
                <a:cs typeface="Times New Roman"/>
              </a:rPr>
              <a:t> </a:t>
            </a:r>
            <a:r>
              <a:rPr kumimoji="1" lang="en-US" altLang="zh-CN" sz="2800" dirty="0" smtClean="0">
                <a:latin typeface="Times New Roman"/>
                <a:cs typeface="Times New Roman"/>
              </a:rPr>
              <a:t>forest</a:t>
            </a:r>
            <a:r>
              <a:rPr kumimoji="1" lang="zh-CN" altLang="en-US" sz="2800" dirty="0" smtClean="0">
                <a:latin typeface="Times New Roman"/>
                <a:cs typeface="Times New Roman"/>
              </a:rPr>
              <a:t> </a:t>
            </a:r>
            <a:r>
              <a:rPr kumimoji="1" lang="en-US" altLang="zh-CN" sz="2800" dirty="0" smtClean="0">
                <a:latin typeface="Times New Roman"/>
                <a:cs typeface="Times New Roman"/>
              </a:rPr>
              <a:t>is</a:t>
            </a:r>
            <a:r>
              <a:rPr kumimoji="1" lang="zh-CN" altLang="en-US" sz="2800" dirty="0" smtClean="0">
                <a:latin typeface="Times New Roman"/>
                <a:cs typeface="Times New Roman"/>
              </a:rPr>
              <a:t> </a:t>
            </a:r>
            <a:r>
              <a:rPr kumimoji="1" lang="en-US" altLang="zh-CN" sz="2800" dirty="0" smtClean="0">
                <a:latin typeface="Times New Roman"/>
                <a:cs typeface="Times New Roman"/>
              </a:rPr>
              <a:t>lower</a:t>
            </a:r>
            <a:r>
              <a:rPr kumimoji="1" lang="zh-CN" altLang="en-US" sz="2800" dirty="0" smtClean="0">
                <a:latin typeface="Times New Roman"/>
                <a:cs typeface="Times New Roman"/>
              </a:rPr>
              <a:t> </a:t>
            </a:r>
            <a:r>
              <a:rPr kumimoji="1" lang="en-US" altLang="zh-CN" sz="2800" dirty="0" smtClean="0">
                <a:latin typeface="Times New Roman"/>
                <a:cs typeface="Times New Roman"/>
              </a:rPr>
              <a:t>than</a:t>
            </a:r>
            <a:r>
              <a:rPr kumimoji="1" lang="zh-CN" altLang="en-US" sz="2800" dirty="0" smtClean="0">
                <a:latin typeface="Times New Roman"/>
                <a:cs typeface="Times New Roman"/>
              </a:rPr>
              <a:t> </a:t>
            </a:r>
            <a:r>
              <a:rPr kumimoji="1" lang="en-US" altLang="zh-CN" sz="2800" dirty="0" smtClean="0">
                <a:latin typeface="Times New Roman"/>
                <a:cs typeface="Times New Roman"/>
              </a:rPr>
              <a:t>other</a:t>
            </a:r>
            <a:r>
              <a:rPr kumimoji="1" lang="zh-CN" altLang="en-US" sz="2800" dirty="0" smtClean="0">
                <a:latin typeface="Times New Roman"/>
                <a:cs typeface="Times New Roman"/>
              </a:rPr>
              <a:t> </a:t>
            </a:r>
            <a:r>
              <a:rPr kumimoji="1" lang="en-US" altLang="zh-CN" sz="2800" dirty="0" smtClean="0">
                <a:latin typeface="Times New Roman"/>
                <a:cs typeface="Times New Roman"/>
              </a:rPr>
              <a:t>methods</a:t>
            </a:r>
            <a:r>
              <a:rPr kumimoji="1" lang="zh-CN" altLang="en-US" sz="2800" dirty="0" smtClean="0">
                <a:latin typeface="Times New Roman"/>
                <a:cs typeface="Times New Roman"/>
              </a:rPr>
              <a:t>,</a:t>
            </a:r>
            <a:r>
              <a:rPr kumimoji="1" lang="en-US" altLang="zh-CN" sz="2800" dirty="0" smtClean="0">
                <a:latin typeface="Times New Roman"/>
                <a:cs typeface="Times New Roman"/>
              </a:rPr>
              <a:t>random</a:t>
            </a:r>
            <a:r>
              <a:rPr kumimoji="1" lang="zh-CN" altLang="en-US" sz="2800" dirty="0" smtClean="0">
                <a:latin typeface="Times New Roman"/>
                <a:cs typeface="Times New Roman"/>
              </a:rPr>
              <a:t> </a:t>
            </a:r>
            <a:r>
              <a:rPr kumimoji="1" lang="en-US" altLang="zh-CN" sz="2800" dirty="0" smtClean="0">
                <a:latin typeface="Times New Roman"/>
                <a:cs typeface="Times New Roman"/>
              </a:rPr>
              <a:t>forest</a:t>
            </a:r>
            <a:r>
              <a:rPr kumimoji="1" lang="zh-CN" altLang="en-US" sz="2800" dirty="0" smtClean="0">
                <a:latin typeface="Times New Roman"/>
                <a:cs typeface="Times New Roman"/>
              </a:rPr>
              <a:t> </a:t>
            </a:r>
            <a:r>
              <a:rPr kumimoji="1" lang="en-US" altLang="zh-CN" sz="2800" dirty="0" smtClean="0">
                <a:latin typeface="Times New Roman"/>
                <a:cs typeface="Times New Roman"/>
              </a:rPr>
              <a:t>can</a:t>
            </a:r>
            <a:r>
              <a:rPr kumimoji="1" lang="en-US" altLang="zh-CN" sz="2800" dirty="0" smtClean="0">
                <a:latin typeface="Times New Roman"/>
                <a:cs typeface="Times New Roman"/>
              </a:rPr>
              <a:t> be a</a:t>
            </a:r>
            <a:r>
              <a:rPr kumimoji="1" lang="zh-CN" altLang="en-US" sz="2800" dirty="0" smtClean="0">
                <a:latin typeface="Times New Roman"/>
                <a:cs typeface="Times New Roman"/>
              </a:rPr>
              <a:t> </a:t>
            </a:r>
            <a:r>
              <a:rPr kumimoji="1" lang="en-US" altLang="zh-CN" sz="2800" dirty="0" smtClean="0">
                <a:latin typeface="Times New Roman"/>
                <a:cs typeface="Times New Roman"/>
              </a:rPr>
              <a:t>more </a:t>
            </a:r>
            <a:r>
              <a:rPr kumimoji="1" lang="en-US" altLang="zh-CN" sz="2800" dirty="0">
                <a:latin typeface="Times New Roman"/>
                <a:cs typeface="Times New Roman"/>
              </a:rPr>
              <a:t>capable </a:t>
            </a:r>
            <a:r>
              <a:rPr kumimoji="1" lang="en-US" altLang="zh-CN" sz="2800" dirty="0" smtClean="0">
                <a:latin typeface="Times New Roman"/>
                <a:cs typeface="Times New Roman"/>
              </a:rPr>
              <a:t>model</a:t>
            </a:r>
            <a:r>
              <a:rPr kumimoji="1" lang="zh-CN" altLang="en-US" sz="2800" dirty="0" smtClean="0">
                <a:latin typeface="Times New Roman"/>
                <a:cs typeface="Times New Roman"/>
              </a:rPr>
              <a:t> </a:t>
            </a:r>
            <a:r>
              <a:rPr kumimoji="1" lang="en-US" altLang="zh-CN" sz="2800" dirty="0" smtClean="0">
                <a:latin typeface="Times New Roman"/>
                <a:cs typeface="Times New Roman"/>
              </a:rPr>
              <a:t>for</a:t>
            </a:r>
            <a:r>
              <a:rPr kumimoji="1" lang="zh-CN" altLang="en-US" sz="2800" dirty="0" smtClean="0">
                <a:latin typeface="Times New Roman"/>
                <a:cs typeface="Times New Roman"/>
              </a:rPr>
              <a:t> </a:t>
            </a:r>
            <a:r>
              <a:rPr kumimoji="1" lang="en-US" altLang="zh-CN" sz="2800" dirty="0" smtClean="0">
                <a:latin typeface="Times New Roman"/>
                <a:cs typeface="Times New Roman"/>
              </a:rPr>
              <a:t>predicting </a:t>
            </a:r>
            <a:r>
              <a:rPr kumimoji="1" lang="en-US" altLang="zh-CN" sz="2800" dirty="0">
                <a:latin typeface="Times New Roman"/>
                <a:cs typeface="Times New Roman"/>
              </a:rPr>
              <a:t>quality of the</a:t>
            </a:r>
            <a:r>
              <a:rPr kumimoji="1" lang="zh-CN" altLang="en-US" sz="2800" dirty="0">
                <a:latin typeface="Times New Roman"/>
                <a:cs typeface="Times New Roman"/>
              </a:rPr>
              <a:t> </a:t>
            </a:r>
            <a:r>
              <a:rPr kumimoji="1" lang="en-US" altLang="zh-CN" sz="2800" dirty="0">
                <a:latin typeface="Times New Roman"/>
                <a:cs typeface="Times New Roman"/>
              </a:rPr>
              <a:t>white wine</a:t>
            </a:r>
            <a:endParaRPr kumimoji="1" lang="zh-CN" altLang="en-US" sz="2800" dirty="0">
              <a:latin typeface="Times New Roman"/>
              <a:cs typeface="Times New Roman"/>
            </a:endParaRPr>
          </a:p>
          <a:p>
            <a:endParaRPr kumimoji="1" lang="zh-CN" altLang="en-US" dirty="0">
              <a:latin typeface="Times New Roman"/>
              <a:cs typeface="Times New Roman"/>
            </a:endParaRPr>
          </a:p>
        </p:txBody>
      </p:sp>
    </p:spTree>
    <p:extLst>
      <p:ext uri="{BB962C8B-B14F-4D97-AF65-F5344CB8AC3E}">
        <p14:creationId xmlns:p14="http://schemas.microsoft.com/office/powerpoint/2010/main" val="51594915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64305"/>
            <a:ext cx="8398570" cy="2361292"/>
          </a:xfrm>
        </p:spPr>
        <p:txBody>
          <a:bodyPr>
            <a:normAutofit/>
          </a:bodyPr>
          <a:lstStyle/>
          <a:p>
            <a:r>
              <a:rPr kumimoji="1" lang="en-US" altLang="zh-CN" sz="2800" dirty="0">
                <a:latin typeface="Times New Roman"/>
                <a:cs typeface="Times New Roman"/>
              </a:rPr>
              <a:t>Nowadays more and more consumers will </a:t>
            </a:r>
            <a:r>
              <a:rPr kumimoji="1" lang="en-US" altLang="zh-CN" sz="2800" dirty="0" smtClean="0">
                <a:latin typeface="Times New Roman"/>
                <a:cs typeface="Times New Roman"/>
              </a:rPr>
              <a:t>cho</a:t>
            </a:r>
            <a:r>
              <a:rPr kumimoji="1" lang="en-US" altLang="zh-CN" sz="2800" dirty="0">
                <a:latin typeface="Times New Roman"/>
                <a:cs typeface="Times New Roman"/>
              </a:rPr>
              <a:t>o</a:t>
            </a:r>
            <a:r>
              <a:rPr kumimoji="1" lang="en-US" altLang="zh-CN" sz="2800" dirty="0" smtClean="0">
                <a:latin typeface="Times New Roman"/>
                <a:cs typeface="Times New Roman"/>
              </a:rPr>
              <a:t>se </a:t>
            </a:r>
            <a:r>
              <a:rPr kumimoji="1" lang="en-US" altLang="zh-CN" sz="2800" dirty="0">
                <a:latin typeface="Times New Roman"/>
                <a:cs typeface="Times New Roman"/>
              </a:rPr>
              <a:t>white wine as their favorite luxury </a:t>
            </a:r>
            <a:r>
              <a:rPr kumimoji="1" lang="en-US" altLang="zh-CN" sz="2800" dirty="0" smtClean="0">
                <a:latin typeface="Times New Roman"/>
                <a:cs typeface="Times New Roman"/>
              </a:rPr>
              <a:t>good</a:t>
            </a:r>
          </a:p>
          <a:p>
            <a:r>
              <a:rPr kumimoji="1" lang="en-US" altLang="zh-CN" sz="2800" dirty="0" smtClean="0">
                <a:latin typeface="Times New Roman"/>
                <a:cs typeface="Times New Roman"/>
              </a:rPr>
              <a:t>White wine quality evaluation is the key part to keep the white wine safe for the consumers</a:t>
            </a:r>
            <a:r>
              <a:rPr kumimoji="1" lang="zh-CN" altLang="en-US" sz="2800" dirty="0" smtClean="0">
                <a:latin typeface="Times New Roman"/>
                <a:cs typeface="Times New Roman"/>
              </a:rPr>
              <a:t> </a:t>
            </a:r>
            <a:r>
              <a:rPr kumimoji="1" lang="en-US" altLang="zh-CN" sz="2800" dirty="0" smtClean="0">
                <a:latin typeface="Times New Roman"/>
                <a:cs typeface="Times New Roman"/>
              </a:rPr>
              <a:t>and</a:t>
            </a:r>
            <a:r>
              <a:rPr kumimoji="1" lang="zh-CN" altLang="en-US" sz="2800" dirty="0" smtClean="0">
                <a:latin typeface="Times New Roman"/>
                <a:cs typeface="Times New Roman"/>
              </a:rPr>
              <a:t> </a:t>
            </a:r>
            <a:r>
              <a:rPr kumimoji="1" lang="en-US" altLang="zh-CN" sz="2800" dirty="0">
                <a:latin typeface="Times New Roman"/>
                <a:cs typeface="Times New Roman"/>
              </a:rPr>
              <a:t>to develop the technologies of wine </a:t>
            </a:r>
            <a:r>
              <a:rPr kumimoji="1" lang="en-US" altLang="zh-CN" sz="2800" dirty="0" smtClean="0">
                <a:latin typeface="Times New Roman"/>
                <a:cs typeface="Times New Roman"/>
              </a:rPr>
              <a:t>making</a:t>
            </a:r>
          </a:p>
          <a:p>
            <a:endParaRPr kumimoji="1" lang="zh-CN" altLang="en-US" dirty="0">
              <a:latin typeface="Times New Roman"/>
              <a:cs typeface="Times New Roman"/>
            </a:endParaRPr>
          </a:p>
        </p:txBody>
      </p:sp>
      <p:sp>
        <p:nvSpPr>
          <p:cNvPr id="4" name="标题 1"/>
          <p:cNvSpPr>
            <a:spLocks noGrp="1"/>
          </p:cNvSpPr>
          <p:nvPr>
            <p:ph type="title"/>
          </p:nvPr>
        </p:nvSpPr>
        <p:spPr>
          <a:xfrm>
            <a:off x="457200" y="-128894"/>
            <a:ext cx="8229600" cy="1143000"/>
          </a:xfrm>
        </p:spPr>
        <p:txBody>
          <a:bodyPr>
            <a:normAutofit/>
          </a:bodyPr>
          <a:lstStyle/>
          <a:p>
            <a:r>
              <a:rPr kumimoji="1" lang="en-US" altLang="zh-CN" sz="6600" dirty="0" smtClean="0">
                <a:ln w="17780" cmpd="sng">
                  <a:solidFill>
                    <a:schemeClr val="tx1"/>
                  </a:solidFill>
                  <a:prstDash val="solid"/>
                  <a:miter lim="800000"/>
                </a:ln>
                <a:effectLst>
                  <a:outerShdw blurRad="50800" algn="tl" rotWithShape="0">
                    <a:srgbClr val="000000"/>
                  </a:outerShdw>
                </a:effectLst>
                <a:cs typeface="Times New Roman"/>
              </a:rPr>
              <a:t>Background</a:t>
            </a:r>
            <a:endParaRPr kumimoji="1" lang="zh-CN" altLang="en-US" sz="6600" dirty="0">
              <a:ln w="17780" cmpd="sng">
                <a:solidFill>
                  <a:schemeClr val="tx1"/>
                </a:solidFill>
                <a:prstDash val="solid"/>
                <a:miter lim="800000"/>
              </a:ln>
              <a:effectLst>
                <a:outerShdw blurRad="50800" algn="tl" rotWithShape="0">
                  <a:srgbClr val="000000"/>
                </a:outerShdw>
              </a:effectLst>
              <a:cs typeface="Times New Roman"/>
            </a:endParaRPr>
          </a:p>
        </p:txBody>
      </p:sp>
    </p:spTree>
    <p:extLst>
      <p:ext uri="{BB962C8B-B14F-4D97-AF65-F5344CB8AC3E}">
        <p14:creationId xmlns:p14="http://schemas.microsoft.com/office/powerpoint/2010/main" val="1635993861"/>
      </p:ext>
    </p:extLst>
  </p:cSld>
  <p:clrMapOvr>
    <a:masterClrMapping/>
  </p:clrMapOvr>
  <mc:AlternateContent xmlns:mc="http://schemas.openxmlformats.org/markup-compatibility/2006">
    <mc:Choice xmlns:p14="http://schemas.microsoft.com/office/powerpoint/2010/main" Requires="p14">
      <p:transition spd="slow" p14:dur="2000" advTm="1641"/>
    </mc:Choice>
    <mc:Fallback>
      <p:transition xmlns:p14="http://schemas.microsoft.com/office/powerpoint/2010/main" spd="slow" advTm="1641"/>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内容占位符 2"/>
          <p:cNvSpPr>
            <a:spLocks noGrp="1"/>
          </p:cNvSpPr>
          <p:nvPr>
            <p:ph idx="1"/>
          </p:nvPr>
        </p:nvSpPr>
        <p:spPr>
          <a:xfrm>
            <a:off x="2385656" y="1014107"/>
            <a:ext cx="6637204" cy="3264048"/>
          </a:xfrm>
        </p:spPr>
        <p:txBody>
          <a:bodyPr>
            <a:normAutofit/>
          </a:bodyPr>
          <a:lstStyle/>
          <a:p>
            <a:r>
              <a:rPr kumimoji="1" lang="en-US" altLang="zh-CN" dirty="0" smtClean="0">
                <a:latin typeface="Times New Roman"/>
                <a:cs typeface="Times New Roman"/>
              </a:rPr>
              <a:t>Polynomial</a:t>
            </a:r>
            <a:r>
              <a:rPr kumimoji="1" lang="zh-CN" altLang="en-US" dirty="0" smtClean="0">
                <a:latin typeface="Times New Roman"/>
                <a:cs typeface="Times New Roman"/>
              </a:rPr>
              <a:t> </a:t>
            </a:r>
            <a:r>
              <a:rPr kumimoji="1" lang="en-US" altLang="zh-CN" dirty="0" smtClean="0">
                <a:latin typeface="Times New Roman"/>
                <a:cs typeface="Times New Roman"/>
              </a:rPr>
              <a:t>Regression</a:t>
            </a:r>
          </a:p>
          <a:p>
            <a:r>
              <a:rPr kumimoji="1" lang="en-US" altLang="zh-CN" dirty="0" err="1" smtClean="0">
                <a:latin typeface="Times New Roman"/>
                <a:cs typeface="Times New Roman"/>
              </a:rPr>
              <a:t>Adaboost</a:t>
            </a:r>
            <a:endParaRPr kumimoji="1" lang="en-US" altLang="zh-CN" dirty="0" smtClean="0">
              <a:latin typeface="Times New Roman"/>
              <a:cs typeface="Times New Roman"/>
            </a:endParaRPr>
          </a:p>
          <a:p>
            <a:r>
              <a:rPr kumimoji="1" lang="en-US" altLang="zh-CN" dirty="0" smtClean="0">
                <a:latin typeface="Times New Roman"/>
                <a:cs typeface="Times New Roman"/>
              </a:rPr>
              <a:t>Classified</a:t>
            </a:r>
            <a:r>
              <a:rPr kumimoji="1" lang="zh-CN" altLang="en-US" dirty="0" smtClean="0">
                <a:latin typeface="Times New Roman"/>
                <a:cs typeface="Times New Roman"/>
              </a:rPr>
              <a:t> </a:t>
            </a:r>
            <a:r>
              <a:rPr kumimoji="1" lang="en-US" altLang="zh-CN" dirty="0" smtClean="0">
                <a:latin typeface="Times New Roman"/>
                <a:cs typeface="Times New Roman"/>
              </a:rPr>
              <a:t>wine</a:t>
            </a:r>
            <a:r>
              <a:rPr kumimoji="1" lang="zh-CN" altLang="en-US" dirty="0" smtClean="0">
                <a:latin typeface="Times New Roman"/>
                <a:cs typeface="Times New Roman"/>
              </a:rPr>
              <a:t> </a:t>
            </a:r>
            <a:r>
              <a:rPr kumimoji="1" lang="en-US" altLang="zh-CN" dirty="0" smtClean="0">
                <a:latin typeface="Times New Roman"/>
                <a:cs typeface="Times New Roman"/>
              </a:rPr>
              <a:t>into</a:t>
            </a:r>
            <a:r>
              <a:rPr kumimoji="1" lang="zh-CN" altLang="en-US" dirty="0" smtClean="0">
                <a:latin typeface="Times New Roman"/>
                <a:cs typeface="Times New Roman"/>
              </a:rPr>
              <a:t> </a:t>
            </a:r>
            <a:r>
              <a:rPr kumimoji="1" lang="en-US" altLang="zh-CN" dirty="0" smtClean="0">
                <a:latin typeface="Times New Roman"/>
                <a:cs typeface="Times New Roman"/>
              </a:rPr>
              <a:t>three</a:t>
            </a:r>
            <a:r>
              <a:rPr kumimoji="1" lang="zh-CN" altLang="en-US" dirty="0" smtClean="0">
                <a:latin typeface="Times New Roman"/>
                <a:cs typeface="Times New Roman"/>
              </a:rPr>
              <a:t> </a:t>
            </a:r>
            <a:r>
              <a:rPr kumimoji="1" lang="en-US" altLang="zh-CN" dirty="0" smtClean="0">
                <a:latin typeface="Times New Roman"/>
                <a:cs typeface="Times New Roman"/>
              </a:rPr>
              <a:t>categories</a:t>
            </a:r>
            <a:r>
              <a:rPr kumimoji="1" lang="zh-CN" altLang="en-US" dirty="0" smtClean="0">
                <a:latin typeface="Times New Roman"/>
                <a:cs typeface="Times New Roman"/>
              </a:rPr>
              <a:t>(</a:t>
            </a:r>
            <a:r>
              <a:rPr kumimoji="1" lang="en-US" altLang="zh-CN" dirty="0" smtClean="0">
                <a:latin typeface="Times New Roman"/>
                <a:cs typeface="Times New Roman"/>
              </a:rPr>
              <a:t>low,</a:t>
            </a:r>
            <a:r>
              <a:rPr kumimoji="1" lang="zh-CN" altLang="en-US" dirty="0" smtClean="0">
                <a:latin typeface="Times New Roman"/>
                <a:cs typeface="Times New Roman"/>
              </a:rPr>
              <a:t> </a:t>
            </a:r>
            <a:r>
              <a:rPr kumimoji="1" lang="en-US" altLang="zh-CN" dirty="0" smtClean="0">
                <a:latin typeface="Times New Roman"/>
                <a:cs typeface="Times New Roman"/>
              </a:rPr>
              <a:t>median,</a:t>
            </a:r>
            <a:r>
              <a:rPr kumimoji="1" lang="zh-CN" altLang="en-US" dirty="0" smtClean="0">
                <a:latin typeface="Times New Roman"/>
                <a:cs typeface="Times New Roman"/>
              </a:rPr>
              <a:t> </a:t>
            </a:r>
            <a:r>
              <a:rPr kumimoji="1" lang="en-US" altLang="zh-CN" dirty="0" smtClean="0">
                <a:latin typeface="Times New Roman"/>
                <a:cs typeface="Times New Roman"/>
              </a:rPr>
              <a:t>high</a:t>
            </a:r>
            <a:r>
              <a:rPr kumimoji="1" lang="en-US" altLang="zh-CN" dirty="0" smtClean="0">
                <a:latin typeface="Times New Roman"/>
                <a:cs typeface="Times New Roman"/>
              </a:rPr>
              <a:t>)</a:t>
            </a:r>
            <a:endParaRPr kumimoji="1" lang="en-US" altLang="zh-CN" dirty="0" smtClean="0">
              <a:latin typeface="Times New Roman"/>
              <a:cs typeface="Times New Roman"/>
            </a:endParaRPr>
          </a:p>
        </p:txBody>
      </p:sp>
      <p:sp>
        <p:nvSpPr>
          <p:cNvPr id="6" name="标题 1"/>
          <p:cNvSpPr txBox="1">
            <a:spLocks/>
          </p:cNvSpPr>
          <p:nvPr/>
        </p:nvSpPr>
        <p:spPr>
          <a:xfrm>
            <a:off x="457200" y="-11538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sz="6000" dirty="0" smtClean="0">
                <a:ln w="17780" cmpd="sng">
                  <a:solidFill>
                    <a:prstClr val="black"/>
                  </a:solidFill>
                  <a:prstDash val="solid"/>
                  <a:miter lim="800000"/>
                </a:ln>
                <a:solidFill>
                  <a:prstClr val="black"/>
                </a:solidFill>
                <a:effectLst>
                  <a:outerShdw blurRad="50800" algn="tl" rotWithShape="0">
                    <a:srgbClr val="000000"/>
                  </a:outerShdw>
                </a:effectLst>
                <a:cs typeface="Gabriola"/>
              </a:rPr>
              <a:t>Future</a:t>
            </a:r>
            <a:r>
              <a:rPr kumimoji="1" lang="zh-CN" altLang="en-US" sz="6000" dirty="0" smtClean="0">
                <a:ln w="17780" cmpd="sng">
                  <a:solidFill>
                    <a:prstClr val="black"/>
                  </a:solidFill>
                  <a:prstDash val="solid"/>
                  <a:miter lim="800000"/>
                </a:ln>
                <a:solidFill>
                  <a:prstClr val="black"/>
                </a:solidFill>
                <a:effectLst>
                  <a:outerShdw blurRad="50800" algn="tl" rotWithShape="0">
                    <a:srgbClr val="000000"/>
                  </a:outerShdw>
                </a:effectLst>
                <a:cs typeface="Gabriola"/>
              </a:rPr>
              <a:t> </a:t>
            </a:r>
            <a:r>
              <a:rPr kumimoji="1" lang="en-US" altLang="zh-CN" sz="6000" dirty="0" smtClean="0">
                <a:ln w="17780" cmpd="sng">
                  <a:solidFill>
                    <a:prstClr val="black"/>
                  </a:solidFill>
                  <a:prstDash val="solid"/>
                  <a:miter lim="800000"/>
                </a:ln>
                <a:solidFill>
                  <a:prstClr val="black"/>
                </a:solidFill>
                <a:effectLst>
                  <a:outerShdw blurRad="50800" algn="tl" rotWithShape="0">
                    <a:srgbClr val="000000"/>
                  </a:outerShdw>
                </a:effectLst>
                <a:cs typeface="Gabriola"/>
              </a:rPr>
              <a:t>Study</a:t>
            </a:r>
            <a:endParaRPr kumimoji="1" lang="zh-CN" altLang="en-US" sz="6000" dirty="0">
              <a:ln w="17780" cmpd="sng">
                <a:solidFill>
                  <a:prstClr val="black"/>
                </a:solidFill>
                <a:prstDash val="solid"/>
                <a:miter lim="800000"/>
              </a:ln>
              <a:solidFill>
                <a:prstClr val="black"/>
              </a:solidFill>
              <a:effectLst>
                <a:outerShdw blurRad="50800" algn="tl" rotWithShape="0">
                  <a:srgbClr val="000000"/>
                </a:outerShdw>
              </a:effectLst>
              <a:cs typeface="Gabriola"/>
            </a:endParaRPr>
          </a:p>
        </p:txBody>
      </p:sp>
    </p:spTree>
    <p:extLst>
      <p:ext uri="{BB962C8B-B14F-4D97-AF65-F5344CB8AC3E}">
        <p14:creationId xmlns:p14="http://schemas.microsoft.com/office/powerpoint/2010/main" val="304765955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457200" y="1417638"/>
            <a:ext cx="8229600" cy="1143000"/>
          </a:xfrm>
        </p:spPr>
        <p:txBody>
          <a:bodyPr>
            <a:noAutofit/>
          </a:bodyPr>
          <a:lstStyle/>
          <a:p>
            <a:r>
              <a:rPr kumimoji="1" lang="en-US" altLang="zh-CN" sz="7200" dirty="0" smtClean="0">
                <a:ln w="17780" cmpd="sng">
                  <a:solidFill>
                    <a:schemeClr val="tx1"/>
                  </a:solidFill>
                  <a:prstDash val="solid"/>
                  <a:miter lim="800000"/>
                </a:ln>
                <a:effectLst>
                  <a:outerShdw blurRad="50800" algn="tl" rotWithShape="0">
                    <a:srgbClr val="000000"/>
                  </a:outerShdw>
                </a:effectLst>
                <a:cs typeface="Gabriola"/>
              </a:rPr>
              <a:t>Q &amp; A</a:t>
            </a:r>
            <a:endParaRPr kumimoji="1" lang="zh-CN" altLang="en-US" sz="7200" dirty="0">
              <a:ln w="17780" cmpd="sng">
                <a:solidFill>
                  <a:schemeClr val="tx1"/>
                </a:solidFill>
                <a:prstDash val="solid"/>
                <a:miter lim="800000"/>
              </a:ln>
              <a:effectLst>
                <a:outerShdw blurRad="50800" algn="tl" rotWithShape="0">
                  <a:srgbClr val="000000"/>
                </a:outerShdw>
              </a:effectLst>
              <a:cs typeface="Gabriola"/>
            </a:endParaRPr>
          </a:p>
        </p:txBody>
      </p:sp>
    </p:spTree>
    <p:extLst>
      <p:ext uri="{BB962C8B-B14F-4D97-AF65-F5344CB8AC3E}">
        <p14:creationId xmlns:p14="http://schemas.microsoft.com/office/powerpoint/2010/main" val="304765955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__ 2.JPG"/>
          <p:cNvPicPr>
            <a:picLocks noChangeAspect="1"/>
          </p:cNvPicPr>
          <p:nvPr/>
        </p:nvPicPr>
        <p:blipFill rotWithShape="1">
          <a:blip r:embed="rId2">
            <a:extLst>
              <a:ext uri="{28A0092B-C50C-407E-A947-70E740481C1C}">
                <a14:useLocalDpi xmlns:a14="http://schemas.microsoft.com/office/drawing/2010/main" val="0"/>
              </a:ext>
            </a:extLst>
          </a:blip>
          <a:srcRect r="4763" b="3987"/>
          <a:stretch/>
        </p:blipFill>
        <p:spPr>
          <a:xfrm>
            <a:off x="0" y="381000"/>
            <a:ext cx="9139015" cy="6477000"/>
          </a:xfrm>
          <a:prstGeom prst="rect">
            <a:avLst/>
          </a:prstGeom>
        </p:spPr>
      </p:pic>
      <p:sp>
        <p:nvSpPr>
          <p:cNvPr id="2" name="标题 1"/>
          <p:cNvSpPr>
            <a:spLocks noGrp="1"/>
          </p:cNvSpPr>
          <p:nvPr>
            <p:ph type="ctrTitle"/>
          </p:nvPr>
        </p:nvSpPr>
        <p:spPr>
          <a:xfrm>
            <a:off x="1165646" y="1111849"/>
            <a:ext cx="8043721" cy="996248"/>
          </a:xfrm>
        </p:spPr>
        <p:txBody>
          <a:bodyPr>
            <a:noAutofit/>
          </a:bodyPr>
          <a:lstStyle/>
          <a:p>
            <a:r>
              <a:rPr kumimoji="1" lang="en-US" altLang="zh-CN" sz="7200" dirty="0" smtClean="0">
                <a:cs typeface="Gabriola"/>
              </a:rPr>
              <a:t>Thanks for watching</a:t>
            </a:r>
            <a:endParaRPr kumimoji="1" lang="zh-CN" altLang="en-US" sz="7200" dirty="0">
              <a:cs typeface="Gabriola"/>
            </a:endParaRPr>
          </a:p>
        </p:txBody>
      </p:sp>
      <p:sp>
        <p:nvSpPr>
          <p:cNvPr id="7" name="标题 1"/>
          <p:cNvSpPr txBox="1">
            <a:spLocks/>
          </p:cNvSpPr>
          <p:nvPr/>
        </p:nvSpPr>
        <p:spPr>
          <a:xfrm>
            <a:off x="2381355" y="546877"/>
            <a:ext cx="6740788" cy="99624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kumimoji="1" lang="zh-CN" altLang="en-US" sz="8000" b="1" dirty="0">
              <a:ln w="17780" cmpd="sng">
                <a:solidFill>
                  <a:schemeClr val="tx1"/>
                </a:solidFill>
                <a:prstDash val="solid"/>
                <a:miter lim="800000"/>
              </a:ln>
              <a:effectLst>
                <a:outerShdw blurRad="50800" algn="tl" rotWithShape="0">
                  <a:srgbClr val="000000"/>
                </a:outerShdw>
              </a:effectLst>
              <a:latin typeface="Gabriola"/>
              <a:cs typeface="Gabriola"/>
            </a:endParaRPr>
          </a:p>
        </p:txBody>
      </p:sp>
    </p:spTree>
    <p:extLst>
      <p:ext uri="{BB962C8B-B14F-4D97-AF65-F5344CB8AC3E}">
        <p14:creationId xmlns:p14="http://schemas.microsoft.com/office/powerpoint/2010/main" val="6841134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54089"/>
            <a:ext cx="8686800" cy="4525963"/>
          </a:xfrm>
        </p:spPr>
        <p:txBody>
          <a:bodyPr>
            <a:normAutofit/>
          </a:bodyPr>
          <a:lstStyle/>
          <a:p>
            <a:r>
              <a:rPr kumimoji="1" lang="en-US" altLang="zh-CN" sz="2800" dirty="0" smtClean="0">
                <a:latin typeface="Times New Roman"/>
                <a:cs typeface="Times New Roman"/>
              </a:rPr>
              <a:t>Find out predictors have</a:t>
            </a:r>
            <a:r>
              <a:rPr kumimoji="1" lang="zh-CN" altLang="en-US" sz="2800" dirty="0" smtClean="0">
                <a:latin typeface="Times New Roman"/>
                <a:cs typeface="Times New Roman"/>
              </a:rPr>
              <a:t> </a:t>
            </a:r>
            <a:r>
              <a:rPr kumimoji="1" lang="en-US" altLang="zh-CN" sz="2800" dirty="0" smtClean="0">
                <a:latin typeface="Times New Roman"/>
                <a:cs typeface="Times New Roman"/>
              </a:rPr>
              <a:t>more</a:t>
            </a:r>
            <a:r>
              <a:rPr kumimoji="1" lang="zh-CN" altLang="en-US" sz="2800" dirty="0" smtClean="0">
                <a:latin typeface="Times New Roman"/>
                <a:cs typeface="Times New Roman"/>
              </a:rPr>
              <a:t> </a:t>
            </a:r>
            <a:r>
              <a:rPr kumimoji="1" lang="en-US" altLang="zh-CN" sz="2800" dirty="0" smtClean="0">
                <a:latin typeface="Times New Roman"/>
                <a:cs typeface="Times New Roman"/>
              </a:rPr>
              <a:t>influence</a:t>
            </a:r>
            <a:r>
              <a:rPr kumimoji="1" lang="zh-CN" altLang="en-US" sz="2800" dirty="0" smtClean="0">
                <a:latin typeface="Times New Roman"/>
                <a:cs typeface="Times New Roman"/>
              </a:rPr>
              <a:t> </a:t>
            </a:r>
            <a:r>
              <a:rPr kumimoji="1" lang="en-US" altLang="zh-CN" sz="2800" dirty="0" smtClean="0">
                <a:latin typeface="Times New Roman"/>
                <a:cs typeface="Times New Roman"/>
              </a:rPr>
              <a:t>on</a:t>
            </a:r>
            <a:r>
              <a:rPr kumimoji="1" lang="zh-CN" altLang="en-US" sz="2800" dirty="0" smtClean="0">
                <a:latin typeface="Times New Roman"/>
                <a:cs typeface="Times New Roman"/>
              </a:rPr>
              <a:t> </a:t>
            </a:r>
            <a:r>
              <a:rPr kumimoji="1" lang="en-US" altLang="zh-CN" sz="2800" dirty="0" smtClean="0">
                <a:latin typeface="Times New Roman"/>
                <a:cs typeface="Times New Roman"/>
              </a:rPr>
              <a:t>determining the quality of white wine</a:t>
            </a:r>
          </a:p>
          <a:p>
            <a:r>
              <a:rPr kumimoji="1" lang="en-US" altLang="zh-CN" sz="2800" dirty="0" smtClean="0">
                <a:latin typeface="Times New Roman"/>
                <a:cs typeface="Times New Roman"/>
              </a:rPr>
              <a:t>Find</a:t>
            </a:r>
            <a:r>
              <a:rPr kumimoji="1" lang="zh-CN" altLang="en-US" sz="2800" dirty="0" smtClean="0">
                <a:latin typeface="Times New Roman"/>
                <a:cs typeface="Times New Roman"/>
              </a:rPr>
              <a:t> </a:t>
            </a:r>
            <a:r>
              <a:rPr kumimoji="1" lang="en-US" altLang="zh-CN" sz="2800" dirty="0" smtClean="0">
                <a:latin typeface="Times New Roman"/>
                <a:cs typeface="Times New Roman"/>
              </a:rPr>
              <a:t>out models are</a:t>
            </a:r>
            <a:r>
              <a:rPr kumimoji="1" lang="zh-CN" altLang="en-US" sz="2800" dirty="0" smtClean="0">
                <a:latin typeface="Times New Roman"/>
                <a:cs typeface="Times New Roman"/>
              </a:rPr>
              <a:t> </a:t>
            </a:r>
            <a:r>
              <a:rPr kumimoji="1" lang="en-US" altLang="zh-CN" sz="2800" dirty="0" smtClean="0">
                <a:latin typeface="Times New Roman"/>
                <a:cs typeface="Times New Roman"/>
              </a:rPr>
              <a:t>more</a:t>
            </a:r>
            <a:r>
              <a:rPr kumimoji="1" lang="zh-CN" altLang="en-US" sz="2800" dirty="0" smtClean="0">
                <a:latin typeface="Times New Roman"/>
                <a:cs typeface="Times New Roman"/>
              </a:rPr>
              <a:t> </a:t>
            </a:r>
            <a:r>
              <a:rPr kumimoji="1" lang="en-US" altLang="zh-CN" sz="2800" dirty="0" smtClean="0">
                <a:latin typeface="Times New Roman"/>
                <a:cs typeface="Times New Roman"/>
              </a:rPr>
              <a:t>capable</a:t>
            </a:r>
            <a:r>
              <a:rPr kumimoji="1" lang="zh-CN" altLang="en-US" sz="2800" dirty="0" smtClean="0">
                <a:latin typeface="Times New Roman"/>
                <a:cs typeface="Times New Roman"/>
              </a:rPr>
              <a:t> </a:t>
            </a:r>
            <a:r>
              <a:rPr kumimoji="1" lang="en-US" altLang="zh-CN" sz="2800" dirty="0" smtClean="0">
                <a:latin typeface="Times New Roman"/>
                <a:cs typeface="Times New Roman"/>
              </a:rPr>
              <a:t>for</a:t>
            </a:r>
            <a:r>
              <a:rPr kumimoji="1" lang="zh-CN" altLang="en-US" sz="2800" dirty="0" smtClean="0">
                <a:latin typeface="Times New Roman"/>
                <a:cs typeface="Times New Roman"/>
              </a:rPr>
              <a:t> </a:t>
            </a:r>
            <a:r>
              <a:rPr kumimoji="1" lang="en-US" altLang="zh-CN" sz="2800" dirty="0" smtClean="0">
                <a:latin typeface="Times New Roman"/>
                <a:cs typeface="Times New Roman"/>
              </a:rPr>
              <a:t>predicting quality of the</a:t>
            </a:r>
            <a:r>
              <a:rPr kumimoji="1" lang="zh-CN" altLang="en-US" sz="2800" dirty="0" smtClean="0">
                <a:latin typeface="Times New Roman"/>
                <a:cs typeface="Times New Roman"/>
              </a:rPr>
              <a:t> </a:t>
            </a:r>
            <a:r>
              <a:rPr kumimoji="1" lang="en-US" altLang="zh-CN" sz="2800" dirty="0" smtClean="0">
                <a:latin typeface="Times New Roman"/>
                <a:cs typeface="Times New Roman"/>
              </a:rPr>
              <a:t>white wine</a:t>
            </a:r>
            <a:endParaRPr kumimoji="1" lang="zh-CN" altLang="en-US" sz="2800" dirty="0">
              <a:latin typeface="Times New Roman"/>
              <a:cs typeface="Times New Roman"/>
            </a:endParaRPr>
          </a:p>
        </p:txBody>
      </p:sp>
      <p:sp>
        <p:nvSpPr>
          <p:cNvPr id="4" name="标题 1"/>
          <p:cNvSpPr>
            <a:spLocks noGrp="1"/>
          </p:cNvSpPr>
          <p:nvPr>
            <p:ph type="title"/>
          </p:nvPr>
        </p:nvSpPr>
        <p:spPr>
          <a:xfrm>
            <a:off x="457200" y="-128894"/>
            <a:ext cx="8229600" cy="1143000"/>
          </a:xfrm>
        </p:spPr>
        <p:txBody>
          <a:bodyPr>
            <a:normAutofit/>
          </a:bodyPr>
          <a:lstStyle/>
          <a:p>
            <a:r>
              <a:rPr kumimoji="1" lang="en-US" altLang="zh-CN" sz="6600" dirty="0" smtClean="0">
                <a:ln w="17780" cmpd="sng">
                  <a:solidFill>
                    <a:schemeClr val="tx1"/>
                  </a:solidFill>
                  <a:prstDash val="solid"/>
                  <a:miter lim="800000"/>
                </a:ln>
                <a:effectLst>
                  <a:outerShdw blurRad="50800" algn="tl" rotWithShape="0">
                    <a:srgbClr val="000000"/>
                  </a:outerShdw>
                </a:effectLst>
                <a:cs typeface="Gabriola"/>
              </a:rPr>
              <a:t>Objective</a:t>
            </a:r>
            <a:endParaRPr kumimoji="1" lang="zh-CN" altLang="en-US" sz="6600" dirty="0">
              <a:ln w="17780" cmpd="sng">
                <a:solidFill>
                  <a:schemeClr val="tx1"/>
                </a:solidFill>
                <a:prstDash val="solid"/>
                <a:miter lim="800000"/>
              </a:ln>
              <a:effectLst>
                <a:outerShdw blurRad="50800" algn="tl" rotWithShape="0">
                  <a:srgbClr val="000000"/>
                </a:outerShdw>
              </a:effectLst>
              <a:cs typeface="Gabriola"/>
            </a:endParaRPr>
          </a:p>
        </p:txBody>
      </p:sp>
    </p:spTree>
    <p:extLst>
      <p:ext uri="{BB962C8B-B14F-4D97-AF65-F5344CB8AC3E}">
        <p14:creationId xmlns:p14="http://schemas.microsoft.com/office/powerpoint/2010/main" val="777130643"/>
      </p:ext>
    </p:extLst>
  </p:cSld>
  <p:clrMapOvr>
    <a:masterClrMapping/>
  </p:clrMapOvr>
  <mc:AlternateContent xmlns:mc="http://schemas.openxmlformats.org/markup-compatibility/2006">
    <mc:Choice xmlns:p14="http://schemas.microsoft.com/office/powerpoint/2010/main" Requires="p14">
      <p:transition spd="slow" p14:dur="2000" advTm="64111"/>
    </mc:Choice>
    <mc:Fallback>
      <p:transition xmlns:p14="http://schemas.microsoft.com/office/powerpoint/2010/main" spd="slow" advTm="64111"/>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64066"/>
            <a:ext cx="7591911" cy="5693933"/>
          </a:xfrm>
          <a:prstGeom prst="rect">
            <a:avLst/>
          </a:prstGeom>
        </p:spPr>
      </p:pic>
      <p:sp>
        <p:nvSpPr>
          <p:cNvPr id="5" name="标题 1"/>
          <p:cNvSpPr txBox="1">
            <a:spLocks/>
          </p:cNvSpPr>
          <p:nvPr/>
        </p:nvSpPr>
        <p:spPr>
          <a:xfrm>
            <a:off x="457200" y="-12889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sz="6600" dirty="0" smtClean="0">
                <a:ln w="17780" cmpd="sng">
                  <a:solidFill>
                    <a:schemeClr val="tx1"/>
                  </a:solidFill>
                  <a:prstDash val="solid"/>
                  <a:miter lim="800000"/>
                </a:ln>
                <a:effectLst>
                  <a:outerShdw blurRad="50800" algn="tl" rotWithShape="0">
                    <a:srgbClr val="000000"/>
                  </a:outerShdw>
                </a:effectLst>
                <a:cs typeface="Gabriola"/>
              </a:rPr>
              <a:t>Data Source</a:t>
            </a:r>
            <a:endParaRPr kumimoji="1" lang="zh-CN" altLang="en-US" sz="6600" dirty="0">
              <a:ln w="17780" cmpd="sng">
                <a:solidFill>
                  <a:schemeClr val="tx1"/>
                </a:solidFill>
                <a:prstDash val="solid"/>
                <a:miter lim="800000"/>
              </a:ln>
              <a:effectLst>
                <a:outerShdw blurRad="50800" algn="tl" rotWithShape="0">
                  <a:srgbClr val="000000"/>
                </a:outerShdw>
              </a:effectLst>
              <a:cs typeface="Gabriola"/>
            </a:endParaRPr>
          </a:p>
        </p:txBody>
      </p:sp>
      <p:sp>
        <p:nvSpPr>
          <p:cNvPr id="6" name="内容占位符 2"/>
          <p:cNvSpPr>
            <a:spLocks noGrp="1"/>
          </p:cNvSpPr>
          <p:nvPr>
            <p:ph idx="1"/>
          </p:nvPr>
        </p:nvSpPr>
        <p:spPr>
          <a:xfrm>
            <a:off x="2128357" y="3007605"/>
            <a:ext cx="7015643" cy="3220493"/>
          </a:xfrm>
        </p:spPr>
        <p:txBody>
          <a:bodyPr>
            <a:normAutofit fontScale="92500" lnSpcReduction="10000"/>
          </a:bodyPr>
          <a:lstStyle/>
          <a:p>
            <a:r>
              <a:rPr kumimoji="1" lang="en-US" altLang="zh-CN" sz="2800" dirty="0" smtClean="0">
                <a:latin typeface="Times New Roman"/>
                <a:cs typeface="Times New Roman"/>
              </a:rPr>
              <a:t>Paulo Cortez, UCI Machine </a:t>
            </a:r>
            <a:r>
              <a:rPr kumimoji="1" lang="en-US" altLang="zh-CN" sz="2800" dirty="0">
                <a:latin typeface="Times New Roman"/>
                <a:cs typeface="Times New Roman"/>
              </a:rPr>
              <a:t>Learning Repository, </a:t>
            </a:r>
            <a:r>
              <a:rPr kumimoji="1" lang="en-US" altLang="zh-CN" sz="2800" dirty="0">
                <a:latin typeface="Times New Roman"/>
                <a:cs typeface="Times New Roman"/>
                <a:hlinkClick r:id="rId4"/>
              </a:rPr>
              <a:t>http://archive.ics.uci.edu/ml/datasets/Wine+</a:t>
            </a:r>
            <a:r>
              <a:rPr kumimoji="1" lang="en-US" altLang="zh-CN" sz="2800" dirty="0" smtClean="0">
                <a:latin typeface="Times New Roman"/>
                <a:cs typeface="Times New Roman"/>
                <a:hlinkClick r:id="rId4"/>
              </a:rPr>
              <a:t>Quality</a:t>
            </a:r>
            <a:endParaRPr kumimoji="1" lang="en-US" altLang="zh-CN" sz="2800" dirty="0" smtClean="0">
              <a:latin typeface="Times New Roman"/>
              <a:cs typeface="Times New Roman"/>
            </a:endParaRPr>
          </a:p>
          <a:p>
            <a:r>
              <a:rPr kumimoji="1" lang="en-US" altLang="zh-CN" sz="2800" dirty="0" smtClean="0">
                <a:latin typeface="Times New Roman"/>
                <a:cs typeface="Times New Roman"/>
              </a:rPr>
              <a:t>The</a:t>
            </a:r>
            <a:r>
              <a:rPr kumimoji="1" lang="zh-CN" altLang="en-US" sz="2800" dirty="0" smtClean="0">
                <a:latin typeface="Times New Roman"/>
                <a:cs typeface="Times New Roman"/>
              </a:rPr>
              <a:t> </a:t>
            </a:r>
            <a:r>
              <a:rPr kumimoji="1" lang="en-US" altLang="zh-CN" sz="2800" dirty="0" smtClean="0">
                <a:latin typeface="Times New Roman"/>
                <a:cs typeface="Times New Roman"/>
              </a:rPr>
              <a:t>data</a:t>
            </a:r>
            <a:r>
              <a:rPr kumimoji="1" lang="zh-CN" altLang="en-US" sz="2800" dirty="0" smtClean="0">
                <a:latin typeface="Times New Roman"/>
                <a:cs typeface="Times New Roman"/>
              </a:rPr>
              <a:t> </a:t>
            </a:r>
            <a:r>
              <a:rPr kumimoji="1" lang="en-US" altLang="zh-CN" sz="2800" dirty="0" smtClean="0">
                <a:latin typeface="Times New Roman"/>
                <a:cs typeface="Times New Roman"/>
              </a:rPr>
              <a:t>include</a:t>
            </a:r>
            <a:r>
              <a:rPr kumimoji="1" lang="zh-CN" altLang="en-US" sz="2800" dirty="0" smtClean="0">
                <a:latin typeface="Times New Roman"/>
                <a:cs typeface="Times New Roman"/>
              </a:rPr>
              <a:t> </a:t>
            </a:r>
            <a:r>
              <a:rPr kumimoji="1" lang="en-US" altLang="zh-CN" sz="2800" dirty="0" smtClean="0">
                <a:latin typeface="Times New Roman"/>
                <a:cs typeface="Times New Roman"/>
              </a:rPr>
              <a:t>11</a:t>
            </a:r>
            <a:r>
              <a:rPr kumimoji="1" lang="zh-CN" altLang="en-US" sz="2800" dirty="0" smtClean="0">
                <a:latin typeface="Times New Roman"/>
                <a:cs typeface="Times New Roman"/>
              </a:rPr>
              <a:t> </a:t>
            </a:r>
            <a:r>
              <a:rPr kumimoji="1" lang="en-US" altLang="zh-CN" sz="2800" dirty="0" smtClean="0">
                <a:latin typeface="Times New Roman"/>
                <a:cs typeface="Times New Roman"/>
              </a:rPr>
              <a:t>physicochemical</a:t>
            </a:r>
            <a:r>
              <a:rPr kumimoji="1" lang="zh-CN" altLang="en-US" sz="2800" dirty="0" smtClean="0">
                <a:latin typeface="Times New Roman"/>
                <a:cs typeface="Times New Roman"/>
              </a:rPr>
              <a:t> </a:t>
            </a:r>
            <a:r>
              <a:rPr kumimoji="1" lang="en-US" altLang="zh-CN" sz="2800" dirty="0" smtClean="0">
                <a:latin typeface="Times New Roman"/>
                <a:cs typeface="Times New Roman"/>
              </a:rPr>
              <a:t>(inputs)</a:t>
            </a:r>
            <a:r>
              <a:rPr kumimoji="1" lang="zh-CN" altLang="en-US" sz="2800" dirty="0" smtClean="0">
                <a:latin typeface="Times New Roman"/>
                <a:cs typeface="Times New Roman"/>
              </a:rPr>
              <a:t> </a:t>
            </a:r>
            <a:r>
              <a:rPr kumimoji="1" lang="en-US" altLang="zh-CN" sz="2800" dirty="0" smtClean="0">
                <a:latin typeface="Times New Roman"/>
                <a:cs typeface="Times New Roman"/>
              </a:rPr>
              <a:t>and</a:t>
            </a:r>
            <a:r>
              <a:rPr kumimoji="1" lang="zh-CN" altLang="en-US" sz="2800" dirty="0" smtClean="0">
                <a:latin typeface="Times New Roman"/>
                <a:cs typeface="Times New Roman"/>
              </a:rPr>
              <a:t> </a:t>
            </a:r>
            <a:r>
              <a:rPr kumimoji="1" lang="en-US" altLang="zh-CN" sz="2800" dirty="0" smtClean="0">
                <a:latin typeface="Times New Roman"/>
                <a:cs typeface="Times New Roman"/>
              </a:rPr>
              <a:t>Quality</a:t>
            </a:r>
            <a:r>
              <a:rPr kumimoji="1" lang="zh-CN" altLang="en-US" sz="2800" dirty="0" smtClean="0">
                <a:latin typeface="Times New Roman"/>
                <a:cs typeface="Times New Roman"/>
              </a:rPr>
              <a:t> </a:t>
            </a:r>
            <a:r>
              <a:rPr kumimoji="1" lang="en-US" altLang="zh-CN" sz="2800" dirty="0" smtClean="0">
                <a:latin typeface="Times New Roman"/>
                <a:cs typeface="Times New Roman"/>
              </a:rPr>
              <a:t>which</a:t>
            </a:r>
            <a:r>
              <a:rPr kumimoji="1" lang="zh-CN" altLang="en-US" sz="2800" dirty="0" smtClean="0">
                <a:latin typeface="Times New Roman"/>
                <a:cs typeface="Times New Roman"/>
              </a:rPr>
              <a:t> </a:t>
            </a:r>
            <a:r>
              <a:rPr kumimoji="1" lang="en-US" altLang="zh-CN" sz="2800" dirty="0" smtClean="0">
                <a:latin typeface="Times New Roman"/>
                <a:cs typeface="Times New Roman"/>
              </a:rPr>
              <a:t>score</a:t>
            </a:r>
            <a:r>
              <a:rPr kumimoji="1" lang="zh-CN" altLang="en-US" sz="2800" dirty="0" smtClean="0">
                <a:latin typeface="Times New Roman"/>
                <a:cs typeface="Times New Roman"/>
              </a:rPr>
              <a:t> </a:t>
            </a:r>
            <a:r>
              <a:rPr kumimoji="1" lang="en-US" altLang="zh-CN" sz="2800" dirty="0" smtClean="0">
                <a:latin typeface="Times New Roman"/>
                <a:cs typeface="Times New Roman"/>
              </a:rPr>
              <a:t>between</a:t>
            </a:r>
            <a:r>
              <a:rPr kumimoji="1" lang="zh-CN" altLang="en-US" sz="2800" dirty="0" smtClean="0">
                <a:latin typeface="Times New Roman"/>
                <a:cs typeface="Times New Roman"/>
              </a:rPr>
              <a:t> </a:t>
            </a:r>
            <a:r>
              <a:rPr kumimoji="1" lang="en-US" altLang="zh-CN" sz="2800" dirty="0" smtClean="0">
                <a:latin typeface="Times New Roman"/>
                <a:cs typeface="Times New Roman"/>
              </a:rPr>
              <a:t>0</a:t>
            </a:r>
            <a:r>
              <a:rPr kumimoji="1" lang="zh-CN" altLang="en-US" sz="2800" dirty="0" smtClean="0">
                <a:latin typeface="Times New Roman"/>
                <a:cs typeface="Times New Roman"/>
              </a:rPr>
              <a:t> </a:t>
            </a:r>
            <a:r>
              <a:rPr kumimoji="1" lang="en-US" altLang="zh-CN" sz="2800" dirty="0" smtClean="0">
                <a:latin typeface="Times New Roman"/>
                <a:cs typeface="Times New Roman"/>
              </a:rPr>
              <a:t>and</a:t>
            </a:r>
            <a:r>
              <a:rPr kumimoji="1" lang="zh-CN" altLang="en-US" sz="2800" dirty="0" smtClean="0">
                <a:latin typeface="Times New Roman"/>
                <a:cs typeface="Times New Roman"/>
              </a:rPr>
              <a:t> </a:t>
            </a:r>
            <a:r>
              <a:rPr kumimoji="1" lang="en-US" altLang="zh-CN" sz="2800" dirty="0" smtClean="0">
                <a:latin typeface="Times New Roman"/>
                <a:cs typeface="Times New Roman"/>
              </a:rPr>
              <a:t>10</a:t>
            </a:r>
            <a:r>
              <a:rPr kumimoji="1" lang="zh-CN" altLang="en-US" sz="2800" dirty="0" smtClean="0">
                <a:latin typeface="Times New Roman"/>
                <a:cs typeface="Times New Roman"/>
              </a:rPr>
              <a:t> </a:t>
            </a:r>
            <a:r>
              <a:rPr kumimoji="1" lang="en-US" altLang="zh-CN" sz="2800" dirty="0" smtClean="0">
                <a:latin typeface="Times New Roman"/>
                <a:cs typeface="Times New Roman"/>
              </a:rPr>
              <a:t>(output)</a:t>
            </a:r>
            <a:r>
              <a:rPr kumimoji="1" lang="zh-CN" altLang="en-US" sz="2800" dirty="0" smtClean="0">
                <a:latin typeface="Times New Roman"/>
                <a:cs typeface="Times New Roman"/>
              </a:rPr>
              <a:t> </a:t>
            </a:r>
            <a:r>
              <a:rPr kumimoji="1" lang="en-US" altLang="zh-CN" sz="2800" dirty="0" smtClean="0">
                <a:latin typeface="Times New Roman"/>
                <a:cs typeface="Times New Roman"/>
              </a:rPr>
              <a:t>variables</a:t>
            </a:r>
          </a:p>
          <a:p>
            <a:r>
              <a:rPr kumimoji="1" lang="en-US" altLang="zh-CN" sz="2800" dirty="0" smtClean="0">
                <a:latin typeface="Times New Roman"/>
                <a:cs typeface="Times New Roman"/>
              </a:rPr>
              <a:t>All</a:t>
            </a:r>
            <a:r>
              <a:rPr kumimoji="1" lang="zh-CN" altLang="en-US" sz="2800" dirty="0" smtClean="0">
                <a:latin typeface="Times New Roman"/>
                <a:cs typeface="Times New Roman"/>
              </a:rPr>
              <a:t> </a:t>
            </a:r>
            <a:r>
              <a:rPr kumimoji="1" lang="en-US" altLang="zh-CN" sz="2800" dirty="0" smtClean="0">
                <a:latin typeface="Times New Roman"/>
                <a:cs typeface="Times New Roman"/>
              </a:rPr>
              <a:t>of</a:t>
            </a:r>
            <a:r>
              <a:rPr kumimoji="1" lang="zh-CN" altLang="en-US" sz="2800" dirty="0" smtClean="0">
                <a:latin typeface="Times New Roman"/>
                <a:cs typeface="Times New Roman"/>
              </a:rPr>
              <a:t> </a:t>
            </a:r>
            <a:r>
              <a:rPr kumimoji="1" lang="en-US" altLang="zh-CN" sz="2800" dirty="0" smtClean="0">
                <a:latin typeface="Times New Roman"/>
                <a:cs typeface="Times New Roman"/>
              </a:rPr>
              <a:t>the</a:t>
            </a:r>
            <a:r>
              <a:rPr kumimoji="1" lang="zh-CN" altLang="en-US" sz="2800" dirty="0" smtClean="0">
                <a:latin typeface="Times New Roman"/>
                <a:cs typeface="Times New Roman"/>
              </a:rPr>
              <a:t> </a:t>
            </a:r>
            <a:r>
              <a:rPr kumimoji="1" lang="en-US" altLang="zh-CN" sz="2800" dirty="0" smtClean="0">
                <a:latin typeface="Times New Roman"/>
                <a:cs typeface="Times New Roman"/>
              </a:rPr>
              <a:t>variables</a:t>
            </a:r>
            <a:r>
              <a:rPr kumimoji="1" lang="zh-CN" altLang="en-US" sz="2800" dirty="0" smtClean="0">
                <a:latin typeface="Times New Roman"/>
                <a:cs typeface="Times New Roman"/>
              </a:rPr>
              <a:t> </a:t>
            </a:r>
            <a:r>
              <a:rPr kumimoji="1" lang="en-US" altLang="zh-CN" sz="2800" dirty="0" smtClean="0">
                <a:latin typeface="Times New Roman"/>
                <a:cs typeface="Times New Roman"/>
              </a:rPr>
              <a:t>are</a:t>
            </a:r>
            <a:r>
              <a:rPr kumimoji="1" lang="zh-CN" altLang="en-US" sz="2800" dirty="0" smtClean="0">
                <a:latin typeface="Times New Roman"/>
                <a:cs typeface="Times New Roman"/>
              </a:rPr>
              <a:t> </a:t>
            </a:r>
            <a:r>
              <a:rPr kumimoji="1" lang="en-US" altLang="zh-CN" sz="2800" dirty="0" smtClean="0">
                <a:latin typeface="Times New Roman"/>
                <a:cs typeface="Times New Roman"/>
              </a:rPr>
              <a:t>numeric</a:t>
            </a:r>
          </a:p>
        </p:txBody>
      </p:sp>
      <p:pic>
        <p:nvPicPr>
          <p:cNvPr id="2" name="图片 1" descr="data source page 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999" y="1164066"/>
            <a:ext cx="8494059" cy="1660400"/>
          </a:xfrm>
          <a:prstGeom prst="rect">
            <a:avLst/>
          </a:prstGeom>
        </p:spPr>
      </p:pic>
    </p:spTree>
    <p:extLst>
      <p:ext uri="{BB962C8B-B14F-4D97-AF65-F5344CB8AC3E}">
        <p14:creationId xmlns:p14="http://schemas.microsoft.com/office/powerpoint/2010/main" val="3047659556"/>
      </p:ext>
    </p:extLst>
  </p:cSld>
  <p:clrMapOvr>
    <a:masterClrMapping/>
  </p:clrMapOvr>
  <mc:AlternateContent xmlns:mc="http://schemas.openxmlformats.org/markup-compatibility/2006">
    <mc:Choice xmlns:p14="http://schemas.microsoft.com/office/powerpoint/2010/main" Requires="p14">
      <p:transition spd="slow" p14:dur="2000" advTm="168370"/>
    </mc:Choice>
    <mc:Fallback>
      <p:transition xmlns:p14="http://schemas.microsoft.com/office/powerpoint/2010/main" spd="slow" advTm="168370"/>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940111"/>
            <a:ext cx="6557184" cy="4917888"/>
          </a:xfrm>
          <a:prstGeom prst="rect">
            <a:avLst/>
          </a:prstGeom>
        </p:spPr>
      </p:pic>
      <p:sp>
        <p:nvSpPr>
          <p:cNvPr id="5" name="标题 1"/>
          <p:cNvSpPr txBox="1">
            <a:spLocks/>
          </p:cNvSpPr>
          <p:nvPr/>
        </p:nvSpPr>
        <p:spPr>
          <a:xfrm>
            <a:off x="457200" y="-12889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sz="6600" dirty="0" smtClean="0">
                <a:ln w="17780" cmpd="sng">
                  <a:solidFill>
                    <a:schemeClr val="tx1"/>
                  </a:solidFill>
                  <a:prstDash val="solid"/>
                  <a:miter lim="800000"/>
                </a:ln>
                <a:effectLst>
                  <a:outerShdw blurRad="50800" algn="tl" rotWithShape="0">
                    <a:srgbClr val="000000"/>
                  </a:outerShdw>
                </a:effectLst>
                <a:cs typeface="Gabriola"/>
              </a:rPr>
              <a:t>Data Source</a:t>
            </a:r>
            <a:endParaRPr kumimoji="1" lang="zh-CN" altLang="en-US" sz="6600" dirty="0">
              <a:ln w="17780" cmpd="sng">
                <a:solidFill>
                  <a:schemeClr val="tx1"/>
                </a:solidFill>
                <a:prstDash val="solid"/>
                <a:miter lim="800000"/>
              </a:ln>
              <a:effectLst>
                <a:outerShdw blurRad="50800" algn="tl" rotWithShape="0">
                  <a:srgbClr val="000000"/>
                </a:outerShdw>
              </a:effectLst>
              <a:cs typeface="Gabriola"/>
            </a:endParaRPr>
          </a:p>
        </p:txBody>
      </p:sp>
      <p:sp>
        <p:nvSpPr>
          <p:cNvPr id="6" name="内容占位符 2"/>
          <p:cNvSpPr>
            <a:spLocks noGrp="1"/>
          </p:cNvSpPr>
          <p:nvPr>
            <p:ph idx="1"/>
          </p:nvPr>
        </p:nvSpPr>
        <p:spPr>
          <a:xfrm>
            <a:off x="416664" y="1048660"/>
            <a:ext cx="8686800" cy="1491216"/>
          </a:xfrm>
        </p:spPr>
        <p:txBody>
          <a:bodyPr>
            <a:normAutofit/>
          </a:bodyPr>
          <a:lstStyle/>
          <a:p>
            <a:r>
              <a:rPr kumimoji="1" lang="en-US" altLang="zh-CN" sz="2800" dirty="0" smtClean="0">
                <a:latin typeface="Times New Roman"/>
                <a:cs typeface="Times New Roman"/>
              </a:rPr>
              <a:t>Quality</a:t>
            </a:r>
            <a:r>
              <a:rPr kumimoji="1" lang="zh-CN" altLang="en-US" sz="2800" dirty="0" smtClean="0">
                <a:latin typeface="Times New Roman"/>
                <a:cs typeface="Times New Roman"/>
              </a:rPr>
              <a:t> </a:t>
            </a:r>
            <a:r>
              <a:rPr kumimoji="1" lang="en-US" altLang="zh-CN" sz="2800" dirty="0" smtClean="0">
                <a:latin typeface="Times New Roman"/>
                <a:cs typeface="Times New Roman"/>
              </a:rPr>
              <a:t>scores</a:t>
            </a:r>
            <a:r>
              <a:rPr kumimoji="1" lang="zh-CN" altLang="en-US" sz="2800" dirty="0" smtClean="0">
                <a:latin typeface="Times New Roman"/>
                <a:cs typeface="Times New Roman"/>
              </a:rPr>
              <a:t> </a:t>
            </a:r>
            <a:r>
              <a:rPr kumimoji="1" lang="en-US" altLang="zh-CN" sz="2800" dirty="0" smtClean="0">
                <a:latin typeface="Times New Roman"/>
                <a:cs typeface="Times New Roman"/>
              </a:rPr>
              <a:t>between</a:t>
            </a:r>
            <a:r>
              <a:rPr kumimoji="1" lang="zh-CN" altLang="en-US" sz="2800" dirty="0" smtClean="0">
                <a:latin typeface="Times New Roman"/>
                <a:cs typeface="Times New Roman"/>
              </a:rPr>
              <a:t> </a:t>
            </a:r>
            <a:r>
              <a:rPr kumimoji="1" lang="en-US" altLang="zh-CN" sz="2800" dirty="0">
                <a:latin typeface="Times New Roman"/>
                <a:cs typeface="Times New Roman"/>
              </a:rPr>
              <a:t>3</a:t>
            </a:r>
            <a:r>
              <a:rPr kumimoji="1" lang="zh-CN" altLang="en-US" sz="2800" dirty="0" smtClean="0">
                <a:latin typeface="Times New Roman"/>
                <a:cs typeface="Times New Roman"/>
              </a:rPr>
              <a:t> </a:t>
            </a:r>
            <a:r>
              <a:rPr kumimoji="1" lang="en-US" altLang="zh-CN" sz="2800" dirty="0" smtClean="0">
                <a:latin typeface="Times New Roman"/>
                <a:cs typeface="Times New Roman"/>
              </a:rPr>
              <a:t>and</a:t>
            </a:r>
            <a:r>
              <a:rPr kumimoji="1" lang="zh-CN" altLang="en-US" sz="2800" dirty="0" smtClean="0">
                <a:latin typeface="Times New Roman"/>
                <a:cs typeface="Times New Roman"/>
              </a:rPr>
              <a:t> </a:t>
            </a:r>
            <a:r>
              <a:rPr kumimoji="1" lang="en-US" altLang="zh-CN" sz="2800" dirty="0">
                <a:latin typeface="Times New Roman"/>
                <a:cs typeface="Times New Roman"/>
              </a:rPr>
              <a:t>9</a:t>
            </a:r>
            <a:r>
              <a:rPr kumimoji="1" lang="zh-CN" altLang="en-US" sz="2800" dirty="0" smtClean="0">
                <a:latin typeface="Times New Roman"/>
                <a:cs typeface="Times New Roman"/>
              </a:rPr>
              <a:t> </a:t>
            </a:r>
            <a:endParaRPr kumimoji="1" lang="en-US" altLang="zh-CN" sz="2800" dirty="0" smtClean="0">
              <a:latin typeface="Times New Roman"/>
              <a:cs typeface="Times New Roman"/>
            </a:endParaRPr>
          </a:p>
          <a:p>
            <a:r>
              <a:rPr lang="en-US" altLang="zh-CN" sz="2800" dirty="0" smtClean="0">
                <a:latin typeface="Times New Roman"/>
                <a:cs typeface="Times New Roman"/>
              </a:rPr>
              <a:t>For</a:t>
            </a:r>
            <a:r>
              <a:rPr lang="zh-CN" altLang="en-US" sz="2800" dirty="0" smtClean="0">
                <a:latin typeface="Times New Roman"/>
                <a:cs typeface="Times New Roman"/>
              </a:rPr>
              <a:t> </a:t>
            </a:r>
            <a:r>
              <a:rPr lang="en-US" altLang="zh-CN" sz="2800" dirty="0" smtClean="0">
                <a:latin typeface="Times New Roman"/>
                <a:cs typeface="Times New Roman"/>
              </a:rPr>
              <a:t>the</a:t>
            </a:r>
            <a:r>
              <a:rPr lang="zh-CN" altLang="en-US" sz="2800" dirty="0" smtClean="0">
                <a:latin typeface="Times New Roman"/>
                <a:cs typeface="Times New Roman"/>
              </a:rPr>
              <a:t> </a:t>
            </a:r>
            <a:r>
              <a:rPr lang="en-US" altLang="zh-CN" sz="2800" dirty="0" smtClean="0">
                <a:latin typeface="Times New Roman"/>
                <a:cs typeface="Times New Roman"/>
              </a:rPr>
              <a:t>predictors</a:t>
            </a:r>
            <a:r>
              <a:rPr lang="en-US" altLang="zh-CN" sz="2800" dirty="0" smtClean="0">
                <a:latin typeface="Times New Roman"/>
                <a:cs typeface="Times New Roman"/>
              </a:rPr>
              <a:t>,</a:t>
            </a:r>
            <a:r>
              <a:rPr lang="zh-CN" altLang="en-US" sz="2800" dirty="0" smtClean="0">
                <a:latin typeface="Times New Roman"/>
                <a:cs typeface="Times New Roman"/>
              </a:rPr>
              <a:t> </a:t>
            </a:r>
            <a:r>
              <a:rPr lang="en-US" altLang="zh-CN" sz="2800" dirty="0">
                <a:latin typeface="Times New Roman"/>
                <a:cs typeface="Times New Roman"/>
              </a:rPr>
              <a:t>m</a:t>
            </a:r>
            <a:r>
              <a:rPr lang="en-US" altLang="zh-CN" sz="2800" dirty="0" smtClean="0">
                <a:latin typeface="Times New Roman"/>
                <a:cs typeface="Times New Roman"/>
              </a:rPr>
              <a:t>ean </a:t>
            </a:r>
            <a:r>
              <a:rPr lang="en-US" altLang="zh-CN" sz="2800" dirty="0">
                <a:latin typeface="Times New Roman"/>
                <a:cs typeface="Times New Roman"/>
              </a:rPr>
              <a:t>is usually greater than the </a:t>
            </a:r>
            <a:r>
              <a:rPr lang="en-US" altLang="zh-CN" sz="2800" dirty="0" smtClean="0">
                <a:latin typeface="Times New Roman"/>
                <a:cs typeface="Times New Roman"/>
              </a:rPr>
              <a:t>median</a:t>
            </a:r>
            <a:r>
              <a:rPr lang="zh-CN" altLang="en-US" sz="2800" dirty="0" smtClean="0">
                <a:latin typeface="Times New Roman"/>
                <a:cs typeface="Times New Roman"/>
              </a:rPr>
              <a:t> </a:t>
            </a:r>
            <a:r>
              <a:rPr lang="en-US" altLang="zh-CN" sz="2800" dirty="0" smtClean="0">
                <a:latin typeface="Times New Roman"/>
                <a:cs typeface="Times New Roman"/>
              </a:rPr>
              <a:t>which</a:t>
            </a:r>
            <a:r>
              <a:rPr lang="zh-CN" altLang="en-US" sz="2800" dirty="0" smtClean="0">
                <a:latin typeface="Times New Roman"/>
                <a:cs typeface="Times New Roman"/>
              </a:rPr>
              <a:t> </a:t>
            </a:r>
            <a:r>
              <a:rPr lang="en-US" altLang="zh-CN" sz="2800" dirty="0" smtClean="0">
                <a:latin typeface="Times New Roman"/>
                <a:cs typeface="Times New Roman"/>
              </a:rPr>
              <a:t>showed</a:t>
            </a:r>
            <a:r>
              <a:rPr lang="zh-CN" altLang="en-US" sz="2800" dirty="0" smtClean="0">
                <a:latin typeface="Times New Roman"/>
                <a:cs typeface="Times New Roman"/>
              </a:rPr>
              <a:t> </a:t>
            </a:r>
            <a:r>
              <a:rPr lang="en-US" altLang="zh-CN" sz="2800" dirty="0">
                <a:latin typeface="Times New Roman"/>
                <a:cs typeface="Times New Roman"/>
              </a:rPr>
              <a:t>there are outliers in the data </a:t>
            </a:r>
            <a:r>
              <a:rPr lang="en-US" altLang="zh-CN" sz="2800" dirty="0" smtClean="0">
                <a:latin typeface="Times New Roman"/>
                <a:cs typeface="Times New Roman"/>
              </a:rPr>
              <a:t>set</a:t>
            </a:r>
            <a:endParaRPr lang="en-US" altLang="zh-CN" sz="2800" dirty="0">
              <a:latin typeface="Times New Roman"/>
              <a:cs typeface="Times New Roman"/>
            </a:endParaRPr>
          </a:p>
        </p:txBody>
      </p:sp>
      <p:pic>
        <p:nvPicPr>
          <p:cNvPr id="2" name="图片 1" descr="屏幕快照 2014-11-03 19.25.4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2526" y="2506585"/>
            <a:ext cx="6784491" cy="4017273"/>
          </a:xfrm>
          <a:prstGeom prst="rect">
            <a:avLst/>
          </a:prstGeom>
        </p:spPr>
      </p:pic>
    </p:spTree>
    <p:extLst>
      <p:ext uri="{BB962C8B-B14F-4D97-AF65-F5344CB8AC3E}">
        <p14:creationId xmlns:p14="http://schemas.microsoft.com/office/powerpoint/2010/main" val="2039360497"/>
      </p:ext>
    </p:extLst>
  </p:cSld>
  <p:clrMapOvr>
    <a:masterClrMapping/>
  </p:clrMapOvr>
  <mc:AlternateContent xmlns:mc="http://schemas.openxmlformats.org/markup-compatibility/2006">
    <mc:Choice xmlns:p14="http://schemas.microsoft.com/office/powerpoint/2010/main" Requires="p14">
      <p:transition spd="slow" p14:dur="2000" advTm="1113"/>
    </mc:Choice>
    <mc:Fallback>
      <p:transition xmlns:p14="http://schemas.microsoft.com/office/powerpoint/2010/main" spd="slow" advTm="1113"/>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标题 1"/>
          <p:cNvSpPr txBox="1">
            <a:spLocks/>
          </p:cNvSpPr>
          <p:nvPr/>
        </p:nvSpPr>
        <p:spPr>
          <a:xfrm>
            <a:off x="457200" y="-11538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sz="6600" dirty="0" smtClean="0">
                <a:ln w="17780" cmpd="sng">
                  <a:solidFill>
                    <a:prstClr val="black"/>
                  </a:solidFill>
                  <a:prstDash val="solid"/>
                  <a:miter lim="800000"/>
                </a:ln>
                <a:solidFill>
                  <a:prstClr val="black"/>
                </a:solidFill>
                <a:effectLst>
                  <a:outerShdw blurRad="50800" algn="tl" rotWithShape="0">
                    <a:srgbClr val="000000"/>
                  </a:outerShdw>
                </a:effectLst>
                <a:cs typeface="Gabriola"/>
              </a:rPr>
              <a:t>Preparations</a:t>
            </a:r>
            <a:endParaRPr kumimoji="1" lang="zh-CN" altLang="en-US" sz="6600" dirty="0">
              <a:ln w="17780" cmpd="sng">
                <a:solidFill>
                  <a:prstClr val="black"/>
                </a:solidFill>
                <a:prstDash val="solid"/>
                <a:miter lim="800000"/>
              </a:ln>
              <a:solidFill>
                <a:prstClr val="black"/>
              </a:solidFill>
              <a:effectLst>
                <a:outerShdw blurRad="50800" algn="tl" rotWithShape="0">
                  <a:srgbClr val="000000"/>
                </a:outerShdw>
              </a:effectLst>
              <a:cs typeface="Gabriola"/>
            </a:endParaRPr>
          </a:p>
        </p:txBody>
      </p:sp>
      <p:sp>
        <p:nvSpPr>
          <p:cNvPr id="6" name="内容占位符 2"/>
          <p:cNvSpPr>
            <a:spLocks noGrp="1"/>
          </p:cNvSpPr>
          <p:nvPr>
            <p:ph idx="1"/>
          </p:nvPr>
        </p:nvSpPr>
        <p:spPr>
          <a:xfrm>
            <a:off x="781479" y="1162716"/>
            <a:ext cx="8229600" cy="4525963"/>
          </a:xfrm>
        </p:spPr>
        <p:txBody>
          <a:bodyPr>
            <a:normAutofit/>
          </a:bodyPr>
          <a:lstStyle/>
          <a:p>
            <a:r>
              <a:rPr kumimoji="1" lang="en-US" altLang="zh-CN" sz="2800" dirty="0" smtClean="0">
                <a:latin typeface="Times New Roman"/>
                <a:cs typeface="Times New Roman"/>
              </a:rPr>
              <a:t>Outliers</a:t>
            </a:r>
            <a:r>
              <a:rPr kumimoji="1" lang="zh-CN" altLang="en-US" sz="2800" dirty="0" smtClean="0">
                <a:latin typeface="Times New Roman"/>
                <a:cs typeface="Times New Roman"/>
              </a:rPr>
              <a:t> </a:t>
            </a:r>
            <a:r>
              <a:rPr kumimoji="1" lang="en-US" altLang="zh-CN" sz="2800" dirty="0" smtClean="0">
                <a:latin typeface="Times New Roman"/>
                <a:cs typeface="Times New Roman"/>
              </a:rPr>
              <a:t>checking</a:t>
            </a:r>
            <a:r>
              <a:rPr kumimoji="1" lang="zh-CN" altLang="en-US" sz="2800" dirty="0" smtClean="0">
                <a:latin typeface="Times New Roman"/>
                <a:cs typeface="Times New Roman"/>
              </a:rPr>
              <a:t> </a:t>
            </a:r>
            <a:r>
              <a:rPr kumimoji="1" lang="en-US" altLang="zh-CN" sz="2800" dirty="0" smtClean="0">
                <a:latin typeface="Times New Roman"/>
                <a:cs typeface="Times New Roman"/>
              </a:rPr>
              <a:t>by</a:t>
            </a:r>
            <a:r>
              <a:rPr kumimoji="1" lang="zh-CN" altLang="en-US" sz="2800" dirty="0" smtClean="0">
                <a:latin typeface="Times New Roman"/>
                <a:cs typeface="Times New Roman"/>
              </a:rPr>
              <a:t> </a:t>
            </a:r>
            <a:r>
              <a:rPr kumimoji="1" lang="en-US" altLang="zh-CN" sz="2800" dirty="0" smtClean="0">
                <a:latin typeface="Times New Roman"/>
                <a:cs typeface="Times New Roman"/>
              </a:rPr>
              <a:t>Boxplots</a:t>
            </a:r>
            <a:endParaRPr kumimoji="1" lang="en-US" altLang="zh-CN" sz="2800" dirty="0">
              <a:latin typeface="Times New Roman"/>
              <a:cs typeface="Times New Roman"/>
            </a:endParaRPr>
          </a:p>
          <a:p>
            <a:r>
              <a:rPr kumimoji="1" lang="en-US" altLang="zh-CN" sz="2800" dirty="0" smtClean="0">
                <a:latin typeface="Times New Roman"/>
                <a:cs typeface="Times New Roman"/>
              </a:rPr>
              <a:t>Correlation</a:t>
            </a:r>
            <a:r>
              <a:rPr kumimoji="1" lang="zh-CN" altLang="en-US" sz="2800" dirty="0" smtClean="0">
                <a:latin typeface="Times New Roman"/>
                <a:cs typeface="Times New Roman"/>
              </a:rPr>
              <a:t> </a:t>
            </a:r>
            <a:r>
              <a:rPr kumimoji="1" lang="en-US" altLang="zh-CN" sz="2800" dirty="0" smtClean="0">
                <a:latin typeface="Times New Roman"/>
                <a:cs typeface="Times New Roman"/>
              </a:rPr>
              <a:t>between</a:t>
            </a:r>
            <a:r>
              <a:rPr kumimoji="1" lang="zh-CN" altLang="en-US" sz="2800" dirty="0" smtClean="0">
                <a:latin typeface="Times New Roman"/>
                <a:cs typeface="Times New Roman"/>
              </a:rPr>
              <a:t> </a:t>
            </a:r>
            <a:r>
              <a:rPr kumimoji="1" lang="en-US" altLang="zh-CN" sz="2800" dirty="0" smtClean="0">
                <a:latin typeface="Times New Roman"/>
                <a:cs typeface="Times New Roman"/>
              </a:rPr>
              <a:t>predictors</a:t>
            </a:r>
          </a:p>
        </p:txBody>
      </p:sp>
    </p:spTree>
    <p:extLst>
      <p:ext uri="{BB962C8B-B14F-4D97-AF65-F5344CB8AC3E}">
        <p14:creationId xmlns:p14="http://schemas.microsoft.com/office/powerpoint/2010/main" val="4234515211"/>
      </p:ext>
    </p:extLst>
  </p:cSld>
  <p:clrMapOvr>
    <a:masterClrMapping/>
  </p:clrMapOvr>
  <mc:AlternateContent xmlns:mc="http://schemas.openxmlformats.org/markup-compatibility/2006">
    <mc:Choice xmlns:p14="http://schemas.microsoft.com/office/powerpoint/2010/main" Requires="p14">
      <p:transition spd="slow" p14:dur="2000" advTm="864"/>
    </mc:Choice>
    <mc:Fallback>
      <p:transition xmlns:p14="http://schemas.microsoft.com/office/powerpoint/2010/main" spd="slow" advTm="864"/>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标题 1"/>
          <p:cNvSpPr txBox="1">
            <a:spLocks/>
          </p:cNvSpPr>
          <p:nvPr/>
        </p:nvSpPr>
        <p:spPr>
          <a:xfrm>
            <a:off x="457200" y="-12889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sz="6000" dirty="0" smtClean="0">
                <a:ln w="17780" cmpd="sng">
                  <a:solidFill>
                    <a:prstClr val="black"/>
                  </a:solidFill>
                  <a:prstDash val="solid"/>
                  <a:miter lim="800000"/>
                </a:ln>
                <a:solidFill>
                  <a:prstClr val="black"/>
                </a:solidFill>
                <a:effectLst>
                  <a:outerShdw blurRad="50800" algn="tl" rotWithShape="0">
                    <a:srgbClr val="000000"/>
                  </a:outerShdw>
                </a:effectLst>
                <a:cs typeface="Gabriola"/>
              </a:rPr>
              <a:t>Preparations:</a:t>
            </a:r>
            <a:r>
              <a:rPr kumimoji="1" lang="zh-CN" altLang="en-US" sz="6000" dirty="0" smtClean="0">
                <a:ln w="17780" cmpd="sng">
                  <a:solidFill>
                    <a:prstClr val="black"/>
                  </a:solidFill>
                  <a:prstDash val="solid"/>
                  <a:miter lim="800000"/>
                </a:ln>
                <a:solidFill>
                  <a:prstClr val="black"/>
                </a:solidFill>
                <a:effectLst>
                  <a:outerShdw blurRad="50800" algn="tl" rotWithShape="0">
                    <a:srgbClr val="000000"/>
                  </a:outerShdw>
                </a:effectLst>
                <a:cs typeface="Gabriola"/>
              </a:rPr>
              <a:t> </a:t>
            </a:r>
            <a:r>
              <a:rPr kumimoji="1" lang="en-US" altLang="zh-CN" sz="6000" dirty="0" smtClean="0">
                <a:ln w="17780" cmpd="sng">
                  <a:solidFill>
                    <a:prstClr val="black"/>
                  </a:solidFill>
                  <a:prstDash val="solid"/>
                  <a:miter lim="800000"/>
                </a:ln>
                <a:solidFill>
                  <a:prstClr val="black"/>
                </a:solidFill>
                <a:effectLst>
                  <a:outerShdw blurRad="50800" algn="tl" rotWithShape="0">
                    <a:srgbClr val="000000"/>
                  </a:outerShdw>
                </a:effectLst>
                <a:cs typeface="Gabriola"/>
              </a:rPr>
              <a:t>Outliers</a:t>
            </a:r>
            <a:endParaRPr kumimoji="1" lang="zh-CN" altLang="en-US" sz="6000" dirty="0">
              <a:ln w="17780" cmpd="sng">
                <a:solidFill>
                  <a:prstClr val="black"/>
                </a:solidFill>
                <a:prstDash val="solid"/>
                <a:miter lim="800000"/>
              </a:ln>
              <a:solidFill>
                <a:prstClr val="black"/>
              </a:solidFill>
              <a:effectLst>
                <a:outerShdw blurRad="50800" algn="tl" rotWithShape="0">
                  <a:srgbClr val="000000"/>
                </a:outerShdw>
              </a:effectLst>
              <a:cs typeface="Gabriola"/>
            </a:endParaRPr>
          </a:p>
        </p:txBody>
      </p:sp>
      <p:sp>
        <p:nvSpPr>
          <p:cNvPr id="6" name="内容占位符 2"/>
          <p:cNvSpPr>
            <a:spLocks noGrp="1"/>
          </p:cNvSpPr>
          <p:nvPr>
            <p:ph idx="1"/>
          </p:nvPr>
        </p:nvSpPr>
        <p:spPr>
          <a:xfrm>
            <a:off x="159936" y="954089"/>
            <a:ext cx="8229600" cy="4525963"/>
          </a:xfrm>
        </p:spPr>
        <p:txBody>
          <a:bodyPr>
            <a:normAutofit/>
          </a:bodyPr>
          <a:lstStyle/>
          <a:p>
            <a:r>
              <a:rPr kumimoji="1" lang="en-US" altLang="zh-CN" sz="2800" dirty="0" smtClean="0">
                <a:latin typeface="Times New Roman"/>
                <a:cs typeface="Times New Roman"/>
              </a:rPr>
              <a:t>Boxplots</a:t>
            </a:r>
          </a:p>
        </p:txBody>
      </p:sp>
      <p:pic>
        <p:nvPicPr>
          <p:cNvPr id="2" name="图片 1" descr="屏幕快照 2014-11-03 18.49.44.png"/>
          <p:cNvPicPr>
            <a:picLocks noChangeAspect="1"/>
          </p:cNvPicPr>
          <p:nvPr/>
        </p:nvPicPr>
        <p:blipFill rotWithShape="1">
          <a:blip r:embed="rId5">
            <a:extLst>
              <a:ext uri="{28A0092B-C50C-407E-A947-70E740481C1C}">
                <a14:useLocalDpi xmlns:a14="http://schemas.microsoft.com/office/drawing/2010/main" val="0"/>
              </a:ext>
            </a:extLst>
          </a:blip>
          <a:srcRect b="2153"/>
          <a:stretch/>
        </p:blipFill>
        <p:spPr>
          <a:xfrm>
            <a:off x="2486237" y="1346348"/>
            <a:ext cx="6574486" cy="4869182"/>
          </a:xfrm>
          <a:prstGeom prst="rect">
            <a:avLst/>
          </a:prstGeom>
        </p:spPr>
      </p:pic>
      <p:pic>
        <p:nvPicPr>
          <p:cNvPr id="4" name="图片 3" descr="屏幕快照 2014-11-03 18.49.20.png"/>
          <p:cNvPicPr>
            <a:picLocks noChangeAspect="1"/>
          </p:cNvPicPr>
          <p:nvPr/>
        </p:nvPicPr>
        <p:blipFill rotWithShape="1">
          <a:blip r:embed="rId6">
            <a:extLst>
              <a:ext uri="{28A0092B-C50C-407E-A947-70E740481C1C}">
                <a14:useLocalDpi xmlns:a14="http://schemas.microsoft.com/office/drawing/2010/main" val="0"/>
              </a:ext>
            </a:extLst>
          </a:blip>
          <a:srcRect l="1820"/>
          <a:stretch/>
        </p:blipFill>
        <p:spPr>
          <a:xfrm>
            <a:off x="2649581" y="1297985"/>
            <a:ext cx="6355976" cy="4976321"/>
          </a:xfrm>
          <a:prstGeom prst="rect">
            <a:avLst/>
          </a:prstGeom>
        </p:spPr>
      </p:pic>
      <p:sp>
        <p:nvSpPr>
          <p:cNvPr id="8" name="内容占位符 2"/>
          <p:cNvSpPr txBox="1">
            <a:spLocks/>
          </p:cNvSpPr>
          <p:nvPr/>
        </p:nvSpPr>
        <p:spPr>
          <a:xfrm>
            <a:off x="2918515" y="3988897"/>
            <a:ext cx="6331376" cy="273906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2800" dirty="0" smtClean="0"/>
              <a:t>Fixed </a:t>
            </a:r>
            <a:r>
              <a:rPr lang="en-US" altLang="zh-CN" sz="2800" dirty="0"/>
              <a:t>acidity, </a:t>
            </a:r>
            <a:r>
              <a:rPr lang="en-US" altLang="zh-CN" sz="2800" dirty="0" smtClean="0"/>
              <a:t>Volatile acidity</a:t>
            </a:r>
            <a:r>
              <a:rPr lang="en-US" altLang="zh-CN" sz="2800" dirty="0" smtClean="0"/>
              <a:t>,</a:t>
            </a:r>
            <a:r>
              <a:rPr lang="en-US" altLang="zh-CN" sz="2800" dirty="0" smtClean="0"/>
              <a:t> </a:t>
            </a:r>
            <a:r>
              <a:rPr lang="en-US" altLang="zh-CN" sz="2800" dirty="0"/>
              <a:t>C</a:t>
            </a:r>
            <a:r>
              <a:rPr lang="en-US" altLang="zh-CN" sz="2800" dirty="0" smtClean="0"/>
              <a:t>itric </a:t>
            </a:r>
            <a:r>
              <a:rPr lang="en-US" altLang="zh-CN" sz="2800" dirty="0"/>
              <a:t>acid </a:t>
            </a:r>
            <a:r>
              <a:rPr lang="en-US" altLang="zh-CN" sz="2800" dirty="0"/>
              <a:t>Free sulfur dioxide</a:t>
            </a:r>
            <a:r>
              <a:rPr lang="zh-CN" altLang="zh-CN" sz="2800" dirty="0"/>
              <a:t> </a:t>
            </a:r>
            <a:r>
              <a:rPr lang="en-US" altLang="zh-CN" sz="2800" dirty="0"/>
              <a:t>and</a:t>
            </a:r>
            <a:r>
              <a:rPr lang="zh-CN" altLang="en-US" sz="2800" dirty="0"/>
              <a:t> </a:t>
            </a:r>
            <a:r>
              <a:rPr lang="en-US" altLang="zh-CN" sz="2800" dirty="0" smtClean="0"/>
              <a:t>Density </a:t>
            </a:r>
            <a:r>
              <a:rPr lang="en-US" altLang="zh-CN" sz="2800" dirty="0"/>
              <a:t>have </a:t>
            </a:r>
            <a:r>
              <a:rPr lang="en-US" altLang="zh-CN" sz="2800" dirty="0" smtClean="0"/>
              <a:t>outliers </a:t>
            </a:r>
          </a:p>
          <a:p>
            <a:r>
              <a:rPr lang="en-US" altLang="zh-CN" sz="2800" dirty="0" smtClean="0"/>
              <a:t>Residual </a:t>
            </a:r>
            <a:r>
              <a:rPr lang="en-US" altLang="zh-CN" sz="2800" dirty="0"/>
              <a:t>sugar has a positively skewed </a:t>
            </a:r>
            <a:r>
              <a:rPr lang="en-US" altLang="zh-CN" sz="2800" dirty="0" smtClean="0"/>
              <a:t>distribution</a:t>
            </a:r>
            <a:endParaRPr lang="en-US" altLang="zh-CN" sz="2800" dirty="0" smtClean="0"/>
          </a:p>
        </p:txBody>
      </p:sp>
    </p:spTree>
    <p:custDataLst>
      <p:tags r:id="rId1"/>
    </p:custDataLst>
    <p:extLst>
      <p:ext uri="{BB962C8B-B14F-4D97-AF65-F5344CB8AC3E}">
        <p14:creationId xmlns:p14="http://schemas.microsoft.com/office/powerpoint/2010/main" val="1932971851"/>
      </p:ext>
    </p:extLst>
  </p:cSld>
  <p:clrMapOvr>
    <a:masterClrMapping/>
  </p:clrMapOvr>
  <mc:AlternateContent xmlns:mc="http://schemas.openxmlformats.org/markup-compatibility/2006">
    <mc:Choice xmlns:p14="http://schemas.microsoft.com/office/powerpoint/2010/main" Requires="p14">
      <p:transition spd="slow" p14:dur="2000" advTm="9412"/>
    </mc:Choice>
    <mc:Fallback>
      <p:transition xmlns:p14="http://schemas.microsoft.com/office/powerpoint/2010/main" spd="slow" advTm="941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2"/>
                                        </p:tgtEl>
                                      </p:cBhvr>
                                      <p:by x="50000" y="50000"/>
                                    </p:animScale>
                                  </p:childTnLst>
                                </p:cTn>
                              </p:par>
                            </p:childTnLst>
                          </p:cTn>
                        </p:par>
                        <p:par>
                          <p:cTn id="7" fill="hold">
                            <p:stCondLst>
                              <p:cond delay="1000"/>
                            </p:stCondLst>
                            <p:childTnLst>
                              <p:par>
                                <p:cTn id="8" presetID="64" presetClass="path" presetSubtype="0" accel="50000" decel="50000" fill="hold" nodeType="afterEffect">
                                  <p:stCondLst>
                                    <p:cond delay="0"/>
                                  </p:stCondLst>
                                  <p:childTnLst>
                                    <p:animMotion origin="layout" path="M -0.18604 0.03979 L -0.18604 -0.20495 " pathEditMode="relative" rAng="0" ptsTypes="AA">
                                      <p:cBhvr>
                                        <p:cTn id="9" dur="1000" fill="hold"/>
                                        <p:tgtEl>
                                          <p:spTgt spid="2"/>
                                        </p:tgtEl>
                                        <p:attrNameLst>
                                          <p:attrName>ppt_x</p:attrName>
                                          <p:attrName>ppt_y</p:attrName>
                                        </p:attrNameLst>
                                      </p:cBhvr>
                                      <p:rCtr x="0" y="-12237"/>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nodeType="clickEffect">
                                  <p:stCondLst>
                                    <p:cond delay="0"/>
                                  </p:stCondLst>
                                  <p:childTnLst>
                                    <p:animScale>
                                      <p:cBhvr>
                                        <p:cTn id="17" dur="1000" fill="hold"/>
                                        <p:tgtEl>
                                          <p:spTgt spid="4"/>
                                        </p:tgtEl>
                                      </p:cBhvr>
                                      <p:by x="50000" y="50000"/>
                                    </p:animScale>
                                  </p:childTnLst>
                                </p:cTn>
                              </p:par>
                            </p:childTnLst>
                          </p:cTn>
                        </p:par>
                        <p:par>
                          <p:cTn id="18" fill="hold">
                            <p:stCondLst>
                              <p:cond delay="1000"/>
                            </p:stCondLst>
                            <p:childTnLst>
                              <p:par>
                                <p:cTn id="19" presetID="64" presetClass="path" presetSubtype="0" accel="50000" decel="50000" fill="hold" nodeType="afterEffect">
                                  <p:stCondLst>
                                    <p:cond delay="0"/>
                                  </p:stCondLst>
                                  <p:childTnLst>
                                    <p:animMotion origin="layout" path="M 0.17546 0.04002 L 0.17511 -0.20495 " pathEditMode="relative" rAng="0" ptsTypes="AA">
                                      <p:cBhvr>
                                        <p:cTn id="20" dur="1000" fill="hold"/>
                                        <p:tgtEl>
                                          <p:spTgt spid="4"/>
                                        </p:tgtEl>
                                        <p:attrNameLst>
                                          <p:attrName>ppt_x</p:attrName>
                                          <p:attrName>ppt_y</p:attrName>
                                        </p:attrNameLst>
                                      </p:cBhvr>
                                      <p:rCtr x="-17" y="-12260"/>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标题 1"/>
          <p:cNvSpPr txBox="1">
            <a:spLocks/>
          </p:cNvSpPr>
          <p:nvPr/>
        </p:nvSpPr>
        <p:spPr>
          <a:xfrm>
            <a:off x="457200" y="-12889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sz="5400" dirty="0" smtClean="0">
                <a:ln w="17780" cmpd="sng">
                  <a:solidFill>
                    <a:prstClr val="black"/>
                  </a:solidFill>
                  <a:prstDash val="solid"/>
                  <a:miter lim="800000"/>
                </a:ln>
                <a:solidFill>
                  <a:prstClr val="black"/>
                </a:solidFill>
                <a:effectLst>
                  <a:outerShdw blurRad="50800" algn="tl" rotWithShape="0">
                    <a:srgbClr val="000000"/>
                  </a:outerShdw>
                </a:effectLst>
                <a:cs typeface="Gabriola"/>
              </a:rPr>
              <a:t>Preparations:</a:t>
            </a:r>
            <a:r>
              <a:rPr kumimoji="1" lang="zh-CN" altLang="en-US" sz="5400" dirty="0" smtClean="0">
                <a:ln w="17780" cmpd="sng">
                  <a:solidFill>
                    <a:prstClr val="black"/>
                  </a:solidFill>
                  <a:prstDash val="solid"/>
                  <a:miter lim="800000"/>
                </a:ln>
                <a:solidFill>
                  <a:prstClr val="black"/>
                </a:solidFill>
                <a:effectLst>
                  <a:outerShdw blurRad="50800" algn="tl" rotWithShape="0">
                    <a:srgbClr val="000000"/>
                  </a:outerShdw>
                </a:effectLst>
                <a:cs typeface="Gabriola"/>
              </a:rPr>
              <a:t> </a:t>
            </a:r>
            <a:r>
              <a:rPr kumimoji="1" lang="en-US" altLang="zh-CN" sz="5400" dirty="0" smtClean="0">
                <a:ln w="17780" cmpd="sng">
                  <a:solidFill>
                    <a:prstClr val="black"/>
                  </a:solidFill>
                  <a:prstDash val="solid"/>
                  <a:miter lim="800000"/>
                </a:ln>
                <a:solidFill>
                  <a:prstClr val="black"/>
                </a:solidFill>
                <a:effectLst>
                  <a:outerShdw blurRad="50800" algn="tl" rotWithShape="0">
                    <a:srgbClr val="000000"/>
                  </a:outerShdw>
                </a:effectLst>
                <a:cs typeface="Gabriola"/>
              </a:rPr>
              <a:t>Correlation</a:t>
            </a:r>
            <a:endParaRPr kumimoji="1" lang="zh-CN" altLang="en-US" sz="5400" dirty="0">
              <a:ln w="17780" cmpd="sng">
                <a:solidFill>
                  <a:prstClr val="black"/>
                </a:solidFill>
                <a:prstDash val="solid"/>
                <a:miter lim="800000"/>
              </a:ln>
              <a:solidFill>
                <a:prstClr val="black"/>
              </a:solidFill>
              <a:effectLst>
                <a:outerShdw blurRad="50800" algn="tl" rotWithShape="0">
                  <a:srgbClr val="000000"/>
                </a:outerShdw>
              </a:effectLst>
              <a:cs typeface="Gabriola"/>
            </a:endParaRPr>
          </a:p>
        </p:txBody>
      </p:sp>
      <p:pic>
        <p:nvPicPr>
          <p:cNvPr id="11" name="图片 10" descr="屏幕快照 2014-11-03 21.10.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1060" y="997303"/>
            <a:ext cx="3372103" cy="2390621"/>
          </a:xfrm>
          <a:prstGeom prst="rect">
            <a:avLst/>
          </a:prstGeom>
        </p:spPr>
      </p:pic>
      <p:pic>
        <p:nvPicPr>
          <p:cNvPr id="12" name="图片 11" descr="屏幕快照 2014-11-03 21.10.1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23" y="1014105"/>
            <a:ext cx="5632837" cy="2408191"/>
          </a:xfrm>
          <a:prstGeom prst="rect">
            <a:avLst/>
          </a:prstGeom>
        </p:spPr>
      </p:pic>
      <p:sp>
        <p:nvSpPr>
          <p:cNvPr id="13" name="矩形 12"/>
          <p:cNvSpPr/>
          <p:nvPr/>
        </p:nvSpPr>
        <p:spPr>
          <a:xfrm>
            <a:off x="7375733" y="1226983"/>
            <a:ext cx="509368" cy="183378"/>
          </a:xfrm>
          <a:prstGeom prst="rect">
            <a:avLst/>
          </a:prstGeom>
          <a:noFill/>
          <a:ln w="38100" cmpd="sng"/>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14" name="矩形 13"/>
          <p:cNvSpPr/>
          <p:nvPr/>
        </p:nvSpPr>
        <p:spPr>
          <a:xfrm>
            <a:off x="6488698" y="1792882"/>
            <a:ext cx="414294" cy="200090"/>
          </a:xfrm>
          <a:prstGeom prst="rect">
            <a:avLst/>
          </a:prstGeom>
          <a:noFill/>
          <a:ln w="38100" cmpd="sng"/>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15" name="矩形 14"/>
          <p:cNvSpPr/>
          <p:nvPr/>
        </p:nvSpPr>
        <p:spPr>
          <a:xfrm>
            <a:off x="6488698" y="2213290"/>
            <a:ext cx="373536" cy="183378"/>
          </a:xfrm>
          <a:prstGeom prst="rect">
            <a:avLst/>
          </a:prstGeom>
          <a:noFill/>
          <a:ln w="38100" cmpd="sng"/>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16" name="矩形 15"/>
          <p:cNvSpPr/>
          <p:nvPr/>
        </p:nvSpPr>
        <p:spPr>
          <a:xfrm>
            <a:off x="7001787" y="1792882"/>
            <a:ext cx="362998" cy="183378"/>
          </a:xfrm>
          <a:prstGeom prst="rect">
            <a:avLst/>
          </a:prstGeom>
          <a:noFill/>
          <a:ln w="38100" cmpd="sng"/>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17" name="矩形 16"/>
          <p:cNvSpPr/>
          <p:nvPr/>
        </p:nvSpPr>
        <p:spPr>
          <a:xfrm>
            <a:off x="7012735" y="2402629"/>
            <a:ext cx="352050" cy="183378"/>
          </a:xfrm>
          <a:prstGeom prst="rect">
            <a:avLst/>
          </a:prstGeom>
          <a:noFill/>
          <a:ln w="38100" cmpd="sng"/>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18" name="矩形 17"/>
          <p:cNvSpPr/>
          <p:nvPr/>
        </p:nvSpPr>
        <p:spPr>
          <a:xfrm>
            <a:off x="8686800" y="1809594"/>
            <a:ext cx="366363" cy="183378"/>
          </a:xfrm>
          <a:prstGeom prst="rect">
            <a:avLst/>
          </a:prstGeom>
          <a:noFill/>
          <a:ln w="38100" cmpd="sng"/>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19" name="矩形 18"/>
          <p:cNvSpPr/>
          <p:nvPr/>
        </p:nvSpPr>
        <p:spPr>
          <a:xfrm>
            <a:off x="8686799" y="2606383"/>
            <a:ext cx="366363" cy="183378"/>
          </a:xfrm>
          <a:prstGeom prst="rect">
            <a:avLst/>
          </a:prstGeom>
          <a:noFill/>
          <a:ln w="38100" cmpd="sng"/>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20" name="矩形 19"/>
          <p:cNvSpPr/>
          <p:nvPr/>
        </p:nvSpPr>
        <p:spPr>
          <a:xfrm>
            <a:off x="8686799" y="2376292"/>
            <a:ext cx="366363" cy="183378"/>
          </a:xfrm>
          <a:prstGeom prst="rect">
            <a:avLst/>
          </a:prstGeom>
          <a:noFill/>
          <a:ln w="38100" cmpd="sng"/>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21" name="内容占位符 2"/>
          <p:cNvSpPr txBox="1">
            <a:spLocks/>
          </p:cNvSpPr>
          <p:nvPr/>
        </p:nvSpPr>
        <p:spPr>
          <a:xfrm>
            <a:off x="2307050" y="3577358"/>
            <a:ext cx="6836950" cy="245462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2800" dirty="0"/>
              <a:t>High correlations (≥ 40% in absolute value) are identified and marked in </a:t>
            </a:r>
            <a:r>
              <a:rPr lang="en-US" altLang="zh-CN" sz="2800" dirty="0" smtClean="0"/>
              <a:t>red</a:t>
            </a:r>
          </a:p>
        </p:txBody>
      </p:sp>
    </p:spTree>
    <p:extLst>
      <p:ext uri="{BB962C8B-B14F-4D97-AF65-F5344CB8AC3E}">
        <p14:creationId xmlns:p14="http://schemas.microsoft.com/office/powerpoint/2010/main" val="3283611707"/>
      </p:ext>
    </p:extLst>
  </p:cSld>
  <p:clrMapOvr>
    <a:masterClrMapping/>
  </p:clrMapOvr>
  <mc:AlternateContent xmlns:mc="http://schemas.openxmlformats.org/markup-compatibility/2006">
    <mc:Choice xmlns:p14="http://schemas.microsoft.com/office/powerpoint/2010/main" Requires="p14">
      <p:transition spd="slow" p14:dur="2000" advTm="14207"/>
    </mc:Choice>
    <mc:Fallback>
      <p:transition xmlns:p14="http://schemas.microsoft.com/office/powerpoint/2010/main" spd="slow" advTm="1420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内容占位符 2"/>
          <p:cNvSpPr>
            <a:spLocks noGrp="1"/>
          </p:cNvSpPr>
          <p:nvPr>
            <p:ph idx="1"/>
          </p:nvPr>
        </p:nvSpPr>
        <p:spPr>
          <a:xfrm>
            <a:off x="2385655" y="1014106"/>
            <a:ext cx="8656821" cy="3856718"/>
          </a:xfrm>
        </p:spPr>
        <p:txBody>
          <a:bodyPr>
            <a:normAutofit/>
          </a:bodyPr>
          <a:lstStyle/>
          <a:p>
            <a:r>
              <a:rPr kumimoji="1" lang="en-US" altLang="zh-CN" sz="2800" dirty="0" smtClean="0">
                <a:latin typeface="Times New Roman"/>
                <a:cs typeface="Times New Roman"/>
              </a:rPr>
              <a:t>Multiple Regression</a:t>
            </a:r>
          </a:p>
          <a:p>
            <a:r>
              <a:rPr kumimoji="1" lang="en-US" altLang="zh-CN" sz="2800" dirty="0" smtClean="0">
                <a:latin typeface="Times New Roman"/>
                <a:cs typeface="Times New Roman"/>
              </a:rPr>
              <a:t>Ridge</a:t>
            </a:r>
          </a:p>
          <a:p>
            <a:r>
              <a:rPr kumimoji="1" lang="en-US" altLang="zh-CN" sz="2800" dirty="0" smtClean="0">
                <a:latin typeface="Times New Roman"/>
                <a:cs typeface="Times New Roman"/>
              </a:rPr>
              <a:t>Lasso</a:t>
            </a:r>
          </a:p>
          <a:p>
            <a:r>
              <a:rPr kumimoji="1" lang="en-US" altLang="zh-CN" sz="2800" dirty="0" smtClean="0">
                <a:latin typeface="Times New Roman"/>
                <a:cs typeface="Times New Roman"/>
              </a:rPr>
              <a:t>Support </a:t>
            </a:r>
            <a:r>
              <a:rPr kumimoji="1" lang="en-US" altLang="zh-CN" sz="2800" dirty="0" smtClean="0">
                <a:latin typeface="Times New Roman"/>
                <a:cs typeface="Times New Roman"/>
              </a:rPr>
              <a:t>Vector </a:t>
            </a:r>
            <a:r>
              <a:rPr kumimoji="1" lang="en-US" altLang="zh-CN" sz="2800" dirty="0" smtClean="0">
                <a:latin typeface="Times New Roman"/>
                <a:cs typeface="Times New Roman"/>
              </a:rPr>
              <a:t>Machine</a:t>
            </a:r>
            <a:endParaRPr kumimoji="1" lang="en-US" altLang="zh-CN" sz="2800" dirty="0" smtClean="0">
              <a:latin typeface="Times New Roman"/>
              <a:cs typeface="Times New Roman"/>
            </a:endParaRPr>
          </a:p>
          <a:p>
            <a:r>
              <a:rPr kumimoji="1" lang="en-US" altLang="zh-CN" sz="2800" dirty="0" smtClean="0">
                <a:latin typeface="Times New Roman"/>
                <a:cs typeface="Times New Roman"/>
              </a:rPr>
              <a:t>Decision</a:t>
            </a:r>
            <a:r>
              <a:rPr kumimoji="1" lang="zh-CN" altLang="en-US" sz="2800" dirty="0" smtClean="0">
                <a:latin typeface="Times New Roman"/>
                <a:cs typeface="Times New Roman"/>
              </a:rPr>
              <a:t> </a:t>
            </a:r>
            <a:r>
              <a:rPr kumimoji="1" lang="en-US" altLang="zh-CN" sz="2800" dirty="0" smtClean="0">
                <a:latin typeface="Times New Roman"/>
                <a:cs typeface="Times New Roman"/>
              </a:rPr>
              <a:t>Tree</a:t>
            </a:r>
          </a:p>
          <a:p>
            <a:r>
              <a:rPr kumimoji="1" lang="en-US" altLang="zh-CN" sz="2800" dirty="0">
                <a:latin typeface="Times New Roman"/>
                <a:cs typeface="Times New Roman"/>
              </a:rPr>
              <a:t>Random Forest</a:t>
            </a:r>
            <a:r>
              <a:rPr kumimoji="1" lang="zh-CN" altLang="en-US" sz="2800" dirty="0">
                <a:latin typeface="Times New Roman"/>
                <a:cs typeface="Times New Roman"/>
              </a:rPr>
              <a:t> </a:t>
            </a:r>
            <a:r>
              <a:rPr kumimoji="1" lang="en-US" altLang="zh-CN" sz="2800" dirty="0">
                <a:latin typeface="Times New Roman"/>
                <a:cs typeface="Times New Roman"/>
              </a:rPr>
              <a:t>(Classification</a:t>
            </a:r>
            <a:r>
              <a:rPr kumimoji="1" lang="en-US" altLang="zh-CN" sz="2800" dirty="0" smtClean="0">
                <a:latin typeface="Times New Roman"/>
                <a:cs typeface="Times New Roman"/>
              </a:rPr>
              <a:t>)</a:t>
            </a:r>
            <a:endParaRPr kumimoji="1" lang="en-US" altLang="zh-CN" sz="2800" dirty="0" smtClean="0">
              <a:latin typeface="Times New Roman"/>
              <a:cs typeface="Times New Roman"/>
            </a:endParaRPr>
          </a:p>
          <a:p>
            <a:r>
              <a:rPr kumimoji="1" lang="en-US" altLang="zh-CN" sz="2800" dirty="0">
                <a:latin typeface="Times New Roman"/>
                <a:cs typeface="Times New Roman"/>
              </a:rPr>
              <a:t>Random</a:t>
            </a:r>
            <a:r>
              <a:rPr kumimoji="1" lang="zh-CN" altLang="en-US" sz="2800" dirty="0">
                <a:latin typeface="Times New Roman"/>
                <a:cs typeface="Times New Roman"/>
              </a:rPr>
              <a:t> </a:t>
            </a:r>
            <a:r>
              <a:rPr kumimoji="1" lang="en-US" altLang="zh-CN" sz="2800" dirty="0">
                <a:latin typeface="Times New Roman"/>
                <a:cs typeface="Times New Roman"/>
              </a:rPr>
              <a:t>Forest </a:t>
            </a:r>
            <a:r>
              <a:rPr kumimoji="1" lang="en-US" altLang="en-US" sz="2800" dirty="0">
                <a:latin typeface="Times New Roman"/>
                <a:cs typeface="Times New Roman"/>
              </a:rPr>
              <a:t>(</a:t>
            </a:r>
            <a:r>
              <a:rPr kumimoji="1" lang="en-US" altLang="zh-CN" sz="2800" dirty="0">
                <a:latin typeface="Times New Roman"/>
                <a:cs typeface="Times New Roman"/>
              </a:rPr>
              <a:t>Regression</a:t>
            </a:r>
            <a:r>
              <a:rPr kumimoji="1" lang="en-US" altLang="zh-CN" sz="2800" dirty="0" smtClean="0">
                <a:latin typeface="Times New Roman"/>
                <a:cs typeface="Times New Roman"/>
              </a:rPr>
              <a:t>)</a:t>
            </a:r>
            <a:endParaRPr kumimoji="1" lang="en-US" altLang="zh-CN" sz="2800" dirty="0" smtClean="0">
              <a:latin typeface="Times New Roman"/>
              <a:cs typeface="Times New Roman"/>
            </a:endParaRPr>
          </a:p>
        </p:txBody>
      </p:sp>
      <p:sp>
        <p:nvSpPr>
          <p:cNvPr id="6" name="标题 1"/>
          <p:cNvSpPr txBox="1">
            <a:spLocks/>
          </p:cNvSpPr>
          <p:nvPr/>
        </p:nvSpPr>
        <p:spPr>
          <a:xfrm>
            <a:off x="457200" y="-12889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sz="6000" dirty="0" smtClean="0">
                <a:ln w="17780" cmpd="sng">
                  <a:solidFill>
                    <a:prstClr val="black"/>
                  </a:solidFill>
                  <a:prstDash val="solid"/>
                  <a:miter lim="800000"/>
                </a:ln>
                <a:solidFill>
                  <a:prstClr val="black"/>
                </a:solidFill>
                <a:effectLst>
                  <a:outerShdw blurRad="50800" algn="tl" rotWithShape="0">
                    <a:srgbClr val="000000"/>
                  </a:outerShdw>
                </a:effectLst>
                <a:cs typeface="Gabriola"/>
              </a:rPr>
              <a:t>Methodology</a:t>
            </a:r>
            <a:endParaRPr kumimoji="1" lang="zh-CN" altLang="en-US" sz="6000" dirty="0">
              <a:ln w="17780" cmpd="sng">
                <a:solidFill>
                  <a:prstClr val="black"/>
                </a:solidFill>
                <a:prstDash val="solid"/>
                <a:miter lim="800000"/>
              </a:ln>
              <a:solidFill>
                <a:prstClr val="black"/>
              </a:solidFill>
              <a:effectLst>
                <a:outerShdw blurRad="50800" algn="tl" rotWithShape="0">
                  <a:srgbClr val="000000"/>
                </a:outerShdw>
              </a:effectLst>
              <a:cs typeface="Gabriola"/>
            </a:endParaRPr>
          </a:p>
        </p:txBody>
      </p:sp>
    </p:spTree>
    <p:extLst>
      <p:ext uri="{BB962C8B-B14F-4D97-AF65-F5344CB8AC3E}">
        <p14:creationId xmlns:p14="http://schemas.microsoft.com/office/powerpoint/2010/main" val="3047659556"/>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6|0.5|0.6|1"/>
</p:tagLst>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2896</TotalTime>
  <Words>905</Words>
  <Application>Microsoft Macintosh PowerPoint</Application>
  <PresentationFormat>全屏显示(4:3)</PresentationFormat>
  <Paragraphs>112</Paragraphs>
  <Slides>22</Slides>
  <Notes>8</Notes>
  <HiddenSlides>0</HiddenSlides>
  <MMClips>0</MMClips>
  <ScaleCrop>false</ScaleCrop>
  <HeadingPairs>
    <vt:vector size="4" baseType="variant">
      <vt:variant>
        <vt:lpstr>主题</vt:lpstr>
      </vt:variant>
      <vt:variant>
        <vt:i4>4</vt:i4>
      </vt:variant>
      <vt:variant>
        <vt:lpstr>幻灯片标题</vt:lpstr>
      </vt:variant>
      <vt:variant>
        <vt:i4>22</vt:i4>
      </vt:variant>
    </vt:vector>
  </HeadingPairs>
  <TitlesOfParts>
    <vt:vector size="26" baseType="lpstr">
      <vt:lpstr>Office 主题</vt:lpstr>
      <vt:lpstr>1_Office 主题</vt:lpstr>
      <vt:lpstr>2_Office 主题</vt:lpstr>
      <vt:lpstr>3_Office 主题</vt:lpstr>
      <vt:lpstr>White Wine Quality</vt:lpstr>
      <vt:lpstr>Background</vt:lpstr>
      <vt:lpstr>Objective</vt:lpstr>
      <vt:lpstr>PowerPoint 演示文稿</vt:lpstr>
      <vt:lpstr>PowerPoint 演示文稿</vt:lpstr>
      <vt:lpstr>PowerPoint 演示文稿</vt:lpstr>
      <vt:lpstr>PowerPoint 演示文稿</vt:lpstr>
      <vt:lpstr>PowerPoint 演示文稿</vt:lpstr>
      <vt:lpstr>PowerPoint 演示文稿</vt:lpstr>
      <vt:lpstr>Multiple Regression</vt:lpstr>
      <vt:lpstr>Multiple Regression</vt:lpstr>
      <vt:lpstr>Ridge</vt:lpstr>
      <vt:lpstr>Lasso</vt:lpstr>
      <vt:lpstr>Support Vector Machine</vt:lpstr>
      <vt:lpstr>Decision Tree</vt:lpstr>
      <vt:lpstr>Random Forest (Classification)</vt:lpstr>
      <vt:lpstr>Random Forest (Regression)</vt:lpstr>
      <vt:lpstr>PowerPoint 演示文稿</vt:lpstr>
      <vt:lpstr>PowerPoint 演示文稿</vt:lpstr>
      <vt:lpstr>PowerPoint 演示文稿</vt:lpstr>
      <vt:lpstr>Q &amp; A</vt:lpstr>
      <vt:lpstr>Thanks for watching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Wine Quality</dc:title>
  <dc:creator>梁温馨</dc:creator>
  <cp:lastModifiedBy>梁温馨</cp:lastModifiedBy>
  <cp:revision>122</cp:revision>
  <dcterms:created xsi:type="dcterms:W3CDTF">2014-10-31T21:53:13Z</dcterms:created>
  <dcterms:modified xsi:type="dcterms:W3CDTF">2014-11-07T22:48:43Z</dcterms:modified>
</cp:coreProperties>
</file>