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2" r:id="rId9"/>
    <p:sldId id="266" r:id="rId10"/>
    <p:sldId id="264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9FD"/>
    <a:srgbClr val="96D5FC"/>
    <a:srgbClr val="7BA028"/>
    <a:srgbClr val="4074B1"/>
    <a:srgbClr val="5E92CF"/>
    <a:srgbClr val="5488C5"/>
    <a:srgbClr val="4A7EBB"/>
    <a:srgbClr val="A0BF2F"/>
    <a:srgbClr val="BCC84C"/>
    <a:srgbClr val="AAC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651" autoAdjust="0"/>
  </p:normalViewPr>
  <p:slideViewPr>
    <p:cSldViewPr>
      <p:cViewPr varScale="1">
        <p:scale>
          <a:sx n="106" d="100"/>
          <a:sy n="106" d="100"/>
        </p:scale>
        <p:origin x="6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5CE86-00CC-4EA9-8E19-5986D8584618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dirty="0"/>
              <a:t>COMP212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A5183-6365-45B1-8D18-209F68190C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703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20015-3A12-4DA0-8219-0100C872895A}" type="datetimeFigureOut">
              <a:rPr lang="en-CA" smtClean="0"/>
              <a:t>2018-01-23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C59AE-9C9E-48FA-B75E-EFD17823AA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65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64C5-1E33-4380-8459-261410B799C7}" type="datetime1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Rectangle 6"/>
          <p:cNvSpPr/>
          <p:nvPr userDrawn="1"/>
        </p:nvSpPr>
        <p:spPr>
          <a:xfrm>
            <a:off x="4495800" y="4454768"/>
            <a:ext cx="457200" cy="27432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hevron 7"/>
          <p:cNvSpPr/>
          <p:nvPr userDrawn="1"/>
        </p:nvSpPr>
        <p:spPr>
          <a:xfrm flipH="1">
            <a:off x="914400" y="4457700"/>
            <a:ext cx="393192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>
            <a:off x="1143000" y="5867400"/>
            <a:ext cx="356616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 flipH="1">
            <a:off x="914400" y="5867400"/>
            <a:ext cx="457200" cy="27432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hevron 10"/>
          <p:cNvSpPr/>
          <p:nvPr userDrawn="1"/>
        </p:nvSpPr>
        <p:spPr>
          <a:xfrm>
            <a:off x="990600" y="3154680"/>
            <a:ext cx="571500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33400" y="-479080"/>
            <a:ext cx="8251479" cy="8273359"/>
            <a:chOff x="533400" y="-479080"/>
            <a:chExt cx="8251479" cy="827335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Freeform 12"/>
            <p:cNvSpPr/>
            <p:nvPr userDrawn="1"/>
          </p:nvSpPr>
          <p:spPr>
            <a:xfrm rot="5400000">
              <a:off x="2636328" y="618393"/>
              <a:ext cx="5736879" cy="3541934"/>
            </a:xfrm>
            <a:custGeom>
              <a:avLst/>
              <a:gdLst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2722598 h 3696320"/>
                <a:gd name="connsiteX1" fmla="*/ 2871276 w 4479666"/>
                <a:gd name="connsiteY1" fmla="*/ 2663028 h 3696320"/>
                <a:gd name="connsiteX2" fmla="*/ 2811706 w 4479666"/>
                <a:gd name="connsiteY2" fmla="*/ 2728555 h 3696320"/>
                <a:gd name="connsiteX3" fmla="*/ 2924889 w 4479666"/>
                <a:gd name="connsiteY3" fmla="*/ 2853652 h 3696320"/>
                <a:gd name="connsiteX4" fmla="*/ 3089699 w 4479666"/>
                <a:gd name="connsiteY4" fmla="*/ 2668986 h 3696320"/>
                <a:gd name="connsiteX5" fmla="*/ 2805749 w 4479666"/>
                <a:gd name="connsiteY5" fmla="*/ 2341350 h 3696320"/>
                <a:gd name="connsiteX6" fmla="*/ 2293446 w 4479666"/>
                <a:gd name="connsiteY6" fmla="*/ 2862588 h 3696320"/>
                <a:gd name="connsiteX7" fmla="*/ 3118491 w 4479666"/>
                <a:gd name="connsiteY7" fmla="*/ 3684654 h 3696320"/>
                <a:gd name="connsiteX8" fmla="*/ 4479666 w 4479666"/>
                <a:gd name="connsiteY8" fmla="*/ 2335393 h 3696320"/>
                <a:gd name="connsiteX9" fmla="*/ 2251499 w 4479666"/>
                <a:gd name="connsiteY9" fmla="*/ 154386 h 3696320"/>
                <a:gd name="connsiteX10" fmla="*/ 0 w 4479666"/>
                <a:gd name="connsiteY10" fmla="*/ 3261707 h 3696320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0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879" h="3541934">
                  <a:moveTo>
                    <a:pt x="4139869" y="2568212"/>
                  </a:moveTo>
                  <a:cubicBezTo>
                    <a:pt x="4193397" y="2573649"/>
                    <a:pt x="4177868" y="2498124"/>
                    <a:pt x="4124977" y="2508642"/>
                  </a:cubicBezTo>
                  <a:cubicBezTo>
                    <a:pt x="4112567" y="2509635"/>
                    <a:pt x="4056472" y="2542398"/>
                    <a:pt x="4065407" y="2574169"/>
                  </a:cubicBezTo>
                  <a:cubicBezTo>
                    <a:pt x="4064817" y="2651184"/>
                    <a:pt x="4114386" y="2702982"/>
                    <a:pt x="4178590" y="2699266"/>
                  </a:cubicBezTo>
                  <a:cubicBezTo>
                    <a:pt x="4283087" y="2700143"/>
                    <a:pt x="4358039" y="2639023"/>
                    <a:pt x="4343401" y="2514600"/>
                  </a:cubicBezTo>
                  <a:cubicBezTo>
                    <a:pt x="4356947" y="2299989"/>
                    <a:pt x="4240642" y="2191184"/>
                    <a:pt x="4059450" y="2186964"/>
                  </a:cubicBezTo>
                  <a:cubicBezTo>
                    <a:pt x="3848473" y="2189446"/>
                    <a:pt x="3545906" y="2391984"/>
                    <a:pt x="3547147" y="2708202"/>
                  </a:cubicBezTo>
                  <a:cubicBezTo>
                    <a:pt x="3546154" y="3073316"/>
                    <a:pt x="3862371" y="3534985"/>
                    <a:pt x="4372192" y="3530268"/>
                  </a:cubicBezTo>
                  <a:cubicBezTo>
                    <a:pt x="4971615" y="3541934"/>
                    <a:pt x="5723438" y="3034100"/>
                    <a:pt x="5733367" y="2181007"/>
                  </a:cubicBezTo>
                  <a:cubicBezTo>
                    <a:pt x="5736879" y="1040886"/>
                    <a:pt x="4745090" y="28373"/>
                    <a:pt x="3505201" y="0"/>
                  </a:cubicBezTo>
                  <a:cubicBezTo>
                    <a:pt x="1610219" y="19395"/>
                    <a:pt x="2753" y="1521084"/>
                    <a:pt x="0" y="3505200"/>
                  </a:cubicBezTo>
                </a:path>
              </a:pathLst>
            </a:custGeom>
            <a:ln w="76200">
              <a:solidFill>
                <a:srgbClr val="5E92CF">
                  <a:alpha val="80000"/>
                </a:srgb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Freeform 13"/>
            <p:cNvSpPr/>
            <p:nvPr userDrawn="1"/>
          </p:nvSpPr>
          <p:spPr>
            <a:xfrm rot="10800000">
              <a:off x="3048000" y="2706465"/>
              <a:ext cx="5736879" cy="3541934"/>
            </a:xfrm>
            <a:custGeom>
              <a:avLst/>
              <a:gdLst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2722598 h 3696320"/>
                <a:gd name="connsiteX1" fmla="*/ 2871276 w 4479666"/>
                <a:gd name="connsiteY1" fmla="*/ 2663028 h 3696320"/>
                <a:gd name="connsiteX2" fmla="*/ 2811706 w 4479666"/>
                <a:gd name="connsiteY2" fmla="*/ 2728555 h 3696320"/>
                <a:gd name="connsiteX3" fmla="*/ 2924889 w 4479666"/>
                <a:gd name="connsiteY3" fmla="*/ 2853652 h 3696320"/>
                <a:gd name="connsiteX4" fmla="*/ 3089699 w 4479666"/>
                <a:gd name="connsiteY4" fmla="*/ 2668986 h 3696320"/>
                <a:gd name="connsiteX5" fmla="*/ 2805749 w 4479666"/>
                <a:gd name="connsiteY5" fmla="*/ 2341350 h 3696320"/>
                <a:gd name="connsiteX6" fmla="*/ 2293446 w 4479666"/>
                <a:gd name="connsiteY6" fmla="*/ 2862588 h 3696320"/>
                <a:gd name="connsiteX7" fmla="*/ 3118491 w 4479666"/>
                <a:gd name="connsiteY7" fmla="*/ 3684654 h 3696320"/>
                <a:gd name="connsiteX8" fmla="*/ 4479666 w 4479666"/>
                <a:gd name="connsiteY8" fmla="*/ 2335393 h 3696320"/>
                <a:gd name="connsiteX9" fmla="*/ 2251499 w 4479666"/>
                <a:gd name="connsiteY9" fmla="*/ 154386 h 3696320"/>
                <a:gd name="connsiteX10" fmla="*/ 0 w 4479666"/>
                <a:gd name="connsiteY10" fmla="*/ 3261707 h 3696320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0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879" h="3541934">
                  <a:moveTo>
                    <a:pt x="4139869" y="2568212"/>
                  </a:moveTo>
                  <a:cubicBezTo>
                    <a:pt x="4193397" y="2573649"/>
                    <a:pt x="4177868" y="2498124"/>
                    <a:pt x="4124977" y="2508642"/>
                  </a:cubicBezTo>
                  <a:cubicBezTo>
                    <a:pt x="4112567" y="2509635"/>
                    <a:pt x="4056472" y="2542398"/>
                    <a:pt x="4065407" y="2574169"/>
                  </a:cubicBezTo>
                  <a:cubicBezTo>
                    <a:pt x="4064817" y="2651184"/>
                    <a:pt x="4114386" y="2702982"/>
                    <a:pt x="4178590" y="2699266"/>
                  </a:cubicBezTo>
                  <a:cubicBezTo>
                    <a:pt x="4283087" y="2700143"/>
                    <a:pt x="4358039" y="2639023"/>
                    <a:pt x="4343401" y="2514600"/>
                  </a:cubicBezTo>
                  <a:cubicBezTo>
                    <a:pt x="4356947" y="2299989"/>
                    <a:pt x="4240642" y="2191184"/>
                    <a:pt x="4059450" y="2186964"/>
                  </a:cubicBezTo>
                  <a:cubicBezTo>
                    <a:pt x="3848473" y="2189446"/>
                    <a:pt x="3545906" y="2391984"/>
                    <a:pt x="3547147" y="2708202"/>
                  </a:cubicBezTo>
                  <a:cubicBezTo>
                    <a:pt x="3546154" y="3073316"/>
                    <a:pt x="3862371" y="3534985"/>
                    <a:pt x="4372192" y="3530268"/>
                  </a:cubicBezTo>
                  <a:cubicBezTo>
                    <a:pt x="4971615" y="3541934"/>
                    <a:pt x="5723438" y="3034100"/>
                    <a:pt x="5733367" y="2181007"/>
                  </a:cubicBezTo>
                  <a:cubicBezTo>
                    <a:pt x="5736879" y="1040886"/>
                    <a:pt x="4745090" y="28373"/>
                    <a:pt x="3505201" y="0"/>
                  </a:cubicBezTo>
                  <a:cubicBezTo>
                    <a:pt x="1610219" y="19395"/>
                    <a:pt x="2753" y="1521084"/>
                    <a:pt x="0" y="3505200"/>
                  </a:cubicBezTo>
                </a:path>
              </a:pathLst>
            </a:custGeom>
            <a:ln w="76200">
              <a:solidFill>
                <a:srgbClr val="5488C5">
                  <a:alpha val="69804"/>
                </a:srgb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reeform 14"/>
            <p:cNvSpPr/>
            <p:nvPr userDrawn="1"/>
          </p:nvSpPr>
          <p:spPr>
            <a:xfrm rot="16200000">
              <a:off x="959928" y="3154873"/>
              <a:ext cx="5736879" cy="3541934"/>
            </a:xfrm>
            <a:custGeom>
              <a:avLst/>
              <a:gdLst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2722598 h 3696320"/>
                <a:gd name="connsiteX1" fmla="*/ 2871276 w 4479666"/>
                <a:gd name="connsiteY1" fmla="*/ 2663028 h 3696320"/>
                <a:gd name="connsiteX2" fmla="*/ 2811706 w 4479666"/>
                <a:gd name="connsiteY2" fmla="*/ 2728555 h 3696320"/>
                <a:gd name="connsiteX3" fmla="*/ 2924889 w 4479666"/>
                <a:gd name="connsiteY3" fmla="*/ 2853652 h 3696320"/>
                <a:gd name="connsiteX4" fmla="*/ 3089699 w 4479666"/>
                <a:gd name="connsiteY4" fmla="*/ 2668986 h 3696320"/>
                <a:gd name="connsiteX5" fmla="*/ 2805749 w 4479666"/>
                <a:gd name="connsiteY5" fmla="*/ 2341350 h 3696320"/>
                <a:gd name="connsiteX6" fmla="*/ 2293446 w 4479666"/>
                <a:gd name="connsiteY6" fmla="*/ 2862588 h 3696320"/>
                <a:gd name="connsiteX7" fmla="*/ 3118491 w 4479666"/>
                <a:gd name="connsiteY7" fmla="*/ 3684654 h 3696320"/>
                <a:gd name="connsiteX8" fmla="*/ 4479666 w 4479666"/>
                <a:gd name="connsiteY8" fmla="*/ 2335393 h 3696320"/>
                <a:gd name="connsiteX9" fmla="*/ 2251499 w 4479666"/>
                <a:gd name="connsiteY9" fmla="*/ 154386 h 3696320"/>
                <a:gd name="connsiteX10" fmla="*/ 0 w 4479666"/>
                <a:gd name="connsiteY10" fmla="*/ 3261707 h 3696320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0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879" h="3541934">
                  <a:moveTo>
                    <a:pt x="4139869" y="2568212"/>
                  </a:moveTo>
                  <a:cubicBezTo>
                    <a:pt x="4193397" y="2573649"/>
                    <a:pt x="4177868" y="2498124"/>
                    <a:pt x="4124977" y="2508642"/>
                  </a:cubicBezTo>
                  <a:cubicBezTo>
                    <a:pt x="4112567" y="2509635"/>
                    <a:pt x="4056472" y="2542398"/>
                    <a:pt x="4065407" y="2574169"/>
                  </a:cubicBezTo>
                  <a:cubicBezTo>
                    <a:pt x="4064817" y="2651184"/>
                    <a:pt x="4114386" y="2702982"/>
                    <a:pt x="4178590" y="2699266"/>
                  </a:cubicBezTo>
                  <a:cubicBezTo>
                    <a:pt x="4283087" y="2700143"/>
                    <a:pt x="4358039" y="2639023"/>
                    <a:pt x="4343401" y="2514600"/>
                  </a:cubicBezTo>
                  <a:cubicBezTo>
                    <a:pt x="4356947" y="2299989"/>
                    <a:pt x="4240642" y="2191184"/>
                    <a:pt x="4059450" y="2186964"/>
                  </a:cubicBezTo>
                  <a:cubicBezTo>
                    <a:pt x="3848473" y="2189446"/>
                    <a:pt x="3545906" y="2391984"/>
                    <a:pt x="3547147" y="2708202"/>
                  </a:cubicBezTo>
                  <a:cubicBezTo>
                    <a:pt x="3546154" y="3073316"/>
                    <a:pt x="3862371" y="3534985"/>
                    <a:pt x="4372192" y="3530268"/>
                  </a:cubicBezTo>
                  <a:cubicBezTo>
                    <a:pt x="4971615" y="3541934"/>
                    <a:pt x="5723438" y="3034100"/>
                    <a:pt x="5733367" y="2181007"/>
                  </a:cubicBezTo>
                  <a:cubicBezTo>
                    <a:pt x="5736879" y="1040886"/>
                    <a:pt x="4745090" y="28373"/>
                    <a:pt x="3505201" y="0"/>
                  </a:cubicBezTo>
                  <a:cubicBezTo>
                    <a:pt x="1610219" y="19395"/>
                    <a:pt x="2753" y="1521084"/>
                    <a:pt x="0" y="3505200"/>
                  </a:cubicBezTo>
                </a:path>
              </a:pathLst>
            </a:custGeom>
            <a:ln w="76200">
              <a:solidFill>
                <a:srgbClr val="4A7EBB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533400" y="1066800"/>
              <a:ext cx="5736879" cy="3541934"/>
            </a:xfrm>
            <a:custGeom>
              <a:avLst/>
              <a:gdLst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90192"/>
                <a:gd name="connsiteX1" fmla="*/ 2871276 w 4618166"/>
                <a:gd name="connsiteY1" fmla="*/ 1080700 h 2190192"/>
                <a:gd name="connsiteX2" fmla="*/ 2811706 w 4618166"/>
                <a:gd name="connsiteY2" fmla="*/ 1146227 h 2190192"/>
                <a:gd name="connsiteX3" fmla="*/ 2924889 w 4618166"/>
                <a:gd name="connsiteY3" fmla="*/ 1271324 h 2190192"/>
                <a:gd name="connsiteX4" fmla="*/ 3115513 w 4618166"/>
                <a:gd name="connsiteY4" fmla="*/ 1092614 h 2190192"/>
                <a:gd name="connsiteX5" fmla="*/ 2805749 w 4618166"/>
                <a:gd name="connsiteY5" fmla="*/ 759022 h 2190192"/>
                <a:gd name="connsiteX6" fmla="*/ 2293446 w 4618166"/>
                <a:gd name="connsiteY6" fmla="*/ 1280260 h 2190192"/>
                <a:gd name="connsiteX7" fmla="*/ 3118491 w 4618166"/>
                <a:gd name="connsiteY7" fmla="*/ 2102326 h 2190192"/>
                <a:gd name="connsiteX8" fmla="*/ 4479666 w 4618166"/>
                <a:gd name="connsiteY8" fmla="*/ 753065 h 2190192"/>
                <a:gd name="connsiteX9" fmla="*/ 2287489 w 4618166"/>
                <a:gd name="connsiteY9" fmla="*/ 154386 h 2190192"/>
                <a:gd name="connsiteX10" fmla="*/ 0 w 4618166"/>
                <a:gd name="connsiteY10" fmla="*/ 1679379 h 2190192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65868"/>
                <a:gd name="connsiteX1" fmla="*/ 2871276 w 4618166"/>
                <a:gd name="connsiteY1" fmla="*/ 1080700 h 2165868"/>
                <a:gd name="connsiteX2" fmla="*/ 2811706 w 4618166"/>
                <a:gd name="connsiteY2" fmla="*/ 1146227 h 2165868"/>
                <a:gd name="connsiteX3" fmla="*/ 2924889 w 4618166"/>
                <a:gd name="connsiteY3" fmla="*/ 1271324 h 2165868"/>
                <a:gd name="connsiteX4" fmla="*/ 3115513 w 4618166"/>
                <a:gd name="connsiteY4" fmla="*/ 1092614 h 2165868"/>
                <a:gd name="connsiteX5" fmla="*/ 2805749 w 4618166"/>
                <a:gd name="connsiteY5" fmla="*/ 759022 h 2165868"/>
                <a:gd name="connsiteX6" fmla="*/ 2293446 w 4618166"/>
                <a:gd name="connsiteY6" fmla="*/ 1280260 h 2165868"/>
                <a:gd name="connsiteX7" fmla="*/ 3118491 w 4618166"/>
                <a:gd name="connsiteY7" fmla="*/ 2102326 h 2165868"/>
                <a:gd name="connsiteX8" fmla="*/ 4479666 w 4618166"/>
                <a:gd name="connsiteY8" fmla="*/ 753065 h 2165868"/>
                <a:gd name="connsiteX9" fmla="*/ 2287489 w 4618166"/>
                <a:gd name="connsiteY9" fmla="*/ 154386 h 2165868"/>
                <a:gd name="connsiteX10" fmla="*/ 0 w 4618166"/>
                <a:gd name="connsiteY10" fmla="*/ 1679379 h 2165868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5729"/>
                <a:gd name="connsiteX1" fmla="*/ 2871276 w 4618166"/>
                <a:gd name="connsiteY1" fmla="*/ 1080700 h 2115729"/>
                <a:gd name="connsiteX2" fmla="*/ 2811706 w 4618166"/>
                <a:gd name="connsiteY2" fmla="*/ 1146227 h 2115729"/>
                <a:gd name="connsiteX3" fmla="*/ 2924889 w 4618166"/>
                <a:gd name="connsiteY3" fmla="*/ 1271324 h 2115729"/>
                <a:gd name="connsiteX4" fmla="*/ 3115513 w 4618166"/>
                <a:gd name="connsiteY4" fmla="*/ 1092614 h 2115729"/>
                <a:gd name="connsiteX5" fmla="*/ 2805749 w 4618166"/>
                <a:gd name="connsiteY5" fmla="*/ 759022 h 2115729"/>
                <a:gd name="connsiteX6" fmla="*/ 2293446 w 4618166"/>
                <a:gd name="connsiteY6" fmla="*/ 1280260 h 2115729"/>
                <a:gd name="connsiteX7" fmla="*/ 3118491 w 4618166"/>
                <a:gd name="connsiteY7" fmla="*/ 2102326 h 2115729"/>
                <a:gd name="connsiteX8" fmla="*/ 4479666 w 4618166"/>
                <a:gd name="connsiteY8" fmla="*/ 753065 h 2115729"/>
                <a:gd name="connsiteX9" fmla="*/ 2287489 w 4618166"/>
                <a:gd name="connsiteY9" fmla="*/ 154386 h 2115729"/>
                <a:gd name="connsiteX10" fmla="*/ 0 w 4618166"/>
                <a:gd name="connsiteY10" fmla="*/ 1679379 h 2115729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618166"/>
                <a:gd name="connsiteY0" fmla="*/ 1140270 h 2113992"/>
                <a:gd name="connsiteX1" fmla="*/ 2871276 w 4618166"/>
                <a:gd name="connsiteY1" fmla="*/ 1080700 h 2113992"/>
                <a:gd name="connsiteX2" fmla="*/ 2811706 w 4618166"/>
                <a:gd name="connsiteY2" fmla="*/ 1146227 h 2113992"/>
                <a:gd name="connsiteX3" fmla="*/ 2924889 w 4618166"/>
                <a:gd name="connsiteY3" fmla="*/ 1271324 h 2113992"/>
                <a:gd name="connsiteX4" fmla="*/ 3115513 w 4618166"/>
                <a:gd name="connsiteY4" fmla="*/ 1092614 h 2113992"/>
                <a:gd name="connsiteX5" fmla="*/ 2805749 w 4618166"/>
                <a:gd name="connsiteY5" fmla="*/ 759022 h 2113992"/>
                <a:gd name="connsiteX6" fmla="*/ 2293446 w 4618166"/>
                <a:gd name="connsiteY6" fmla="*/ 1280260 h 2113992"/>
                <a:gd name="connsiteX7" fmla="*/ 3118491 w 4618166"/>
                <a:gd name="connsiteY7" fmla="*/ 2102326 h 2113992"/>
                <a:gd name="connsiteX8" fmla="*/ 4479666 w 4618166"/>
                <a:gd name="connsiteY8" fmla="*/ 753065 h 2113992"/>
                <a:gd name="connsiteX9" fmla="*/ 2287489 w 4618166"/>
                <a:gd name="connsiteY9" fmla="*/ 154386 h 2113992"/>
                <a:gd name="connsiteX10" fmla="*/ 0 w 46181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115513 w 4479666"/>
                <a:gd name="connsiteY4" fmla="*/ 1092614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1140270 h 2113992"/>
                <a:gd name="connsiteX1" fmla="*/ 2871276 w 4479666"/>
                <a:gd name="connsiteY1" fmla="*/ 1080700 h 2113992"/>
                <a:gd name="connsiteX2" fmla="*/ 2811706 w 4479666"/>
                <a:gd name="connsiteY2" fmla="*/ 1146227 h 2113992"/>
                <a:gd name="connsiteX3" fmla="*/ 2924889 w 4479666"/>
                <a:gd name="connsiteY3" fmla="*/ 1271324 h 2113992"/>
                <a:gd name="connsiteX4" fmla="*/ 3089699 w 4479666"/>
                <a:gd name="connsiteY4" fmla="*/ 1086658 h 2113992"/>
                <a:gd name="connsiteX5" fmla="*/ 2805749 w 4479666"/>
                <a:gd name="connsiteY5" fmla="*/ 759022 h 2113992"/>
                <a:gd name="connsiteX6" fmla="*/ 2293446 w 4479666"/>
                <a:gd name="connsiteY6" fmla="*/ 1280260 h 2113992"/>
                <a:gd name="connsiteX7" fmla="*/ 3118491 w 4479666"/>
                <a:gd name="connsiteY7" fmla="*/ 2102326 h 2113992"/>
                <a:gd name="connsiteX8" fmla="*/ 4479666 w 4479666"/>
                <a:gd name="connsiteY8" fmla="*/ 753065 h 2113992"/>
                <a:gd name="connsiteX9" fmla="*/ 2287489 w 4479666"/>
                <a:gd name="connsiteY9" fmla="*/ 154386 h 2113992"/>
                <a:gd name="connsiteX10" fmla="*/ 0 w 4479666"/>
                <a:gd name="connsiteY10" fmla="*/ 1679379 h 2113992"/>
                <a:gd name="connsiteX0" fmla="*/ 2886168 w 4479666"/>
                <a:gd name="connsiteY0" fmla="*/ 2722598 h 3696320"/>
                <a:gd name="connsiteX1" fmla="*/ 2871276 w 4479666"/>
                <a:gd name="connsiteY1" fmla="*/ 2663028 h 3696320"/>
                <a:gd name="connsiteX2" fmla="*/ 2811706 w 4479666"/>
                <a:gd name="connsiteY2" fmla="*/ 2728555 h 3696320"/>
                <a:gd name="connsiteX3" fmla="*/ 2924889 w 4479666"/>
                <a:gd name="connsiteY3" fmla="*/ 2853652 h 3696320"/>
                <a:gd name="connsiteX4" fmla="*/ 3089699 w 4479666"/>
                <a:gd name="connsiteY4" fmla="*/ 2668986 h 3696320"/>
                <a:gd name="connsiteX5" fmla="*/ 2805749 w 4479666"/>
                <a:gd name="connsiteY5" fmla="*/ 2341350 h 3696320"/>
                <a:gd name="connsiteX6" fmla="*/ 2293446 w 4479666"/>
                <a:gd name="connsiteY6" fmla="*/ 2862588 h 3696320"/>
                <a:gd name="connsiteX7" fmla="*/ 3118491 w 4479666"/>
                <a:gd name="connsiteY7" fmla="*/ 3684654 h 3696320"/>
                <a:gd name="connsiteX8" fmla="*/ 4479666 w 4479666"/>
                <a:gd name="connsiteY8" fmla="*/ 2335393 h 3696320"/>
                <a:gd name="connsiteX9" fmla="*/ 2251499 w 4479666"/>
                <a:gd name="connsiteY9" fmla="*/ 154386 h 3696320"/>
                <a:gd name="connsiteX10" fmla="*/ 0 w 4479666"/>
                <a:gd name="connsiteY10" fmla="*/ 3261707 h 3696320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788911 h 3762633"/>
                <a:gd name="connsiteX1" fmla="*/ 4124977 w 5733367"/>
                <a:gd name="connsiteY1" fmla="*/ 2729341 h 3762633"/>
                <a:gd name="connsiteX2" fmla="*/ 4065407 w 5733367"/>
                <a:gd name="connsiteY2" fmla="*/ 2794868 h 3762633"/>
                <a:gd name="connsiteX3" fmla="*/ 4178590 w 5733367"/>
                <a:gd name="connsiteY3" fmla="*/ 2919965 h 3762633"/>
                <a:gd name="connsiteX4" fmla="*/ 4343400 w 5733367"/>
                <a:gd name="connsiteY4" fmla="*/ 2735299 h 3762633"/>
                <a:gd name="connsiteX5" fmla="*/ 4059450 w 5733367"/>
                <a:gd name="connsiteY5" fmla="*/ 2407663 h 3762633"/>
                <a:gd name="connsiteX6" fmla="*/ 3547147 w 5733367"/>
                <a:gd name="connsiteY6" fmla="*/ 2928901 h 3762633"/>
                <a:gd name="connsiteX7" fmla="*/ 4372192 w 5733367"/>
                <a:gd name="connsiteY7" fmla="*/ 3750967 h 3762633"/>
                <a:gd name="connsiteX8" fmla="*/ 5733367 w 5733367"/>
                <a:gd name="connsiteY8" fmla="*/ 2401706 h 3762633"/>
                <a:gd name="connsiteX9" fmla="*/ 3505200 w 5733367"/>
                <a:gd name="connsiteY9" fmla="*/ 220699 h 3762633"/>
                <a:gd name="connsiteX10" fmla="*/ 0 w 5733367"/>
                <a:gd name="connsiteY10" fmla="*/ 3725899 h 3762633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3367"/>
                <a:gd name="connsiteY0" fmla="*/ 2568212 h 3541934"/>
                <a:gd name="connsiteX1" fmla="*/ 4124977 w 5733367"/>
                <a:gd name="connsiteY1" fmla="*/ 2508642 h 3541934"/>
                <a:gd name="connsiteX2" fmla="*/ 4065407 w 5733367"/>
                <a:gd name="connsiteY2" fmla="*/ 2574169 h 3541934"/>
                <a:gd name="connsiteX3" fmla="*/ 4178590 w 5733367"/>
                <a:gd name="connsiteY3" fmla="*/ 2699266 h 3541934"/>
                <a:gd name="connsiteX4" fmla="*/ 4343400 w 5733367"/>
                <a:gd name="connsiteY4" fmla="*/ 2514600 h 3541934"/>
                <a:gd name="connsiteX5" fmla="*/ 4059450 w 5733367"/>
                <a:gd name="connsiteY5" fmla="*/ 2186964 h 3541934"/>
                <a:gd name="connsiteX6" fmla="*/ 3547147 w 5733367"/>
                <a:gd name="connsiteY6" fmla="*/ 2708202 h 3541934"/>
                <a:gd name="connsiteX7" fmla="*/ 4372192 w 5733367"/>
                <a:gd name="connsiteY7" fmla="*/ 3530268 h 3541934"/>
                <a:gd name="connsiteX8" fmla="*/ 5733367 w 5733367"/>
                <a:gd name="connsiteY8" fmla="*/ 2181007 h 3541934"/>
                <a:gd name="connsiteX9" fmla="*/ 3505200 w 5733367"/>
                <a:gd name="connsiteY9" fmla="*/ 0 h 3541934"/>
                <a:gd name="connsiteX10" fmla="*/ 0 w 5733367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0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814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0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  <a:gd name="connsiteX0" fmla="*/ 4139869 w 5736879"/>
                <a:gd name="connsiteY0" fmla="*/ 2568212 h 3541934"/>
                <a:gd name="connsiteX1" fmla="*/ 4124977 w 5736879"/>
                <a:gd name="connsiteY1" fmla="*/ 2508642 h 3541934"/>
                <a:gd name="connsiteX2" fmla="*/ 4065407 w 5736879"/>
                <a:gd name="connsiteY2" fmla="*/ 2574169 h 3541934"/>
                <a:gd name="connsiteX3" fmla="*/ 4178590 w 5736879"/>
                <a:gd name="connsiteY3" fmla="*/ 2699266 h 3541934"/>
                <a:gd name="connsiteX4" fmla="*/ 4343401 w 5736879"/>
                <a:gd name="connsiteY4" fmla="*/ 2514600 h 3541934"/>
                <a:gd name="connsiteX5" fmla="*/ 4059450 w 5736879"/>
                <a:gd name="connsiteY5" fmla="*/ 2186964 h 3541934"/>
                <a:gd name="connsiteX6" fmla="*/ 3547147 w 5736879"/>
                <a:gd name="connsiteY6" fmla="*/ 2708202 h 3541934"/>
                <a:gd name="connsiteX7" fmla="*/ 4372192 w 5736879"/>
                <a:gd name="connsiteY7" fmla="*/ 3530268 h 3541934"/>
                <a:gd name="connsiteX8" fmla="*/ 5733367 w 5736879"/>
                <a:gd name="connsiteY8" fmla="*/ 2181007 h 3541934"/>
                <a:gd name="connsiteX9" fmla="*/ 3505201 w 5736879"/>
                <a:gd name="connsiteY9" fmla="*/ 0 h 3541934"/>
                <a:gd name="connsiteX10" fmla="*/ 0 w 5736879"/>
                <a:gd name="connsiteY10" fmla="*/ 3505200 h 35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36879" h="3541934">
                  <a:moveTo>
                    <a:pt x="4139869" y="2568212"/>
                  </a:moveTo>
                  <a:cubicBezTo>
                    <a:pt x="4193397" y="2573649"/>
                    <a:pt x="4177868" y="2498124"/>
                    <a:pt x="4124977" y="2508642"/>
                  </a:cubicBezTo>
                  <a:cubicBezTo>
                    <a:pt x="4112567" y="2509635"/>
                    <a:pt x="4056472" y="2542398"/>
                    <a:pt x="4065407" y="2574169"/>
                  </a:cubicBezTo>
                  <a:cubicBezTo>
                    <a:pt x="4064817" y="2651184"/>
                    <a:pt x="4114386" y="2702982"/>
                    <a:pt x="4178590" y="2699266"/>
                  </a:cubicBezTo>
                  <a:cubicBezTo>
                    <a:pt x="4283087" y="2700143"/>
                    <a:pt x="4358039" y="2639023"/>
                    <a:pt x="4343401" y="2514600"/>
                  </a:cubicBezTo>
                  <a:cubicBezTo>
                    <a:pt x="4356947" y="2299989"/>
                    <a:pt x="4240642" y="2191184"/>
                    <a:pt x="4059450" y="2186964"/>
                  </a:cubicBezTo>
                  <a:cubicBezTo>
                    <a:pt x="3848473" y="2189446"/>
                    <a:pt x="3545906" y="2391984"/>
                    <a:pt x="3547147" y="2708202"/>
                  </a:cubicBezTo>
                  <a:cubicBezTo>
                    <a:pt x="3546154" y="3073316"/>
                    <a:pt x="3862371" y="3534985"/>
                    <a:pt x="4372192" y="3530268"/>
                  </a:cubicBezTo>
                  <a:cubicBezTo>
                    <a:pt x="4971615" y="3541934"/>
                    <a:pt x="5723438" y="3034100"/>
                    <a:pt x="5733367" y="2181007"/>
                  </a:cubicBezTo>
                  <a:cubicBezTo>
                    <a:pt x="5736879" y="1040886"/>
                    <a:pt x="4745090" y="28373"/>
                    <a:pt x="3505201" y="0"/>
                  </a:cubicBezTo>
                  <a:cubicBezTo>
                    <a:pt x="1610219" y="19395"/>
                    <a:pt x="2753" y="1521084"/>
                    <a:pt x="0" y="3505200"/>
                  </a:cubicBezTo>
                </a:path>
              </a:pathLst>
            </a:custGeom>
            <a:ln w="76200">
              <a:solidFill>
                <a:srgbClr val="4074B1">
                  <a:alpha val="50196"/>
                </a:srgb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AutoShape 2" descr="Image result for archimedean spira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8" name="AutoShape 4" descr="Image result for archimedean spira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9" name="Rectangle 18"/>
          <p:cNvSpPr/>
          <p:nvPr userDrawn="1"/>
        </p:nvSpPr>
        <p:spPr>
          <a:xfrm flipH="1">
            <a:off x="914400" y="3154680"/>
            <a:ext cx="457200" cy="27432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C355-D3E8-48AD-964F-272A53AAE26E}" type="datetime1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CEDD-D492-417C-9668-11AA6DFFC539}" type="datetime1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CFC-DC90-4EA8-A3F8-C44863BE3760}" type="datetime1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607E-B7D0-4E4B-8C16-62443A786ED7}" type="datetime1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0D6-36AE-45AE-B3C2-7E3594DA6768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A1A7-740B-4AD8-9D92-DD93B7E6E0A0}" type="datetime1">
              <a:rPr lang="en-CA" smtClean="0"/>
              <a:t>2018-01-23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AD0A-1E2E-4A94-9373-65B1C87BD7A1}" type="datetime1">
              <a:rPr lang="en-CA" smtClean="0"/>
              <a:t>2018-01-23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CA0-746F-428D-8028-638FF317FA08}" type="datetime1">
              <a:rPr lang="en-CA" smtClean="0"/>
              <a:t>2018-01-23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0FB3-A8A0-43D9-BC4E-79CC6AB8E9DC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A366-52C9-46D1-8D33-637AE8578C08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‹#›</a:t>
            </a:fld>
            <a:endParaRPr lang="en-CA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577C654-5249-4503-AB1E-B28C01BA87A1}" type="datetime1">
              <a:rPr lang="en-CA" smtClean="0"/>
              <a:t>2018-01-23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Programming 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BE8857-0C14-4B39-96CC-3327B00ED345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21" name="Rectangle 120"/>
          <p:cNvSpPr/>
          <p:nvPr userDrawn="1"/>
        </p:nvSpPr>
        <p:spPr>
          <a:xfrm>
            <a:off x="0" y="0"/>
            <a:ext cx="274320" cy="609600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Chevron 121"/>
          <p:cNvSpPr/>
          <p:nvPr userDrawn="1"/>
        </p:nvSpPr>
        <p:spPr>
          <a:xfrm>
            <a:off x="0" y="0"/>
            <a:ext cx="868680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 userDrawn="1"/>
        </p:nvSpPr>
        <p:spPr>
          <a:xfrm>
            <a:off x="8229600" y="1371600"/>
            <a:ext cx="457200" cy="274320"/>
          </a:xfrm>
          <a:prstGeom prst="rect">
            <a:avLst/>
          </a:prstGeom>
          <a:solidFill>
            <a:srgbClr val="7BA02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Chevron 123"/>
          <p:cNvSpPr/>
          <p:nvPr userDrawn="1"/>
        </p:nvSpPr>
        <p:spPr>
          <a:xfrm flipH="1">
            <a:off x="914400" y="1371600"/>
            <a:ext cx="7620000" cy="274320"/>
          </a:xfrm>
          <a:prstGeom prst="chevron">
            <a:avLst/>
          </a:prstGeom>
          <a:gradFill>
            <a:gsLst>
              <a:gs pos="0">
                <a:srgbClr val="7BA028"/>
              </a:gs>
              <a:gs pos="100000">
                <a:srgbClr val="BCC84C">
                  <a:alpha val="5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sz="80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400800" cy="17526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CA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2044F-C9C4-416E-B553-7520ED7D8A63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50% after a missed deadline</a:t>
            </a:r>
          </a:p>
          <a:p>
            <a:r>
              <a:rPr lang="en-CA" dirty="0"/>
              <a:t>100% penalty after the second day </a:t>
            </a:r>
            <a:r>
              <a:rPr lang="en-CA"/>
              <a:t>of classes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CA81-8505-479F-A7B9-D020325C6396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F848-FF89-479A-BC63-3F4AAAFCFAC8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Narendra</a:t>
            </a:r>
            <a:r>
              <a:rPr lang="en-CA" dirty="0"/>
              <a:t> </a:t>
            </a:r>
            <a:r>
              <a:rPr lang="en-CA" dirty="0" err="1"/>
              <a:t>Pershad</a:t>
            </a:r>
            <a:endParaRPr lang="en-CA" dirty="0"/>
          </a:p>
          <a:p>
            <a:r>
              <a:rPr lang="en-CA" dirty="0"/>
              <a:t>npershad@my.centennialcollege.ca</a:t>
            </a:r>
          </a:p>
          <a:p>
            <a:r>
              <a:rPr lang="en-CA" dirty="0"/>
              <a:t>Software Program Cluster, ICET, SETAS</a:t>
            </a:r>
          </a:p>
          <a:p>
            <a:r>
              <a:rPr lang="en-CA" dirty="0"/>
              <a:t>Rm. A2-30</a:t>
            </a:r>
          </a:p>
          <a:p>
            <a:r>
              <a:rPr lang="en-CA" dirty="0"/>
              <a:t>Ext. 8231</a:t>
            </a:r>
          </a:p>
          <a:p>
            <a:r>
              <a:rPr lang="en-CA" dirty="0"/>
              <a:t>Work location</a:t>
            </a:r>
          </a:p>
          <a:p>
            <a:pPr lvl="1"/>
            <a:r>
              <a:rPr lang="en-CA" dirty="0"/>
              <a:t>P:\npersh\COMP100\common</a:t>
            </a:r>
          </a:p>
          <a:p>
            <a:pPr lvl="1"/>
            <a:r>
              <a:rPr lang="en-CA" dirty="0"/>
              <a:t>P:\npersh\COMP100\001…002 etc.</a:t>
            </a:r>
          </a:p>
          <a:p>
            <a:r>
              <a:rPr lang="en-CA" dirty="0"/>
              <a:t>Remote file access</a:t>
            </a:r>
          </a:p>
          <a:p>
            <a:pPr lvl="1"/>
            <a:r>
              <a:rPr lang="en-CA" dirty="0"/>
              <a:t>netdrive.centennialcollege.ca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FF2FE-8A3D-46D4-A996-BB3B94FCAA05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Programming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the prerequisite for all other COMP courses</a:t>
            </a:r>
          </a:p>
          <a:p>
            <a:r>
              <a:rPr lang="en-CA" dirty="0"/>
              <a:t>Provides the foundation for logical thinking and problem solving</a:t>
            </a:r>
          </a:p>
          <a:p>
            <a:r>
              <a:rPr lang="en-CA" dirty="0"/>
              <a:t>Develops an appreciation for sound/proper coding standards</a:t>
            </a:r>
          </a:p>
          <a:p>
            <a:r>
              <a:rPr lang="en-CA" dirty="0"/>
              <a:t>Introduces the tools that will be used in all programming courses</a:t>
            </a:r>
          </a:p>
          <a:p>
            <a:r>
              <a:rPr lang="en-CA" dirty="0"/>
              <a:t>Instills ethical practices for school and later for work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E68A-65AF-4F9C-81A7-2BBE99DA53DC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Types</a:t>
            </a:r>
          </a:p>
          <a:p>
            <a:r>
              <a:rPr lang="en-CA" dirty="0"/>
              <a:t>Sequence</a:t>
            </a:r>
          </a:p>
          <a:p>
            <a:r>
              <a:rPr lang="en-CA" dirty="0"/>
              <a:t>Selection</a:t>
            </a:r>
          </a:p>
          <a:p>
            <a:r>
              <a:rPr lang="en-CA" dirty="0"/>
              <a:t>Iteration</a:t>
            </a:r>
          </a:p>
          <a:p>
            <a:r>
              <a:rPr lang="en-CA" dirty="0"/>
              <a:t>Methods</a:t>
            </a:r>
          </a:p>
          <a:p>
            <a:r>
              <a:rPr lang="en-CA" dirty="0"/>
              <a:t>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8472-856C-4B5B-A7BB-390FBA9EADE4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Lab Assignments – 40%</a:t>
            </a:r>
          </a:p>
          <a:p>
            <a:pPr lvl="1"/>
            <a:r>
              <a:rPr lang="en-CA" dirty="0"/>
              <a:t>Assignments 6</a:t>
            </a:r>
          </a:p>
          <a:p>
            <a:pPr lvl="1"/>
            <a:r>
              <a:rPr lang="en-CA" dirty="0"/>
              <a:t>Quizzes - 7</a:t>
            </a:r>
          </a:p>
          <a:p>
            <a:r>
              <a:rPr lang="en-CA" dirty="0"/>
              <a:t>Test – 60%</a:t>
            </a:r>
          </a:p>
          <a:p>
            <a:pPr lvl="1"/>
            <a:r>
              <a:rPr lang="en-CA" dirty="0"/>
              <a:t>Test 1 – week 5</a:t>
            </a:r>
          </a:p>
          <a:p>
            <a:pPr lvl="1"/>
            <a:r>
              <a:rPr lang="en-CA" dirty="0"/>
              <a:t>Test 2 – week 9</a:t>
            </a:r>
          </a:p>
          <a:p>
            <a:pPr lvl="1"/>
            <a:r>
              <a:rPr lang="en-CA" dirty="0"/>
              <a:t>Test 3 – week 14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EAF9-1401-4E56-8AE9-A4B0B4C043DB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Textbook and Learning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Microsoft® Visual C# 2015: An Introduction to Object-Oriented Programming, 6th Edition Joyce Farrell, ISBN-10: 1285860233 | ISBN-13: 9781285860237, 864 Pages, published by Cengage Learning, 2016. Available on Safari IT Books online.</a:t>
            </a:r>
          </a:p>
          <a:p>
            <a:r>
              <a:rPr lang="en-CA" dirty="0"/>
              <a:t>MSDN Documentation</a:t>
            </a:r>
          </a:p>
          <a:p>
            <a:r>
              <a:rPr lang="en-CA" dirty="0"/>
              <a:t>Lecture Slides</a:t>
            </a:r>
          </a:p>
          <a:p>
            <a:r>
              <a:rPr lang="en-CA" dirty="0"/>
              <a:t>Instructor Demonstration</a:t>
            </a:r>
          </a:p>
          <a:p>
            <a:r>
              <a:rPr lang="en-CA" dirty="0" err="1"/>
              <a:t>youtube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0752-7331-4E16-9EDC-D7720376B802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1366">
            <a:off x="5708978" y="3802990"/>
            <a:ext cx="2079816" cy="256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Regular and punctual</a:t>
            </a:r>
          </a:p>
          <a:p>
            <a:r>
              <a:rPr lang="en-CA" dirty="0"/>
              <a:t>Must have Visual Studio ready</a:t>
            </a:r>
          </a:p>
          <a:p>
            <a:r>
              <a:rPr lang="en-CA" dirty="0"/>
              <a:t>Complete all assignment etc.</a:t>
            </a:r>
          </a:p>
          <a:p>
            <a:r>
              <a:rPr lang="en-CA" dirty="0"/>
              <a:t>Do the required reading before class</a:t>
            </a:r>
          </a:p>
          <a:p>
            <a:r>
              <a:rPr lang="en-CA" dirty="0"/>
              <a:t>If you are absent, you are responsible for the missed materials</a:t>
            </a:r>
          </a:p>
          <a:p>
            <a:r>
              <a:rPr lang="en-CA" dirty="0"/>
              <a:t>Must show up for all tests!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0E1E-874E-45CE-AAD6-19275F8862C2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Honesty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 plagiarism</a:t>
            </a:r>
          </a:p>
          <a:p>
            <a:r>
              <a:rPr lang="en-CA" dirty="0"/>
              <a:t>You will be ask to verify any work submitted to the instructor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8471-EE06-483B-88BF-E04968675C99}" type="datetime1">
              <a:rPr lang="en-CA" smtClean="0"/>
              <a:t>2018-01-23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Prior Learning Assessment Recognition</a:t>
            </a:r>
          </a:p>
          <a:p>
            <a:r>
              <a:rPr lang="en-CA" dirty="0"/>
              <a:t>This course is available for PLAR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0B75-8FFB-4CCE-AE7F-854853C20053}" type="datetime1">
              <a:rPr lang="en-CA" smtClean="0"/>
              <a:t>2018-01-23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Programming 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58D-5A00-4847-9CAC-97E829A98A26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21622"/>
      </p:ext>
    </p:extLst>
  </p:cSld>
  <p:clrMapOvr>
    <a:masterClrMapping/>
  </p:clrMapOvr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217</TotalTime>
  <Words>323</Words>
  <Application>Microsoft Macintosh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Verdana</vt:lpstr>
      <vt:lpstr>Wingdings 2</vt:lpstr>
      <vt:lpstr>Spring</vt:lpstr>
      <vt:lpstr>Programming I</vt:lpstr>
      <vt:lpstr>Instructor</vt:lpstr>
      <vt:lpstr>Why Programming I?</vt:lpstr>
      <vt:lpstr>Major Concepts</vt:lpstr>
      <vt:lpstr>Evaluation Scheme</vt:lpstr>
      <vt:lpstr>Textbook and Learning Materials</vt:lpstr>
      <vt:lpstr>Responsibilities</vt:lpstr>
      <vt:lpstr>Honesty </vt:lpstr>
      <vt:lpstr>PLAR</vt:lpstr>
      <vt:lpstr>Labs and Assignments</vt:lpstr>
      <vt:lpstr>Questions</vt:lpstr>
    </vt:vector>
  </TitlesOfParts>
  <Company>Grizli777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Microsoft Office User</cp:lastModifiedBy>
  <cp:revision>26</cp:revision>
  <dcterms:created xsi:type="dcterms:W3CDTF">2017-09-01T13:34:04Z</dcterms:created>
  <dcterms:modified xsi:type="dcterms:W3CDTF">2018-01-23T13:09:20Z</dcterms:modified>
</cp:coreProperties>
</file>