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7" r:id="rId4"/>
    <p:sldId id="283" r:id="rId5"/>
    <p:sldId id="279" r:id="rId6"/>
    <p:sldId id="284" r:id="rId7"/>
    <p:sldId id="280" r:id="rId8"/>
    <p:sldId id="285" r:id="rId9"/>
    <p:sldId id="281" r:id="rId10"/>
    <p:sldId id="286" r:id="rId11"/>
    <p:sldId id="282" r:id="rId12"/>
    <p:sldId id="287" r:id="rId13"/>
    <p:sldId id="278" r:id="rId14"/>
    <p:sldId id="288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BE"/>
    <a:srgbClr val="336600"/>
    <a:srgbClr val="23CDA5"/>
    <a:srgbClr val="010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6" autoAdjust="0"/>
  </p:normalViewPr>
  <p:slideViewPr>
    <p:cSldViewPr>
      <p:cViewPr varScale="1">
        <p:scale>
          <a:sx n="83" d="100"/>
          <a:sy n="83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5678-4C67-4ACE-8D79-12A28AEE120A}" type="datetimeFigureOut">
              <a:rPr lang="en-CA" smtClean="0"/>
              <a:t>13/10/2017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095D-C149-4827-A3EF-D640D0C6D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737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runtime keeps track of the variables and their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following</a:t>
            </a:r>
            <a:r>
              <a:rPr lang="en-CA" baseline="0" dirty="0" smtClean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See page 49 in text for a list</a:t>
            </a:r>
            <a:r>
              <a:rPr lang="en-CA" baseline="0" dirty="0" smtClean="0"/>
              <a:t> of all the native types in C#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0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Numbers outside</a:t>
            </a:r>
            <a:r>
              <a:rPr lang="en-CA" baseline="0" dirty="0" smtClean="0"/>
              <a:t> the range of 0 to 2</a:t>
            </a:r>
            <a:r>
              <a:rPr lang="en-CA" baseline="30000" dirty="0" smtClean="0"/>
              <a:t>16</a:t>
            </a:r>
            <a:r>
              <a:rPr lang="en-CA" baseline="0" dirty="0" smtClean="0"/>
              <a:t> i.e. 0 to 65536 cannot be converted to a char</a:t>
            </a:r>
          </a:p>
          <a:p>
            <a:r>
              <a:rPr lang="en-CA" baseline="0" dirty="0" smtClean="0"/>
              <a:t>Similarly numbers outside of the range of an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cannot be converted to an </a:t>
            </a:r>
            <a:r>
              <a:rPr lang="en-CA" baseline="0" dirty="0" err="1" smtClean="0"/>
              <a:t>int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Meta character \t, \n, \r, \b</a:t>
            </a:r>
            <a:r>
              <a:rPr lang="en-CA" baseline="0" dirty="0" smtClean="0"/>
              <a:t> see page 74 in your text for more escape sequences</a:t>
            </a:r>
            <a:endParaRPr lang="en-CA" dirty="0" smtClean="0"/>
          </a:p>
          <a:p>
            <a:r>
              <a:rPr lang="en-CA" dirty="0" smtClean="0"/>
              <a:t>The ampersand symbol</a:t>
            </a:r>
            <a:r>
              <a:rPr lang="en-CA" baseline="0" dirty="0" smtClean="0"/>
              <a:t> initiates a verbatim string i.e. as 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would the following</a:t>
            </a:r>
            <a:r>
              <a:rPr lang="en-CA" baseline="0" dirty="0" smtClean="0"/>
              <a:t> will fail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"12.3"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 smtClean="0"/>
          </a:p>
          <a:p>
            <a:pPr marL="114300" indent="0">
              <a:buNone/>
            </a:pPr>
            <a:r>
              <a:rPr lang="en-CA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"400"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following</a:t>
            </a:r>
            <a:r>
              <a:rPr lang="en-CA" baseline="0" dirty="0" smtClean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following</a:t>
            </a:r>
            <a:r>
              <a:rPr lang="en-CA" baseline="0" dirty="0" smtClean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may format double using the C or F </a:t>
            </a:r>
            <a:r>
              <a:rPr lang="en-CA" dirty="0" err="1" smtClean="0"/>
              <a:t>specifier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following</a:t>
            </a:r>
            <a:r>
              <a:rPr lang="en-CA" baseline="0" dirty="0" smtClean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8D98-194C-48CF-91DE-FBB204ACA5C6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8CB1-744F-4163-8A71-F2663DDB5E51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D28-05FA-434B-B444-F187ED36F146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3C67-4803-4AD8-9A70-4DB40F16498A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3E77-70A2-4FA9-9116-6B38CC2D76CE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4083-3FA4-4C93-9D2B-D9FA290C3F5A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DA0-96CF-4142-802D-8EAA91882080}" type="datetime1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088-E82F-46CF-8BF0-2DEB7712AD24}" type="datetime1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C7-8BD1-44B5-84BD-E81C351F6A7A}" type="datetime1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ADD-81A4-4AE8-800D-C11309525D4A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7F4-0008-42B1-876A-C76C1388CA03}" type="datetime1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0B092C-0F51-49A4-8189-714CCAE903B8}" type="datetime1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</a:t>
            </a:r>
          </a:p>
          <a:p>
            <a:r>
              <a:rPr lang="en-US" dirty="0" err="1" smtClean="0"/>
              <a:t>Narendra</a:t>
            </a:r>
            <a:r>
              <a:rPr lang="en-US" dirty="0" smtClean="0"/>
              <a:t> </a:t>
            </a:r>
            <a:r>
              <a:rPr lang="en-US" dirty="0" err="1" smtClean="0"/>
              <a:t>Pershad</a:t>
            </a:r>
            <a:endParaRPr lang="en-US" dirty="0" smtClean="0"/>
          </a:p>
          <a:p>
            <a:r>
              <a:rPr lang="en-US" dirty="0" smtClean="0"/>
              <a:t>Winter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Double to other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1.23 + 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+ 12.3;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+ 1.3E5;</a:t>
            </a:r>
          </a:p>
          <a:p>
            <a:r>
              <a:rPr lang="en-CA" dirty="0" smtClean="0"/>
              <a:t>To </a:t>
            </a:r>
            <a:r>
              <a:rPr lang="en-CA" dirty="0" err="1" smtClean="0"/>
              <a:t>int</a:t>
            </a:r>
            <a:r>
              <a:rPr lang="en-CA" dirty="0" smtClean="0"/>
              <a:t> (by implicit cast)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)3.21;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char</a:t>
            </a:r>
            <a:r>
              <a:rPr lang="en-CA" dirty="0"/>
              <a:t> (by implicit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(char)65.4;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</a:t>
            </a:r>
            <a:r>
              <a:rPr lang="en-CA" dirty="0" err="1" smtClean="0"/>
              <a:t>bool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ym typeface="Wingdings"/>
              </a:rPr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is value that may be true or false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used to be comparisons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Bool</a:t>
            </a:r>
            <a:r>
              <a:rPr lang="en-CA" dirty="0" smtClean="0"/>
              <a:t> to other types 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dirty="0"/>
          </a:p>
          <a:p>
            <a:endParaRPr lang="en-CA" dirty="0" smtClean="0"/>
          </a:p>
          <a:p>
            <a:pPr marL="114300" indent="0">
              <a:buNone/>
            </a:pPr>
            <a:r>
              <a:rPr lang="en-CA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OTHER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data-type is crucial in mastering the semantics of a language</a:t>
            </a:r>
          </a:p>
          <a:p>
            <a:r>
              <a:rPr lang="en-US" dirty="0" smtClean="0"/>
              <a:t>String is the most flexible data types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is the least flexible data types</a:t>
            </a:r>
          </a:p>
          <a:p>
            <a:r>
              <a:rPr lang="en-US" dirty="0" smtClean="0"/>
              <a:t>Although some conversions are automatic (implicit), you should do an explicit cast</a:t>
            </a:r>
          </a:p>
          <a:p>
            <a:r>
              <a:rPr lang="en-US" dirty="0" smtClean="0"/>
              <a:t>Casting a double to an </a:t>
            </a:r>
            <a:r>
              <a:rPr lang="en-US" dirty="0" err="1" smtClean="0"/>
              <a:t>int</a:t>
            </a:r>
            <a:r>
              <a:rPr lang="en-US" dirty="0" smtClean="0"/>
              <a:t> does not do any rounding – it simply discards the fractional part of the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11150"/>
              </p:ext>
            </p:extLst>
          </p:nvPr>
        </p:nvGraphicFramePr>
        <p:xfrm>
          <a:off x="251520" y="1556792"/>
          <a:ext cx="8568954" cy="453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/>
                <a:gridCol w="1428159"/>
                <a:gridCol w="1428159"/>
                <a:gridCol w="1428159"/>
                <a:gridCol w="1428159"/>
                <a:gridCol w="1428159"/>
              </a:tblGrid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7504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ToInt32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ToBoolean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</a:t>
                      </a:r>
                      <a:r>
                        <a:rPr lang="en-CA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a string using the '+' operator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(double)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(double)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fixed precision number</a:t>
            </a:r>
          </a:p>
          <a:p>
            <a:r>
              <a:rPr lang="en-CA" dirty="0" smtClean="0"/>
              <a:t>Uses 128 bit for storage </a:t>
            </a:r>
          </a:p>
          <a:p>
            <a:r>
              <a:rPr lang="en-CA" dirty="0" smtClean="0"/>
              <a:t>-7.9x10</a:t>
            </a:r>
            <a:r>
              <a:rPr lang="en-CA" baseline="30000" dirty="0" smtClean="0"/>
              <a:t>28</a:t>
            </a:r>
            <a:r>
              <a:rPr lang="en-CA" dirty="0" smtClean="0"/>
              <a:t> </a:t>
            </a:r>
            <a:r>
              <a:rPr lang="en-CA" smtClean="0"/>
              <a:t>to +7.9x10</a:t>
            </a:r>
            <a:r>
              <a:rPr lang="en-CA" baseline="30000" smtClean="0"/>
              <a:t>28</a:t>
            </a:r>
            <a:r>
              <a:rPr lang="en-CA" smtClean="0"/>
              <a:t> 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 double is accurate to 15 digits</a:t>
            </a:r>
          </a:p>
          <a:p>
            <a:r>
              <a:rPr lang="en-CA" dirty="0" smtClean="0"/>
              <a:t>A decimal is accurate to 28 digits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3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 smtClean="0"/>
              <a:t>We use binary computer.</a:t>
            </a:r>
          </a:p>
          <a:p>
            <a:pPr marL="36576" indent="0">
              <a:buNone/>
            </a:pPr>
            <a:r>
              <a:rPr lang="en-CA" dirty="0" smtClean="0"/>
              <a:t>All information is stored as 1’s and 0’s</a:t>
            </a:r>
          </a:p>
          <a:p>
            <a:pPr marL="36576" indent="0">
              <a:buNone/>
            </a:pPr>
            <a:endParaRPr lang="en-CA" dirty="0" smtClean="0"/>
          </a:p>
          <a:p>
            <a:pPr marL="36576" indent="0">
              <a:buNone/>
            </a:pPr>
            <a:r>
              <a:rPr lang="en-CA" dirty="0" smtClean="0"/>
              <a:t>Consider the bit sequence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0100 0001</a:t>
            </a:r>
            <a:r>
              <a:rPr lang="en-CA" dirty="0" smtClean="0"/>
              <a:t>. What does it represents?</a:t>
            </a:r>
          </a:p>
          <a:p>
            <a:pPr marL="36576" indent="0">
              <a:buNone/>
            </a:pPr>
            <a:r>
              <a:rPr lang="en-CA" dirty="0" smtClean="0"/>
              <a:t>The number 65</a:t>
            </a:r>
          </a:p>
          <a:p>
            <a:pPr marL="36576" indent="0">
              <a:buNone/>
            </a:pPr>
            <a:r>
              <a:rPr lang="en-CA" dirty="0" smtClean="0"/>
              <a:t>The char A</a:t>
            </a:r>
          </a:p>
          <a:p>
            <a:pPr marL="36576" indent="0">
              <a:buNone/>
            </a:pPr>
            <a:r>
              <a:rPr lang="en-CA" dirty="0" smtClean="0"/>
              <a:t>The </a:t>
            </a:r>
            <a:r>
              <a:rPr lang="en-CA" dirty="0" err="1" smtClean="0"/>
              <a:t>bool</a:t>
            </a:r>
            <a:r>
              <a:rPr lang="en-CA" dirty="0" smtClean="0"/>
              <a:t> true</a:t>
            </a:r>
          </a:p>
          <a:p>
            <a:pPr marL="36576" indent="0">
              <a:buNone/>
            </a:pPr>
            <a:r>
              <a:rPr lang="en-CA" dirty="0" smtClean="0"/>
              <a:t>Double??</a:t>
            </a:r>
          </a:p>
          <a:p>
            <a:pPr marL="36576" indent="0">
              <a:buNone/>
            </a:pPr>
            <a:r>
              <a:rPr lang="en-CA" dirty="0" smtClean="0"/>
              <a:t>String 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is a sequence of zero or more </a:t>
            </a:r>
            <a:r>
              <a:rPr lang="en-US" dirty="0" err="1" smtClean="0"/>
              <a:t>unicode</a:t>
            </a:r>
            <a:r>
              <a:rPr lang="en-US" dirty="0" smtClean="0"/>
              <a:t> characters</a:t>
            </a:r>
          </a:p>
          <a:p>
            <a:pPr>
              <a:buNone/>
            </a:pPr>
            <a:r>
              <a:rPr lang="en-US" dirty="0" smtClean="0"/>
              <a:t>Delimited by a pair of double quotes</a:t>
            </a:r>
          </a:p>
          <a:p>
            <a:r>
              <a:rPr lang="en-US" dirty="0" smtClean="0"/>
              <a:t>Used to store text, part#, </a:t>
            </a:r>
            <a:r>
              <a:rPr lang="en-US" dirty="0" err="1" smtClean="0"/>
              <a:t>tel</a:t>
            </a:r>
            <a:r>
              <a:rPr lang="en-US" dirty="0" smtClean="0"/>
              <a:t>, e.g.</a:t>
            </a:r>
          </a:p>
          <a:p>
            <a:r>
              <a:rPr lang="en-US" dirty="0" smtClean="0"/>
              <a:t>Size is only limited by the amount of memory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ello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+ b);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"\\icet1vm\1vm\npershad"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</a:t>
            </a:r>
            <a:r>
              <a:rPr lang="en-CA" dirty="0"/>
              <a:t>to other </a:t>
            </a:r>
            <a:r>
              <a:rPr lang="en-CA" dirty="0" smtClean="0"/>
              <a:t>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</a:t>
            </a:r>
            <a:r>
              <a:rPr lang="en-CA" dirty="0" err="1" smtClean="0"/>
              <a:t>int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 smtClean="0"/>
              <a:t>To double</a:t>
            </a:r>
          </a:p>
          <a:p>
            <a:pPr marL="114300" indent="0">
              <a:buNone/>
            </a:pPr>
            <a:r>
              <a:rPr lang="en-CA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"3.14"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char</a:t>
            </a:r>
          </a:p>
          <a:p>
            <a:pPr marL="114300" indent="0">
              <a:buNone/>
            </a:pPr>
            <a:r>
              <a:rPr lang="en-CA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r>
              <a:rPr lang="en-CA" dirty="0" smtClean="0"/>
              <a:t>To </a:t>
            </a:r>
            <a:r>
              <a:rPr lang="en-CA" dirty="0" err="1" smtClean="0"/>
              <a:t>bool</a:t>
            </a:r>
            <a:endParaRPr lang="en-CA" dirty="0" smtClean="0"/>
          </a:p>
          <a:p>
            <a:pPr marL="114300" indent="0">
              <a:buNone/>
            </a:pPr>
            <a:r>
              <a:rPr lang="en-CA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ym typeface="Wingdings"/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is a whole number. Signed 32-bit integer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Used to store numbers that you may perform the usual arithmetic operations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sz="20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 2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-2,147,483,648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2,147,483,647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dirty="0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6;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</a:t>
            </a:r>
            <a:r>
              <a:rPr lang="en-CA" dirty="0" smtClean="0"/>
              <a:t> to other types conversions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 + 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+ 123;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+ 123;</a:t>
            </a:r>
          </a:p>
          <a:p>
            <a:r>
              <a:rPr lang="en-CA" dirty="0" smtClean="0"/>
              <a:t>To double (by </a:t>
            </a:r>
            <a:r>
              <a:rPr lang="en-CA" dirty="0" smtClean="0"/>
              <a:t>explicit </a:t>
            </a:r>
            <a:r>
              <a:rPr lang="en-CA" dirty="0" smtClean="0"/>
              <a:t>cast)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(double)321;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char</a:t>
            </a:r>
            <a:r>
              <a:rPr lang="en-CA" dirty="0"/>
              <a:t> (by </a:t>
            </a:r>
            <a:r>
              <a:rPr lang="en-CA" dirty="0"/>
              <a:t>explicit cast</a:t>
            </a:r>
            <a:r>
              <a:rPr lang="en-CA" dirty="0"/>
              <a:t>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(char)65;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</a:t>
            </a:r>
            <a:r>
              <a:rPr lang="en-CA" dirty="0" err="1" smtClean="0"/>
              <a:t>bool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This is actually a 16-bit numeric value</a:t>
            </a:r>
          </a:p>
          <a:p>
            <a:pPr>
              <a:buNone/>
            </a:pPr>
            <a:r>
              <a:rPr lang="en-US" dirty="0" smtClean="0"/>
              <a:t>A char literal is delimited by a pair of single quotes</a:t>
            </a:r>
          </a:p>
          <a:p>
            <a:pPr>
              <a:buNone/>
            </a:pPr>
            <a:endParaRPr lang="en-US" dirty="0" smtClean="0"/>
          </a:p>
          <a:p>
            <a:r>
              <a:rPr lang="en-CA" dirty="0" smtClean="0"/>
              <a:t>Constants </a:t>
            </a:r>
            <a:r>
              <a:rPr lang="en-CA" dirty="0"/>
              <a:t>of the char type can be written as character literals, hexadecimal escape sequence, or Unicode </a:t>
            </a:r>
            <a:r>
              <a:rPr lang="en-CA" dirty="0" smtClean="0"/>
              <a:t>representation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'\x0058'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'\u0058'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 to other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 smtClean="0"/>
              <a:t>To double (by </a:t>
            </a:r>
            <a:r>
              <a:rPr lang="en-CA" dirty="0"/>
              <a:t>explicit cast</a:t>
            </a:r>
            <a:r>
              <a:rPr lang="en-CA" dirty="0" smtClean="0"/>
              <a:t>)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/>
              <a:t>by </a:t>
            </a:r>
            <a:r>
              <a:rPr lang="en-CA"/>
              <a:t>explicit cast</a:t>
            </a:r>
            <a:r>
              <a:rPr lang="en-CA" dirty="0"/>
              <a:t>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)'a';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/>
              <a:t>To </a:t>
            </a:r>
            <a:r>
              <a:rPr lang="en-CA" dirty="0" err="1" smtClean="0"/>
              <a:t>bool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0">
              <a:buNone/>
            </a:pPr>
            <a:r>
              <a:rPr lang="en-US" dirty="0" smtClean="0"/>
              <a:t>This is a number that can have a fractional part. A 64-bit floating point value</a:t>
            </a:r>
          </a:p>
          <a:p>
            <a:pPr>
              <a:buNone/>
            </a:pPr>
            <a:endParaRPr lang="en-US" dirty="0" smtClean="0"/>
          </a:p>
          <a:p>
            <a:r>
              <a:rPr lang="en-CA" dirty="0"/>
              <a:t>Positive and negative zero.</a:t>
            </a:r>
          </a:p>
          <a:p>
            <a:r>
              <a:rPr lang="en-CA" dirty="0"/>
              <a:t>Positive and negative infinity.</a:t>
            </a:r>
          </a:p>
          <a:p>
            <a:r>
              <a:rPr lang="en-CA" dirty="0"/>
              <a:t>Not-a-Number value (</a:t>
            </a:r>
            <a:r>
              <a:rPr lang="en-CA" dirty="0" err="1"/>
              <a:t>NaN</a:t>
            </a:r>
            <a:r>
              <a:rPr lang="en-CA" dirty="0"/>
              <a:t>).</a:t>
            </a:r>
          </a:p>
          <a:p>
            <a:r>
              <a:rPr lang="en-CA" dirty="0"/>
              <a:t>The finite set of nonzero values</a:t>
            </a:r>
            <a:r>
              <a:rPr lang="en-CA" dirty="0" smtClean="0"/>
              <a:t>.</a:t>
            </a:r>
          </a:p>
          <a:p>
            <a:r>
              <a:rPr lang="en-US" dirty="0" smtClean="0"/>
              <a:t>Used to store numbers that you may perform the usual arithmetic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-1.79x10</a:t>
            </a:r>
            <a:r>
              <a:rPr lang="en-US" sz="20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308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+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1.7x10</a:t>
            </a:r>
            <a:r>
              <a:rPr lang="en-US" sz="20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+308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weight = 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5.86;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smtClean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5.8E-6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2345</TotalTime>
  <Words>904</Words>
  <Application>Microsoft Office PowerPoint</Application>
  <PresentationFormat>On-screen Show (4:3)</PresentationFormat>
  <Paragraphs>219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Programming Fundamentals</vt:lpstr>
      <vt:lpstr>Data Types</vt:lpstr>
      <vt:lpstr>String</vt:lpstr>
      <vt:lpstr>String to other types</vt:lpstr>
      <vt:lpstr>Int</vt:lpstr>
      <vt:lpstr>Int to other types conversions</vt:lpstr>
      <vt:lpstr>Char</vt:lpstr>
      <vt:lpstr>Char to other types</vt:lpstr>
      <vt:lpstr>Double</vt:lpstr>
      <vt:lpstr>Double to other types</vt:lpstr>
      <vt:lpstr>Bool</vt:lpstr>
      <vt:lpstr>Bool to other types conversion</vt:lpstr>
      <vt:lpstr>Summary</vt:lpstr>
      <vt:lpstr>Conversions</vt:lpstr>
      <vt:lpstr>Decimal</vt:lpstr>
    </vt:vector>
  </TitlesOfParts>
  <Company>Centennial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Narendra Pershad</cp:lastModifiedBy>
  <cp:revision>113</cp:revision>
  <dcterms:created xsi:type="dcterms:W3CDTF">2009-09-09T13:16:59Z</dcterms:created>
  <dcterms:modified xsi:type="dcterms:W3CDTF">2017-10-13T21:24:56Z</dcterms:modified>
</cp:coreProperties>
</file>