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86" r:id="rId4"/>
    <p:sldId id="276" r:id="rId5"/>
    <p:sldId id="280" r:id="rId6"/>
    <p:sldId id="285" r:id="rId7"/>
    <p:sldId id="279" r:id="rId8"/>
    <p:sldId id="258" r:id="rId9"/>
    <p:sldId id="281" r:id="rId10"/>
    <p:sldId id="283" r:id="rId11"/>
    <p:sldId id="284" r:id="rId12"/>
    <p:sldId id="282" r:id="rId13"/>
    <p:sldId id="277" r:id="rId14"/>
    <p:sldId id="278" r:id="rId15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00"/>
    <a:srgbClr val="23C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97" autoAdjust="0"/>
  </p:normalViewPr>
  <p:slideViewPr>
    <p:cSldViewPr>
      <p:cViewPr varScale="1">
        <p:scale>
          <a:sx n="94" d="100"/>
          <a:sy n="94" d="100"/>
        </p:scale>
        <p:origin x="-20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r>
              <a:rPr lang="en-CA" smtClean="0"/>
              <a:t>COMP100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6A7FD6F1-48F0-48BA-AB9A-B7F8F54B39FC}" type="datetimeFigureOut">
              <a:rPr lang="en-CA" smtClean="0"/>
              <a:t>06/02/2018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r>
              <a:rPr lang="en-CA" smtClean="0"/>
              <a:t>Chapter 4 - Selection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4B697C31-09C4-44D0-9ABF-44DD93BD74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3279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r>
              <a:rPr lang="en-US" smtClean="0"/>
              <a:t>COMP100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4820C97-A592-4DDC-9896-9C9C89944318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44B1796E-BFC7-40F4-84B7-ACAFDBC383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209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only sensible way to complete process</a:t>
            </a:r>
            <a:r>
              <a:rPr lang="en-CA" baseline="0" dirty="0" smtClean="0"/>
              <a:t> more than one items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COMP100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69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COMP100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41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COMP100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57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COMP100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0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COMP100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7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COMP100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07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actions of a program are expressed using </a:t>
            </a:r>
            <a:r>
              <a:rPr lang="en-US" b="1" i="1" dirty="0"/>
              <a:t>statements</a:t>
            </a:r>
            <a:r>
              <a:rPr lang="en-US" dirty="0"/>
              <a:t>. </a:t>
            </a:r>
          </a:p>
          <a:p>
            <a:r>
              <a:rPr lang="en-US" dirty="0"/>
              <a:t>C# supports several different kinds of statements, a number of which are defined in terms of embedded statements.</a:t>
            </a:r>
          </a:p>
          <a:p>
            <a:r>
              <a:rPr lang="en-US" dirty="0"/>
              <a:t>A </a:t>
            </a:r>
            <a:r>
              <a:rPr lang="en-US" b="1" i="1" dirty="0"/>
              <a:t>block</a:t>
            </a:r>
            <a:r>
              <a:rPr lang="en-US" dirty="0"/>
              <a:t> permits multiple statements to be written in contexts where a single statement is allowed. A block consists of a list of statements written between the delimiters { and }.</a:t>
            </a:r>
          </a:p>
          <a:p>
            <a:r>
              <a:rPr lang="en-US" b="1" i="1" dirty="0"/>
              <a:t>Declaration statements</a:t>
            </a:r>
            <a:r>
              <a:rPr lang="en-US" dirty="0"/>
              <a:t> are used to declare local variables and constants.</a:t>
            </a:r>
          </a:p>
          <a:p>
            <a:r>
              <a:rPr lang="en-US" b="1" i="1" dirty="0"/>
              <a:t>Expression statements</a:t>
            </a:r>
            <a:r>
              <a:rPr lang="en-US" dirty="0"/>
              <a:t> are used to evaluate expressions. Expressions that can be used as statements include method invocations, object allocations using the new operator, assignments using = and the compound assignment operators, and increment and decrement operations using the ++ and -- operators.</a:t>
            </a:r>
          </a:p>
          <a:p>
            <a:r>
              <a:rPr lang="en-US" b="1" i="1" dirty="0"/>
              <a:t>Selection statements</a:t>
            </a:r>
            <a:r>
              <a:rPr lang="en-US" dirty="0"/>
              <a:t> are used to select one of a number of possible statements for execution based on the value of some expression. In this group are the if and switch statements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COMP100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93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smtClean="0"/>
              <a:t>Iteration </a:t>
            </a:r>
            <a:r>
              <a:rPr lang="en-US" b="1" i="1" dirty="0"/>
              <a:t>statements</a:t>
            </a:r>
            <a:r>
              <a:rPr lang="en-US" dirty="0"/>
              <a:t> are used to repeatedly execute an embedded statement. In this group are the while, do, for, and </a:t>
            </a:r>
            <a:r>
              <a:rPr lang="en-US" dirty="0" err="1"/>
              <a:t>foreach</a:t>
            </a:r>
            <a:r>
              <a:rPr lang="en-US" dirty="0"/>
              <a:t> statements.</a:t>
            </a:r>
          </a:p>
          <a:p>
            <a:r>
              <a:rPr lang="en-US" b="1" i="1" dirty="0"/>
              <a:t>Jump statements</a:t>
            </a:r>
            <a:r>
              <a:rPr lang="en-US" dirty="0"/>
              <a:t> are used to transfer control. In this group are the break, continue, </a:t>
            </a:r>
            <a:r>
              <a:rPr lang="en-US" dirty="0" err="1"/>
              <a:t>goto</a:t>
            </a:r>
            <a:r>
              <a:rPr lang="en-US" dirty="0"/>
              <a:t>, throw, return, and yield statements.</a:t>
            </a:r>
          </a:p>
          <a:p>
            <a:r>
              <a:rPr lang="en-US" dirty="0"/>
              <a:t>The try...catch statement is used to catch exceptions that occur during execution of a block, and the try...finally statement is used to specify finalization code that is always executed, whether an exception occurred or not.</a:t>
            </a:r>
          </a:p>
          <a:p>
            <a:r>
              <a:rPr lang="en-US" dirty="0"/>
              <a:t>The checked and unchecked statements are used to control the overflow checking context for integral-type arithmetic operations and conversions.</a:t>
            </a:r>
          </a:p>
          <a:p>
            <a:r>
              <a:rPr lang="en-US" dirty="0"/>
              <a:t>The lock statement is used to obtain the mutual-exclusion lock for a given object, execute a statement, and then release the lock.</a:t>
            </a:r>
          </a:p>
          <a:p>
            <a:r>
              <a:rPr lang="en-US" dirty="0"/>
              <a:t>The using statement is used to obtain a resource, execute a statement, and then dispose of that resource.</a:t>
            </a:r>
          </a:p>
          <a:p>
            <a:r>
              <a:rPr lang="en-US" dirty="0"/>
              <a:t>The following table lists C#’s statements and provides an example for each one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COMP100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93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 smtClean="0"/>
              <a:t>Assignment – puts a value to something</a:t>
            </a:r>
          </a:p>
          <a:p>
            <a:r>
              <a:rPr lang="en-CA" baseline="0" dirty="0" smtClean="0"/>
              <a:t>Arithmetic – works on numbers and evaluates to number</a:t>
            </a:r>
          </a:p>
          <a:p>
            <a:r>
              <a:rPr lang="en-CA" baseline="0" dirty="0" smtClean="0"/>
              <a:t>Relational – works on most data types and evaluates to a </a:t>
            </a:r>
            <a:r>
              <a:rPr lang="en-CA" baseline="0" dirty="0" err="1" smtClean="0"/>
              <a:t>bool</a:t>
            </a:r>
            <a:endParaRPr lang="en-CA" baseline="0" dirty="0" smtClean="0"/>
          </a:p>
          <a:p>
            <a:r>
              <a:rPr lang="en-CA" baseline="0" dirty="0" smtClean="0"/>
              <a:t>Conditional – works on </a:t>
            </a:r>
            <a:r>
              <a:rPr lang="en-CA" baseline="0" dirty="0" err="1" smtClean="0"/>
              <a:t>boolean</a:t>
            </a:r>
            <a:r>
              <a:rPr lang="en-CA" baseline="0" dirty="0" smtClean="0"/>
              <a:t> expression and evaluates to a </a:t>
            </a:r>
            <a:r>
              <a:rPr lang="en-CA" baseline="0" dirty="0" err="1" smtClean="0"/>
              <a:t>bool</a:t>
            </a:r>
            <a:endParaRPr lang="en-CA" baseline="0" dirty="0" smtClean="0"/>
          </a:p>
          <a:p>
            <a:r>
              <a:rPr lang="en-CA" baseline="0" dirty="0" smtClean="0"/>
              <a:t>Logical/Bitwise – works on bytes and evaluates to bytes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COMP100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93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Note: A two-way split is enough to do EVERYTHING!</a:t>
            </a:r>
          </a:p>
          <a:p>
            <a:endParaRPr lang="en-CA" dirty="0" smtClean="0"/>
          </a:p>
          <a:p>
            <a:r>
              <a:rPr lang="en-CA" dirty="0" smtClean="0"/>
              <a:t>Expression works out to be true or false-&gt; control is</a:t>
            </a:r>
            <a:r>
              <a:rPr lang="en-CA" baseline="0" dirty="0" smtClean="0"/>
              <a:t> passed to the true block or the false (else) block</a:t>
            </a:r>
          </a:p>
          <a:p>
            <a:r>
              <a:rPr lang="en-CA" baseline="0" dirty="0" smtClean="0"/>
              <a:t>This implies that sometimes blocks of code might be ignore completely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COMP100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10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false</a:t>
            </a:r>
            <a:r>
              <a:rPr lang="en-CA" baseline="0" dirty="0" smtClean="0"/>
              <a:t> (else) block is optional in c# and most programming languages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COMP100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67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false</a:t>
            </a:r>
            <a:r>
              <a:rPr lang="en-CA" baseline="0" dirty="0" smtClean="0"/>
              <a:t> (else) block is optional in c# and most programming languages</a:t>
            </a:r>
          </a:p>
          <a:p>
            <a:pPr defTabSz="933237"/>
            <a:r>
              <a:rPr lang="en-CA" dirty="0" smtClean="0"/>
              <a:t>The bracket</a:t>
            </a:r>
            <a:r>
              <a:rPr lang="en-CA" baseline="0" dirty="0" smtClean="0"/>
              <a:t> is optional in C# BUT NOT IN COMP100!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COMP100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7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36FD-34E5-4AB2-AB08-CFB9579E53CF}" type="datetime1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Control Structures – Selection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D21-CD84-4FC2-9685-E3B0BA1AC50B}" type="datetime1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Selection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A79E-EA5C-4404-8474-0433B61EBD65}" type="datetime1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Selection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D2015-1E76-42C2-9C63-66A3C4252A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Selection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96197B7-B4B6-4826-A784-69EC9EAFDFBB}" type="datetime1">
              <a:rPr lang="en-US" smtClean="0"/>
              <a:t>2/6/2018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7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CA13-26DE-4DF8-A275-CE576E0C9B3D}" type="datetime1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Selection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FD71-D68F-4E70-BCBB-ED3714BC4445}" type="datetime1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Selection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4F3F-093E-4E5A-BF18-CF67A7A1F3F5}" type="datetime1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Selection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FF95-9E3B-402C-B4F9-471083448433}" type="datetime1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Selection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EAD-B56F-4B7E-9354-BCEF1E9544E9}" type="datetime1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Selection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AC47-B36C-42A0-9C16-3653E5265E8D}" type="datetime1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Selection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2425-B8DE-4B2F-A28C-08ABE3F601B8}" type="datetime1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Control Structures – Selection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1611-5930-41BD-9027-B65EB24E7D23}" type="datetime1">
              <a:rPr lang="en-US" smtClean="0"/>
              <a:t>2/6/2018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Control Structures – Selection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AFD2015-1E76-42C2-9C63-66A3C4252A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Control Structures – Selection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8CC2E4D-95BF-4D73-8E32-3412B327F04F}" type="datetime1">
              <a:rPr lang="en-US" smtClean="0"/>
              <a:t>2/6/2018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COMP10O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Programming Fundamentals</a:t>
            </a:r>
          </a:p>
          <a:p>
            <a:r>
              <a:rPr lang="en-US" dirty="0" err="1" smtClean="0"/>
              <a:t>Narendra</a:t>
            </a:r>
            <a:r>
              <a:rPr lang="en-US" dirty="0" smtClean="0"/>
              <a:t> </a:t>
            </a:r>
            <a:r>
              <a:rPr lang="en-US" dirty="0" err="1" smtClean="0"/>
              <a:t>Pershad</a:t>
            </a:r>
            <a:endParaRPr lang="en-US" dirty="0" smtClean="0"/>
          </a:p>
          <a:p>
            <a:r>
              <a:rPr lang="en-US" dirty="0" smtClean="0"/>
              <a:t>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Statement </a:t>
            </a:r>
            <a:r>
              <a:rPr lang="en-US" dirty="0" smtClean="0">
                <a:sym typeface="Wingdings"/>
              </a:rPr>
              <a:t></a:t>
            </a:r>
            <a:r>
              <a:rPr lang="en-US" dirty="0" smtClean="0"/>
              <a:t> C#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(weight &gt; 100)</a:t>
            </a:r>
          </a:p>
          <a:p>
            <a:pPr marL="11430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11430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Heavy");</a:t>
            </a:r>
          </a:p>
          <a:p>
            <a:pPr marL="11430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11430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11430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("Not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heavy");</a:t>
            </a:r>
          </a:p>
          <a:p>
            <a:pPr marL="11430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Complete program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ounded 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7620000" cy="4800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System;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Program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public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static void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Console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.Write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"Enter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your age: "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age =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Convert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.ToInt32(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Console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.ReadLine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(age &lt; 0)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CA" sz="1600" kern="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600" kern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"Age cannot be negative"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}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301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Complete program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ounded 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7620000" cy="4800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System;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Program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public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static void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Console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.Write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"Enter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an integer: "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number =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Convert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.ToInt32(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Console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.ReadLine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(number % 2 == 0)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CA" sz="1600" kern="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600" kern="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"{0} is </a:t>
            </a:r>
            <a:r>
              <a:rPr lang="en-CA" sz="1600" kern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even"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number);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else</a:t>
            </a:r>
            <a:endParaRPr kumimoji="0" lang="en-CA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Console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.WriteLine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"{0} is odd</a:t>
            </a:r>
            <a:r>
              <a:rPr kumimoji="0" lang="en-CA" sz="1600" b="0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CA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, number);</a:t>
            </a:r>
            <a:endParaRPr kumimoji="0" lang="en-CA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}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509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Selection </a:t>
            </a:r>
            <a:r>
              <a:rPr lang="en-US" dirty="0" smtClean="0">
                <a:sym typeface="Wingdings"/>
              </a:rPr>
              <a:t></a:t>
            </a:r>
            <a:r>
              <a:rPr lang="en-US" dirty="0" smtClean="0"/>
              <a:t>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 smtClean="0"/>
              <a:t>This structure allows you to assign a name to a block of code</a:t>
            </a:r>
          </a:p>
          <a:p>
            <a:r>
              <a:rPr lang="en-US" dirty="0" smtClean="0"/>
              <a:t>Use positive logic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if(a == b) // positive logic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if(!a == b) //negative logic</a:t>
            </a:r>
          </a:p>
          <a:p>
            <a:r>
              <a:rPr lang="en-US" dirty="0" smtClean="0"/>
              <a:t>The selection statement can be described using a Flowchart similar to the one in slide 7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Structures </a:t>
            </a:r>
            <a:r>
              <a:rPr lang="en-US" dirty="0" smtClean="0">
                <a:sym typeface="Wingdings"/>
              </a:rPr>
              <a:t>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Selection</a:t>
            </a:r>
            <a:r>
              <a:rPr lang="en-CA" dirty="0" smtClean="0"/>
              <a:t> </a:t>
            </a:r>
            <a:r>
              <a:rPr lang="en-US" dirty="0" smtClean="0"/>
              <a:t>Control Structures adds immense power to the language </a:t>
            </a:r>
          </a:p>
          <a:p>
            <a:r>
              <a:rPr lang="en-US" dirty="0" smtClean="0"/>
              <a:t>Selection statements can be nested to do almost everything </a:t>
            </a:r>
          </a:p>
          <a:p>
            <a:r>
              <a:rPr lang="en-US" dirty="0" smtClean="0"/>
              <a:t>Another selection statement is the </a:t>
            </a:r>
            <a:r>
              <a:rPr lang="en-US" b="1" dirty="0" smtClean="0"/>
              <a:t>switch-statement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Control Structures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CA" dirty="0" smtClean="0"/>
              <a:t>Determines which line of code will be processed</a:t>
            </a:r>
          </a:p>
          <a:p>
            <a:pPr marL="36576" indent="0">
              <a:buNone/>
            </a:pPr>
            <a:endParaRPr lang="en-CA" dirty="0" smtClean="0"/>
          </a:p>
          <a:p>
            <a:pPr marL="36576" indent="0">
              <a:buNone/>
            </a:pPr>
            <a:r>
              <a:rPr lang="en-CA" dirty="0" smtClean="0"/>
              <a:t>Your code will consist of more than one instructions. How does the run-time completes your instruction?</a:t>
            </a:r>
          </a:p>
          <a:p>
            <a:pPr marL="36576" indent="0">
              <a:buNone/>
            </a:pPr>
            <a:endParaRPr lang="en-CA" dirty="0" smtClean="0"/>
          </a:p>
          <a:p>
            <a:r>
              <a:rPr lang="en-CA" dirty="0" smtClean="0"/>
              <a:t>Sequence</a:t>
            </a:r>
          </a:p>
          <a:p>
            <a:r>
              <a:rPr lang="en-CA" dirty="0" smtClean="0"/>
              <a:t>Conditional/Selection/Branching</a:t>
            </a:r>
          </a:p>
          <a:p>
            <a:r>
              <a:rPr lang="en-CA" dirty="0" smtClean="0"/>
              <a:t>Looping/Repeat/Iteration</a:t>
            </a:r>
          </a:p>
          <a:p>
            <a:r>
              <a:rPr lang="en-CA" dirty="0" smtClean="0"/>
              <a:t>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Wingdings"/>
              </a:rPr>
              <a:t>Control Structures 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is the normal order of thing</a:t>
            </a:r>
          </a:p>
          <a:p>
            <a:r>
              <a:rPr lang="en-US" dirty="0" smtClean="0"/>
              <a:t>Statements are processed sequentially from top to bottom</a:t>
            </a:r>
          </a:p>
          <a:p>
            <a:r>
              <a:rPr lang="en-US" dirty="0" smtClean="0"/>
              <a:t>No skips, jumps or repeats</a:t>
            </a:r>
          </a:p>
          <a:p>
            <a:r>
              <a:rPr lang="en-US" dirty="0" smtClean="0"/>
              <a:t>Program are monolithic, it will do the same thing all the time regardless of input</a:t>
            </a:r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99992" y="4293096"/>
            <a:ext cx="0" cy="1512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7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Wingdings"/>
              </a:rPr>
              <a:t>Control Structures  Conditional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provisions for skipping blocks of code based on a condition</a:t>
            </a:r>
          </a:p>
          <a:p>
            <a:r>
              <a:rPr lang="en-US" dirty="0" smtClean="0"/>
              <a:t>C# facilitates this with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and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 statements</a:t>
            </a:r>
          </a:p>
          <a:p>
            <a:r>
              <a:rPr lang="en-US" dirty="0" smtClean="0"/>
              <a:t>The latter is easier to understand but limited to test equality for </a:t>
            </a:r>
            <a:r>
              <a:rPr lang="en-US" dirty="0" err="1" smtClean="0"/>
              <a:t>ints</a:t>
            </a:r>
            <a:r>
              <a:rPr lang="en-US" dirty="0" smtClean="0"/>
              <a:t>, chars, and strings</a:t>
            </a:r>
          </a:p>
          <a:p>
            <a:r>
              <a:rPr lang="en-US" dirty="0" smtClean="0"/>
              <a:t>This allow you to write any program that is can be programmed (i.e. computable)</a:t>
            </a:r>
          </a:p>
          <a:p>
            <a:r>
              <a:rPr lang="en-US" dirty="0" smtClean="0"/>
              <a:t>Also called branching or selection because control is divided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076056" y="5187232"/>
            <a:ext cx="864096" cy="792092"/>
            <a:chOff x="2987824" y="4581126"/>
            <a:chExt cx="864096" cy="792092"/>
          </a:xfrm>
        </p:grpSpPr>
        <p:cxnSp>
          <p:nvCxnSpPr>
            <p:cNvPr id="14" name="Elbow Connector 13"/>
            <p:cNvCxnSpPr/>
            <p:nvPr/>
          </p:nvCxnSpPr>
          <p:spPr>
            <a:xfrm rot="16200000" flipH="1">
              <a:off x="3239852" y="4761148"/>
              <a:ext cx="792088" cy="432048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rot="5400000">
              <a:off x="2807802" y="4761148"/>
              <a:ext cx="792092" cy="432048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300192" y="5192732"/>
            <a:ext cx="864096" cy="792092"/>
            <a:chOff x="2987824" y="4581126"/>
            <a:chExt cx="864096" cy="792092"/>
          </a:xfrm>
        </p:grpSpPr>
        <p:cxnSp>
          <p:nvCxnSpPr>
            <p:cNvPr id="20" name="Elbow Connector 19"/>
            <p:cNvCxnSpPr/>
            <p:nvPr/>
          </p:nvCxnSpPr>
          <p:spPr>
            <a:xfrm rot="16200000" flipH="1">
              <a:off x="3239852" y="4761148"/>
              <a:ext cx="792088" cy="432048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rot="5400000">
              <a:off x="2807802" y="4761148"/>
              <a:ext cx="792092" cy="432048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763688" y="4362846"/>
            <a:ext cx="864096" cy="1046166"/>
            <a:chOff x="1763688" y="4362846"/>
            <a:chExt cx="864096" cy="1046166"/>
          </a:xfrm>
        </p:grpSpPr>
        <p:cxnSp>
          <p:nvCxnSpPr>
            <p:cNvPr id="7" name="Elbow Connector 6"/>
            <p:cNvCxnSpPr/>
            <p:nvPr/>
          </p:nvCxnSpPr>
          <p:spPr>
            <a:xfrm rot="16200000" flipH="1">
              <a:off x="2015716" y="4796942"/>
              <a:ext cx="792088" cy="432048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rot="5400000">
              <a:off x="1583666" y="4796942"/>
              <a:ext cx="792092" cy="432048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/>
            <p:nvPr/>
          </p:nvCxnSpPr>
          <p:spPr>
            <a:xfrm rot="5400000">
              <a:off x="1942579" y="4616003"/>
              <a:ext cx="506313" cy="0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508104" y="4246239"/>
            <a:ext cx="1224136" cy="1046166"/>
            <a:chOff x="1763688" y="4362846"/>
            <a:chExt cx="864096" cy="1046166"/>
          </a:xfrm>
        </p:grpSpPr>
        <p:cxnSp>
          <p:nvCxnSpPr>
            <p:cNvPr id="24" name="Elbow Connector 23"/>
            <p:cNvCxnSpPr/>
            <p:nvPr/>
          </p:nvCxnSpPr>
          <p:spPr>
            <a:xfrm rot="16200000" flipH="1">
              <a:off x="2015716" y="4796942"/>
              <a:ext cx="792088" cy="432048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5400000">
              <a:off x="1583666" y="4796942"/>
              <a:ext cx="792092" cy="432048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5400000">
              <a:off x="1942579" y="4616003"/>
              <a:ext cx="506313" cy="0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387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CA" dirty="0" smtClean="0"/>
              <a:t>Represents actions of a program</a:t>
            </a:r>
          </a:p>
          <a:p>
            <a:pPr marL="114300" indent="0">
              <a:buNone/>
            </a:pPr>
            <a:r>
              <a:rPr lang="en-CA" dirty="0" smtClean="0"/>
              <a:t>Consist of a single line of code that ends in a semi-colon. And includes the following:</a:t>
            </a:r>
          </a:p>
          <a:p>
            <a:r>
              <a:rPr lang="en-CA" dirty="0" smtClean="0"/>
              <a:t>Declaration – declare local variables and constants</a:t>
            </a:r>
          </a:p>
          <a:p>
            <a:pPr marL="777240" lvl="2" indent="0">
              <a:buNone/>
            </a:pPr>
            <a:r>
              <a:rPr lang="en-CA" dirty="0" err="1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age;</a:t>
            </a:r>
          </a:p>
          <a:p>
            <a:pPr marL="777240" lvl="2" indent="0">
              <a:buNone/>
            </a:pPr>
            <a:r>
              <a:rPr lang="en-CA" dirty="0" err="1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CA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double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pi = 3.14; </a:t>
            </a:r>
            <a:r>
              <a:rPr lang="en-CA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//declaration statement with initializer</a:t>
            </a:r>
          </a:p>
          <a:p>
            <a:r>
              <a:rPr lang="en-CA" dirty="0" smtClean="0"/>
              <a:t>Block – permits multiple statements where a single one is allowed</a:t>
            </a:r>
          </a:p>
          <a:p>
            <a:pPr marL="777240" lvl="2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777240" lvl="2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("Enter the number of hours worked: 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777240" lvl="2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hours =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.ToInt32(</a:t>
            </a:r>
            <a:r>
              <a:rPr lang="en-CA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777240" lvl="2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CA" dirty="0" smtClean="0"/>
              <a:t>Expression</a:t>
            </a:r>
          </a:p>
          <a:p>
            <a:pPr lvl="1"/>
            <a:r>
              <a:rPr lang="en-CA" dirty="0" smtClean="0"/>
              <a:t>Assignment </a:t>
            </a:r>
          </a:p>
          <a:p>
            <a:pPr marL="777240" lvl="2" indent="0">
              <a:buNone/>
            </a:pPr>
            <a:r>
              <a:rPr lang="en-CA" dirty="0" smtClean="0"/>
              <a:t>age = 23;</a:t>
            </a:r>
          </a:p>
          <a:p>
            <a:pPr lvl="1"/>
            <a:r>
              <a:rPr lang="en-CA" dirty="0" smtClean="0"/>
              <a:t>Method invocation</a:t>
            </a:r>
          </a:p>
          <a:p>
            <a:pPr lvl="1"/>
            <a:r>
              <a:rPr lang="en-CA" dirty="0" smtClean="0"/>
              <a:t>Object creation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7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Iteration – used to repeatedly process an embedded statement</a:t>
            </a:r>
          </a:p>
          <a:p>
            <a:pPr lvl="1"/>
            <a:r>
              <a:rPr lang="en-CA" dirty="0">
                <a:latin typeface="Consolas" pitchFamily="49" charset="0"/>
                <a:cs typeface="Consolas" pitchFamily="49" charset="0"/>
              </a:rPr>
              <a:t>do-while, while, for,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foreach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 smtClean="0"/>
              <a:t>Jump – used to transfer control to another section of code</a:t>
            </a:r>
          </a:p>
          <a:p>
            <a:pPr lvl="1"/>
            <a:r>
              <a:rPr lang="en-CA" dirty="0">
                <a:latin typeface="Consolas" pitchFamily="49" charset="0"/>
                <a:cs typeface="Consolas" pitchFamily="49" charset="0"/>
              </a:rPr>
              <a:t>break, continue,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goto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and yield</a:t>
            </a:r>
          </a:p>
          <a:p>
            <a:r>
              <a:rPr lang="en-CA" dirty="0" smtClean="0"/>
              <a:t>Using </a:t>
            </a:r>
            <a:r>
              <a:rPr lang="en-CA" dirty="0"/>
              <a:t>– used to </a:t>
            </a:r>
            <a:r>
              <a:rPr lang="en-CA" dirty="0" smtClean="0"/>
              <a:t>obtain a resource, execute a statement and then release the lock</a:t>
            </a:r>
          </a:p>
          <a:p>
            <a:r>
              <a:rPr lang="en-CA" dirty="0" smtClean="0"/>
              <a:t>Exception </a:t>
            </a:r>
            <a:r>
              <a:rPr lang="en-CA" dirty="0"/>
              <a:t>– </a:t>
            </a:r>
            <a:r>
              <a:rPr lang="en-CA" dirty="0" smtClean="0"/>
              <a:t>enables you to gracefully recover form exceptional conditions</a:t>
            </a:r>
            <a:endParaRPr lang="en-CA" dirty="0"/>
          </a:p>
          <a:p>
            <a:pPr lvl="1"/>
            <a:r>
              <a:rPr lang="en-CA" dirty="0" smtClean="0">
                <a:latin typeface="Consolas" pitchFamily="49" charset="0"/>
                <a:cs typeface="Consolas" pitchFamily="49" charset="0"/>
              </a:rPr>
              <a:t>throw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try-catch, try-finally, try-catch-finally</a:t>
            </a:r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6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Expression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Consist of Operands and Operators</a:t>
            </a:r>
          </a:p>
          <a:p>
            <a:r>
              <a:rPr lang="en-CA" dirty="0" smtClean="0"/>
              <a:t>Operators</a:t>
            </a:r>
          </a:p>
          <a:p>
            <a:pPr lvl="1"/>
            <a:r>
              <a:rPr lang="en-CA" dirty="0" smtClean="0"/>
              <a:t>Assignment </a:t>
            </a:r>
          </a:p>
          <a:p>
            <a:pPr lvl="2"/>
            <a:r>
              <a:rPr lang="en-CA" dirty="0" smtClean="0">
                <a:latin typeface="Consolas" pitchFamily="49" charset="0"/>
                <a:cs typeface="Consolas" pitchFamily="49" charset="0"/>
              </a:rPr>
              <a:t>=, +=, -= …</a:t>
            </a:r>
          </a:p>
          <a:p>
            <a:pPr lvl="1"/>
            <a:r>
              <a:rPr lang="en-CA" dirty="0" smtClean="0"/>
              <a:t>Arithmetic</a:t>
            </a:r>
          </a:p>
          <a:p>
            <a:pPr lvl="2"/>
            <a:r>
              <a:rPr lang="en-CA" dirty="0">
                <a:latin typeface="Consolas" pitchFamily="49" charset="0"/>
                <a:cs typeface="Consolas" pitchFamily="49" charset="0"/>
              </a:rPr>
              <a:t> +, -, *, /, %</a:t>
            </a:r>
          </a:p>
          <a:p>
            <a:pPr lvl="1"/>
            <a:r>
              <a:rPr lang="en-CA" dirty="0" smtClean="0"/>
              <a:t>Relational/Comparison</a:t>
            </a:r>
          </a:p>
          <a:p>
            <a:pPr lvl="2"/>
            <a:r>
              <a:rPr lang="en-CA" dirty="0" smtClean="0">
                <a:latin typeface="Consolas" pitchFamily="49" charset="0"/>
                <a:cs typeface="Consolas" pitchFamily="49" charset="0"/>
              </a:rPr>
              <a:t>==, !=, &lt;,&lt;=,&gt;,&gt;=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CA" dirty="0" smtClean="0"/>
              <a:t>Conditional</a:t>
            </a:r>
          </a:p>
          <a:p>
            <a:pPr lvl="2"/>
            <a:r>
              <a:rPr lang="en-CA" dirty="0">
                <a:latin typeface="Consolas" pitchFamily="49" charset="0"/>
                <a:cs typeface="Consolas" pitchFamily="49" charset="0"/>
              </a:rPr>
              <a:t>||, &amp;&amp;</a:t>
            </a:r>
          </a:p>
          <a:p>
            <a:pPr lvl="1"/>
            <a:r>
              <a:rPr lang="en-CA" dirty="0" smtClean="0"/>
              <a:t>Logical/Bitwise</a:t>
            </a:r>
          </a:p>
          <a:p>
            <a:pPr lvl="2"/>
            <a:r>
              <a:rPr lang="en-CA" dirty="0">
                <a:latin typeface="Consolas" pitchFamily="49" charset="0"/>
                <a:cs typeface="Consolas" pitchFamily="49" charset="0"/>
              </a:rPr>
              <a:t>|,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&amp;, &lt;&lt;, &gt;&gt;&gt;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 smtClean="0"/>
              <a:t>Operands</a:t>
            </a:r>
          </a:p>
          <a:p>
            <a:pPr lvl="1"/>
            <a:r>
              <a:rPr lang="en-CA" dirty="0" smtClean="0"/>
              <a:t>Things that operators “operates” on – normally value, but be can be expressions themselves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3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</a:t>
            </a:r>
            <a:r>
              <a:rPr lang="en-US" dirty="0" smtClean="0">
                <a:sym typeface="Wingdings"/>
              </a:rPr>
              <a:t></a:t>
            </a:r>
            <a:r>
              <a:rPr lang="en-US" dirty="0" smtClean="0"/>
              <a:t> 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051720" y="1896911"/>
            <a:ext cx="4176464" cy="4340401"/>
            <a:chOff x="2051720" y="1536871"/>
            <a:chExt cx="4176464" cy="4340401"/>
          </a:xfrm>
        </p:grpSpPr>
        <p:grpSp>
          <p:nvGrpSpPr>
            <p:cNvPr id="30" name="Group 29"/>
            <p:cNvGrpSpPr/>
            <p:nvPr/>
          </p:nvGrpSpPr>
          <p:grpSpPr>
            <a:xfrm>
              <a:off x="2051720" y="1536871"/>
              <a:ext cx="4176464" cy="3692329"/>
              <a:chOff x="395536" y="3648749"/>
              <a:chExt cx="4176464" cy="3692329"/>
            </a:xfrm>
          </p:grpSpPr>
          <p:sp>
            <p:nvSpPr>
              <p:cNvPr id="6" name="Flowchart: Decision 5"/>
              <p:cNvSpPr/>
              <p:nvPr/>
            </p:nvSpPr>
            <p:spPr>
              <a:xfrm>
                <a:off x="1457654" y="4365104"/>
                <a:ext cx="1944216" cy="1069640"/>
              </a:xfrm>
              <a:prstGeom prst="flowChartDecision">
                <a:avLst/>
              </a:prstGeom>
              <a:noFill/>
              <a:ln w="381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smtClean="0">
                    <a:solidFill>
                      <a:srgbClr val="000000"/>
                    </a:solidFill>
                  </a:rPr>
                  <a:t>Expression</a:t>
                </a:r>
                <a:endParaRPr lang="en-CA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" name="Flowchart: Alternate Process 6"/>
              <p:cNvSpPr/>
              <p:nvPr/>
            </p:nvSpPr>
            <p:spPr>
              <a:xfrm>
                <a:off x="3347864" y="5445224"/>
                <a:ext cx="1224136" cy="639386"/>
              </a:xfrm>
              <a:prstGeom prst="flowChartAlternateProcess">
                <a:avLst/>
              </a:prstGeom>
              <a:noFill/>
              <a:ln w="381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smtClean="0">
                    <a:solidFill>
                      <a:srgbClr val="000000"/>
                    </a:solidFill>
                    <a:cs typeface="Consolas" pitchFamily="49" charset="0"/>
                  </a:rPr>
                  <a:t>True Code Block</a:t>
                </a:r>
                <a:endParaRPr lang="en-CA" sz="1400" dirty="0">
                  <a:solidFill>
                    <a:srgbClr val="000000"/>
                  </a:solidFill>
                  <a:cs typeface="Consolas" pitchFamily="49" charset="0"/>
                </a:endParaRPr>
              </a:p>
            </p:txBody>
          </p:sp>
          <p:cxnSp>
            <p:nvCxnSpPr>
              <p:cNvPr id="9" name="Elbow Connector 8"/>
              <p:cNvCxnSpPr>
                <a:stCxn id="6" idx="3"/>
                <a:endCxn id="7" idx="0"/>
              </p:cNvCxnSpPr>
              <p:nvPr/>
            </p:nvCxnSpPr>
            <p:spPr>
              <a:xfrm>
                <a:off x="3401870" y="4899924"/>
                <a:ext cx="558062" cy="545300"/>
              </a:xfrm>
              <a:prstGeom prst="bentConnector2">
                <a:avLst/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lbow Connector 15"/>
              <p:cNvCxnSpPr>
                <a:stCxn id="6" idx="1"/>
                <a:endCxn id="18" idx="0"/>
              </p:cNvCxnSpPr>
              <p:nvPr/>
            </p:nvCxnSpPr>
            <p:spPr>
              <a:xfrm rot="10800000" flipV="1">
                <a:off x="1007604" y="4899924"/>
                <a:ext cx="450050" cy="545300"/>
              </a:xfrm>
              <a:prstGeom prst="bentConnector2">
                <a:avLst/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Flowchart: Alternate Process 17"/>
              <p:cNvSpPr/>
              <p:nvPr/>
            </p:nvSpPr>
            <p:spPr>
              <a:xfrm>
                <a:off x="395536" y="5445224"/>
                <a:ext cx="1224136" cy="639386"/>
              </a:xfrm>
              <a:prstGeom prst="flowChartAlternateProcess">
                <a:avLst/>
              </a:prstGeom>
              <a:noFill/>
              <a:ln w="381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smtClean="0">
                    <a:solidFill>
                      <a:srgbClr val="000000"/>
                    </a:solidFill>
                    <a:cs typeface="Consolas" pitchFamily="49" charset="0"/>
                  </a:rPr>
                  <a:t>False Code Block</a:t>
                </a:r>
                <a:endParaRPr lang="en-CA" sz="1400" dirty="0">
                  <a:solidFill>
                    <a:srgbClr val="000000"/>
                  </a:solidFill>
                  <a:cs typeface="Consolas" pitchFamily="49" charset="0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2411760" y="3648749"/>
                <a:ext cx="0" cy="716355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>
                <a:stCxn id="18" idx="2"/>
              </p:cNvCxnSpPr>
              <p:nvPr/>
            </p:nvCxnSpPr>
            <p:spPr>
              <a:xfrm rot="16200000" flipH="1">
                <a:off x="1495493" y="5596720"/>
                <a:ext cx="536390" cy="1512169"/>
              </a:xfrm>
              <a:prstGeom prst="bentConnector2">
                <a:avLst/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/>
              <p:cNvCxnSpPr>
                <a:stCxn id="7" idx="2"/>
              </p:cNvCxnSpPr>
              <p:nvPr/>
            </p:nvCxnSpPr>
            <p:spPr>
              <a:xfrm rot="5400000">
                <a:off x="2971658" y="5632724"/>
                <a:ext cx="536388" cy="1440160"/>
              </a:xfrm>
              <a:prstGeom prst="bentConnector2">
                <a:avLst/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519772" y="6620998"/>
                <a:ext cx="1" cy="720080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lowchart: Alternate Process 18"/>
              <p:cNvSpPr/>
              <p:nvPr/>
            </p:nvSpPr>
            <p:spPr>
              <a:xfrm>
                <a:off x="972481" y="4365104"/>
                <a:ext cx="647192" cy="319692"/>
              </a:xfrm>
              <a:prstGeom prst="flowChartAlternateProcess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smtClean="0">
                    <a:solidFill>
                      <a:srgbClr val="000000"/>
                    </a:solidFill>
                    <a:cs typeface="Consolas" pitchFamily="49" charset="0"/>
                  </a:rPr>
                  <a:t>False</a:t>
                </a:r>
                <a:endParaRPr lang="en-CA" sz="1400" dirty="0">
                  <a:solidFill>
                    <a:srgbClr val="000000"/>
                  </a:solidFill>
                  <a:cs typeface="Consolas" pitchFamily="49" charset="0"/>
                </a:endParaRPr>
              </a:p>
            </p:txBody>
          </p:sp>
          <p:sp>
            <p:nvSpPr>
              <p:cNvPr id="20" name="Flowchart: Alternate Process 19"/>
              <p:cNvSpPr/>
              <p:nvPr/>
            </p:nvSpPr>
            <p:spPr>
              <a:xfrm>
                <a:off x="3239852" y="4346612"/>
                <a:ext cx="647192" cy="319692"/>
              </a:xfrm>
              <a:prstGeom prst="flowChartAlternateProcess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smtClean="0">
                    <a:solidFill>
                      <a:srgbClr val="000000"/>
                    </a:solidFill>
                    <a:cs typeface="Consolas" pitchFamily="49" charset="0"/>
                  </a:rPr>
                  <a:t>True</a:t>
                </a:r>
                <a:endParaRPr lang="en-CA" sz="1400" dirty="0">
                  <a:solidFill>
                    <a:srgbClr val="000000"/>
                  </a:solidFill>
                  <a:cs typeface="Consolas" pitchFamily="49" charset="0"/>
                </a:endParaRP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2634382" y="5277562"/>
              <a:ext cx="3083147" cy="599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200" dirty="0" smtClean="0">
                  <a:solidFill>
                    <a:srgbClr val="000000"/>
                  </a:solidFill>
                </a:rPr>
                <a:t>if Statement</a:t>
              </a:r>
              <a:endParaRPr lang="en-CA" sz="3200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Statement </a:t>
            </a:r>
            <a:r>
              <a:rPr lang="en-US" dirty="0" smtClean="0">
                <a:sym typeface="Wingdings"/>
              </a:rPr>
              <a:t></a:t>
            </a:r>
            <a:r>
              <a:rPr lang="en-US" dirty="0" smtClean="0"/>
              <a:t> 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Uses assertions and code </a:t>
            </a:r>
            <a:r>
              <a:rPr lang="en-US" dirty="0" smtClean="0"/>
              <a:t>blocks</a:t>
            </a:r>
            <a:endParaRPr lang="en-US" dirty="0"/>
          </a:p>
          <a:p>
            <a:r>
              <a:rPr lang="en-US" dirty="0"/>
              <a:t>Assertion is a </a:t>
            </a:r>
            <a:r>
              <a:rPr lang="en-US" dirty="0" err="1"/>
              <a:t>boolean</a:t>
            </a:r>
            <a:r>
              <a:rPr lang="en-US" dirty="0"/>
              <a:t> expression</a:t>
            </a:r>
          </a:p>
          <a:p>
            <a:r>
              <a:rPr lang="en-US" dirty="0" smtClean="0"/>
              <a:t>A code block can be a single statement of a set of statements enclosed within a pair of curly braces</a:t>
            </a:r>
          </a:p>
          <a:p>
            <a:pPr lvl="1"/>
            <a:r>
              <a:rPr lang="en-US" dirty="0" smtClean="0"/>
              <a:t>In an if-statement there are normally 2 – true and false block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(«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expression»)</a:t>
            </a:r>
          </a:p>
          <a:p>
            <a:pPr marL="11430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11430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«true block»</a:t>
            </a:r>
          </a:p>
          <a:p>
            <a:pPr marL="11430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11430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11430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«false block»</a:t>
            </a:r>
          </a:p>
          <a:p>
            <a:pPr marL="11430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Selection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0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1173</TotalTime>
  <Words>1287</Words>
  <Application>Microsoft Office PowerPoint</Application>
  <PresentationFormat>On-screen Show (4:3)</PresentationFormat>
  <Paragraphs>225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COMP10O</vt:lpstr>
      <vt:lpstr>Control Structures</vt:lpstr>
      <vt:lpstr>Control Structures  Sequence</vt:lpstr>
      <vt:lpstr>Control Structures  Conditional</vt:lpstr>
      <vt:lpstr>Statements</vt:lpstr>
      <vt:lpstr>Statements</vt:lpstr>
      <vt:lpstr>Expression</vt:lpstr>
      <vt:lpstr>Conditional  How does it work?</vt:lpstr>
      <vt:lpstr>If Statement  How does it work?</vt:lpstr>
      <vt:lpstr>If Statement  C# Syntax</vt:lpstr>
      <vt:lpstr>Complete program</vt:lpstr>
      <vt:lpstr>Complete program</vt:lpstr>
      <vt:lpstr>Selection  Tips</vt:lpstr>
      <vt:lpstr>Control Structures  Summary</vt:lpstr>
    </vt:vector>
  </TitlesOfParts>
  <Company>Centennial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Foundamentals</dc:title>
  <dc:creator>Narendra Pershad</dc:creator>
  <cp:lastModifiedBy>Narendra Pershad</cp:lastModifiedBy>
  <cp:revision>121</cp:revision>
  <cp:lastPrinted>2013-01-28T17:21:41Z</cp:lastPrinted>
  <dcterms:created xsi:type="dcterms:W3CDTF">2009-09-09T13:16:59Z</dcterms:created>
  <dcterms:modified xsi:type="dcterms:W3CDTF">2018-02-06T12:35:20Z</dcterms:modified>
</cp:coreProperties>
</file>