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7" r:id="rId4"/>
    <p:sldId id="268" r:id="rId5"/>
    <p:sldId id="269" r:id="rId6"/>
    <p:sldId id="270" r:id="rId7"/>
    <p:sldId id="258" r:id="rId8"/>
    <p:sldId id="271" r:id="rId9"/>
    <p:sldId id="272" r:id="rId10"/>
    <p:sldId id="276" r:id="rId11"/>
    <p:sldId id="273" r:id="rId12"/>
    <p:sldId id="275" r:id="rId13"/>
    <p:sldId id="277" r:id="rId14"/>
    <p:sldId id="279" r:id="rId15"/>
    <p:sldId id="274"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97" autoAdjust="0"/>
  </p:normalViewPr>
  <p:slideViewPr>
    <p:cSldViewPr>
      <p:cViewPr varScale="1">
        <p:scale>
          <a:sx n="93" d="100"/>
          <a:sy n="93" d="100"/>
        </p:scale>
        <p:origin x="21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7FABE-DF11-4B6D-82C3-19FCAEC2287D}" type="datetimeFigureOut">
              <a:rPr lang="en-CA" smtClean="0"/>
              <a:t>14/02/2017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94D4E7-8D6F-4EDE-95C4-9E1FC7C126F2}" type="slidenum">
              <a:rPr lang="en-CA" smtClean="0"/>
              <a:t>‹#›</a:t>
            </a:fld>
            <a:endParaRPr lang="en-CA"/>
          </a:p>
        </p:txBody>
      </p:sp>
    </p:spTree>
    <p:extLst>
      <p:ext uri="{BB962C8B-B14F-4D97-AF65-F5344CB8AC3E}">
        <p14:creationId xmlns:p14="http://schemas.microsoft.com/office/powerpoint/2010/main" val="159182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a:t>
            </a:fld>
            <a:endParaRPr lang="en-CA"/>
          </a:p>
        </p:txBody>
      </p:sp>
    </p:spTree>
    <p:extLst>
      <p:ext uri="{BB962C8B-B14F-4D97-AF65-F5344CB8AC3E}">
        <p14:creationId xmlns:p14="http://schemas.microsoft.com/office/powerpoint/2010/main" val="390380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Prints number </a:t>
            </a:r>
            <a:r>
              <a:rPr lang="en-CA" baseline="0" dirty="0" smtClean="0"/>
              <a:t>from 100 downwards to 0</a:t>
            </a:r>
          </a:p>
          <a:p>
            <a:r>
              <a:rPr lang="en-CA" baseline="0" dirty="0" smtClean="0"/>
              <a:t>The counter counts downwards</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11</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Displays</a:t>
            </a:r>
            <a:r>
              <a:rPr lang="en-CA" baseline="0" dirty="0" smtClean="0"/>
              <a:t> the multiples of 10</a:t>
            </a:r>
            <a:r>
              <a:rPr lang="en-CA" dirty="0" smtClean="0"/>
              <a:t> between</a:t>
            </a:r>
            <a:r>
              <a:rPr lang="en-CA" baseline="0" dirty="0" smtClean="0"/>
              <a:t> 50 and 80</a:t>
            </a:r>
          </a:p>
          <a:p>
            <a:endParaRPr lang="en-CA" dirty="0" smtClean="0"/>
          </a:p>
          <a:p>
            <a:r>
              <a:rPr lang="en-CA" dirty="0" smtClean="0"/>
              <a:t>Notice the step value is 10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12</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Sum multiples number from </a:t>
            </a:r>
            <a:r>
              <a:rPr lang="en-CA" baseline="0" dirty="0" smtClean="0"/>
              <a:t>50 to 80</a:t>
            </a:r>
          </a:p>
          <a:p>
            <a:endParaRPr lang="en-CA" dirty="0" smtClean="0"/>
          </a:p>
          <a:p>
            <a:r>
              <a:rPr lang="en-CA" dirty="0" smtClean="0"/>
              <a:t>Sum</a:t>
            </a:r>
            <a:r>
              <a:rPr lang="en-CA" baseline="0" dirty="0" smtClean="0"/>
              <a:t> is the accumulator</a:t>
            </a:r>
            <a:endParaRPr lang="en-CA" dirty="0" smtClean="0"/>
          </a:p>
          <a:p>
            <a:r>
              <a:rPr lang="en-CA" dirty="0" smtClean="0"/>
              <a:t>Notice the start value is 50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13</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Displays multiples of 3 between</a:t>
            </a:r>
            <a:r>
              <a:rPr lang="en-CA" baseline="0" dirty="0" smtClean="0"/>
              <a:t> 50 and 20 in descending order</a:t>
            </a:r>
          </a:p>
          <a:p>
            <a:endParaRPr lang="en-CA" dirty="0" smtClean="0"/>
          </a:p>
          <a:p>
            <a:r>
              <a:rPr lang="en-CA" dirty="0" smtClean="0"/>
              <a:t>Notice the start value is 50</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14</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flag is normally</a:t>
            </a:r>
            <a:r>
              <a:rPr lang="en-CA" baseline="0" dirty="0" smtClean="0"/>
              <a:t> a </a:t>
            </a:r>
            <a:r>
              <a:rPr lang="en-CA" baseline="0" dirty="0" err="1" smtClean="0"/>
              <a:t>boolean</a:t>
            </a:r>
            <a:r>
              <a:rPr lang="en-CA" baseline="0" dirty="0" smtClean="0"/>
              <a:t> variable that is changed when a condition is satisfied</a:t>
            </a:r>
            <a:endParaRPr lang="en-CA" dirty="0" smtClean="0"/>
          </a:p>
          <a:p>
            <a:r>
              <a:rPr lang="en-CA" dirty="0" smtClean="0"/>
              <a:t>A</a:t>
            </a:r>
            <a:r>
              <a:rPr lang="en-CA" baseline="0" dirty="0" smtClean="0"/>
              <a:t> counter is not mandatory; you may a flag to terminate the loop</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15</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Determines</a:t>
            </a:r>
            <a:r>
              <a:rPr lang="en-CA" baseline="0" dirty="0" smtClean="0"/>
              <a:t> which statement will be processed!!!</a:t>
            </a:r>
          </a:p>
          <a:p>
            <a:r>
              <a:rPr lang="en-CA" baseline="0" dirty="0" smtClean="0"/>
              <a:t>So processing the same set of statements will always produce identical results</a:t>
            </a:r>
          </a:p>
          <a:p>
            <a:endParaRPr lang="en-CA" baseline="0" dirty="0" smtClean="0"/>
          </a:p>
          <a:p>
            <a:r>
              <a:rPr lang="en-CA" baseline="0" dirty="0" smtClean="0"/>
              <a:t>Without control structure… there will be no way of knowing which statement will be processed next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Useful because the programmer is able to predict the output of a set of statements</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2</a:t>
            </a:fld>
            <a:endParaRPr lang="en-CA"/>
          </a:p>
        </p:txBody>
      </p:sp>
    </p:spTree>
    <p:extLst>
      <p:ext uri="{BB962C8B-B14F-4D97-AF65-F5344CB8AC3E}">
        <p14:creationId xmlns:p14="http://schemas.microsoft.com/office/powerpoint/2010/main" val="140111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Generalized looping structure</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4</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Control flow in a generalized loop statement</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5</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Control flow in a do-while loop statement</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6</a:t>
            </a:fld>
            <a:endParaRPr lang="en-CA"/>
          </a:p>
        </p:txBody>
      </p:sp>
    </p:spTree>
    <p:extLst>
      <p:ext uri="{BB962C8B-B14F-4D97-AF65-F5344CB8AC3E}">
        <p14:creationId xmlns:p14="http://schemas.microsoft.com/office/powerpoint/2010/main" val="152980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statements</a:t>
            </a:r>
            <a:r>
              <a:rPr lang="en-CA" baseline="0" dirty="0" smtClean="0"/>
              <a:t> within the curly brace is called the body of the loop</a:t>
            </a:r>
          </a:p>
          <a:p>
            <a:r>
              <a:rPr lang="en-CA" baseline="0" dirty="0" smtClean="0"/>
              <a:t>The body is processed</a:t>
            </a:r>
          </a:p>
          <a:p>
            <a:r>
              <a:rPr lang="en-CA" baseline="0" dirty="0" smtClean="0"/>
              <a:t>If the assertion is true the control goes to the body of the loop else control moves out of the do-while statement</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7</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Silly example that does nothing</a:t>
            </a:r>
          </a:p>
          <a:p>
            <a:endParaRPr lang="en-CA" dirty="0" smtClean="0"/>
          </a:p>
          <a:p>
            <a:r>
              <a:rPr lang="en-CA" dirty="0" smtClean="0"/>
              <a:t>The</a:t>
            </a:r>
            <a:r>
              <a:rPr lang="en-CA" baseline="0" dirty="0" smtClean="0"/>
              <a:t> counter is essential for the operation of the loop</a:t>
            </a:r>
          </a:p>
          <a:p>
            <a:r>
              <a:rPr lang="en-CA" baseline="0" dirty="0" smtClean="0"/>
              <a:t>It is initialize outside of the loop body. WHY?</a:t>
            </a:r>
          </a:p>
          <a:p>
            <a:r>
              <a:rPr lang="en-CA" baseline="0" dirty="0" smtClean="0"/>
              <a:t>It is updated in the body. WHY?</a:t>
            </a:r>
          </a:p>
          <a:p>
            <a:r>
              <a:rPr lang="en-CA" baseline="0" dirty="0" smtClean="0"/>
              <a:t>Assertion is check when the body is processes. WHY?</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8</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more</a:t>
            </a:r>
            <a:r>
              <a:rPr lang="en-CA" baseline="0" dirty="0" smtClean="0"/>
              <a:t> useful</a:t>
            </a:r>
            <a:r>
              <a:rPr lang="en-CA" dirty="0" smtClean="0"/>
              <a:t> example</a:t>
            </a:r>
          </a:p>
          <a:p>
            <a:endParaRPr lang="en-CA" dirty="0" smtClean="0"/>
          </a:p>
          <a:p>
            <a:r>
              <a:rPr lang="en-CA" dirty="0" smtClean="0"/>
              <a:t>Try to keep the updater towards the end of the loop</a:t>
            </a:r>
            <a:r>
              <a:rPr lang="en-CA" baseline="0" dirty="0" smtClean="0"/>
              <a:t> body (the last statement). In this example the output will be the same even if the counter is updated at the start of the loop body. But this is not always the case.</a:t>
            </a:r>
          </a:p>
          <a:p>
            <a:r>
              <a:rPr lang="en-CA" baseline="0" dirty="0" smtClean="0"/>
              <a:t>You should have only a single updater</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9</a:t>
            </a:fld>
            <a:endParaRPr lang="en-CA"/>
          </a:p>
        </p:txBody>
      </p:sp>
    </p:spTree>
    <p:extLst>
      <p:ext uri="{BB962C8B-B14F-4D97-AF65-F5344CB8AC3E}">
        <p14:creationId xmlns:p14="http://schemas.microsoft.com/office/powerpoint/2010/main" val="10961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more</a:t>
            </a:r>
            <a:r>
              <a:rPr lang="en-CA" baseline="0" dirty="0" smtClean="0"/>
              <a:t> useful</a:t>
            </a:r>
            <a:r>
              <a:rPr lang="en-CA" dirty="0" smtClean="0"/>
              <a:t> example</a:t>
            </a:r>
          </a:p>
          <a:p>
            <a:endParaRPr lang="en-CA" dirty="0" smtClean="0"/>
          </a:p>
          <a:p>
            <a:r>
              <a:rPr lang="en-CA" dirty="0" smtClean="0"/>
              <a:t>Times 12 table</a:t>
            </a:r>
          </a:p>
          <a:p>
            <a:endParaRPr lang="en-CA" dirty="0" smtClean="0"/>
          </a:p>
          <a:p>
            <a:r>
              <a:rPr lang="en-CA" dirty="0" smtClean="0"/>
              <a:t>The position of the counter will change the output</a:t>
            </a:r>
            <a:r>
              <a:rPr lang="en-CA" baseline="0" dirty="0" smtClean="0"/>
              <a:t> table</a:t>
            </a:r>
            <a:endParaRPr lang="en-CA" dirty="0"/>
          </a:p>
        </p:txBody>
      </p:sp>
      <p:sp>
        <p:nvSpPr>
          <p:cNvPr id="4" name="Slide Number Placeholder 3"/>
          <p:cNvSpPr>
            <a:spLocks noGrp="1"/>
          </p:cNvSpPr>
          <p:nvPr>
            <p:ph type="sldNum" sz="quarter" idx="10"/>
          </p:nvPr>
        </p:nvSpPr>
        <p:spPr/>
        <p:txBody>
          <a:bodyPr/>
          <a:lstStyle/>
          <a:p>
            <a:fld id="{C694D4E7-8D6F-4EDE-95C4-9E1FC7C126F2}" type="slidenum">
              <a:rPr lang="en-CA" smtClean="0"/>
              <a:t>10</a:t>
            </a:fld>
            <a:endParaRPr lang="en-CA"/>
          </a:p>
        </p:txBody>
      </p:sp>
    </p:spTree>
    <p:extLst>
      <p:ext uri="{BB962C8B-B14F-4D97-AF65-F5344CB8AC3E}">
        <p14:creationId xmlns:p14="http://schemas.microsoft.com/office/powerpoint/2010/main" val="10961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14/02/2017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95933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14/02/2017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13917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14/02/2017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91429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97D7BA-5E1C-4275-9A59-7845A1B6C63A}" type="datetimeFigureOut">
              <a:rPr lang="en-CA" smtClean="0"/>
              <a:t>14/02/2017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9757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7D7BA-5E1C-4275-9A59-7845A1B6C63A}" type="datetimeFigureOut">
              <a:rPr lang="en-CA" smtClean="0"/>
              <a:t>14/02/2017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07027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197D7BA-5E1C-4275-9A59-7845A1B6C63A}" type="datetimeFigureOut">
              <a:rPr lang="en-CA" smtClean="0"/>
              <a:t>14/02/2017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08093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197D7BA-5E1C-4275-9A59-7845A1B6C63A}" type="datetimeFigureOut">
              <a:rPr lang="en-CA" smtClean="0"/>
              <a:t>14/02/2017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129513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197D7BA-5E1C-4275-9A59-7845A1B6C63A}" type="datetimeFigureOut">
              <a:rPr lang="en-CA" smtClean="0"/>
              <a:t>14/02/2017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32905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7D7BA-5E1C-4275-9A59-7845A1B6C63A}" type="datetimeFigureOut">
              <a:rPr lang="en-CA" smtClean="0"/>
              <a:t>14/02/2017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32283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7D7BA-5E1C-4275-9A59-7845A1B6C63A}" type="datetimeFigureOut">
              <a:rPr lang="en-CA" smtClean="0"/>
              <a:t>14/02/2017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36954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7D7BA-5E1C-4275-9A59-7845A1B6C63A}" type="datetimeFigureOut">
              <a:rPr lang="en-CA" smtClean="0"/>
              <a:t>14/02/2017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1B53A2-2BAC-4FB7-8E82-229F6F480860}" type="slidenum">
              <a:rPr lang="en-CA" smtClean="0"/>
              <a:t>‹#›</a:t>
            </a:fld>
            <a:endParaRPr lang="en-CA"/>
          </a:p>
        </p:txBody>
      </p:sp>
    </p:spTree>
    <p:extLst>
      <p:ext uri="{BB962C8B-B14F-4D97-AF65-F5344CB8AC3E}">
        <p14:creationId xmlns:p14="http://schemas.microsoft.com/office/powerpoint/2010/main" val="261046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7D7BA-5E1C-4275-9A59-7845A1B6C63A}" type="datetimeFigureOut">
              <a:rPr lang="en-CA" smtClean="0"/>
              <a:t>14/02/2017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B53A2-2BAC-4FB7-8E82-229F6F480860}" type="slidenum">
              <a:rPr lang="en-CA" smtClean="0"/>
              <a:t>‹#›</a:t>
            </a:fld>
            <a:endParaRPr lang="en-CA"/>
          </a:p>
        </p:txBody>
      </p:sp>
    </p:spTree>
    <p:extLst>
      <p:ext uri="{BB962C8B-B14F-4D97-AF65-F5344CB8AC3E}">
        <p14:creationId xmlns:p14="http://schemas.microsoft.com/office/powerpoint/2010/main" val="202184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Programming I</a:t>
            </a:r>
            <a:endParaRPr lang="en-CA" dirty="0"/>
          </a:p>
        </p:txBody>
      </p:sp>
      <p:sp>
        <p:nvSpPr>
          <p:cNvPr id="3" name="Subtitle 2"/>
          <p:cNvSpPr>
            <a:spLocks noGrp="1"/>
          </p:cNvSpPr>
          <p:nvPr>
            <p:ph type="subTitle" idx="1"/>
          </p:nvPr>
        </p:nvSpPr>
        <p:spPr/>
        <p:txBody>
          <a:bodyPr/>
          <a:lstStyle/>
          <a:p>
            <a:r>
              <a:rPr lang="en-CA" dirty="0" smtClean="0"/>
              <a:t>do-while loop</a:t>
            </a:r>
          </a:p>
          <a:p>
            <a:r>
              <a:rPr lang="en-CA" dirty="0" smtClean="0"/>
              <a:t>Narendra Pershad</a:t>
            </a:r>
          </a:p>
          <a:p>
            <a:r>
              <a:rPr lang="en-CA" dirty="0" smtClean="0"/>
              <a:t>Winter 2017</a:t>
            </a:r>
            <a:endParaRPr lang="en-CA" dirty="0"/>
          </a:p>
        </p:txBody>
      </p:sp>
    </p:spTree>
    <p:extLst>
      <p:ext uri="{BB962C8B-B14F-4D97-AF65-F5344CB8AC3E}">
        <p14:creationId xmlns:p14="http://schemas.microsoft.com/office/powerpoint/2010/main" val="328836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Real example</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1;</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444500" indent="0">
              <a:buNone/>
            </a:pP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("{0} {1}",counter, counter * 12);</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10);</a:t>
            </a:r>
            <a:endParaRPr lang="en-CA" dirty="0" smtClean="0"/>
          </a:p>
        </p:txBody>
      </p:sp>
    </p:spTree>
    <p:extLst>
      <p:ext uri="{BB962C8B-B14F-4D97-AF65-F5344CB8AC3E}">
        <p14:creationId xmlns:p14="http://schemas.microsoft.com/office/powerpoint/2010/main" val="18578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Counting down</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100;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(counter);</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&gt; 0);</a:t>
            </a:r>
            <a:endParaRPr lang="en-CA" dirty="0" smtClean="0"/>
          </a:p>
          <a:p>
            <a:pPr marL="0" indent="0">
              <a:buNone/>
            </a:pPr>
            <a:endParaRPr lang="en-CA" dirty="0"/>
          </a:p>
        </p:txBody>
      </p:sp>
    </p:spTree>
    <p:extLst>
      <p:ext uri="{BB962C8B-B14F-4D97-AF65-F5344CB8AC3E}">
        <p14:creationId xmlns:p14="http://schemas.microsoft.com/office/powerpoint/2010/main" val="184498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 different increment</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80, increment = 10;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(start);</a:t>
            </a:r>
          </a:p>
          <a:p>
            <a:pPr marL="0" indent="0">
              <a:buNone/>
            </a:pPr>
            <a:r>
              <a:rPr lang="en-CA" dirty="0" smtClean="0">
                <a:latin typeface="Consolas" pitchFamily="49" charset="0"/>
                <a:cs typeface="Consolas" pitchFamily="49" charset="0"/>
              </a:rPr>
              <a:t>  start+= increment;</a:t>
            </a:r>
            <a:endParaRPr lang="en-CA" dirty="0">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&lt;= stop);</a:t>
            </a:r>
          </a:p>
        </p:txBody>
      </p:sp>
    </p:spTree>
    <p:extLst>
      <p:ext uri="{BB962C8B-B14F-4D97-AF65-F5344CB8AC3E}">
        <p14:creationId xmlns:p14="http://schemas.microsoft.com/office/powerpoint/2010/main" val="422669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an accumulator</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80, sum = 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sum </a:t>
            </a:r>
            <a:r>
              <a:rPr lang="en-CA" dirty="0">
                <a:latin typeface="Consolas" pitchFamily="49" charset="0"/>
                <a:cs typeface="Consolas" pitchFamily="49" charset="0"/>
              </a:rPr>
              <a:t>= sum + start</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smtClean="0">
                <a:latin typeface="Consolas" pitchFamily="49" charset="0"/>
                <a:cs typeface="Consolas" pitchFamily="49" charset="0"/>
              </a:rPr>
              <a:t>  start = start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&lt; stop);</a:t>
            </a:r>
          </a:p>
        </p:txBody>
      </p:sp>
    </p:spTree>
    <p:extLst>
      <p:ext uri="{BB962C8B-B14F-4D97-AF65-F5344CB8AC3E}">
        <p14:creationId xmlns:p14="http://schemas.microsoft.com/office/powerpoint/2010/main" val="122012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Using a filter</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start = 50, stop = 20;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if</a:t>
            </a:r>
            <a:r>
              <a:rPr lang="en-CA" dirty="0" smtClean="0">
                <a:latin typeface="Consolas" pitchFamily="49" charset="0"/>
                <a:cs typeface="Consolas" pitchFamily="49" charset="0"/>
              </a:rPr>
              <a:t>(</a:t>
            </a:r>
            <a:r>
              <a:rPr lang="en-CA" dirty="0">
                <a:latin typeface="Consolas" pitchFamily="49" charset="0"/>
                <a:cs typeface="Consolas" pitchFamily="49" charset="0"/>
              </a:rPr>
              <a:t>start</a:t>
            </a:r>
            <a:r>
              <a:rPr lang="en-CA" dirty="0" smtClean="0">
                <a:latin typeface="Consolas" pitchFamily="49" charset="0"/>
                <a:cs typeface="Consolas" pitchFamily="49" charset="0"/>
              </a:rPr>
              <a:t> </a:t>
            </a:r>
            <a:r>
              <a:rPr lang="en-CA" dirty="0">
                <a:latin typeface="Consolas" pitchFamily="49" charset="0"/>
                <a:cs typeface="Consolas" pitchFamily="49" charset="0"/>
              </a:rPr>
              <a:t>% </a:t>
            </a:r>
            <a:r>
              <a:rPr lang="en-CA" dirty="0" smtClean="0">
                <a:latin typeface="Consolas" pitchFamily="49" charset="0"/>
                <a:cs typeface="Consolas" pitchFamily="49" charset="0"/>
              </a:rPr>
              <a:t>3 </a:t>
            </a:r>
            <a:r>
              <a:rPr lang="en-CA" dirty="0">
                <a:latin typeface="Consolas" pitchFamily="49" charset="0"/>
                <a:cs typeface="Consolas" pitchFamily="49" charset="0"/>
              </a:rPr>
              <a:t>== 0)</a:t>
            </a:r>
          </a:p>
          <a:p>
            <a:pPr marL="0" indent="0">
              <a:buNone/>
            </a:pPr>
            <a:r>
              <a:rPr lang="en-CA" dirty="0">
                <a:latin typeface="Consolas" pitchFamily="49" charset="0"/>
                <a:cs typeface="Consolas" pitchFamily="49" charset="0"/>
              </a:rPr>
              <a:t>  { </a:t>
            </a:r>
          </a:p>
          <a:p>
            <a:pPr marL="0" indent="0">
              <a:buNone/>
            </a:pPr>
            <a:r>
              <a:rPr lang="en-CA" dirty="0">
                <a:solidFill>
                  <a:srgbClr val="00B0F0"/>
                </a:solidFill>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(start);</a:t>
            </a:r>
          </a:p>
          <a:p>
            <a:pPr marL="0" indent="0">
              <a:buNone/>
            </a:pPr>
            <a:r>
              <a:rPr lang="en-CA" dirty="0" smtClean="0">
                <a:latin typeface="Consolas" pitchFamily="49" charset="0"/>
                <a:cs typeface="Consolas" pitchFamily="49" charset="0"/>
              </a:rPr>
              <a:t>    </a:t>
            </a:r>
            <a:r>
              <a:rPr lang="en-CA" dirty="0" smtClean="0">
                <a:solidFill>
                  <a:srgbClr val="92D050"/>
                </a:solidFill>
                <a:latin typeface="Consolas" pitchFamily="49" charset="0"/>
                <a:cs typeface="Consolas" pitchFamily="49" charset="0"/>
              </a:rPr>
              <a:t>//start </a:t>
            </a:r>
            <a:r>
              <a:rPr lang="en-CA" dirty="0">
                <a:solidFill>
                  <a:srgbClr val="92D050"/>
                </a:solidFill>
                <a:latin typeface="Consolas" pitchFamily="49" charset="0"/>
                <a:cs typeface="Consolas" pitchFamily="49" charset="0"/>
              </a:rPr>
              <a:t>= start </a:t>
            </a:r>
            <a:r>
              <a:rPr lang="en-CA" dirty="0" smtClean="0">
                <a:solidFill>
                  <a:srgbClr val="92D050"/>
                </a:solidFill>
                <a:latin typeface="Consolas" pitchFamily="49" charset="0"/>
                <a:cs typeface="Consolas" pitchFamily="49" charset="0"/>
              </a:rPr>
              <a:t>- </a:t>
            </a:r>
            <a:r>
              <a:rPr lang="en-CA" dirty="0">
                <a:solidFill>
                  <a:srgbClr val="92D050"/>
                </a:solidFill>
                <a:latin typeface="Consolas" pitchFamily="49" charset="0"/>
                <a:cs typeface="Consolas" pitchFamily="49" charset="0"/>
              </a:rPr>
              <a:t>1</a:t>
            </a:r>
            <a:r>
              <a:rPr lang="en-CA" dirty="0" smtClean="0">
                <a:solidFill>
                  <a:srgbClr val="92D050"/>
                </a:solidFill>
                <a:latin typeface="Consolas" pitchFamily="49" charset="0"/>
                <a:cs typeface="Consolas" pitchFamily="49" charset="0"/>
              </a:rPr>
              <a:t>; //what will this do?</a:t>
            </a:r>
            <a:endParaRPr lang="en-CA" dirty="0">
              <a:solidFill>
                <a:srgbClr val="92D050"/>
              </a:solidFill>
              <a:latin typeface="Consolas" pitchFamily="49" charset="0"/>
              <a:cs typeface="Consolas" pitchFamily="49" charset="0"/>
            </a:endParaRPr>
          </a:p>
          <a:p>
            <a:pPr marL="0" indent="0">
              <a:buNone/>
            </a:pPr>
            <a:r>
              <a:rPr lang="en-CA" dirty="0" smtClean="0">
                <a:latin typeface="Consolas" pitchFamily="49" charset="0"/>
                <a:cs typeface="Consolas" pitchFamily="49" charset="0"/>
              </a:rPr>
              <a:t>  }</a:t>
            </a:r>
          </a:p>
          <a:p>
            <a:pPr marL="0" indent="0">
              <a:buNone/>
            </a:pPr>
            <a:r>
              <a:rPr lang="en-CA" dirty="0" smtClean="0">
                <a:latin typeface="Consolas" pitchFamily="49" charset="0"/>
                <a:cs typeface="Consolas" pitchFamily="49" charset="0"/>
              </a:rPr>
              <a:t>  start = start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(start &gt; stop);</a:t>
            </a:r>
          </a:p>
        </p:txBody>
      </p:sp>
    </p:spTree>
    <p:extLst>
      <p:ext uri="{BB962C8B-B14F-4D97-AF65-F5344CB8AC3E}">
        <p14:creationId xmlns:p14="http://schemas.microsoft.com/office/powerpoint/2010/main" val="303370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 flag instead of a counter</a:t>
            </a:r>
            <a:endParaRPr lang="en-CA" dirty="0"/>
          </a:p>
        </p:txBody>
      </p:sp>
      <p:sp>
        <p:nvSpPr>
          <p:cNvPr id="3" name="Content Placeholder 2"/>
          <p:cNvSpPr>
            <a:spLocks noGrp="1"/>
          </p:cNvSpPr>
          <p:nvPr>
            <p:ph idx="1"/>
          </p:nvPr>
        </p:nvSpPr>
        <p:spPr/>
        <p:txBody>
          <a:bodyPr>
            <a:normAutofit fontScale="55000" lnSpcReduction="20000"/>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sum </a:t>
            </a:r>
            <a:r>
              <a:rPr lang="en-CA" dirty="0">
                <a:latin typeface="Consolas" pitchFamily="49" charset="0"/>
                <a:cs typeface="Consolas" pitchFamily="49" charset="0"/>
              </a:rPr>
              <a:t>= </a:t>
            </a:r>
            <a:r>
              <a:rPr lang="en-CA" dirty="0" smtClean="0">
                <a:latin typeface="Consolas" pitchFamily="49" charset="0"/>
                <a:cs typeface="Consolas" pitchFamily="49" charset="0"/>
              </a:rPr>
              <a:t>0;</a:t>
            </a:r>
            <a:endParaRPr lang="en-CA" dirty="0">
              <a:latin typeface="Consolas" pitchFamily="49" charset="0"/>
              <a:cs typeface="Consolas" pitchFamily="49" charset="0"/>
            </a:endParaRPr>
          </a:p>
          <a:p>
            <a:pPr marL="0" indent="0">
              <a:buNone/>
            </a:pPr>
            <a:r>
              <a:rPr lang="en-CA" dirty="0" err="1" smtClean="0">
                <a:solidFill>
                  <a:srgbClr val="0000FF"/>
                </a:solidFill>
                <a:latin typeface="Consolas" pitchFamily="49" charset="0"/>
                <a:cs typeface="Consolas" pitchFamily="49" charset="0"/>
              </a:rPr>
              <a:t>bool</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allPositive</a:t>
            </a:r>
            <a:r>
              <a:rPr lang="en-CA" dirty="0" smtClean="0">
                <a:latin typeface="Consolas" pitchFamily="49" charset="0"/>
                <a:cs typeface="Consolas" pitchFamily="49" charset="0"/>
              </a:rPr>
              <a:t> = </a:t>
            </a:r>
            <a:r>
              <a:rPr lang="en-CA" dirty="0" smtClean="0">
                <a:solidFill>
                  <a:srgbClr val="0000FF"/>
                </a:solidFill>
                <a:latin typeface="Consolas" pitchFamily="49" charset="0"/>
                <a:cs typeface="Consolas" pitchFamily="49" charset="0"/>
              </a:rPr>
              <a:t>true</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"Enter a positive number: "</a:t>
            </a:r>
            <a:r>
              <a:rPr lang="en-CA" dirty="0" smtClean="0">
                <a:latin typeface="Consolas" pitchFamily="49" charset="0"/>
                <a:cs typeface="Consolas" pitchFamily="49" charset="0"/>
              </a:rPr>
              <a:t>);</a:t>
            </a:r>
          </a:p>
          <a:p>
            <a:pPr marL="0" indent="0">
              <a:buNone/>
            </a:pPr>
            <a:r>
              <a:rPr lang="en-CA" dirty="0" smtClean="0">
                <a:solidFill>
                  <a:srgbClr val="0000FF"/>
                </a:solidFill>
                <a:latin typeface="Consolas" pitchFamily="49" charset="0"/>
                <a:cs typeface="Consolas" pitchFamily="49" charset="0"/>
              </a:rPr>
              <a:t>  </a:t>
            </a: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number </a:t>
            </a:r>
            <a:r>
              <a:rPr lang="en-CA" dirty="0">
                <a:latin typeface="Consolas" pitchFamily="49" charset="0"/>
                <a:cs typeface="Consolas" pitchFamily="49" charset="0"/>
              </a:rPr>
              <a:t>= </a:t>
            </a:r>
            <a:r>
              <a:rPr lang="en-CA" dirty="0">
                <a:solidFill>
                  <a:srgbClr val="00B0F0"/>
                </a:solidFill>
                <a:latin typeface="Consolas" pitchFamily="49" charset="0"/>
                <a:cs typeface="Consolas" pitchFamily="49" charset="0"/>
              </a:rPr>
              <a:t>Convert</a:t>
            </a:r>
            <a:r>
              <a:rPr lang="en-CA" dirty="0">
                <a:latin typeface="Consolas" pitchFamily="49" charset="0"/>
                <a:cs typeface="Consolas" pitchFamily="49" charset="0"/>
              </a:rPr>
              <a:t>.ToInt32(</a:t>
            </a:r>
            <a:r>
              <a:rPr lang="en-CA" dirty="0" err="1">
                <a:solidFill>
                  <a:srgbClr val="00B0F0"/>
                </a:solidFill>
                <a:latin typeface="Consolas" pitchFamily="49" charset="0"/>
                <a:cs typeface="Consolas" pitchFamily="49" charset="0"/>
              </a:rPr>
              <a:t>Console</a:t>
            </a:r>
            <a:r>
              <a:rPr lang="en-CA" dirty="0" err="1">
                <a:latin typeface="Consolas" pitchFamily="49" charset="0"/>
                <a:cs typeface="Consolas" pitchFamily="49" charset="0"/>
              </a:rPr>
              <a:t>.ReadLine</a:t>
            </a:r>
            <a:r>
              <a:rPr lang="en-CA" dirty="0" smtClean="0">
                <a:latin typeface="Consolas" pitchFamily="49" charset="0"/>
                <a:cs typeface="Consolas" pitchFamily="49" charset="0"/>
              </a:rPr>
              <a:t>());</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if</a:t>
            </a:r>
            <a:r>
              <a:rPr lang="en-CA" dirty="0" smtClean="0">
                <a:latin typeface="Consolas" pitchFamily="49" charset="0"/>
                <a:cs typeface="Consolas" pitchFamily="49" charset="0"/>
              </a:rPr>
              <a:t>(number &gt;= </a:t>
            </a:r>
            <a:r>
              <a:rPr lang="en-CA" dirty="0">
                <a:latin typeface="Consolas" pitchFamily="49" charset="0"/>
                <a:cs typeface="Consolas" pitchFamily="49" charset="0"/>
              </a:rPr>
              <a:t>0)</a:t>
            </a:r>
          </a:p>
          <a:p>
            <a:pPr marL="0" indent="0">
              <a:buNone/>
            </a:pPr>
            <a:r>
              <a:rPr lang="en-CA" dirty="0">
                <a:latin typeface="Consolas" pitchFamily="49" charset="0"/>
                <a:cs typeface="Consolas" pitchFamily="49" charset="0"/>
              </a:rPr>
              <a:t>  { </a:t>
            </a:r>
          </a:p>
          <a:p>
            <a:pPr marL="0" indent="0">
              <a:buNone/>
            </a:pPr>
            <a:r>
              <a:rPr lang="en-CA" dirty="0">
                <a:solidFill>
                  <a:srgbClr val="00B0F0"/>
                </a:solidFill>
                <a:latin typeface="Consolas" pitchFamily="49" charset="0"/>
                <a:cs typeface="Consolas" pitchFamily="49" charset="0"/>
              </a:rPr>
              <a:t>    </a:t>
            </a:r>
            <a:r>
              <a:rPr lang="en-CA" dirty="0">
                <a:latin typeface="Consolas" pitchFamily="49" charset="0"/>
                <a:cs typeface="Consolas" pitchFamily="49" charset="0"/>
              </a:rPr>
              <a:t>sum = sum + </a:t>
            </a:r>
            <a:r>
              <a:rPr lang="en-CA" dirty="0" smtClean="0">
                <a:latin typeface="Consolas" pitchFamily="49" charset="0"/>
                <a:cs typeface="Consolas" pitchFamily="49" charset="0"/>
              </a:rPr>
              <a:t>number;</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a:solidFill>
                  <a:srgbClr val="0000FF"/>
                </a:solidFill>
                <a:latin typeface="Consolas" pitchFamily="49" charset="0"/>
                <a:cs typeface="Consolas" pitchFamily="49" charset="0"/>
              </a:rPr>
              <a:t> </a:t>
            </a:r>
            <a:r>
              <a:rPr lang="en-CA" dirty="0" smtClean="0">
                <a:solidFill>
                  <a:srgbClr val="0000FF"/>
                </a:solidFill>
                <a:latin typeface="Consolas" pitchFamily="49" charset="0"/>
                <a:cs typeface="Consolas" pitchFamily="49" charset="0"/>
              </a:rPr>
              <a:t>else</a:t>
            </a:r>
            <a:endParaRPr lang="en-CA" dirty="0">
              <a:latin typeface="Consolas" pitchFamily="49" charset="0"/>
              <a:cs typeface="Consolas" pitchFamily="49" charset="0"/>
            </a:endParaRPr>
          </a:p>
          <a:p>
            <a:pPr marL="0" indent="0">
              <a:buNone/>
            </a:pPr>
            <a:r>
              <a:rPr lang="en-CA" dirty="0">
                <a:latin typeface="Consolas" pitchFamily="49" charset="0"/>
                <a:cs typeface="Consolas" pitchFamily="49" charset="0"/>
              </a:rPr>
              <a:t>  { </a:t>
            </a:r>
          </a:p>
          <a:p>
            <a:pPr marL="0" indent="0">
              <a:buNone/>
            </a:pPr>
            <a:r>
              <a:rPr lang="en-CA" dirty="0" smtClean="0">
                <a:solidFill>
                  <a:srgbClr val="00B0F0"/>
                </a:solidFill>
                <a:latin typeface="Consolas" pitchFamily="49" charset="0"/>
                <a:cs typeface="Consolas" pitchFamily="49" charset="0"/>
              </a:rPr>
              <a:t>    </a:t>
            </a:r>
            <a:r>
              <a:rPr lang="en-CA" dirty="0" err="1">
                <a:latin typeface="Consolas" pitchFamily="49" charset="0"/>
                <a:cs typeface="Consolas" pitchFamily="49" charset="0"/>
              </a:rPr>
              <a:t>allPositive</a:t>
            </a:r>
            <a:r>
              <a:rPr lang="en-CA" dirty="0" smtClean="0">
                <a:latin typeface="Consolas" pitchFamily="49" charset="0"/>
                <a:cs typeface="Consolas" pitchFamily="49" charset="0"/>
              </a:rPr>
              <a:t> </a:t>
            </a:r>
            <a:r>
              <a:rPr lang="en-CA" dirty="0">
                <a:latin typeface="Consolas" pitchFamily="49" charset="0"/>
                <a:cs typeface="Consolas" pitchFamily="49" charset="0"/>
              </a:rPr>
              <a:t>= </a:t>
            </a:r>
            <a:r>
              <a:rPr lang="en-CA" dirty="0" smtClean="0">
                <a:solidFill>
                  <a:srgbClr val="0000FF"/>
                </a:solidFill>
                <a:latin typeface="Consolas" pitchFamily="49" charset="0"/>
                <a:cs typeface="Consolas" pitchFamily="49" charset="0"/>
              </a:rPr>
              <a:t>false</a:t>
            </a: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a:t>
            </a:r>
            <a:r>
              <a:rPr lang="en-CA" dirty="0">
                <a:latin typeface="Consolas" pitchFamily="49" charset="0"/>
                <a:cs typeface="Consolas" pitchFamily="49" charset="0"/>
              </a:rPr>
              <a:t>}</a:t>
            </a: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a:t>
            </a:r>
            <a:r>
              <a:rPr lang="en-CA" dirty="0" err="1">
                <a:latin typeface="Consolas" pitchFamily="49" charset="0"/>
                <a:cs typeface="Consolas" pitchFamily="49" charset="0"/>
              </a:rPr>
              <a:t>allPositive</a:t>
            </a:r>
            <a:r>
              <a:rPr lang="en-CA" dirty="0" smtClean="0">
                <a:latin typeface="Consolas" pitchFamily="49" charset="0"/>
                <a:cs typeface="Consolas" pitchFamily="49" charset="0"/>
              </a:rPr>
              <a:t>);</a:t>
            </a:r>
            <a:endParaRPr lang="en-CA" dirty="0" smtClean="0"/>
          </a:p>
          <a:p>
            <a:pPr marL="0" indent="0">
              <a:buNone/>
            </a:pP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"The sum of the numbers is {0}"</a:t>
            </a:r>
            <a:r>
              <a:rPr lang="en-CA" dirty="0" smtClean="0">
                <a:latin typeface="Consolas" pitchFamily="49" charset="0"/>
                <a:cs typeface="Consolas" pitchFamily="49" charset="0"/>
              </a:rPr>
              <a:t>, sum);</a:t>
            </a:r>
            <a:endParaRPr lang="en-CA" dirty="0"/>
          </a:p>
        </p:txBody>
      </p:sp>
    </p:spTree>
    <p:extLst>
      <p:ext uri="{BB962C8B-B14F-4D97-AF65-F5344CB8AC3E}">
        <p14:creationId xmlns:p14="http://schemas.microsoft.com/office/powerpoint/2010/main" val="422669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loops?</a:t>
            </a:r>
            <a:endParaRPr lang="en-US" dirty="0"/>
          </a:p>
        </p:txBody>
      </p:sp>
      <p:sp>
        <p:nvSpPr>
          <p:cNvPr id="3" name="Content Placeholder 2"/>
          <p:cNvSpPr>
            <a:spLocks noGrp="1"/>
          </p:cNvSpPr>
          <p:nvPr>
            <p:ph idx="1"/>
          </p:nvPr>
        </p:nvSpPr>
        <p:spPr/>
        <p:txBody>
          <a:bodyPr/>
          <a:lstStyle/>
          <a:p>
            <a:r>
              <a:rPr lang="en-US" dirty="0" smtClean="0"/>
              <a:t>Add readability to your code</a:t>
            </a:r>
          </a:p>
          <a:p>
            <a:pPr lvl="1"/>
            <a:r>
              <a:rPr lang="en-US" dirty="0" smtClean="0"/>
              <a:t>The body is distinct from the rest of the code</a:t>
            </a:r>
          </a:p>
          <a:p>
            <a:r>
              <a:rPr lang="en-US" dirty="0" smtClean="0"/>
              <a:t>Less coding required</a:t>
            </a:r>
          </a:p>
          <a:p>
            <a:endParaRPr lang="en-US" dirty="0"/>
          </a:p>
        </p:txBody>
      </p:sp>
    </p:spTree>
    <p:extLst>
      <p:ext uri="{BB962C8B-B14F-4D97-AF65-F5344CB8AC3E}">
        <p14:creationId xmlns:p14="http://schemas.microsoft.com/office/powerpoint/2010/main" val="168092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Got’chas</a:t>
            </a:r>
            <a:endParaRPr lang="en-CA" dirty="0"/>
          </a:p>
        </p:txBody>
      </p:sp>
      <p:sp>
        <p:nvSpPr>
          <p:cNvPr id="3" name="Content Placeholder 2"/>
          <p:cNvSpPr>
            <a:spLocks noGrp="1"/>
          </p:cNvSpPr>
          <p:nvPr>
            <p:ph idx="1"/>
          </p:nvPr>
        </p:nvSpPr>
        <p:spPr/>
        <p:txBody>
          <a:bodyPr/>
          <a:lstStyle/>
          <a:p>
            <a:r>
              <a:rPr lang="en-CA" dirty="0" smtClean="0"/>
              <a:t>You must have some way of terminating the loop:</a:t>
            </a:r>
          </a:p>
          <a:p>
            <a:pPr lvl="1"/>
            <a:r>
              <a:rPr lang="en-CA" dirty="0" smtClean="0"/>
              <a:t>Counter</a:t>
            </a:r>
          </a:p>
          <a:p>
            <a:pPr lvl="1"/>
            <a:r>
              <a:rPr lang="en-CA" dirty="0" smtClean="0"/>
              <a:t>Flag, trigger, sentinel</a:t>
            </a:r>
          </a:p>
          <a:p>
            <a:r>
              <a:rPr lang="en-CA" dirty="0" smtClean="0"/>
              <a:t>continue and break (affects control in a loop)</a:t>
            </a:r>
            <a:endParaRPr lang="en-CA" dirty="0"/>
          </a:p>
        </p:txBody>
      </p:sp>
    </p:spTree>
    <p:extLst>
      <p:ext uri="{BB962C8B-B14F-4D97-AF65-F5344CB8AC3E}">
        <p14:creationId xmlns:p14="http://schemas.microsoft.com/office/powerpoint/2010/main" val="13247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 Structures</a:t>
            </a:r>
            <a:endParaRPr lang="en-CA" dirty="0"/>
          </a:p>
        </p:txBody>
      </p:sp>
      <p:sp>
        <p:nvSpPr>
          <p:cNvPr id="3" name="Content Placeholder 2"/>
          <p:cNvSpPr>
            <a:spLocks noGrp="1"/>
          </p:cNvSpPr>
          <p:nvPr>
            <p:ph idx="1"/>
          </p:nvPr>
        </p:nvSpPr>
        <p:spPr/>
        <p:txBody>
          <a:bodyPr/>
          <a:lstStyle/>
          <a:p>
            <a:r>
              <a:rPr lang="en-CA" dirty="0" smtClean="0"/>
              <a:t>Sequence</a:t>
            </a:r>
          </a:p>
          <a:p>
            <a:r>
              <a:rPr lang="en-CA" dirty="0" smtClean="0"/>
              <a:t>Conditional</a:t>
            </a:r>
          </a:p>
          <a:p>
            <a:r>
              <a:rPr lang="en-CA" dirty="0" smtClean="0"/>
              <a:t>Looping</a:t>
            </a:r>
          </a:p>
          <a:p>
            <a:r>
              <a:rPr lang="en-CA" dirty="0" smtClean="0"/>
              <a:t>Method</a:t>
            </a:r>
            <a:endParaRPr lang="en-CA" dirty="0"/>
          </a:p>
        </p:txBody>
      </p:sp>
    </p:spTree>
    <p:extLst>
      <p:ext uri="{BB962C8B-B14F-4D97-AF65-F5344CB8AC3E}">
        <p14:creationId xmlns:p14="http://schemas.microsoft.com/office/powerpoint/2010/main" val="43837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Looping/Iteration/Repetition</a:t>
            </a:r>
            <a:endParaRPr lang="en-CA" dirty="0"/>
          </a:p>
        </p:txBody>
      </p:sp>
      <p:sp>
        <p:nvSpPr>
          <p:cNvPr id="3" name="Content Placeholder 2"/>
          <p:cNvSpPr>
            <a:spLocks noGrp="1"/>
          </p:cNvSpPr>
          <p:nvPr>
            <p:ph idx="1"/>
          </p:nvPr>
        </p:nvSpPr>
        <p:spPr/>
        <p:txBody>
          <a:bodyPr/>
          <a:lstStyle/>
          <a:p>
            <a:r>
              <a:rPr lang="en-CA" dirty="0" smtClean="0"/>
              <a:t>Provides the structure to process a statement of a block of statement zero or more times</a:t>
            </a:r>
          </a:p>
          <a:p>
            <a:r>
              <a:rPr lang="en-CA" dirty="0" smtClean="0"/>
              <a:t>Avoids re-writing the same code /logic</a:t>
            </a:r>
          </a:p>
          <a:p>
            <a:r>
              <a:rPr lang="en-CA" dirty="0" smtClean="0"/>
              <a:t>Enables the construction of some programs that would otherwise be logistically impossible</a:t>
            </a:r>
          </a:p>
          <a:p>
            <a:pPr lvl="1"/>
            <a:r>
              <a:rPr lang="en-CA" dirty="0" smtClean="0"/>
              <a:t>e.g. summing the number less than one million</a:t>
            </a:r>
            <a:endParaRPr lang="en-CA" dirty="0"/>
          </a:p>
        </p:txBody>
      </p:sp>
    </p:spTree>
    <p:extLst>
      <p:ext uri="{BB962C8B-B14F-4D97-AF65-F5344CB8AC3E}">
        <p14:creationId xmlns:p14="http://schemas.microsoft.com/office/powerpoint/2010/main" val="42888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5" name="Flowchart: Terminator 4"/>
          <p:cNvSpPr/>
          <p:nvPr/>
        </p:nvSpPr>
        <p:spPr>
          <a:xfrm>
            <a:off x="3297272" y="194820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header</a:t>
            </a:r>
            <a:endParaRPr lang="en-CA" dirty="0">
              <a:solidFill>
                <a:schemeClr val="tx1"/>
              </a:solidFill>
            </a:endParaRPr>
          </a:p>
        </p:txBody>
      </p:sp>
      <p:sp>
        <p:nvSpPr>
          <p:cNvPr id="7" name="TextBox 6"/>
          <p:cNvSpPr txBox="1"/>
          <p:nvPr/>
        </p:nvSpPr>
        <p:spPr>
          <a:xfrm>
            <a:off x="7117248" y="3275692"/>
            <a:ext cx="1368152" cy="369332"/>
          </a:xfrm>
          <a:prstGeom prst="rect">
            <a:avLst/>
          </a:prstGeom>
          <a:noFill/>
        </p:spPr>
        <p:txBody>
          <a:bodyPr wrap="square" rtlCol="0">
            <a:spAutoFit/>
          </a:bodyPr>
          <a:lstStyle/>
          <a:p>
            <a:r>
              <a:rPr lang="en-CA" dirty="0" smtClean="0"/>
              <a:t>Loop body</a:t>
            </a:r>
            <a:endParaRPr lang="en-CA" dirty="0"/>
          </a:p>
        </p:txBody>
      </p:sp>
      <p:cxnSp>
        <p:nvCxnSpPr>
          <p:cNvPr id="9" name="Straight Arrow Connector 8"/>
          <p:cNvCxnSpPr>
            <a:stCxn id="7" idx="1"/>
            <a:endCxn id="4" idx="3"/>
          </p:cNvCxnSpPr>
          <p:nvPr/>
        </p:nvCxnSpPr>
        <p:spPr>
          <a:xfrm flipH="1">
            <a:off x="6033576" y="3460358"/>
            <a:ext cx="1083672" cy="383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sp>
        <p:nvSpPr>
          <p:cNvPr id="13" name="TextBox 12"/>
          <p:cNvSpPr txBox="1"/>
          <p:nvPr/>
        </p:nvSpPr>
        <p:spPr>
          <a:xfrm>
            <a:off x="7117248" y="4499828"/>
            <a:ext cx="1368152" cy="369332"/>
          </a:xfrm>
          <a:prstGeom prst="rect">
            <a:avLst/>
          </a:prstGeom>
          <a:noFill/>
        </p:spPr>
        <p:txBody>
          <a:bodyPr wrap="square" rtlCol="0">
            <a:spAutoFit/>
          </a:bodyPr>
          <a:lstStyle/>
          <a:p>
            <a:r>
              <a:rPr lang="en-CA" dirty="0" smtClean="0"/>
              <a:t>Optional</a:t>
            </a:r>
            <a:endParaRPr lang="en-CA" dirty="0"/>
          </a:p>
        </p:txBody>
      </p:sp>
      <p:sp>
        <p:nvSpPr>
          <p:cNvPr id="14" name="TextBox 13"/>
          <p:cNvSpPr txBox="1"/>
          <p:nvPr/>
        </p:nvSpPr>
        <p:spPr>
          <a:xfrm>
            <a:off x="7136392" y="2123564"/>
            <a:ext cx="1368152" cy="369332"/>
          </a:xfrm>
          <a:prstGeom prst="rect">
            <a:avLst/>
          </a:prstGeom>
          <a:noFill/>
        </p:spPr>
        <p:txBody>
          <a:bodyPr wrap="square" rtlCol="0">
            <a:spAutoFit/>
          </a:bodyPr>
          <a:lstStyle/>
          <a:p>
            <a:r>
              <a:rPr lang="en-CA" dirty="0" smtClean="0"/>
              <a:t>Optional</a:t>
            </a:r>
            <a:endParaRPr lang="en-CA" dirty="0"/>
          </a:p>
        </p:txBody>
      </p:sp>
      <p:cxnSp>
        <p:nvCxnSpPr>
          <p:cNvPr id="15" name="Straight Arrow Connector 14"/>
          <p:cNvCxnSpPr>
            <a:stCxn id="14" idx="1"/>
            <a:endCxn id="5" idx="3"/>
          </p:cNvCxnSpPr>
          <p:nvPr/>
        </p:nvCxnSpPr>
        <p:spPr>
          <a:xfrm flipH="1" flipV="1">
            <a:off x="6033576" y="2308200"/>
            <a:ext cx="1102816" cy="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4665424" y="5049160"/>
            <a:ext cx="0" cy="1080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1"/>
            <a:endCxn id="12" idx="3"/>
          </p:cNvCxnSpPr>
          <p:nvPr/>
        </p:nvCxnSpPr>
        <p:spPr>
          <a:xfrm flipH="1">
            <a:off x="6033576" y="4684494"/>
            <a:ext cx="1083672" cy="46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4665424" y="940088"/>
            <a:ext cx="0" cy="1008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0104" y="1052736"/>
            <a:ext cx="2372712" cy="307777"/>
          </a:xfrm>
          <a:prstGeom prst="rect">
            <a:avLst/>
          </a:prstGeom>
          <a:noFill/>
        </p:spPr>
        <p:txBody>
          <a:bodyPr wrap="square" rtlCol="0">
            <a:spAutoFit/>
          </a:bodyPr>
          <a:lstStyle/>
          <a:p>
            <a:r>
              <a:rPr lang="en-CA" sz="1400" dirty="0" smtClean="0"/>
              <a:t>Entry into the loop statement</a:t>
            </a:r>
            <a:endParaRPr lang="en-CA" sz="1400" dirty="0"/>
          </a:p>
        </p:txBody>
      </p:sp>
      <p:sp>
        <p:nvSpPr>
          <p:cNvPr id="30" name="TextBox 29"/>
          <p:cNvSpPr txBox="1"/>
          <p:nvPr/>
        </p:nvSpPr>
        <p:spPr>
          <a:xfrm>
            <a:off x="230104" y="5353471"/>
            <a:ext cx="2372712" cy="307777"/>
          </a:xfrm>
          <a:prstGeom prst="rect">
            <a:avLst/>
          </a:prstGeom>
          <a:noFill/>
        </p:spPr>
        <p:txBody>
          <a:bodyPr wrap="square" rtlCol="0">
            <a:spAutoFit/>
          </a:bodyPr>
          <a:lstStyle/>
          <a:p>
            <a:r>
              <a:rPr lang="en-CA" sz="1400" dirty="0" smtClean="0"/>
              <a:t>Exit from the loop statement</a:t>
            </a:r>
            <a:endParaRPr lang="en-CA" sz="1400" dirty="0"/>
          </a:p>
        </p:txBody>
      </p:sp>
      <p:cxnSp>
        <p:nvCxnSpPr>
          <p:cNvPr id="33" name="Straight Arrow Connector 32"/>
          <p:cNvCxnSpPr>
            <a:stCxn id="29" idx="3"/>
          </p:cNvCxnSpPr>
          <p:nvPr/>
        </p:nvCxnSpPr>
        <p:spPr>
          <a:xfrm>
            <a:off x="2602816" y="1206625"/>
            <a:ext cx="1706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3"/>
          </p:cNvCxnSpPr>
          <p:nvPr/>
        </p:nvCxnSpPr>
        <p:spPr>
          <a:xfrm>
            <a:off x="2602816" y="5507360"/>
            <a:ext cx="185013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0104" y="2060848"/>
            <a:ext cx="2372712" cy="523220"/>
          </a:xfrm>
          <a:prstGeom prst="rect">
            <a:avLst/>
          </a:prstGeom>
          <a:noFill/>
        </p:spPr>
        <p:txBody>
          <a:bodyPr wrap="square" rtlCol="0">
            <a:spAutoFit/>
          </a:bodyPr>
          <a:lstStyle/>
          <a:p>
            <a:r>
              <a:rPr lang="en-CA" sz="1400" dirty="0" smtClean="0"/>
              <a:t>Logic here may cause the  loop body to be ignored</a:t>
            </a:r>
            <a:endParaRPr lang="en-CA" sz="1400" dirty="0"/>
          </a:p>
        </p:txBody>
      </p:sp>
      <p:sp>
        <p:nvSpPr>
          <p:cNvPr id="44" name="TextBox 43"/>
          <p:cNvSpPr txBox="1"/>
          <p:nvPr/>
        </p:nvSpPr>
        <p:spPr>
          <a:xfrm>
            <a:off x="230104" y="4346520"/>
            <a:ext cx="2372712" cy="738664"/>
          </a:xfrm>
          <a:prstGeom prst="rect">
            <a:avLst/>
          </a:prstGeom>
          <a:noFill/>
        </p:spPr>
        <p:txBody>
          <a:bodyPr wrap="square" rtlCol="0">
            <a:spAutoFit/>
          </a:bodyPr>
          <a:lstStyle/>
          <a:p>
            <a:r>
              <a:rPr lang="en-CA" sz="1400" dirty="0" smtClean="0"/>
              <a:t>Logic here may cause the  loop body not to be re-entered</a:t>
            </a:r>
            <a:endParaRPr lang="en-CA" sz="1400" dirty="0"/>
          </a:p>
        </p:txBody>
      </p:sp>
      <p:sp>
        <p:nvSpPr>
          <p:cNvPr id="45" name="TextBox 44"/>
          <p:cNvSpPr txBox="1"/>
          <p:nvPr/>
        </p:nvSpPr>
        <p:spPr>
          <a:xfrm>
            <a:off x="256432" y="3122384"/>
            <a:ext cx="2372712" cy="738664"/>
          </a:xfrm>
          <a:prstGeom prst="rect">
            <a:avLst/>
          </a:prstGeom>
          <a:noFill/>
        </p:spPr>
        <p:txBody>
          <a:bodyPr wrap="square" rtlCol="0">
            <a:spAutoFit/>
          </a:bodyPr>
          <a:lstStyle/>
          <a:p>
            <a:r>
              <a:rPr lang="en-CA" sz="1400" dirty="0" smtClean="0"/>
              <a:t>Logic here may cause the  loop body to be terminated (not recommended)</a:t>
            </a:r>
            <a:endParaRPr lang="en-CA" sz="1400" dirty="0"/>
          </a:p>
        </p:txBody>
      </p:sp>
      <p:cxnSp>
        <p:nvCxnSpPr>
          <p:cNvPr id="50" name="Straight Arrow Connector 49"/>
          <p:cNvCxnSpPr>
            <a:stCxn id="43" idx="3"/>
            <a:endCxn id="5" idx="1"/>
          </p:cNvCxnSpPr>
          <p:nvPr/>
        </p:nvCxnSpPr>
        <p:spPr>
          <a:xfrm flipV="1">
            <a:off x="2602816" y="2308200"/>
            <a:ext cx="694456" cy="142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3"/>
            <a:endCxn id="4" idx="1"/>
          </p:cNvCxnSpPr>
          <p:nvPr/>
        </p:nvCxnSpPr>
        <p:spPr>
          <a:xfrm>
            <a:off x="2629144" y="3491716"/>
            <a:ext cx="668128" cy="69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4" idx="3"/>
            <a:endCxn id="12" idx="1"/>
          </p:cNvCxnSpPr>
          <p:nvPr/>
        </p:nvCxnSpPr>
        <p:spPr>
          <a:xfrm flipV="1">
            <a:off x="2602816" y="4689160"/>
            <a:ext cx="694456" cy="266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a:endCxn id="12" idx="0"/>
          </p:cNvCxnSpPr>
          <p:nvPr/>
        </p:nvCxnSpPr>
        <p:spPr>
          <a:xfrm>
            <a:off x="4665424" y="2668200"/>
            <a:ext cx="0" cy="1660960"/>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5" name="Flowchart: Terminator 4"/>
          <p:cNvSpPr/>
          <p:nvPr/>
        </p:nvSpPr>
        <p:spPr>
          <a:xfrm>
            <a:off x="3297272" y="194820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header</a:t>
            </a:r>
            <a:endParaRPr lang="en-CA" dirty="0">
              <a:solidFill>
                <a:schemeClr val="tx1"/>
              </a:solidFill>
            </a:endParaRPr>
          </a:p>
        </p:txBody>
      </p: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cxnSp>
        <p:nvCxnSpPr>
          <p:cNvPr id="16" name="Straight Arrow Connector 15"/>
          <p:cNvCxnSpPr>
            <a:stCxn id="12" idx="2"/>
          </p:cNvCxnSpPr>
          <p:nvPr/>
        </p:nvCxnSpPr>
        <p:spPr>
          <a:xfrm>
            <a:off x="4665424" y="5049160"/>
            <a:ext cx="0" cy="1080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4665424" y="940088"/>
            <a:ext cx="0" cy="1008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6033576" y="2275840"/>
            <a:ext cx="1352741" cy="2413320"/>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30960"/>
              <a:gd name="connsiteY0" fmla="*/ 0 h 2519680"/>
              <a:gd name="connsiteX1" fmla="*/ 1330960 w 1330960"/>
              <a:gd name="connsiteY1" fmla="*/ 1270000 h 2519680"/>
              <a:gd name="connsiteX2" fmla="*/ 60960 w 1330960"/>
              <a:gd name="connsiteY2" fmla="*/ 2519680 h 2519680"/>
              <a:gd name="connsiteX0" fmla="*/ 0 w 1330960"/>
              <a:gd name="connsiteY0" fmla="*/ 0 h 2519680"/>
              <a:gd name="connsiteX1" fmla="*/ 1330960 w 1330960"/>
              <a:gd name="connsiteY1" fmla="*/ 1270000 h 2519680"/>
              <a:gd name="connsiteX2" fmla="*/ 60960 w 1330960"/>
              <a:gd name="connsiteY2" fmla="*/ 2519680 h 2519680"/>
            </a:gdLst>
            <a:ahLst/>
            <a:cxnLst>
              <a:cxn ang="0">
                <a:pos x="connsiteX0" y="connsiteY0"/>
              </a:cxn>
              <a:cxn ang="0">
                <a:pos x="connsiteX1" y="connsiteY1"/>
              </a:cxn>
              <a:cxn ang="0">
                <a:pos x="connsiteX2" y="connsiteY2"/>
              </a:cxn>
            </a:cxnLst>
            <a:rect l="l" t="t" r="r" b="b"/>
            <a:pathLst>
              <a:path w="1330960" h="2519680">
                <a:moveTo>
                  <a:pt x="0" y="0"/>
                </a:moveTo>
                <a:cubicBezTo>
                  <a:pt x="889000" y="189653"/>
                  <a:pt x="1310804" y="584859"/>
                  <a:pt x="1330960" y="1270000"/>
                </a:cubicBezTo>
                <a:cubicBezTo>
                  <a:pt x="1311131" y="1997573"/>
                  <a:pt x="762000" y="2435013"/>
                  <a:pt x="60960" y="2519680"/>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Freeform 36"/>
          <p:cNvSpPr/>
          <p:nvPr/>
        </p:nvSpPr>
        <p:spPr>
          <a:xfrm flipH="1">
            <a:off x="2555637" y="3458592"/>
            <a:ext cx="2054729" cy="2047560"/>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31050"/>
              <a:gd name="connsiteY0" fmla="*/ 0 h 2509072"/>
              <a:gd name="connsiteX1" fmla="*/ 1330960 w 1331050"/>
              <a:gd name="connsiteY1" fmla="*/ 1270000 h 2509072"/>
              <a:gd name="connsiteX2" fmla="*/ 50964 w 1331050"/>
              <a:gd name="connsiteY2" fmla="*/ 2509072 h 2509072"/>
              <a:gd name="connsiteX0" fmla="*/ 1238573 w 2608079"/>
              <a:gd name="connsiteY0" fmla="*/ 0 h 2243878"/>
              <a:gd name="connsiteX1" fmla="*/ 2569533 w 2608079"/>
              <a:gd name="connsiteY1" fmla="*/ 1270000 h 2243878"/>
              <a:gd name="connsiteX2" fmla="*/ 0 w 2608079"/>
              <a:gd name="connsiteY2" fmla="*/ 2243878 h 2243878"/>
              <a:gd name="connsiteX0" fmla="*/ 1238573 w 1921702"/>
              <a:gd name="connsiteY0" fmla="*/ 0 h 2243878"/>
              <a:gd name="connsiteX1" fmla="*/ 1759823 w 1921702"/>
              <a:gd name="connsiteY1" fmla="*/ 1662487 h 2243878"/>
              <a:gd name="connsiteX2" fmla="*/ 0 w 1921702"/>
              <a:gd name="connsiteY2" fmla="*/ 2243878 h 2243878"/>
              <a:gd name="connsiteX0" fmla="*/ 1348534 w 1974002"/>
              <a:gd name="connsiteY0" fmla="*/ 0 h 2137800"/>
              <a:gd name="connsiteX1" fmla="*/ 1759823 w 1974002"/>
              <a:gd name="connsiteY1" fmla="*/ 1556409 h 2137800"/>
              <a:gd name="connsiteX2" fmla="*/ 0 w 1974002"/>
              <a:gd name="connsiteY2" fmla="*/ 2137800 h 2137800"/>
              <a:gd name="connsiteX0" fmla="*/ 1348534 w 1974002"/>
              <a:gd name="connsiteY0" fmla="*/ 0 h 2137800"/>
              <a:gd name="connsiteX1" fmla="*/ 1759823 w 1974002"/>
              <a:gd name="connsiteY1" fmla="*/ 1556409 h 2137800"/>
              <a:gd name="connsiteX2" fmla="*/ 0 w 1974002"/>
              <a:gd name="connsiteY2" fmla="*/ 2137800 h 2137800"/>
              <a:gd name="connsiteX0" fmla="*/ 1348534 w 2033189"/>
              <a:gd name="connsiteY0" fmla="*/ 0 h 2137800"/>
              <a:gd name="connsiteX1" fmla="*/ 1859787 w 2033189"/>
              <a:gd name="connsiteY1" fmla="*/ 1651880 h 2137800"/>
              <a:gd name="connsiteX2" fmla="*/ 0 w 2033189"/>
              <a:gd name="connsiteY2" fmla="*/ 2137800 h 2137800"/>
              <a:gd name="connsiteX0" fmla="*/ 1348534 w 1986693"/>
              <a:gd name="connsiteY0" fmla="*/ 0 h 2137800"/>
              <a:gd name="connsiteX1" fmla="*/ 1859787 w 1986693"/>
              <a:gd name="connsiteY1" fmla="*/ 1651880 h 2137800"/>
              <a:gd name="connsiteX2" fmla="*/ 0 w 1986693"/>
              <a:gd name="connsiteY2" fmla="*/ 2137800 h 2137800"/>
              <a:gd name="connsiteX0" fmla="*/ 1348534 w 1986693"/>
              <a:gd name="connsiteY0" fmla="*/ 0 h 2137800"/>
              <a:gd name="connsiteX1" fmla="*/ 1859787 w 1986693"/>
              <a:gd name="connsiteY1" fmla="*/ 1651880 h 2137800"/>
              <a:gd name="connsiteX2" fmla="*/ 0 w 1986693"/>
              <a:gd name="connsiteY2" fmla="*/ 2137800 h 2137800"/>
              <a:gd name="connsiteX0" fmla="*/ 1348534 w 2021645"/>
              <a:gd name="connsiteY0" fmla="*/ 0 h 2137800"/>
              <a:gd name="connsiteX1" fmla="*/ 1859787 w 2021645"/>
              <a:gd name="connsiteY1" fmla="*/ 1651880 h 2137800"/>
              <a:gd name="connsiteX2" fmla="*/ 0 w 2021645"/>
              <a:gd name="connsiteY2" fmla="*/ 2137800 h 2137800"/>
            </a:gdLst>
            <a:ahLst/>
            <a:cxnLst>
              <a:cxn ang="0">
                <a:pos x="connsiteX0" y="connsiteY0"/>
              </a:cxn>
              <a:cxn ang="0">
                <a:pos x="connsiteX1" y="connsiteY1"/>
              </a:cxn>
              <a:cxn ang="0">
                <a:pos x="connsiteX2" y="connsiteY2"/>
              </a:cxn>
            </a:cxnLst>
            <a:rect l="l" t="t" r="r" b="b"/>
            <a:pathLst>
              <a:path w="2021645" h="2137800">
                <a:moveTo>
                  <a:pt x="1348534" y="0"/>
                </a:moveTo>
                <a:cubicBezTo>
                  <a:pt x="2237534" y="72967"/>
                  <a:pt x="2057448" y="1257896"/>
                  <a:pt x="1859787" y="1651880"/>
                </a:cubicBezTo>
                <a:cubicBezTo>
                  <a:pt x="1508234" y="2246854"/>
                  <a:pt x="701040" y="2053133"/>
                  <a:pt x="0" y="2137800"/>
                </a:cubicBezTo>
              </a:path>
            </a:pathLst>
          </a:cu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flipH="1">
            <a:off x="1824997" y="2312888"/>
            <a:ext cx="2774816" cy="3494951"/>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1388519 w 2765429"/>
              <a:gd name="connsiteY0" fmla="*/ 0 h 3622888"/>
              <a:gd name="connsiteX1" fmla="*/ 2719479 w 2765429"/>
              <a:gd name="connsiteY1" fmla="*/ 1270000 h 3622888"/>
              <a:gd name="connsiteX2" fmla="*/ 0 w 2765429"/>
              <a:gd name="connsiteY2" fmla="*/ 3622888 h 3622888"/>
              <a:gd name="connsiteX0" fmla="*/ 1388519 w 2784450"/>
              <a:gd name="connsiteY0" fmla="*/ 0 h 3622888"/>
              <a:gd name="connsiteX1" fmla="*/ 2739472 w 2784450"/>
              <a:gd name="connsiteY1" fmla="*/ 2288346 h 3622888"/>
              <a:gd name="connsiteX2" fmla="*/ 0 w 2784450"/>
              <a:gd name="connsiteY2" fmla="*/ 3622888 h 3622888"/>
              <a:gd name="connsiteX0" fmla="*/ 1278559 w 2774767"/>
              <a:gd name="connsiteY0" fmla="*/ 0 h 3633496"/>
              <a:gd name="connsiteX1" fmla="*/ 2739472 w 2774767"/>
              <a:gd name="connsiteY1" fmla="*/ 2298954 h 3633496"/>
              <a:gd name="connsiteX2" fmla="*/ 0 w 2774767"/>
              <a:gd name="connsiteY2" fmla="*/ 3633496 h 3633496"/>
              <a:gd name="connsiteX0" fmla="*/ 1278559 w 2774767"/>
              <a:gd name="connsiteY0" fmla="*/ 0 h 3656782"/>
              <a:gd name="connsiteX1" fmla="*/ 2739472 w 2774767"/>
              <a:gd name="connsiteY1" fmla="*/ 2298954 h 3656782"/>
              <a:gd name="connsiteX2" fmla="*/ 0 w 2774767"/>
              <a:gd name="connsiteY2" fmla="*/ 3633496 h 3656782"/>
              <a:gd name="connsiteX0" fmla="*/ 1278559 w 2774767"/>
              <a:gd name="connsiteY0" fmla="*/ 0 h 3654498"/>
              <a:gd name="connsiteX1" fmla="*/ 2739472 w 2774767"/>
              <a:gd name="connsiteY1" fmla="*/ 2298954 h 3654498"/>
              <a:gd name="connsiteX2" fmla="*/ 0 w 2774767"/>
              <a:gd name="connsiteY2" fmla="*/ 3633496 h 3654498"/>
              <a:gd name="connsiteX0" fmla="*/ 1278559 w 2765124"/>
              <a:gd name="connsiteY0" fmla="*/ 0 h 3648326"/>
              <a:gd name="connsiteX1" fmla="*/ 2729475 w 2765124"/>
              <a:gd name="connsiteY1" fmla="*/ 1864035 h 3648326"/>
              <a:gd name="connsiteX2" fmla="*/ 0 w 2765124"/>
              <a:gd name="connsiteY2" fmla="*/ 3633496 h 3648326"/>
              <a:gd name="connsiteX0" fmla="*/ 1278559 w 2730138"/>
              <a:gd name="connsiteY0" fmla="*/ 0 h 3648981"/>
              <a:gd name="connsiteX1" fmla="*/ 2729475 w 2730138"/>
              <a:gd name="connsiteY1" fmla="*/ 1864035 h 3648981"/>
              <a:gd name="connsiteX2" fmla="*/ 0 w 2730138"/>
              <a:gd name="connsiteY2" fmla="*/ 3633496 h 3648981"/>
            </a:gdLst>
            <a:ahLst/>
            <a:cxnLst>
              <a:cxn ang="0">
                <a:pos x="connsiteX0" y="connsiteY0"/>
              </a:cxn>
              <a:cxn ang="0">
                <a:pos x="connsiteX1" y="connsiteY1"/>
              </a:cxn>
              <a:cxn ang="0">
                <a:pos x="connsiteX2" y="connsiteY2"/>
              </a:cxn>
            </a:cxnLst>
            <a:rect l="l" t="t" r="r" b="b"/>
            <a:pathLst>
              <a:path w="2730138" h="3648981">
                <a:moveTo>
                  <a:pt x="1278559" y="0"/>
                </a:moveTo>
                <a:cubicBezTo>
                  <a:pt x="2167559" y="189653"/>
                  <a:pt x="2752636" y="1194806"/>
                  <a:pt x="2729475" y="1864035"/>
                </a:cubicBezTo>
                <a:cubicBezTo>
                  <a:pt x="2706314" y="2533264"/>
                  <a:pt x="2380437" y="3803416"/>
                  <a:pt x="0" y="3633496"/>
                </a:cubicBezTo>
              </a:path>
            </a:pathLst>
          </a:cu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414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297272" y="1948200"/>
            <a:ext cx="2736304" cy="31009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Code statements</a:t>
            </a:r>
            <a:endParaRPr lang="en-CA" dirty="0">
              <a:solidFill>
                <a:schemeClr val="tx1"/>
              </a:solidFill>
            </a:endParaRPr>
          </a:p>
        </p:txBody>
      </p:sp>
      <p:sp>
        <p:nvSpPr>
          <p:cNvPr id="12" name="Flowchart: Terminator 11"/>
          <p:cNvSpPr/>
          <p:nvPr/>
        </p:nvSpPr>
        <p:spPr>
          <a:xfrm>
            <a:off x="3297272" y="4329160"/>
            <a:ext cx="2736304" cy="7200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Loop footer</a:t>
            </a:r>
            <a:endParaRPr lang="en-CA" dirty="0">
              <a:solidFill>
                <a:schemeClr val="tx1"/>
              </a:solidFill>
            </a:endParaRPr>
          </a:p>
        </p:txBody>
      </p:sp>
      <p:cxnSp>
        <p:nvCxnSpPr>
          <p:cNvPr id="16" name="Straight Arrow Connector 15"/>
          <p:cNvCxnSpPr>
            <a:stCxn id="12" idx="2"/>
          </p:cNvCxnSpPr>
          <p:nvPr/>
        </p:nvCxnSpPr>
        <p:spPr>
          <a:xfrm>
            <a:off x="4665424" y="5049160"/>
            <a:ext cx="0" cy="1080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65424" y="940088"/>
            <a:ext cx="0" cy="1008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reeform 1"/>
          <p:cNvSpPr/>
          <p:nvPr/>
        </p:nvSpPr>
        <p:spPr>
          <a:xfrm>
            <a:off x="5167303" y="1321946"/>
            <a:ext cx="2158022" cy="3367213"/>
          </a:xfrm>
          <a:custGeom>
            <a:avLst/>
            <a:gdLst>
              <a:gd name="connsiteX0" fmla="*/ 365760 w 1720722"/>
              <a:gd name="connsiteY0" fmla="*/ 0 h 2783840"/>
              <a:gd name="connsiteX1" fmla="*/ 1717040 w 1720722"/>
              <a:gd name="connsiteY1" fmla="*/ 1209040 h 2783840"/>
              <a:gd name="connsiteX2" fmla="*/ 0 w 1720722"/>
              <a:gd name="connsiteY2" fmla="*/ 2783840 h 2783840"/>
              <a:gd name="connsiteX0" fmla="*/ 0 w 1778057"/>
              <a:gd name="connsiteY0" fmla="*/ 0 h 2519680"/>
              <a:gd name="connsiteX1" fmla="*/ 1778000 w 1778057"/>
              <a:gd name="connsiteY1" fmla="*/ 944880 h 2519680"/>
              <a:gd name="connsiteX2" fmla="*/ 60960 w 1778057"/>
              <a:gd name="connsiteY2" fmla="*/ 2519680 h 2519680"/>
              <a:gd name="connsiteX0" fmla="*/ 0 w 1778057"/>
              <a:gd name="connsiteY0" fmla="*/ 0 h 2519680"/>
              <a:gd name="connsiteX1" fmla="*/ 1778000 w 1778057"/>
              <a:gd name="connsiteY1" fmla="*/ 944880 h 2519680"/>
              <a:gd name="connsiteX2" fmla="*/ 60960 w 1778057"/>
              <a:gd name="connsiteY2" fmla="*/ 2519680 h 2519680"/>
              <a:gd name="connsiteX0" fmla="*/ 0 w 1778074"/>
              <a:gd name="connsiteY0" fmla="*/ 0 h 2519680"/>
              <a:gd name="connsiteX1" fmla="*/ 1778000 w 1778074"/>
              <a:gd name="connsiteY1" fmla="*/ 944880 h 2519680"/>
              <a:gd name="connsiteX2" fmla="*/ 60960 w 1778074"/>
              <a:gd name="connsiteY2" fmla="*/ 2519680 h 2519680"/>
              <a:gd name="connsiteX0" fmla="*/ 0 w 1331091"/>
              <a:gd name="connsiteY0" fmla="*/ 0 h 2519680"/>
              <a:gd name="connsiteX1" fmla="*/ 1330960 w 1331091"/>
              <a:gd name="connsiteY1" fmla="*/ 1270000 h 2519680"/>
              <a:gd name="connsiteX2" fmla="*/ 60960 w 1331091"/>
              <a:gd name="connsiteY2" fmla="*/ 2519680 h 2519680"/>
              <a:gd name="connsiteX0" fmla="*/ 0 w 1353620"/>
              <a:gd name="connsiteY0" fmla="*/ 0 h 2519680"/>
              <a:gd name="connsiteX1" fmla="*/ 811149 w 1353620"/>
              <a:gd name="connsiteY1" fmla="*/ 392099 h 2519680"/>
              <a:gd name="connsiteX2" fmla="*/ 1330960 w 1353620"/>
              <a:gd name="connsiteY2" fmla="*/ 1270000 h 2519680"/>
              <a:gd name="connsiteX3" fmla="*/ 60960 w 1353620"/>
              <a:gd name="connsiteY3" fmla="*/ 2519680 h 2519680"/>
              <a:gd name="connsiteX0" fmla="*/ 0 w 1350934"/>
              <a:gd name="connsiteY0" fmla="*/ 31521 h 2551201"/>
              <a:gd name="connsiteX1" fmla="*/ 740122 w 1350934"/>
              <a:gd name="connsiteY1" fmla="*/ 96642 h 2551201"/>
              <a:gd name="connsiteX2" fmla="*/ 1330960 w 1350934"/>
              <a:gd name="connsiteY2" fmla="*/ 1301521 h 2551201"/>
              <a:gd name="connsiteX3" fmla="*/ 60960 w 1350934"/>
              <a:gd name="connsiteY3" fmla="*/ 2551201 h 2551201"/>
              <a:gd name="connsiteX0" fmla="*/ 0 w 1339500"/>
              <a:gd name="connsiteY0" fmla="*/ 31521 h 2551201"/>
              <a:gd name="connsiteX1" fmla="*/ 740122 w 1339500"/>
              <a:gd name="connsiteY1" fmla="*/ 96642 h 2551201"/>
              <a:gd name="connsiteX2" fmla="*/ 1319123 w 1339500"/>
              <a:gd name="connsiteY2" fmla="*/ 1292179 h 2551201"/>
              <a:gd name="connsiteX3" fmla="*/ 60960 w 1339500"/>
              <a:gd name="connsiteY3" fmla="*/ 2551201 h 2551201"/>
              <a:gd name="connsiteX0" fmla="*/ 0 w 1319257"/>
              <a:gd name="connsiteY0" fmla="*/ 31521 h 2551201"/>
              <a:gd name="connsiteX1" fmla="*/ 740122 w 1319257"/>
              <a:gd name="connsiteY1" fmla="*/ 96642 h 2551201"/>
              <a:gd name="connsiteX2" fmla="*/ 1319123 w 1319257"/>
              <a:gd name="connsiteY2" fmla="*/ 1292179 h 2551201"/>
              <a:gd name="connsiteX3" fmla="*/ 60960 w 1319257"/>
              <a:gd name="connsiteY3" fmla="*/ 2551201 h 2551201"/>
              <a:gd name="connsiteX0" fmla="*/ 0 w 1319257"/>
              <a:gd name="connsiteY0" fmla="*/ 74873 h 2594553"/>
              <a:gd name="connsiteX1" fmla="*/ 740122 w 1319257"/>
              <a:gd name="connsiteY1" fmla="*/ 139994 h 2594553"/>
              <a:gd name="connsiteX2" fmla="*/ 1319123 w 1319257"/>
              <a:gd name="connsiteY2" fmla="*/ 1335531 h 2594553"/>
              <a:gd name="connsiteX3" fmla="*/ 60960 w 1319257"/>
              <a:gd name="connsiteY3" fmla="*/ 2594553 h 2594553"/>
              <a:gd name="connsiteX0" fmla="*/ 0 w 2171582"/>
              <a:gd name="connsiteY0" fmla="*/ 416348 h 2506284"/>
              <a:gd name="connsiteX1" fmla="*/ 1592447 w 2171582"/>
              <a:gd name="connsiteY1" fmla="*/ 51725 h 2506284"/>
              <a:gd name="connsiteX2" fmla="*/ 2171448 w 2171582"/>
              <a:gd name="connsiteY2" fmla="*/ 1247262 h 2506284"/>
              <a:gd name="connsiteX3" fmla="*/ 913285 w 2171582"/>
              <a:gd name="connsiteY3" fmla="*/ 2506284 h 2506284"/>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80804 h 2470740"/>
              <a:gd name="connsiteX1" fmla="*/ 1592447 w 2171582"/>
              <a:gd name="connsiteY1" fmla="*/ 16181 h 2470740"/>
              <a:gd name="connsiteX2" fmla="*/ 2171448 w 2171582"/>
              <a:gd name="connsiteY2" fmla="*/ 1211718 h 2470740"/>
              <a:gd name="connsiteX3" fmla="*/ 913285 w 2171582"/>
              <a:gd name="connsiteY3" fmla="*/ 2470740 h 2470740"/>
              <a:gd name="connsiteX0" fmla="*/ 0 w 2171582"/>
              <a:gd name="connsiteY0" fmla="*/ 375782 h 2465718"/>
              <a:gd name="connsiteX1" fmla="*/ 1592447 w 2171582"/>
              <a:gd name="connsiteY1" fmla="*/ 11159 h 2465718"/>
              <a:gd name="connsiteX2" fmla="*/ 2171448 w 2171582"/>
              <a:gd name="connsiteY2" fmla="*/ 1206696 h 2465718"/>
              <a:gd name="connsiteX3" fmla="*/ 913285 w 2171582"/>
              <a:gd name="connsiteY3" fmla="*/ 2465718 h 2465718"/>
              <a:gd name="connsiteX0" fmla="*/ 0 w 2171582"/>
              <a:gd name="connsiteY0" fmla="*/ 730684 h 2820620"/>
              <a:gd name="connsiteX1" fmla="*/ 1364361 w 2171582"/>
              <a:gd name="connsiteY1" fmla="*/ 6055 h 2820620"/>
              <a:gd name="connsiteX2" fmla="*/ 2171448 w 2171582"/>
              <a:gd name="connsiteY2" fmla="*/ 1561598 h 2820620"/>
              <a:gd name="connsiteX3" fmla="*/ 913285 w 2171582"/>
              <a:gd name="connsiteY3" fmla="*/ 2820620 h 2820620"/>
              <a:gd name="connsiteX0" fmla="*/ 0 w 2171582"/>
              <a:gd name="connsiteY0" fmla="*/ 730684 h 2820620"/>
              <a:gd name="connsiteX1" fmla="*/ 1364361 w 2171582"/>
              <a:gd name="connsiteY1" fmla="*/ 6055 h 2820620"/>
              <a:gd name="connsiteX2" fmla="*/ 2171448 w 2171582"/>
              <a:gd name="connsiteY2" fmla="*/ 1561598 h 2820620"/>
              <a:gd name="connsiteX3" fmla="*/ 913285 w 2171582"/>
              <a:gd name="connsiteY3" fmla="*/ 2820620 h 2820620"/>
              <a:gd name="connsiteX0" fmla="*/ 0 w 2171582"/>
              <a:gd name="connsiteY0" fmla="*/ 745407 h 2835343"/>
              <a:gd name="connsiteX1" fmla="*/ 1364361 w 2171582"/>
              <a:gd name="connsiteY1" fmla="*/ 20778 h 2835343"/>
              <a:gd name="connsiteX2" fmla="*/ 2171448 w 2171582"/>
              <a:gd name="connsiteY2" fmla="*/ 1576321 h 2835343"/>
              <a:gd name="connsiteX3" fmla="*/ 913285 w 2171582"/>
              <a:gd name="connsiteY3" fmla="*/ 2835343 h 2835343"/>
              <a:gd name="connsiteX0" fmla="*/ 0 w 2171582"/>
              <a:gd name="connsiteY0" fmla="*/ 728175 h 2818111"/>
              <a:gd name="connsiteX1" fmla="*/ 1364361 w 2171582"/>
              <a:gd name="connsiteY1" fmla="*/ 3546 h 2818111"/>
              <a:gd name="connsiteX2" fmla="*/ 2171448 w 2171582"/>
              <a:gd name="connsiteY2" fmla="*/ 1559089 h 2818111"/>
              <a:gd name="connsiteX3" fmla="*/ 913285 w 2171582"/>
              <a:gd name="connsiteY3" fmla="*/ 2818111 h 2818111"/>
              <a:gd name="connsiteX0" fmla="*/ 0 w 2171448"/>
              <a:gd name="connsiteY0" fmla="*/ 728175 h 2818111"/>
              <a:gd name="connsiteX1" fmla="*/ 1364361 w 2171448"/>
              <a:gd name="connsiteY1" fmla="*/ 3546 h 2818111"/>
              <a:gd name="connsiteX2" fmla="*/ 2171448 w 2171448"/>
              <a:gd name="connsiteY2" fmla="*/ 1559089 h 2818111"/>
              <a:gd name="connsiteX3" fmla="*/ 913285 w 2171448"/>
              <a:gd name="connsiteY3" fmla="*/ 2818111 h 2818111"/>
              <a:gd name="connsiteX0" fmla="*/ 0 w 2196791"/>
              <a:gd name="connsiteY0" fmla="*/ 728175 h 2818111"/>
              <a:gd name="connsiteX1" fmla="*/ 1364361 w 2196791"/>
              <a:gd name="connsiteY1" fmla="*/ 3546 h 2818111"/>
              <a:gd name="connsiteX2" fmla="*/ 2196791 w 2196791"/>
              <a:gd name="connsiteY2" fmla="*/ 1439087 h 2818111"/>
              <a:gd name="connsiteX3" fmla="*/ 913285 w 2196791"/>
              <a:gd name="connsiteY3" fmla="*/ 2818111 h 2818111"/>
              <a:gd name="connsiteX0" fmla="*/ 0 w 2196791"/>
              <a:gd name="connsiteY0" fmla="*/ 728175 h 2818111"/>
              <a:gd name="connsiteX1" fmla="*/ 1364361 w 2196791"/>
              <a:gd name="connsiteY1" fmla="*/ 3546 h 2818111"/>
              <a:gd name="connsiteX2" fmla="*/ 2196791 w 2196791"/>
              <a:gd name="connsiteY2" fmla="*/ 1439087 h 2818111"/>
              <a:gd name="connsiteX3" fmla="*/ 913285 w 2196791"/>
              <a:gd name="connsiteY3" fmla="*/ 2818111 h 2818111"/>
              <a:gd name="connsiteX0" fmla="*/ 0 w 2326895"/>
              <a:gd name="connsiteY0" fmla="*/ 728175 h 2818111"/>
              <a:gd name="connsiteX1" fmla="*/ 1364361 w 2326895"/>
              <a:gd name="connsiteY1" fmla="*/ 3546 h 2818111"/>
              <a:gd name="connsiteX2" fmla="*/ 2189341 w 2326895"/>
              <a:gd name="connsiteY2" fmla="*/ 1237117 h 2818111"/>
              <a:gd name="connsiteX3" fmla="*/ 2196791 w 2326895"/>
              <a:gd name="connsiteY3" fmla="*/ 1439087 h 2818111"/>
              <a:gd name="connsiteX4" fmla="*/ 913285 w 2326895"/>
              <a:gd name="connsiteY4" fmla="*/ 2818111 h 2818111"/>
              <a:gd name="connsiteX0" fmla="*/ 0 w 2343897"/>
              <a:gd name="connsiteY0" fmla="*/ 728175 h 2818111"/>
              <a:gd name="connsiteX1" fmla="*/ 1364361 w 2343897"/>
              <a:gd name="connsiteY1" fmla="*/ 3546 h 2818111"/>
              <a:gd name="connsiteX2" fmla="*/ 2227356 w 2343897"/>
              <a:gd name="connsiteY2" fmla="*/ 847111 h 2818111"/>
              <a:gd name="connsiteX3" fmla="*/ 2196791 w 2343897"/>
              <a:gd name="connsiteY3" fmla="*/ 1439087 h 2818111"/>
              <a:gd name="connsiteX4" fmla="*/ 913285 w 2343897"/>
              <a:gd name="connsiteY4" fmla="*/ 2818111 h 2818111"/>
              <a:gd name="connsiteX0" fmla="*/ 0 w 2311021"/>
              <a:gd name="connsiteY0" fmla="*/ 728175 h 2818111"/>
              <a:gd name="connsiteX1" fmla="*/ 1364361 w 2311021"/>
              <a:gd name="connsiteY1" fmla="*/ 3546 h 2818111"/>
              <a:gd name="connsiteX2" fmla="*/ 2227356 w 2311021"/>
              <a:gd name="connsiteY2" fmla="*/ 847111 h 2818111"/>
              <a:gd name="connsiteX3" fmla="*/ 2120763 w 2311021"/>
              <a:gd name="connsiteY3" fmla="*/ 2069096 h 2818111"/>
              <a:gd name="connsiteX4" fmla="*/ 913285 w 2311021"/>
              <a:gd name="connsiteY4" fmla="*/ 2818111 h 2818111"/>
              <a:gd name="connsiteX0" fmla="*/ 0 w 2311021"/>
              <a:gd name="connsiteY0" fmla="*/ 728175 h 2818111"/>
              <a:gd name="connsiteX1" fmla="*/ 1364361 w 2311021"/>
              <a:gd name="connsiteY1" fmla="*/ 3546 h 2818111"/>
              <a:gd name="connsiteX2" fmla="*/ 2227356 w 2311021"/>
              <a:gd name="connsiteY2" fmla="*/ 847111 h 2818111"/>
              <a:gd name="connsiteX3" fmla="*/ 2120763 w 2311021"/>
              <a:gd name="connsiteY3" fmla="*/ 2069096 h 2818111"/>
              <a:gd name="connsiteX4" fmla="*/ 913285 w 2311021"/>
              <a:gd name="connsiteY4" fmla="*/ 2818111 h 2818111"/>
              <a:gd name="connsiteX0" fmla="*/ 0 w 2289088"/>
              <a:gd name="connsiteY0" fmla="*/ 728175 h 2818111"/>
              <a:gd name="connsiteX1" fmla="*/ 1364361 w 2289088"/>
              <a:gd name="connsiteY1" fmla="*/ 3546 h 2818111"/>
              <a:gd name="connsiteX2" fmla="*/ 2227356 w 2289088"/>
              <a:gd name="connsiteY2" fmla="*/ 847111 h 2818111"/>
              <a:gd name="connsiteX3" fmla="*/ 2120763 w 2289088"/>
              <a:gd name="connsiteY3" fmla="*/ 2069096 h 2818111"/>
              <a:gd name="connsiteX4" fmla="*/ 913285 w 2289088"/>
              <a:gd name="connsiteY4" fmla="*/ 2818111 h 2818111"/>
              <a:gd name="connsiteX0" fmla="*/ 0 w 2335887"/>
              <a:gd name="connsiteY0" fmla="*/ 728175 h 2818111"/>
              <a:gd name="connsiteX1" fmla="*/ 1364361 w 2335887"/>
              <a:gd name="connsiteY1" fmla="*/ 3546 h 2818111"/>
              <a:gd name="connsiteX2" fmla="*/ 2227356 w 2335887"/>
              <a:gd name="connsiteY2" fmla="*/ 847111 h 2818111"/>
              <a:gd name="connsiteX3" fmla="*/ 2316056 w 2335887"/>
              <a:gd name="connsiteY3" fmla="*/ 1177117 h 2818111"/>
              <a:gd name="connsiteX4" fmla="*/ 2120763 w 2335887"/>
              <a:gd name="connsiteY4" fmla="*/ 2069096 h 2818111"/>
              <a:gd name="connsiteX5" fmla="*/ 913285 w 2335887"/>
              <a:gd name="connsiteY5" fmla="*/ 2818111 h 2818111"/>
              <a:gd name="connsiteX0" fmla="*/ 0 w 2319714"/>
              <a:gd name="connsiteY0" fmla="*/ 728175 h 2818111"/>
              <a:gd name="connsiteX1" fmla="*/ 1364361 w 2319714"/>
              <a:gd name="connsiteY1" fmla="*/ 3546 h 2818111"/>
              <a:gd name="connsiteX2" fmla="*/ 2138656 w 2319714"/>
              <a:gd name="connsiteY2" fmla="*/ 397104 h 2818111"/>
              <a:gd name="connsiteX3" fmla="*/ 2316056 w 2319714"/>
              <a:gd name="connsiteY3" fmla="*/ 1177117 h 2818111"/>
              <a:gd name="connsiteX4" fmla="*/ 2120763 w 2319714"/>
              <a:gd name="connsiteY4" fmla="*/ 2069096 h 2818111"/>
              <a:gd name="connsiteX5" fmla="*/ 913285 w 2319714"/>
              <a:gd name="connsiteY5" fmla="*/ 2818111 h 2818111"/>
              <a:gd name="connsiteX0" fmla="*/ 0 w 2327986"/>
              <a:gd name="connsiteY0" fmla="*/ 728175 h 2818111"/>
              <a:gd name="connsiteX1" fmla="*/ 1364361 w 2327986"/>
              <a:gd name="connsiteY1" fmla="*/ 3546 h 2818111"/>
              <a:gd name="connsiteX2" fmla="*/ 2138656 w 2327986"/>
              <a:gd name="connsiteY2" fmla="*/ 397104 h 2818111"/>
              <a:gd name="connsiteX3" fmla="*/ 2316056 w 2327986"/>
              <a:gd name="connsiteY3" fmla="*/ 1177117 h 2818111"/>
              <a:gd name="connsiteX4" fmla="*/ 2290713 w 2327986"/>
              <a:gd name="connsiteY4" fmla="*/ 1607123 h 2818111"/>
              <a:gd name="connsiteX5" fmla="*/ 2120763 w 2327986"/>
              <a:gd name="connsiteY5" fmla="*/ 2069096 h 2818111"/>
              <a:gd name="connsiteX6" fmla="*/ 913285 w 2327986"/>
              <a:gd name="connsiteY6" fmla="*/ 2818111 h 2818111"/>
              <a:gd name="connsiteX0" fmla="*/ 0 w 2312505"/>
              <a:gd name="connsiteY0" fmla="*/ 728175 h 2818111"/>
              <a:gd name="connsiteX1" fmla="*/ 1364361 w 2312505"/>
              <a:gd name="connsiteY1" fmla="*/ 3546 h 2818111"/>
              <a:gd name="connsiteX2" fmla="*/ 2138656 w 2312505"/>
              <a:gd name="connsiteY2" fmla="*/ 397104 h 2818111"/>
              <a:gd name="connsiteX3" fmla="*/ 2290713 w 2312505"/>
              <a:gd name="connsiteY3" fmla="*/ 817111 h 2818111"/>
              <a:gd name="connsiteX4" fmla="*/ 2290713 w 2312505"/>
              <a:gd name="connsiteY4" fmla="*/ 1607123 h 2818111"/>
              <a:gd name="connsiteX5" fmla="*/ 2120763 w 2312505"/>
              <a:gd name="connsiteY5" fmla="*/ 2069096 h 2818111"/>
              <a:gd name="connsiteX6" fmla="*/ 913285 w 2312505"/>
              <a:gd name="connsiteY6" fmla="*/ 2818111 h 2818111"/>
              <a:gd name="connsiteX0" fmla="*/ 0 w 2312505"/>
              <a:gd name="connsiteY0" fmla="*/ 748083 h 2838019"/>
              <a:gd name="connsiteX1" fmla="*/ 1034901 w 2312505"/>
              <a:gd name="connsiteY1" fmla="*/ 3454 h 2838019"/>
              <a:gd name="connsiteX2" fmla="*/ 2138656 w 2312505"/>
              <a:gd name="connsiteY2" fmla="*/ 417012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2120763 w 2312505"/>
              <a:gd name="connsiteY5" fmla="*/ 2089004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924251"/>
              <a:gd name="connsiteX1" fmla="*/ 1034901 w 2312505"/>
              <a:gd name="connsiteY1" fmla="*/ 3454 h 2924251"/>
              <a:gd name="connsiteX2" fmla="*/ 2163998 w 2312505"/>
              <a:gd name="connsiteY2" fmla="*/ 247010 h 2924251"/>
              <a:gd name="connsiteX3" fmla="*/ 2290713 w 2312505"/>
              <a:gd name="connsiteY3" fmla="*/ 837019 h 2924251"/>
              <a:gd name="connsiteX4" fmla="*/ 2290713 w 2312505"/>
              <a:gd name="connsiteY4" fmla="*/ 1627031 h 2924251"/>
              <a:gd name="connsiteX5" fmla="*/ 1994048 w 2312505"/>
              <a:gd name="connsiteY5" fmla="*/ 2399009 h 2924251"/>
              <a:gd name="connsiteX6" fmla="*/ 913285 w 2312505"/>
              <a:gd name="connsiteY6" fmla="*/ 2838019 h 2924251"/>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2163998 w 2312505"/>
              <a:gd name="connsiteY2" fmla="*/ 247010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312505"/>
              <a:gd name="connsiteY0" fmla="*/ 748083 h 2838019"/>
              <a:gd name="connsiteX1" fmla="*/ 1034901 w 2312505"/>
              <a:gd name="connsiteY1" fmla="*/ 3454 h 2838019"/>
              <a:gd name="connsiteX2" fmla="*/ 1910568 w 2312505"/>
              <a:gd name="connsiteY2" fmla="*/ 377011 h 2838019"/>
              <a:gd name="connsiteX3" fmla="*/ 2290713 w 2312505"/>
              <a:gd name="connsiteY3" fmla="*/ 837019 h 2838019"/>
              <a:gd name="connsiteX4" fmla="*/ 2290713 w 2312505"/>
              <a:gd name="connsiteY4" fmla="*/ 1627031 h 2838019"/>
              <a:gd name="connsiteX5" fmla="*/ 1994048 w 2312505"/>
              <a:gd name="connsiteY5" fmla="*/ 2399009 h 2838019"/>
              <a:gd name="connsiteX6" fmla="*/ 913285 w 2312505"/>
              <a:gd name="connsiteY6" fmla="*/ 2838019 h 2838019"/>
              <a:gd name="connsiteX0" fmla="*/ 0 w 2294548"/>
              <a:gd name="connsiteY0" fmla="*/ 748083 h 2838019"/>
              <a:gd name="connsiteX1" fmla="*/ 1034901 w 2294548"/>
              <a:gd name="connsiteY1" fmla="*/ 3454 h 2838019"/>
              <a:gd name="connsiteX2" fmla="*/ 1910568 w 2294548"/>
              <a:gd name="connsiteY2" fmla="*/ 377011 h 2838019"/>
              <a:gd name="connsiteX3" fmla="*/ 2113313 w 2294548"/>
              <a:gd name="connsiteY3" fmla="*/ 1087023 h 2838019"/>
              <a:gd name="connsiteX4" fmla="*/ 2290713 w 2294548"/>
              <a:gd name="connsiteY4" fmla="*/ 1627031 h 2838019"/>
              <a:gd name="connsiteX5" fmla="*/ 1994048 w 2294548"/>
              <a:gd name="connsiteY5" fmla="*/ 2399009 h 2838019"/>
              <a:gd name="connsiteX6" fmla="*/ 913285 w 2294548"/>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994048 w 2118122"/>
              <a:gd name="connsiteY5" fmla="*/ 239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748083 h 2838019"/>
              <a:gd name="connsiteX1" fmla="*/ 1034901 w 2118122"/>
              <a:gd name="connsiteY1" fmla="*/ 3454 h 2838019"/>
              <a:gd name="connsiteX2" fmla="*/ 1910568 w 2118122"/>
              <a:gd name="connsiteY2" fmla="*/ 377011 h 2838019"/>
              <a:gd name="connsiteX3" fmla="*/ 2113313 w 2118122"/>
              <a:gd name="connsiteY3" fmla="*/ 1087023 h 2838019"/>
              <a:gd name="connsiteX4" fmla="*/ 2024612 w 2118122"/>
              <a:gd name="connsiteY4" fmla="*/ 1857035 h 2838019"/>
              <a:gd name="connsiteX5" fmla="*/ 1854662 w 2118122"/>
              <a:gd name="connsiteY5" fmla="*/ 2419009 h 2838019"/>
              <a:gd name="connsiteX6" fmla="*/ 913285 w 2118122"/>
              <a:gd name="connsiteY6" fmla="*/ 2838019 h 2838019"/>
              <a:gd name="connsiteX0" fmla="*/ 0 w 2118122"/>
              <a:gd name="connsiteY0" fmla="*/ 698321 h 2838258"/>
              <a:gd name="connsiteX1" fmla="*/ 1034901 w 2118122"/>
              <a:gd name="connsiteY1" fmla="*/ 3693 h 2838258"/>
              <a:gd name="connsiteX2" fmla="*/ 1910568 w 2118122"/>
              <a:gd name="connsiteY2" fmla="*/ 377250 h 2838258"/>
              <a:gd name="connsiteX3" fmla="*/ 2113313 w 2118122"/>
              <a:gd name="connsiteY3" fmla="*/ 1087262 h 2838258"/>
              <a:gd name="connsiteX4" fmla="*/ 2024612 w 2118122"/>
              <a:gd name="connsiteY4" fmla="*/ 1857274 h 2838258"/>
              <a:gd name="connsiteX5" fmla="*/ 1854662 w 2118122"/>
              <a:gd name="connsiteY5" fmla="*/ 2419248 h 2838258"/>
              <a:gd name="connsiteX6" fmla="*/ 913285 w 2118122"/>
              <a:gd name="connsiteY6" fmla="*/ 2838258 h 2838258"/>
              <a:gd name="connsiteX0" fmla="*/ 0 w 2036115"/>
              <a:gd name="connsiteY0" fmla="*/ 698321 h 2838258"/>
              <a:gd name="connsiteX1" fmla="*/ 1034901 w 2036115"/>
              <a:gd name="connsiteY1" fmla="*/ 3693 h 2838258"/>
              <a:gd name="connsiteX2" fmla="*/ 1910568 w 2036115"/>
              <a:gd name="connsiteY2" fmla="*/ 377250 h 2838258"/>
              <a:gd name="connsiteX3" fmla="*/ 2024612 w 2036115"/>
              <a:gd name="connsiteY3" fmla="*/ 1857274 h 2838258"/>
              <a:gd name="connsiteX4" fmla="*/ 1854662 w 2036115"/>
              <a:gd name="connsiteY4" fmla="*/ 2419248 h 2838258"/>
              <a:gd name="connsiteX5" fmla="*/ 913285 w 2036115"/>
              <a:gd name="connsiteY5" fmla="*/ 2838258 h 2838258"/>
              <a:gd name="connsiteX0" fmla="*/ 0 w 2119048"/>
              <a:gd name="connsiteY0" fmla="*/ 698321 h 2838258"/>
              <a:gd name="connsiteX1" fmla="*/ 1034901 w 2119048"/>
              <a:gd name="connsiteY1" fmla="*/ 3693 h 2838258"/>
              <a:gd name="connsiteX2" fmla="*/ 2049955 w 2119048"/>
              <a:gd name="connsiteY2" fmla="*/ 787256 h 2838258"/>
              <a:gd name="connsiteX3" fmla="*/ 2024612 w 2119048"/>
              <a:gd name="connsiteY3" fmla="*/ 1857274 h 2838258"/>
              <a:gd name="connsiteX4" fmla="*/ 1854662 w 2119048"/>
              <a:gd name="connsiteY4" fmla="*/ 2419248 h 2838258"/>
              <a:gd name="connsiteX5" fmla="*/ 913285 w 2119048"/>
              <a:gd name="connsiteY5" fmla="*/ 2838258 h 2838258"/>
              <a:gd name="connsiteX0" fmla="*/ 0 w 2119048"/>
              <a:gd name="connsiteY0" fmla="*/ 718222 h 2858159"/>
              <a:gd name="connsiteX1" fmla="*/ 1148945 w 2119048"/>
              <a:gd name="connsiteY1" fmla="*/ 3593 h 2858159"/>
              <a:gd name="connsiteX2" fmla="*/ 2049955 w 2119048"/>
              <a:gd name="connsiteY2" fmla="*/ 807157 h 2858159"/>
              <a:gd name="connsiteX3" fmla="*/ 2024612 w 2119048"/>
              <a:gd name="connsiteY3" fmla="*/ 1877175 h 2858159"/>
              <a:gd name="connsiteX4" fmla="*/ 1854662 w 2119048"/>
              <a:gd name="connsiteY4" fmla="*/ 2439149 h 2858159"/>
              <a:gd name="connsiteX5" fmla="*/ 913285 w 2119048"/>
              <a:gd name="connsiteY5" fmla="*/ 2858159 h 2858159"/>
              <a:gd name="connsiteX0" fmla="*/ 0 w 2119048"/>
              <a:gd name="connsiteY0" fmla="*/ 718222 h 2858159"/>
              <a:gd name="connsiteX1" fmla="*/ 1148945 w 2119048"/>
              <a:gd name="connsiteY1" fmla="*/ 3593 h 2858159"/>
              <a:gd name="connsiteX2" fmla="*/ 2049955 w 2119048"/>
              <a:gd name="connsiteY2" fmla="*/ 807157 h 2858159"/>
              <a:gd name="connsiteX3" fmla="*/ 2024612 w 2119048"/>
              <a:gd name="connsiteY3" fmla="*/ 1877175 h 2858159"/>
              <a:gd name="connsiteX4" fmla="*/ 1854662 w 2119048"/>
              <a:gd name="connsiteY4" fmla="*/ 2439149 h 2858159"/>
              <a:gd name="connsiteX5" fmla="*/ 913285 w 2119048"/>
              <a:gd name="connsiteY5" fmla="*/ 2858159 h 2858159"/>
              <a:gd name="connsiteX0" fmla="*/ 0 w 2091046"/>
              <a:gd name="connsiteY0" fmla="*/ 718222 h 2858159"/>
              <a:gd name="connsiteX1" fmla="*/ 1148945 w 2091046"/>
              <a:gd name="connsiteY1" fmla="*/ 3593 h 2858159"/>
              <a:gd name="connsiteX2" fmla="*/ 2049955 w 2091046"/>
              <a:gd name="connsiteY2" fmla="*/ 807157 h 2858159"/>
              <a:gd name="connsiteX3" fmla="*/ 2024612 w 2091046"/>
              <a:gd name="connsiteY3" fmla="*/ 1877175 h 2858159"/>
              <a:gd name="connsiteX4" fmla="*/ 1854662 w 2091046"/>
              <a:gd name="connsiteY4" fmla="*/ 2439149 h 2858159"/>
              <a:gd name="connsiteX5" fmla="*/ 913285 w 2091046"/>
              <a:gd name="connsiteY5" fmla="*/ 2858159 h 2858159"/>
              <a:gd name="connsiteX0" fmla="*/ 0 w 2102403"/>
              <a:gd name="connsiteY0" fmla="*/ 718222 h 2858159"/>
              <a:gd name="connsiteX1" fmla="*/ 1148945 w 2102403"/>
              <a:gd name="connsiteY1" fmla="*/ 3593 h 2858159"/>
              <a:gd name="connsiteX2" fmla="*/ 2049955 w 2102403"/>
              <a:gd name="connsiteY2" fmla="*/ 807157 h 2858159"/>
              <a:gd name="connsiteX3" fmla="*/ 2024612 w 2102403"/>
              <a:gd name="connsiteY3" fmla="*/ 1877175 h 2858159"/>
              <a:gd name="connsiteX4" fmla="*/ 1854662 w 2102403"/>
              <a:gd name="connsiteY4" fmla="*/ 2439149 h 2858159"/>
              <a:gd name="connsiteX5" fmla="*/ 913285 w 2102403"/>
              <a:gd name="connsiteY5" fmla="*/ 2858159 h 2858159"/>
              <a:gd name="connsiteX0" fmla="*/ 0 w 2102403"/>
              <a:gd name="connsiteY0" fmla="*/ 718222 h 2858159"/>
              <a:gd name="connsiteX1" fmla="*/ 1148945 w 2102403"/>
              <a:gd name="connsiteY1" fmla="*/ 3593 h 2858159"/>
              <a:gd name="connsiteX2" fmla="*/ 2049955 w 2102403"/>
              <a:gd name="connsiteY2" fmla="*/ 807157 h 2858159"/>
              <a:gd name="connsiteX3" fmla="*/ 2024612 w 2102403"/>
              <a:gd name="connsiteY3" fmla="*/ 1877175 h 2858159"/>
              <a:gd name="connsiteX4" fmla="*/ 1854662 w 2102403"/>
              <a:gd name="connsiteY4" fmla="*/ 2439149 h 2858159"/>
              <a:gd name="connsiteX5" fmla="*/ 913285 w 210240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854662 w 2123273"/>
              <a:gd name="connsiteY4" fmla="*/ 2439149 h 2858159"/>
              <a:gd name="connsiteX5" fmla="*/ 913285 w 212327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689932 w 2123273"/>
              <a:gd name="connsiteY4" fmla="*/ 2629152 h 2858159"/>
              <a:gd name="connsiteX5" fmla="*/ 913285 w 2123273"/>
              <a:gd name="connsiteY5" fmla="*/ 2858159 h 2858159"/>
              <a:gd name="connsiteX0" fmla="*/ 0 w 2123273"/>
              <a:gd name="connsiteY0" fmla="*/ 718222 h 2858159"/>
              <a:gd name="connsiteX1" fmla="*/ 1148945 w 2123273"/>
              <a:gd name="connsiteY1" fmla="*/ 3593 h 2858159"/>
              <a:gd name="connsiteX2" fmla="*/ 2049955 w 2123273"/>
              <a:gd name="connsiteY2" fmla="*/ 807157 h 2858159"/>
              <a:gd name="connsiteX3" fmla="*/ 2075298 w 2123273"/>
              <a:gd name="connsiteY3" fmla="*/ 1877175 h 2858159"/>
              <a:gd name="connsiteX4" fmla="*/ 1689932 w 2123273"/>
              <a:gd name="connsiteY4" fmla="*/ 2629152 h 2858159"/>
              <a:gd name="connsiteX5" fmla="*/ 913285 w 2123273"/>
              <a:gd name="connsiteY5" fmla="*/ 2858159 h 2858159"/>
              <a:gd name="connsiteX0" fmla="*/ 0 w 2123273"/>
              <a:gd name="connsiteY0" fmla="*/ 479938 h 2619875"/>
              <a:gd name="connsiteX1" fmla="*/ 1123601 w 2123273"/>
              <a:gd name="connsiteY1" fmla="*/ 5312 h 2619875"/>
              <a:gd name="connsiteX2" fmla="*/ 2049955 w 2123273"/>
              <a:gd name="connsiteY2" fmla="*/ 568873 h 2619875"/>
              <a:gd name="connsiteX3" fmla="*/ 2075298 w 2123273"/>
              <a:gd name="connsiteY3" fmla="*/ 1638891 h 2619875"/>
              <a:gd name="connsiteX4" fmla="*/ 1689932 w 2123273"/>
              <a:gd name="connsiteY4" fmla="*/ 2390868 h 2619875"/>
              <a:gd name="connsiteX5" fmla="*/ 913285 w 2123273"/>
              <a:gd name="connsiteY5" fmla="*/ 2619875 h 2619875"/>
              <a:gd name="connsiteX0" fmla="*/ 0 w 2123273"/>
              <a:gd name="connsiteY0" fmla="*/ 479938 h 2619875"/>
              <a:gd name="connsiteX1" fmla="*/ 1123601 w 2123273"/>
              <a:gd name="connsiteY1" fmla="*/ 5312 h 2619875"/>
              <a:gd name="connsiteX2" fmla="*/ 2049955 w 2123273"/>
              <a:gd name="connsiteY2" fmla="*/ 568873 h 2619875"/>
              <a:gd name="connsiteX3" fmla="*/ 2075298 w 2123273"/>
              <a:gd name="connsiteY3" fmla="*/ 1638891 h 2619875"/>
              <a:gd name="connsiteX4" fmla="*/ 1689932 w 2123273"/>
              <a:gd name="connsiteY4" fmla="*/ 2390868 h 2619875"/>
              <a:gd name="connsiteX5" fmla="*/ 913285 w 2123273"/>
              <a:gd name="connsiteY5" fmla="*/ 2619875 h 2619875"/>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633579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 name="connsiteX0" fmla="*/ 0 w 2123273"/>
              <a:gd name="connsiteY0" fmla="*/ 474626 h 2614563"/>
              <a:gd name="connsiteX1" fmla="*/ 1123601 w 2123273"/>
              <a:gd name="connsiteY1" fmla="*/ 0 h 2614563"/>
              <a:gd name="connsiteX2" fmla="*/ 2049955 w 2123273"/>
              <a:gd name="connsiteY2" fmla="*/ 563561 h 2614563"/>
              <a:gd name="connsiteX3" fmla="*/ 2075298 w 2123273"/>
              <a:gd name="connsiteY3" fmla="*/ 1763581 h 2614563"/>
              <a:gd name="connsiteX4" fmla="*/ 1689932 w 2123273"/>
              <a:gd name="connsiteY4" fmla="*/ 2385556 h 2614563"/>
              <a:gd name="connsiteX5" fmla="*/ 913285 w 2123273"/>
              <a:gd name="connsiteY5" fmla="*/ 2614563 h 261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3273" h="2614563">
                <a:moveTo>
                  <a:pt x="0" y="474626"/>
                </a:moveTo>
                <a:cubicBezTo>
                  <a:pt x="111515" y="399842"/>
                  <a:pt x="102955" y="31997"/>
                  <a:pt x="1123601" y="0"/>
                </a:cubicBezTo>
                <a:cubicBezTo>
                  <a:pt x="1716578" y="54823"/>
                  <a:pt x="1835188" y="144302"/>
                  <a:pt x="2049955" y="563561"/>
                </a:cubicBezTo>
                <a:cubicBezTo>
                  <a:pt x="2151549" y="1232497"/>
                  <a:pt x="2135302" y="1103243"/>
                  <a:pt x="2075298" y="1763581"/>
                </a:cubicBezTo>
                <a:cubicBezTo>
                  <a:pt x="1972071" y="2197470"/>
                  <a:pt x="1873464" y="2214615"/>
                  <a:pt x="1689932" y="2385556"/>
                </a:cubicBezTo>
                <a:cubicBezTo>
                  <a:pt x="1306710" y="2610723"/>
                  <a:pt x="1335553" y="2569895"/>
                  <a:pt x="913285" y="2614563"/>
                </a:cubicBezTo>
              </a:path>
            </a:pathLst>
          </a:custGeom>
          <a:noFill/>
          <a:ln w="38100">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1698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a:t>
            </a:r>
            <a:endParaRPr lang="en-CA" dirty="0"/>
          </a:p>
        </p:txBody>
      </p:sp>
      <p:sp>
        <p:nvSpPr>
          <p:cNvPr id="3" name="Content Placeholder 2"/>
          <p:cNvSpPr>
            <a:spLocks noGrp="1"/>
          </p:cNvSpPr>
          <p:nvPr>
            <p:ph idx="1"/>
          </p:nvPr>
        </p:nvSpPr>
        <p:spPr/>
        <p:txBody>
          <a:bodyPr>
            <a:normAutofit fontScale="62500" lnSpcReduction="20000"/>
          </a:bodyPr>
          <a:lstStyle/>
          <a:p>
            <a:pPr marL="0" indent="0">
              <a:buNone/>
            </a:pPr>
            <a:r>
              <a:rPr lang="en-CA" dirty="0">
                <a:latin typeface="Consolas" pitchFamily="49" charset="0"/>
                <a:cs typeface="Consolas" pitchFamily="49" charset="0"/>
              </a:rPr>
              <a:t>code statements </a:t>
            </a:r>
            <a:r>
              <a:rPr lang="en-CA" dirty="0" smtClean="0">
                <a:latin typeface="Consolas" pitchFamily="49" charset="0"/>
                <a:cs typeface="Consolas" pitchFamily="49" charset="0"/>
              </a:rPr>
              <a:t>to prepare for the loop </a:t>
            </a:r>
            <a:r>
              <a:rPr lang="en-CA" dirty="0" smtClean="0">
                <a:solidFill>
                  <a:srgbClr val="92D050"/>
                </a:solidFill>
                <a:latin typeface="Consolas" pitchFamily="49" charset="0"/>
                <a:cs typeface="Consolas" pitchFamily="49" charset="0"/>
              </a:rPr>
              <a:t>//initializer</a:t>
            </a:r>
          </a:p>
          <a:p>
            <a:pPr marL="0" indent="0">
              <a:buNone/>
            </a:pPr>
            <a:endParaRPr lang="en-CA" dirty="0" smtClean="0">
              <a:solidFill>
                <a:srgbClr val="92D050"/>
              </a:solidFill>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  code statements</a:t>
            </a:r>
          </a:p>
          <a:p>
            <a:pPr marL="0" indent="0">
              <a:buNone/>
            </a:pPr>
            <a:endParaRPr lang="en-CA" dirty="0" smtClean="0">
              <a:latin typeface="Consolas" pitchFamily="49" charset="0"/>
              <a:cs typeface="Consolas" pitchFamily="49" charset="0"/>
            </a:endParaRPr>
          </a:p>
          <a:p>
            <a:pPr marL="0" indent="0">
              <a:buNone/>
            </a:pPr>
            <a:r>
              <a:rPr lang="en-CA" dirty="0" smtClean="0">
                <a:latin typeface="Consolas" pitchFamily="49" charset="0"/>
                <a:cs typeface="Consolas" pitchFamily="49" charset="0"/>
              </a:rPr>
              <a:t>  code statements</a:t>
            </a:r>
          </a:p>
          <a:p>
            <a:pPr marL="0" indent="0">
              <a:buNone/>
            </a:pPr>
            <a:endParaRPr lang="en-CA" dirty="0" smtClean="0">
              <a:latin typeface="Consolas" pitchFamily="49" charset="0"/>
              <a:cs typeface="Consolas" pitchFamily="49" charset="0"/>
            </a:endParaRP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smtClean="0">
                <a:solidFill>
                  <a:srgbClr val="92D050"/>
                </a:solidFill>
                <a:latin typeface="Consolas" pitchFamily="49" charset="0"/>
                <a:cs typeface="Consolas" pitchFamily="49" charset="0"/>
              </a:rPr>
              <a:t>//update condition for the checker</a:t>
            </a:r>
          </a:p>
          <a:p>
            <a:pPr marL="0" indent="0">
              <a:buNone/>
            </a:pPr>
            <a:endParaRPr lang="en-CA" dirty="0">
              <a:solidFill>
                <a:srgbClr val="92D050"/>
              </a:solidFill>
              <a:latin typeface="Consolas" pitchFamily="49" charset="0"/>
              <a:cs typeface="Consolas" pitchFamily="49" charset="0"/>
            </a:endParaRP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a:t>
            </a:r>
            <a:r>
              <a:rPr lang="en-CA" dirty="0" err="1" smtClean="0">
                <a:latin typeface="Consolas" pitchFamily="49" charset="0"/>
                <a:cs typeface="Consolas" pitchFamily="49" charset="0"/>
              </a:rPr>
              <a:t>boolean</a:t>
            </a:r>
            <a:r>
              <a:rPr lang="en-CA" dirty="0" smtClean="0">
                <a:latin typeface="Consolas" pitchFamily="49" charset="0"/>
                <a:cs typeface="Consolas" pitchFamily="49" charset="0"/>
              </a:rPr>
              <a:t> expression»); </a:t>
            </a:r>
            <a:r>
              <a:rPr lang="en-CA" dirty="0" smtClean="0">
                <a:solidFill>
                  <a:srgbClr val="92D050"/>
                </a:solidFill>
                <a:latin typeface="Consolas" pitchFamily="49" charset="0"/>
                <a:cs typeface="Consolas" pitchFamily="49" charset="0"/>
              </a:rPr>
              <a:t>//checker</a:t>
            </a:r>
          </a:p>
          <a:p>
            <a:pPr marL="0" indent="0">
              <a:buNone/>
            </a:pPr>
            <a:r>
              <a:rPr lang="en-CA" dirty="0">
                <a:solidFill>
                  <a:srgbClr val="92D050"/>
                </a:solidFill>
                <a:latin typeface="Consolas" pitchFamily="49" charset="0"/>
                <a:cs typeface="Consolas" pitchFamily="49" charset="0"/>
              </a:rPr>
              <a:t> </a:t>
            </a:r>
            <a:endParaRPr lang="en-CA" dirty="0" smtClean="0">
              <a:solidFill>
                <a:srgbClr val="92D050"/>
              </a:solidFill>
              <a:latin typeface="Consolas" pitchFamily="49" charset="0"/>
              <a:cs typeface="Consolas" pitchFamily="49" charset="0"/>
            </a:endParaRPr>
          </a:p>
          <a:p>
            <a:pPr marL="0" indent="0">
              <a:buNone/>
            </a:pPr>
            <a:endParaRPr lang="en-CA" dirty="0"/>
          </a:p>
        </p:txBody>
      </p:sp>
    </p:spTree>
    <p:extLst>
      <p:ext uri="{BB962C8B-B14F-4D97-AF65-F5344CB8AC3E}">
        <p14:creationId xmlns:p14="http://schemas.microsoft.com/office/powerpoint/2010/main" val="293341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silly example</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0;  </a:t>
            </a:r>
            <a:r>
              <a:rPr lang="en-CA" dirty="0" smtClean="0">
                <a:solidFill>
                  <a:srgbClr val="92D050"/>
                </a:solidFill>
                <a:latin typeface="Consolas" pitchFamily="49" charset="0"/>
                <a:cs typeface="Consolas" pitchFamily="49" charset="0"/>
              </a:rPr>
              <a:t>//</a:t>
            </a:r>
            <a:r>
              <a:rPr lang="en-CA" dirty="0" smtClean="0">
                <a:solidFill>
                  <a:srgbClr val="92D050"/>
                </a:solidFill>
                <a:latin typeface="Consolas" pitchFamily="49" charset="0"/>
                <a:cs typeface="Consolas" pitchFamily="49" charset="0"/>
              </a:rPr>
              <a:t>initializer</a:t>
            </a:r>
            <a:endParaRPr lang="en-CA" dirty="0">
              <a:solidFill>
                <a:srgbClr val="92D050"/>
              </a:solidFill>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counter = counter + 1; </a:t>
            </a:r>
            <a:r>
              <a:rPr lang="en-CA" dirty="0" smtClean="0">
                <a:solidFill>
                  <a:srgbClr val="92D050"/>
                </a:solidFill>
                <a:latin typeface="Consolas" pitchFamily="49" charset="0"/>
                <a:cs typeface="Consolas" pitchFamily="49" charset="0"/>
              </a:rPr>
              <a:t>//updater</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5);	   </a:t>
            </a:r>
            <a:r>
              <a:rPr lang="en-CA" dirty="0" smtClean="0">
                <a:solidFill>
                  <a:srgbClr val="92D050"/>
                </a:solidFill>
                <a:latin typeface="Consolas" pitchFamily="49" charset="0"/>
                <a:cs typeface="Consolas" pitchFamily="49" charset="0"/>
              </a:rPr>
              <a:t>//checker</a:t>
            </a:r>
          </a:p>
          <a:p>
            <a:pPr marL="0" indent="0">
              <a:buNone/>
            </a:pPr>
            <a:endParaRPr lang="en-CA" dirty="0"/>
          </a:p>
        </p:txBody>
      </p:sp>
    </p:spTree>
    <p:extLst>
      <p:ext uri="{BB962C8B-B14F-4D97-AF65-F5344CB8AC3E}">
        <p14:creationId xmlns:p14="http://schemas.microsoft.com/office/powerpoint/2010/main" val="7846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Real example</a:t>
            </a:r>
            <a:endParaRPr lang="en-CA" dirty="0"/>
          </a:p>
        </p:txBody>
      </p:sp>
      <p:sp>
        <p:nvSpPr>
          <p:cNvPr id="3" name="Content Placeholder 2"/>
          <p:cNvSpPr>
            <a:spLocks noGrp="1"/>
          </p:cNvSpPr>
          <p:nvPr>
            <p:ph idx="1"/>
          </p:nvPr>
        </p:nvSpPr>
        <p:spPr/>
        <p:txBody>
          <a:bodyPr>
            <a:normAutofit/>
          </a:bodyPr>
          <a:lstStyle/>
          <a:p>
            <a:pPr marL="0" indent="0">
              <a:buNone/>
            </a:pPr>
            <a:r>
              <a:rPr lang="en-CA" dirty="0" err="1" smtClean="0">
                <a:solidFill>
                  <a:srgbClr val="0000FF"/>
                </a:solidFill>
                <a:latin typeface="Consolas" pitchFamily="49" charset="0"/>
                <a:cs typeface="Consolas" pitchFamily="49" charset="0"/>
              </a:rPr>
              <a:t>int</a:t>
            </a:r>
            <a:r>
              <a:rPr lang="en-CA" dirty="0" smtClean="0">
                <a:latin typeface="Consolas" pitchFamily="49" charset="0"/>
                <a:cs typeface="Consolas" pitchFamily="49" charset="0"/>
              </a:rPr>
              <a:t> counter = 0;</a:t>
            </a:r>
            <a:endParaRPr lang="en-CA" dirty="0">
              <a:latin typeface="Consolas" pitchFamily="49" charset="0"/>
              <a:cs typeface="Consolas" pitchFamily="49" charset="0"/>
            </a:endParaRPr>
          </a:p>
          <a:p>
            <a:pPr marL="0" indent="0">
              <a:buNone/>
            </a:pPr>
            <a:r>
              <a:rPr lang="en-CA" dirty="0" smtClean="0">
                <a:solidFill>
                  <a:srgbClr val="0000FF"/>
                </a:solidFill>
                <a:latin typeface="Consolas" pitchFamily="49" charset="0"/>
                <a:cs typeface="Consolas" pitchFamily="49" charset="0"/>
              </a:rPr>
              <a:t>do</a:t>
            </a:r>
          </a:p>
          <a:p>
            <a:pPr marL="0" indent="0">
              <a:buNone/>
            </a:pPr>
            <a:r>
              <a:rPr lang="en-CA" dirty="0" smtClean="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smtClean="0">
                <a:latin typeface="Consolas" pitchFamily="49" charset="0"/>
                <a:cs typeface="Consolas" pitchFamily="49" charset="0"/>
              </a:rPr>
              <a:t> </a:t>
            </a:r>
            <a:r>
              <a:rPr lang="en-CA" dirty="0" err="1" smtClean="0">
                <a:solidFill>
                  <a:srgbClr val="00B0F0"/>
                </a:solidFill>
                <a:latin typeface="Consolas" pitchFamily="49" charset="0"/>
                <a:cs typeface="Consolas" pitchFamily="49" charset="0"/>
              </a:rPr>
              <a:t>Console</a:t>
            </a:r>
            <a:r>
              <a:rPr lang="en-CA" dirty="0" err="1" smtClean="0">
                <a:latin typeface="Consolas" pitchFamily="49" charset="0"/>
                <a:cs typeface="Consolas" pitchFamily="49" charset="0"/>
              </a:rPr>
              <a:t>.WriteLine</a:t>
            </a:r>
            <a:r>
              <a:rPr lang="en-CA" dirty="0" smtClean="0">
                <a:latin typeface="Consolas" pitchFamily="49" charset="0"/>
                <a:cs typeface="Consolas" pitchFamily="49" charset="0"/>
              </a:rPr>
              <a:t>(</a:t>
            </a:r>
            <a:r>
              <a:rPr lang="en-CA" dirty="0" smtClean="0">
                <a:solidFill>
                  <a:srgbClr val="C00000"/>
                </a:solidFill>
                <a:latin typeface="Consolas" pitchFamily="49" charset="0"/>
                <a:cs typeface="Consolas" pitchFamily="49" charset="0"/>
              </a:rPr>
              <a:t>"Hello"</a:t>
            </a:r>
            <a:r>
              <a:rPr lang="en-CA" dirty="0" smtClean="0">
                <a:latin typeface="Consolas" pitchFamily="49" charset="0"/>
                <a:cs typeface="Consolas" pitchFamily="49" charset="0"/>
              </a:rPr>
              <a:t>);</a:t>
            </a:r>
          </a:p>
          <a:p>
            <a:pPr marL="0" indent="0">
              <a:buNone/>
            </a:pPr>
            <a:r>
              <a:rPr lang="en-CA" dirty="0" smtClean="0">
                <a:latin typeface="Consolas" pitchFamily="49" charset="0"/>
                <a:cs typeface="Consolas" pitchFamily="49" charset="0"/>
              </a:rPr>
              <a:t>  counter = counter + 1;</a:t>
            </a:r>
          </a:p>
          <a:p>
            <a:pPr marL="0" indent="0">
              <a:buNone/>
            </a:pPr>
            <a:r>
              <a:rPr lang="en-CA" dirty="0" smtClean="0">
                <a:latin typeface="Consolas" pitchFamily="49" charset="0"/>
                <a:cs typeface="Consolas" pitchFamily="49" charset="0"/>
              </a:rPr>
              <a:t>}</a:t>
            </a:r>
            <a:r>
              <a:rPr lang="en-CA" dirty="0" smtClean="0">
                <a:solidFill>
                  <a:srgbClr val="0000FF"/>
                </a:solidFill>
                <a:latin typeface="Consolas" pitchFamily="49" charset="0"/>
                <a:cs typeface="Consolas" pitchFamily="49" charset="0"/>
              </a:rPr>
              <a:t>while</a:t>
            </a:r>
            <a:r>
              <a:rPr lang="en-CA" dirty="0" smtClean="0">
                <a:latin typeface="Consolas" pitchFamily="49" charset="0"/>
                <a:cs typeface="Consolas" pitchFamily="49" charset="0"/>
              </a:rPr>
              <a:t>(counter &lt; 5);</a:t>
            </a:r>
          </a:p>
          <a:p>
            <a:pPr marL="0" indent="0">
              <a:buNone/>
            </a:pPr>
            <a:endParaRPr lang="en-CA" dirty="0"/>
          </a:p>
        </p:txBody>
      </p:sp>
    </p:spTree>
    <p:extLst>
      <p:ext uri="{BB962C8B-B14F-4D97-AF65-F5344CB8AC3E}">
        <p14:creationId xmlns:p14="http://schemas.microsoft.com/office/powerpoint/2010/main" val="220014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849</Words>
  <Application>Microsoft Office PowerPoint</Application>
  <PresentationFormat>On-screen Show (4:3)</PresentationFormat>
  <Paragraphs>177</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Consolas</vt:lpstr>
      <vt:lpstr>Office Theme</vt:lpstr>
      <vt:lpstr>Programming I</vt:lpstr>
      <vt:lpstr>Control Structures</vt:lpstr>
      <vt:lpstr>Looping/Iteration/Repetition</vt:lpstr>
      <vt:lpstr>PowerPoint Presentation</vt:lpstr>
      <vt:lpstr>PowerPoint Presentation</vt:lpstr>
      <vt:lpstr>PowerPoint Presentation</vt:lpstr>
      <vt:lpstr>Syntax</vt:lpstr>
      <vt:lpstr>A silly example</vt:lpstr>
      <vt:lpstr>Real example</vt:lpstr>
      <vt:lpstr>Real example</vt:lpstr>
      <vt:lpstr>Counting down</vt:lpstr>
      <vt:lpstr>Using a different increment</vt:lpstr>
      <vt:lpstr>Using an accumulator</vt:lpstr>
      <vt:lpstr>Using a filter</vt:lpstr>
      <vt:lpstr>Using a flag instead of a counter</vt:lpstr>
      <vt:lpstr>Why loops?</vt:lpstr>
      <vt:lpstr>Got’chas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Narendra Pershad</cp:lastModifiedBy>
  <cp:revision>71</cp:revision>
  <dcterms:created xsi:type="dcterms:W3CDTF">2013-02-12T13:42:02Z</dcterms:created>
  <dcterms:modified xsi:type="dcterms:W3CDTF">2017-02-14T19:19:59Z</dcterms:modified>
</cp:coreProperties>
</file>