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8" r:id="rId6"/>
    <p:sldId id="258" r:id="rId7"/>
    <p:sldId id="279" r:id="rId8"/>
    <p:sldId id="280" r:id="rId9"/>
    <p:sldId id="281" r:id="rId10"/>
    <p:sldId id="282" r:id="rId11"/>
    <p:sldId id="260" r:id="rId12"/>
    <p:sldId id="283" r:id="rId13"/>
    <p:sldId id="261" r:id="rId14"/>
    <p:sldId id="284" r:id="rId15"/>
    <p:sldId id="262" r:id="rId16"/>
    <p:sldId id="273" r:id="rId17"/>
    <p:sldId id="264" r:id="rId18"/>
    <p:sldId id="274" r:id="rId19"/>
    <p:sldId id="275" r:id="rId20"/>
    <p:sldId id="276" r:id="rId21"/>
    <p:sldId id="277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29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6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48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97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03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39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34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3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7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30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2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4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7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1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682A-8F9E-482D-B78B-C9050C1EA014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29944F-5FD8-4DD0-BAAB-4A7DE39E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GNED140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WEEK 10 Dietary Concerns, Micronutrients and Macronutrients, Vitamins, Minerals, and Water </a:t>
            </a:r>
          </a:p>
          <a:p>
            <a:r>
              <a:rPr lang="en-CA" dirty="0"/>
              <a:t>Professor:  Abdul Yusuf, Fall 2018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310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1" y="1690688"/>
            <a:ext cx="10764573" cy="485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Fats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Primary Functions of Fats:</a:t>
            </a:r>
          </a:p>
          <a:p>
            <a:r>
              <a:rPr lang="en-CA" dirty="0"/>
              <a:t>Form cell membranes </a:t>
            </a:r>
          </a:p>
          <a:p>
            <a:r>
              <a:rPr lang="en-CA" dirty="0"/>
              <a:t>Transports fat soluble vitamins (A-D-E-K)</a:t>
            </a:r>
          </a:p>
          <a:p>
            <a:r>
              <a:rPr lang="en-CA" dirty="0"/>
              <a:t>Organ Protection</a:t>
            </a:r>
          </a:p>
          <a:p>
            <a:r>
              <a:rPr lang="en-CA" dirty="0"/>
              <a:t>Thermal Insulation</a:t>
            </a:r>
          </a:p>
          <a:p>
            <a:r>
              <a:rPr lang="en-CA" dirty="0"/>
              <a:t>Taste and Fullness</a:t>
            </a:r>
          </a:p>
          <a:p>
            <a:r>
              <a:rPr lang="en-CA" dirty="0"/>
              <a:t>Hormone Regulation</a:t>
            </a:r>
          </a:p>
          <a:p>
            <a:r>
              <a:rPr lang="en-CA" dirty="0"/>
              <a:t>Fuel/Energy </a:t>
            </a:r>
          </a:p>
        </p:txBody>
      </p:sp>
    </p:spTree>
    <p:extLst>
      <p:ext uri="{BB962C8B-B14F-4D97-AF65-F5344CB8AC3E}">
        <p14:creationId xmlns:p14="http://schemas.microsoft.com/office/powerpoint/2010/main" val="406760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3) Carbohydrates </a:t>
            </a:r>
          </a:p>
          <a:p>
            <a:r>
              <a:rPr lang="en-CA" dirty="0"/>
              <a:t>An essential nutrient; sugars, starches and dietary fibres are all carbohydrates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Classified into two groups: </a:t>
            </a:r>
          </a:p>
          <a:p>
            <a:pPr lvl="1"/>
            <a:r>
              <a:rPr lang="en-CA" dirty="0"/>
              <a:t>Simple carbs -provide sweetness in foods (sucrose, fructose, lactose) </a:t>
            </a:r>
          </a:p>
          <a:p>
            <a:pPr lvl="1"/>
            <a:r>
              <a:rPr lang="en-CA" dirty="0"/>
              <a:t>Contain one or two units of sugar</a:t>
            </a:r>
          </a:p>
          <a:p>
            <a:pPr lvl="1"/>
            <a:r>
              <a:rPr lang="en-CA" dirty="0"/>
              <a:t>Sources: fruit, juice, milk, sugar, jam, honey, candy, pop…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09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Carbs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r>
              <a:rPr lang="en-CA" dirty="0"/>
              <a:t>Classified into two groups: </a:t>
            </a:r>
          </a:p>
          <a:p>
            <a:pPr lvl="1"/>
            <a:r>
              <a:rPr lang="en-CA" dirty="0"/>
              <a:t>Complex carbs- include starches and most types dietary fibre (wheat, rice, oats) </a:t>
            </a:r>
          </a:p>
          <a:p>
            <a:pPr lvl="1"/>
            <a:r>
              <a:rPr lang="en-CA" dirty="0"/>
              <a:t>Three of more units of sugar </a:t>
            </a:r>
          </a:p>
          <a:p>
            <a:pPr lvl="1"/>
            <a:r>
              <a:rPr lang="en-CA" dirty="0"/>
              <a:t>Low in calories, nutritionally dense</a:t>
            </a:r>
          </a:p>
          <a:p>
            <a:pPr lvl="1"/>
            <a:r>
              <a:rPr lang="en-CA" dirty="0"/>
              <a:t>Digested and absorbed slowly </a:t>
            </a:r>
          </a:p>
          <a:p>
            <a:pPr lvl="1"/>
            <a:r>
              <a:rPr lang="en-CA" dirty="0"/>
              <a:t>Rich source of vitamins and minerals </a:t>
            </a:r>
          </a:p>
          <a:p>
            <a:pPr lvl="1"/>
            <a:r>
              <a:rPr lang="en-CA" dirty="0"/>
              <a:t>Important source of fibre </a:t>
            </a:r>
          </a:p>
          <a:p>
            <a:pPr lvl="1"/>
            <a:r>
              <a:rPr lang="en-CA" dirty="0"/>
              <a:t>Sources: starches like whole grain products (breads, cereal, rice, pasta), beans and legumes</a:t>
            </a:r>
            <a:r>
              <a:rPr lang="en-CA"/>
              <a:t>, potatoes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056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Carbs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r>
              <a:rPr lang="en-CA" dirty="0"/>
              <a:t>Carbohydrates</a:t>
            </a:r>
          </a:p>
          <a:p>
            <a:r>
              <a:rPr lang="en-CA" dirty="0"/>
              <a:t>During digestion broken down into:</a:t>
            </a:r>
          </a:p>
          <a:p>
            <a:pPr lvl="1"/>
            <a:r>
              <a:rPr lang="en-CA" dirty="0"/>
              <a:t>Glucose – simple sugar that is body’s basic fuel </a:t>
            </a:r>
          </a:p>
          <a:p>
            <a:pPr lvl="1"/>
            <a:r>
              <a:rPr lang="en-CA" dirty="0"/>
              <a:t>Glycogen – animal starch stored in the liver and muscles 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b="1" dirty="0"/>
              <a:t>4 calories per gram  </a:t>
            </a:r>
          </a:p>
          <a:p>
            <a:pPr marL="457200" lvl="1" indent="0">
              <a:buNone/>
            </a:pPr>
            <a:endParaRPr lang="en-CA" b="1" dirty="0"/>
          </a:p>
          <a:p>
            <a:pPr marL="457200" lvl="1" indent="0">
              <a:buNone/>
            </a:pPr>
            <a:r>
              <a:rPr lang="en-CA" b="1" dirty="0"/>
              <a:t>Recommended Intake:</a:t>
            </a:r>
          </a:p>
          <a:p>
            <a:pPr lvl="1"/>
            <a:r>
              <a:rPr lang="en-CA" b="1" dirty="0"/>
              <a:t>45 – 65 % of daily caloric intake 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5616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Carbs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r>
              <a:rPr lang="en-CA" dirty="0"/>
              <a:t>Primary Functions of Carbohydrates:</a:t>
            </a:r>
          </a:p>
          <a:p>
            <a:r>
              <a:rPr lang="en-CA" dirty="0"/>
              <a:t>Preferred energy source for human body</a:t>
            </a:r>
          </a:p>
          <a:p>
            <a:r>
              <a:rPr lang="en-CA" dirty="0"/>
              <a:t>Supply energy to body cells (brain, nervous system) </a:t>
            </a:r>
          </a:p>
          <a:p>
            <a:r>
              <a:rPr lang="en-CA" dirty="0"/>
              <a:t>Prevent the use of protein for energy 	</a:t>
            </a:r>
          </a:p>
          <a:p>
            <a:r>
              <a:rPr lang="en-CA" dirty="0"/>
              <a:t>Stored in muscles and liver as glycogen	</a:t>
            </a:r>
          </a:p>
        </p:txBody>
      </p:sp>
    </p:spTree>
    <p:extLst>
      <p:ext uri="{BB962C8B-B14F-4D97-AF65-F5344CB8AC3E}">
        <p14:creationId xmlns:p14="http://schemas.microsoft.com/office/powerpoint/2010/main" val="147298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3" y="1363578"/>
            <a:ext cx="10728158" cy="535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Carbs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r>
              <a:rPr lang="en-CA" dirty="0"/>
              <a:t>Fibre</a:t>
            </a:r>
          </a:p>
          <a:p>
            <a:r>
              <a:rPr lang="en-CA" dirty="0"/>
              <a:t>Non-digestible carbohydrates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Dietary Fibre</a:t>
            </a:r>
          </a:p>
          <a:p>
            <a:r>
              <a:rPr lang="en-CA" dirty="0" err="1"/>
              <a:t>Nondigestible</a:t>
            </a:r>
            <a:r>
              <a:rPr lang="en-CA" dirty="0"/>
              <a:t> carbohydrates and lignin that are intact in plants. </a:t>
            </a:r>
          </a:p>
          <a:p>
            <a:r>
              <a:rPr lang="en-US" altLang="en-US" dirty="0"/>
              <a:t>Fiber passes through the intestinal tract and provides bulk for feces, assisting with bowel elimination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Functional Fibre </a:t>
            </a:r>
          </a:p>
          <a:p>
            <a:r>
              <a:rPr lang="en-CA" dirty="0" err="1"/>
              <a:t>Nondigestible</a:t>
            </a:r>
            <a:r>
              <a:rPr lang="en-CA" dirty="0"/>
              <a:t> carbohydrates either isolated from natural sources or synthesized; these may be added to food and dietary supplements.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2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Total Fibre </a:t>
            </a:r>
          </a:p>
          <a:p>
            <a:r>
              <a:rPr lang="en-CA" dirty="0"/>
              <a:t>Total amount of dietary fibre and functional fibre in the diet.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Recommended Intake: </a:t>
            </a:r>
          </a:p>
          <a:p>
            <a:r>
              <a:rPr lang="en-CA" dirty="0"/>
              <a:t>38 grams for adult men </a:t>
            </a:r>
          </a:p>
          <a:p>
            <a:r>
              <a:rPr lang="en-CA" dirty="0"/>
              <a:t>25 grams for adult woman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23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5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CA" dirty="0"/>
              <a:t>Vitamins </a:t>
            </a:r>
          </a:p>
          <a:p>
            <a:r>
              <a:rPr lang="en-CA" dirty="0"/>
              <a:t>Organic substances needed in small amounts to help promote and regulate chemical reactions and processes in the body.</a:t>
            </a:r>
          </a:p>
          <a:p>
            <a:r>
              <a:rPr lang="en-CA" dirty="0"/>
              <a:t>Help chemical reactions take place. Do not provide energy to body but help unleash energy stored in macronutrients. </a:t>
            </a:r>
          </a:p>
          <a:p>
            <a:r>
              <a:rPr lang="en-CA" dirty="0"/>
              <a:t>Critical in production of red blood cells and maintenance of nervous skeletal and immune systems.</a:t>
            </a:r>
          </a:p>
          <a:p>
            <a:r>
              <a:rPr lang="en-CA" dirty="0"/>
              <a:t>Humans need 13 vitamins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8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vitamins act as antioxidants </a:t>
            </a:r>
          </a:p>
          <a:p>
            <a:pPr lvl="1"/>
            <a:r>
              <a:rPr lang="en-CA" dirty="0"/>
              <a:t>Defined as: a substance that protects against the breakdown of body constituents by free radicals, actions include binding oxygen, donating electrons to free radicals, and repairing damage to molecules.</a:t>
            </a:r>
          </a:p>
          <a:p>
            <a:pPr lvl="1"/>
            <a:r>
              <a:rPr lang="en-CA" dirty="0"/>
              <a:t>Most vitamins obtained from fruits. Vitamin D made by skin when exposed to sunlight and intestinal bacteria make Vitamin K.</a:t>
            </a:r>
          </a:p>
          <a:p>
            <a:pPr lvl="1"/>
            <a:r>
              <a:rPr lang="en-CA" dirty="0"/>
              <a:t>Deficiency of a vitamin can cause deficiency disease or have adverse effects on health.</a:t>
            </a:r>
          </a:p>
          <a:p>
            <a:pPr lvl="1"/>
            <a:r>
              <a:rPr lang="en-CA" dirty="0"/>
              <a:t>Advised to eat vitamin rich food immediately after buying to retain value.		</a:t>
            </a:r>
          </a:p>
        </p:txBody>
      </p:sp>
    </p:spTree>
    <p:extLst>
      <p:ext uri="{BB962C8B-B14F-4D97-AF65-F5344CB8AC3E}">
        <p14:creationId xmlns:p14="http://schemas.microsoft.com/office/powerpoint/2010/main" val="201634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2) Minerals</a:t>
            </a:r>
          </a:p>
          <a:p>
            <a:r>
              <a:rPr lang="en-CA" dirty="0"/>
              <a:t>Inorganic compound needed in small amounts for regulation, growth, and maintenance of body tissues.</a:t>
            </a:r>
          </a:p>
          <a:p>
            <a:r>
              <a:rPr lang="en-CA" dirty="0"/>
              <a:t>17 essential minerals (include calcium, magnesium, sodium, chloride, iron).</a:t>
            </a:r>
          </a:p>
          <a:p>
            <a:r>
              <a:rPr lang="en-CA" dirty="0"/>
              <a:t>Minerals most lacking Canadian diet are iron, calcium, magnesium, and potassium.</a:t>
            </a:r>
          </a:p>
          <a:p>
            <a:r>
              <a:rPr lang="en-CA" dirty="0"/>
              <a:t>Mineral consumed in too small or in excess, characteristic symptoms can develop.</a:t>
            </a:r>
          </a:p>
        </p:txBody>
      </p:sp>
    </p:spTree>
    <p:extLst>
      <p:ext uri="{BB962C8B-B14F-4D97-AF65-F5344CB8AC3E}">
        <p14:creationId xmlns:p14="http://schemas.microsoft.com/office/powerpoint/2010/main" val="4838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</p:spPr>
        <p:txBody>
          <a:bodyPr/>
          <a:lstStyle/>
          <a:p>
            <a:r>
              <a:rPr lang="en-CA" dirty="0"/>
              <a:t>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Essential  Nutrients</a:t>
            </a:r>
          </a:p>
          <a:p>
            <a:pPr>
              <a:buFontTx/>
              <a:buChar char="-"/>
            </a:pPr>
            <a:r>
              <a:rPr lang="en-CA" dirty="0"/>
              <a:t>Substances the body must get from food because it cannot manufacture them at all or fast enough to meet it’s needs.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Macronutrients – Essential nutrients required by the body in relatively large amounts.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Micronutrients – Essential nutrients required by the body in minute amounts. </a:t>
            </a:r>
          </a:p>
        </p:txBody>
      </p:sp>
    </p:spTree>
    <p:extLst>
      <p:ext uri="{BB962C8B-B14F-4D97-AF65-F5344CB8AC3E}">
        <p14:creationId xmlns:p14="http://schemas.microsoft.com/office/powerpoint/2010/main" val="276635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3) Water </a:t>
            </a:r>
          </a:p>
          <a:p>
            <a:r>
              <a:rPr lang="en-CA" dirty="0"/>
              <a:t>Major component in foods and body</a:t>
            </a:r>
          </a:p>
          <a:p>
            <a:r>
              <a:rPr lang="en-CA" dirty="0"/>
              <a:t>Body composed 50 – 60 % water</a:t>
            </a:r>
          </a:p>
          <a:p>
            <a:r>
              <a:rPr lang="en-CA" dirty="0"/>
              <a:t>Used in digestion and absorption of food and medium for most chemical reactions in body.</a:t>
            </a:r>
          </a:p>
          <a:p>
            <a:r>
              <a:rPr lang="en-CA" dirty="0"/>
              <a:t>80-90% daily water intake comes from food or fluids, remainder is through metabolism.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76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Recommended water intake: </a:t>
            </a:r>
          </a:p>
          <a:p>
            <a:pPr lvl="1"/>
            <a:r>
              <a:rPr lang="en-CA" dirty="0"/>
              <a:t>Men 3.7 litres of water, 3 litres from beverages </a:t>
            </a:r>
          </a:p>
          <a:p>
            <a:pPr lvl="1"/>
            <a:r>
              <a:rPr lang="en-CA" dirty="0"/>
              <a:t>Women 2.7 litres, 2.2 litres from beverages </a:t>
            </a:r>
          </a:p>
        </p:txBody>
      </p:sp>
    </p:spTree>
    <p:extLst>
      <p:ext uri="{BB962C8B-B14F-4D97-AF65-F5344CB8AC3E}">
        <p14:creationId xmlns:p14="http://schemas.microsoft.com/office/powerpoint/2010/main" val="231875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/>
              <a:t>1) Protein</a:t>
            </a:r>
          </a:p>
          <a:p>
            <a:pPr algn="just"/>
            <a:r>
              <a:rPr lang="en-CA" dirty="0"/>
              <a:t>An Essential nutrient that form important parts of the body’s main structures (muscle and bones) as well as blood, enzymes, hormones, cell membranes; also provides energy.</a:t>
            </a:r>
          </a:p>
          <a:p>
            <a:pPr algn="just"/>
            <a:r>
              <a:rPr lang="en-CA" dirty="0"/>
              <a:t>Composed of amino acids </a:t>
            </a:r>
          </a:p>
          <a:p>
            <a:pPr lvl="1" algn="just"/>
            <a:r>
              <a:rPr lang="en-CA" dirty="0"/>
              <a:t>Defined as building blocks of protein (20 in total, 9 are essential) </a:t>
            </a:r>
          </a:p>
          <a:p>
            <a:pPr marL="457200" lvl="1" indent="0" algn="just">
              <a:buNone/>
            </a:pPr>
            <a:endParaRPr lang="en-CA" dirty="0"/>
          </a:p>
          <a:p>
            <a:pPr lvl="1" algn="just"/>
            <a:r>
              <a:rPr lang="en-CA" dirty="0"/>
              <a:t>9 essential amino acids: Phenylalanine, Lysine, Isoleucine, Methionine, Threonine, Leucine, </a:t>
            </a:r>
            <a:r>
              <a:rPr lang="en-CA" dirty="0" err="1"/>
              <a:t>Tryptophane</a:t>
            </a:r>
            <a:r>
              <a:rPr lang="en-CA" dirty="0"/>
              <a:t>, Valine, </a:t>
            </a:r>
            <a:r>
              <a:rPr lang="en-CA" dirty="0" err="1"/>
              <a:t>Histadine</a:t>
            </a:r>
            <a:r>
              <a:rPr lang="en-CA" dirty="0"/>
              <a:t> </a:t>
            </a:r>
          </a:p>
          <a:p>
            <a:pPr lvl="1" algn="just"/>
            <a:endParaRPr lang="en-CA" dirty="0"/>
          </a:p>
          <a:p>
            <a:pPr algn="just"/>
            <a:r>
              <a:rPr lang="en-CA" b="1" dirty="0"/>
              <a:t>4 calories per gram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97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Protein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 algn="just">
              <a:buNone/>
            </a:pPr>
            <a:r>
              <a:rPr lang="en-CA" dirty="0"/>
              <a:t>Complete protein – supply essential amino acids in adequate amounts (meat, fish, poultry, eggs, milk, cheese).</a:t>
            </a:r>
          </a:p>
          <a:p>
            <a:pPr marL="0" indent="0" algn="just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Incomplete Protein </a:t>
            </a:r>
          </a:p>
          <a:p>
            <a:r>
              <a:rPr lang="en-CA" dirty="0"/>
              <a:t>Good sources of most essential amino acids (plant sources).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Recommended intake: </a:t>
            </a:r>
          </a:p>
          <a:p>
            <a:r>
              <a:rPr lang="en-CA" b="1" dirty="0"/>
              <a:t>10 -30% of daily caloric intake </a:t>
            </a:r>
          </a:p>
          <a:p>
            <a:r>
              <a:rPr lang="en-CA" dirty="0"/>
              <a:t>Adequate intake for adults 0.8 g per kg of body weight</a:t>
            </a:r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0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Protein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r>
              <a:rPr lang="en-CA" dirty="0"/>
              <a:t>Primary Functions of Protein :</a:t>
            </a:r>
          </a:p>
          <a:p>
            <a:r>
              <a:rPr lang="en-CA" dirty="0"/>
              <a:t>Growth </a:t>
            </a:r>
          </a:p>
          <a:p>
            <a:r>
              <a:rPr lang="en-CA" dirty="0"/>
              <a:t>Repair </a:t>
            </a:r>
          </a:p>
          <a:p>
            <a:r>
              <a:rPr lang="en-CA" dirty="0"/>
              <a:t>Formation of protein for body functions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Secondary Function </a:t>
            </a:r>
          </a:p>
          <a:p>
            <a:r>
              <a:rPr lang="en-CA" dirty="0"/>
              <a:t>Used for energy when carbohydrates are not available in adequate amounts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7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2) Fats </a:t>
            </a:r>
          </a:p>
          <a:p>
            <a:r>
              <a:rPr lang="en-CA" dirty="0"/>
              <a:t>Usable energy, help insulate body, and support and cushion organs. </a:t>
            </a:r>
          </a:p>
          <a:p>
            <a:r>
              <a:rPr lang="en-CA" dirty="0"/>
              <a:t>Major fuel for body during rest and light activity</a:t>
            </a:r>
          </a:p>
          <a:p>
            <a:r>
              <a:rPr lang="en-CA" dirty="0"/>
              <a:t>9 calories per gram </a:t>
            </a:r>
          </a:p>
          <a:p>
            <a:r>
              <a:rPr lang="en-CA" dirty="0"/>
              <a:t>Triglyceride (molecule of glycerol and three fatty acid chains) </a:t>
            </a:r>
          </a:p>
          <a:p>
            <a:pPr marL="0" indent="0">
              <a:buNone/>
            </a:pPr>
            <a:r>
              <a:rPr lang="en-CA" dirty="0"/>
              <a:t>Recommended Intake:</a:t>
            </a:r>
          </a:p>
          <a:p>
            <a:r>
              <a:rPr lang="en-CA" b="1" dirty="0"/>
              <a:t>20 – 35% of daily caloric intake </a:t>
            </a:r>
          </a:p>
          <a:p>
            <a:r>
              <a:rPr lang="en-CA" dirty="0"/>
              <a:t>Men  -     17 g of linoleic acid, 1.6 g alpha - linolenic acid </a:t>
            </a:r>
          </a:p>
          <a:p>
            <a:r>
              <a:rPr lang="en-CA" dirty="0"/>
              <a:t>Women – 12g of linoleic acid, 1.1 g alpha – linolenic acid </a:t>
            </a:r>
          </a:p>
        </p:txBody>
      </p:sp>
    </p:spTree>
    <p:extLst>
      <p:ext uri="{BB962C8B-B14F-4D97-AF65-F5344CB8AC3E}">
        <p14:creationId xmlns:p14="http://schemas.microsoft.com/office/powerpoint/2010/main" val="22715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Fats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Types of Fats:</a:t>
            </a:r>
          </a:p>
          <a:p>
            <a:r>
              <a:rPr lang="en-CA" dirty="0"/>
              <a:t>Saturated – solid at room temperature (animal products)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Unsaturated – liquid at room temperature  (monounsaturated, polyunsaturated, Essential Fatty Acids – Linolenic (O6), Alpha-</a:t>
            </a:r>
            <a:r>
              <a:rPr lang="en-CA" dirty="0" err="1"/>
              <a:t>Linolenic</a:t>
            </a:r>
            <a:r>
              <a:rPr lang="en-CA" dirty="0"/>
              <a:t> (O3)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531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Fats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Types of Fats:</a:t>
            </a:r>
          </a:p>
          <a:p>
            <a:r>
              <a:rPr lang="en-CA" dirty="0"/>
              <a:t>Hydrogenated/Trans - </a:t>
            </a:r>
            <a:r>
              <a:rPr lang="en-CA" altLang="en-US" dirty="0"/>
              <a:t>Hydrogenation – a process by which hydrogen atoms are added to unsaturated fats, increasing the degree of saturation and turning liquid oils into solid fats</a:t>
            </a:r>
          </a:p>
          <a:p>
            <a:r>
              <a:rPr lang="en-CA" altLang="en-US" dirty="0"/>
              <a:t>Also changes some unsaturated fats into trans fatty acids, unsaturated fatty acids with an atypical shape that affects their chemical activity in the body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6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Macronutrients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Fats </a:t>
            </a:r>
            <a:r>
              <a:rPr lang="en-CA" dirty="0" err="1"/>
              <a:t>cont</a:t>
            </a:r>
            <a:r>
              <a:rPr lang="en-CA" dirty="0"/>
              <a:t>’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Types of Fats:</a:t>
            </a:r>
          </a:p>
          <a:p>
            <a:r>
              <a:rPr lang="en-CA" dirty="0"/>
              <a:t>Cholesterol – waxy substance found in blood cells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altLang="en-US" dirty="0">
                <a:sym typeface="Wingdings" panose="05000000000000000000" pitchFamily="2" charset="2"/>
              </a:rPr>
              <a:t>Consume cholesterol by eating animal products (cheese, meat, liver, egg yolks, shrimp, dairy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277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771</TotalTime>
  <Words>1077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GNED140</vt:lpstr>
      <vt:lpstr>Nutrients </vt:lpstr>
      <vt:lpstr>Macronutrients </vt:lpstr>
      <vt:lpstr>Macronutrients </vt:lpstr>
      <vt:lpstr>Macronutrients </vt:lpstr>
      <vt:lpstr>Macronutrients </vt:lpstr>
      <vt:lpstr>Macronutrients </vt:lpstr>
      <vt:lpstr>Macronutrients </vt:lpstr>
      <vt:lpstr>Macronutrients </vt:lpstr>
      <vt:lpstr>Macronutrients </vt:lpstr>
      <vt:lpstr>Macronutrients </vt:lpstr>
      <vt:lpstr>Macronutrients </vt:lpstr>
      <vt:lpstr>Macronutrients</vt:lpstr>
      <vt:lpstr>Macronutrients</vt:lpstr>
      <vt:lpstr>Macronutrients </vt:lpstr>
      <vt:lpstr>Macronutrients</vt:lpstr>
      <vt:lpstr>Micronutrients </vt:lpstr>
      <vt:lpstr>Micronutrients </vt:lpstr>
      <vt:lpstr>Micronutrients </vt:lpstr>
      <vt:lpstr>Micronutrients </vt:lpstr>
      <vt:lpstr>Micronutrients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GNED140</dc:title>
  <dc:creator>FlyGirl</dc:creator>
  <cp:lastModifiedBy>A D</cp:lastModifiedBy>
  <cp:revision>89</cp:revision>
  <cp:lastPrinted>2018-04-03T12:18:01Z</cp:lastPrinted>
  <dcterms:created xsi:type="dcterms:W3CDTF">2014-09-10T02:37:46Z</dcterms:created>
  <dcterms:modified xsi:type="dcterms:W3CDTF">2018-11-13T14:52:10Z</dcterms:modified>
</cp:coreProperties>
</file>