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9" r:id="rId3"/>
    <p:sldId id="291" r:id="rId4"/>
    <p:sldId id="294" r:id="rId5"/>
    <p:sldId id="292" r:id="rId6"/>
    <p:sldId id="293" r:id="rId7"/>
    <p:sldId id="295" r:id="rId8"/>
    <p:sldId id="269" r:id="rId9"/>
    <p:sldId id="270" r:id="rId10"/>
    <p:sldId id="271" r:id="rId11"/>
    <p:sldId id="258" r:id="rId12"/>
    <p:sldId id="260" r:id="rId13"/>
    <p:sldId id="261" r:id="rId14"/>
    <p:sldId id="296" r:id="rId15"/>
    <p:sldId id="297" r:id="rId16"/>
    <p:sldId id="287" r:id="rId17"/>
    <p:sldId id="286" r:id="rId18"/>
    <p:sldId id="262" r:id="rId19"/>
    <p:sldId id="273" r:id="rId20"/>
    <p:sldId id="264" r:id="rId21"/>
    <p:sldId id="274" r:id="rId22"/>
    <p:sldId id="299" r:id="rId23"/>
    <p:sldId id="298" r:id="rId24"/>
    <p:sldId id="288" r:id="rId25"/>
    <p:sldId id="285" r:id="rId26"/>
    <p:sldId id="275" r:id="rId27"/>
    <p:sldId id="276" r:id="rId28"/>
    <p:sldId id="289" r:id="rId29"/>
    <p:sldId id="27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318F-6092-450E-859C-5C4C76ACD2B8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11243-8B9E-41DB-931C-A9DEB47EC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88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84402-39AB-4272-8DE9-F96A6C69F69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3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B18C66-19B2-4AD7-A89E-8CE0B0DD0AD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6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338111-83AF-4AF5-81DA-B53B28192109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1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B742D3-CBAB-4145-98E3-9939D5A2972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C2DD70-E9D3-42D6-8D35-39B3FECCFDE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6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9FD9C-2B5B-4CA6-A439-BDE77EDFFE3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7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FF8B4C-5E6A-44FA-BF47-DD449F2B0983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698500"/>
            <a:ext cx="6203950" cy="3490913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9850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5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9A61F5-22D2-40DA-8149-296FD066497F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5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77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1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99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0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32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36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6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5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97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47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682A-8F9E-482D-B78B-C9050C1EA014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3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c-sc.gc.ca/fn-an/food-guide-aliment/index-eng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http://hp2010.nhlbihin.net/portion/images/burger.jpg" TargetMode="External"/><Relationship Id="rId5" Type="http://schemas.openxmlformats.org/officeDocument/2006/relationships/image" Target="../media/image7.jpeg"/><Relationship Id="rId4" Type="http://schemas.openxmlformats.org/officeDocument/2006/relationships/image" Target="http://hp2010.nhlbihin.net/portion/images/burgersm.jp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GNED140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WEEK 11 Canada’s Food Guide, Food Labels, Healthy Eating, Nutrition For Sports</a:t>
            </a:r>
          </a:p>
          <a:p>
            <a:endParaRPr lang="en-CA" dirty="0"/>
          </a:p>
          <a:p>
            <a:r>
              <a:rPr lang="en-CA" dirty="0"/>
              <a:t>Professor:  Abdul Yusuf, Fall 2018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310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Canada’s Food Guide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8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Dairy and Alternatives </a:t>
            </a:r>
          </a:p>
          <a:p>
            <a:r>
              <a:rPr lang="en-CA" dirty="0"/>
              <a:t>Recommended 2 – 4 servings </a:t>
            </a:r>
          </a:p>
          <a:p>
            <a:r>
              <a:rPr lang="en-CA" dirty="0"/>
              <a:t>High protein, carbohydrates, riboflavin, and Vitamin D</a:t>
            </a:r>
          </a:p>
          <a:p>
            <a:r>
              <a:rPr lang="en-CA" dirty="0"/>
              <a:t>Limit fat best choose servings low fat or non-fat </a:t>
            </a:r>
          </a:p>
          <a:p>
            <a:r>
              <a:rPr lang="en-CA" dirty="0"/>
              <a:t>Examples single serving (one cup milk, 50 g block cheese)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0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Canada’s Food Guide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Meat and Alternatives </a:t>
            </a:r>
          </a:p>
          <a:p>
            <a:r>
              <a:rPr lang="en-CA" dirty="0"/>
              <a:t>Recommended 2-3 servings </a:t>
            </a:r>
          </a:p>
          <a:p>
            <a:r>
              <a:rPr lang="en-CA" dirty="0"/>
              <a:t>Total amount servings equivalent 150- 300 g cooked lean meat, poultry, fish a day</a:t>
            </a:r>
          </a:p>
          <a:p>
            <a:r>
              <a:rPr lang="en-CA" dirty="0"/>
              <a:t>Source protein, niacin, iron, vitamin B6, Zinc, Thiamin</a:t>
            </a:r>
          </a:p>
          <a:p>
            <a:r>
              <a:rPr lang="en-CA" dirty="0"/>
              <a:t>Limit intake of fat, choose lean meats</a:t>
            </a:r>
          </a:p>
          <a:p>
            <a:r>
              <a:rPr lang="en-CA" dirty="0"/>
              <a:t>Example of serving : 2 eggs, ¼ cup nuts, ½ cup meat (75 ml)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152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Canada’s Food Guide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997" y="5118559"/>
            <a:ext cx="18478318" cy="35013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1026" name="Picture 2" descr="http://ontario.teachnutrition.org/images/default-source/teaching-nutrition/healthy-eating-tools/serving-recommendations/heg_cfg_food-servings_chart_tbd.jpg?sfvrsn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06" y="1578086"/>
            <a:ext cx="6008801" cy="46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9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Canada’s Food Guide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CA" dirty="0"/>
              <a:t>Vegetarian</a:t>
            </a:r>
          </a:p>
          <a:p>
            <a:pPr marL="457200" lvl="1" indent="0">
              <a:buNone/>
            </a:pPr>
            <a:r>
              <a:rPr lang="en-CA" dirty="0"/>
              <a:t>- Wide variety of plan proteins since incomplete</a:t>
            </a:r>
          </a:p>
          <a:p>
            <a:pPr lvl="1">
              <a:buFontTx/>
              <a:buChar char="-"/>
            </a:pPr>
            <a:r>
              <a:rPr lang="en-CA" dirty="0"/>
              <a:t>Grain Products 5-12 servings </a:t>
            </a:r>
          </a:p>
          <a:p>
            <a:pPr lvl="1">
              <a:buFontTx/>
              <a:buChar char="-"/>
            </a:pPr>
            <a:r>
              <a:rPr lang="en-CA" dirty="0"/>
              <a:t>Fruit and Vegetables 5 - 10 servings</a:t>
            </a:r>
          </a:p>
          <a:p>
            <a:pPr lvl="1">
              <a:buFontTx/>
              <a:buChar char="-"/>
            </a:pPr>
            <a:r>
              <a:rPr lang="en-CA" dirty="0"/>
              <a:t>Milk and Alternatives 0- 4 servings </a:t>
            </a:r>
          </a:p>
          <a:p>
            <a:pPr lvl="1">
              <a:buFontTx/>
              <a:buChar char="-"/>
            </a:pPr>
            <a:r>
              <a:rPr lang="en-CA" dirty="0"/>
              <a:t>Dry Beans, Nuts, Seeds, Eggs, Meat Substitutes 2 – 3 servings 		</a:t>
            </a:r>
          </a:p>
        </p:txBody>
      </p:sp>
    </p:spTree>
    <p:extLst>
      <p:ext uri="{BB962C8B-B14F-4D97-AF65-F5344CB8AC3E}">
        <p14:creationId xmlns:p14="http://schemas.microsoft.com/office/powerpoint/2010/main" val="175616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Vegetarian Alternative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Types of vegetarian diets</a:t>
            </a:r>
          </a:p>
          <a:p>
            <a:pPr lvl="1"/>
            <a:r>
              <a:rPr lang="en-US" altLang="en-US" sz="1800" dirty="0"/>
              <a:t>Vegan = vegetarian who eats no animal products</a:t>
            </a:r>
          </a:p>
          <a:p>
            <a:pPr lvl="1"/>
            <a:r>
              <a:rPr lang="en-US" altLang="en-US" sz="1800" dirty="0"/>
              <a:t>Lacto-vegetarian = vegetarian who includes milk and cheese products in the diet</a:t>
            </a:r>
          </a:p>
          <a:p>
            <a:pPr lvl="1"/>
            <a:r>
              <a:rPr lang="en-US" altLang="en-US" sz="1800" dirty="0"/>
              <a:t>Lacto-ovo-vegetarian = vegetarian who includes milk and cheese products and eggs in the diet</a:t>
            </a:r>
          </a:p>
          <a:p>
            <a:pPr lvl="1"/>
            <a:r>
              <a:rPr lang="en-US" altLang="en-US" sz="1800" dirty="0"/>
              <a:t>Partial vegetarian, semivegetarian, or pescovegetarian = vegetarian who includes eggs, dairy products, and small amounts of poultry and seafood in the diet</a:t>
            </a:r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5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Vegetarian Diets and Health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Vegetarian diets are lower in saturated fat and cholesterol and higher in complex carbohydrates, fibre, folate, vitamins C and E, carotenoids, and phytochemicals</a:t>
            </a:r>
          </a:p>
          <a:p>
            <a:endParaRPr lang="en-US" altLang="en-US" dirty="0"/>
          </a:p>
          <a:p>
            <a:r>
              <a:rPr lang="en-US" altLang="en-US" dirty="0"/>
              <a:t>Nutrients of concern for vegetarians include vitamin B-12, vitamin D, calcium, iron, and zinc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10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Recommended Food Guide Servings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alt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http://www.hc-sc.gc.ca/fn-an/food-guide-aliment/index-eng.php</a:t>
            </a:r>
            <a:endParaRPr lang="en-CA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CA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3644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00588" y="228600"/>
            <a:ext cx="7491412" cy="790575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Food Labels</a:t>
            </a:r>
          </a:p>
        </p:txBody>
      </p:sp>
      <p:pic>
        <p:nvPicPr>
          <p:cNvPr id="186371" name="Picture 5" descr="fd lab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2777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Food Labels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Canadian Food Inspection Guidelines</a:t>
            </a:r>
          </a:p>
          <a:p>
            <a:r>
              <a:rPr lang="en-CA" dirty="0"/>
              <a:t>List nutrient content by weight </a:t>
            </a:r>
          </a:p>
          <a:p>
            <a:r>
              <a:rPr lang="en-CA" dirty="0"/>
              <a:t>Information based on 2000 calorie diet (percentage) </a:t>
            </a:r>
          </a:p>
          <a:p>
            <a:r>
              <a:rPr lang="en-CA" dirty="0"/>
              <a:t>Includes following: </a:t>
            </a:r>
          </a:p>
          <a:p>
            <a:pPr marL="514350" indent="-514350">
              <a:buAutoNum type="arabicParenR"/>
            </a:pPr>
            <a:r>
              <a:rPr lang="en-CA" dirty="0"/>
              <a:t>Serving size </a:t>
            </a:r>
          </a:p>
          <a:p>
            <a:r>
              <a:rPr lang="en-CA" dirty="0"/>
              <a:t>How many servings in package and compare to amount you actually eat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28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Food Labels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2. Calories and Calorie from fat </a:t>
            </a:r>
          </a:p>
          <a:p>
            <a:r>
              <a:rPr lang="en-CA" dirty="0"/>
              <a:t>Total amount of calories and whether serving is high calories from fat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3. Daily Values</a:t>
            </a:r>
          </a:p>
          <a:p>
            <a:r>
              <a:rPr lang="en-CA" dirty="0"/>
              <a:t>Daily value percentage based on 2000 calorie diet</a:t>
            </a:r>
          </a:p>
          <a:p>
            <a:r>
              <a:rPr lang="en-CA" dirty="0"/>
              <a:t>Tell you whether nutrients in serving of food  contribute a lot or little to total diet </a:t>
            </a:r>
          </a:p>
          <a:p>
            <a:r>
              <a:rPr lang="en-CA" dirty="0"/>
              <a:t>5% or less is low 20% or more high </a:t>
            </a:r>
          </a:p>
        </p:txBody>
      </p:sp>
    </p:spTree>
    <p:extLst>
      <p:ext uri="{BB962C8B-B14F-4D97-AF65-F5344CB8AC3E}">
        <p14:creationId xmlns:p14="http://schemas.microsoft.com/office/powerpoint/2010/main" val="24072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en-US" i="1" u="sng"/>
              <a:t>Portion Control</a:t>
            </a:r>
            <a:r>
              <a:rPr lang="en-US" altLang="en-US"/>
              <a:t> </a:t>
            </a:r>
            <a:r>
              <a:rPr lang="en-US" altLang="en-US" b="0" i="1"/>
              <a:t>(serving sizes)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405313" y="1571625"/>
            <a:ext cx="7786687" cy="4857750"/>
          </a:xfrm>
        </p:spPr>
        <p:txBody>
          <a:bodyPr/>
          <a:lstStyle/>
          <a:p>
            <a:pPr eaLnBrk="1" hangingPunct="1"/>
            <a:r>
              <a:rPr lang="en-US" altLang="en-US" dirty="0"/>
              <a:t>Meat  (3oz) = deck of cards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/>
            <a:r>
              <a:rPr lang="en-US" altLang="en-US" dirty="0"/>
              <a:t>Fish = check book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/>
            <a:r>
              <a:rPr lang="en-US" altLang="en-US" dirty="0"/>
              <a:t>Fruit = fist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/>
            <a:r>
              <a:rPr lang="en-US" altLang="en-US" dirty="0"/>
              <a:t>Veggies = fist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/>
            <a:r>
              <a:rPr lang="en-US" altLang="en-US" dirty="0"/>
              <a:t>Grain products = computer mouse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/>
            <a:r>
              <a:rPr lang="en-US" altLang="en-US" dirty="0"/>
              <a:t>Fat = 1 dice</a:t>
            </a:r>
          </a:p>
        </p:txBody>
      </p:sp>
      <p:pic>
        <p:nvPicPr>
          <p:cNvPr id="1556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922" y="1274762"/>
            <a:ext cx="1323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475706"/>
            <a:ext cx="1333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3429000"/>
            <a:ext cx="92868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10" y="4368800"/>
            <a:ext cx="990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5589588"/>
            <a:ext cx="1285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1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Food Labels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Recommended limit fat, saturated fats, trans fat, cholesterol and sodium </a:t>
            </a:r>
          </a:p>
          <a:p>
            <a:r>
              <a:rPr lang="en-CA" dirty="0"/>
              <a:t>Recommended find foods high in dietary fibre, Vitamin A, Vitamin C, Calcium and iron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8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Food Additives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Substances added to food for following reasons: 	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1) Maintain or improve nutritional quality  </a:t>
            </a:r>
          </a:p>
          <a:p>
            <a:pPr marL="0" indent="0">
              <a:buNone/>
            </a:pPr>
            <a:r>
              <a:rPr lang="en-CA" dirty="0"/>
              <a:t>2) Maintain freshness</a:t>
            </a:r>
          </a:p>
          <a:p>
            <a:pPr marL="0" indent="0">
              <a:buNone/>
            </a:pPr>
            <a:r>
              <a:rPr lang="en-CA" dirty="0"/>
              <a:t>3) Help in process or preparation</a:t>
            </a:r>
          </a:p>
          <a:p>
            <a:pPr marL="0" indent="0">
              <a:buNone/>
            </a:pPr>
            <a:r>
              <a:rPr lang="en-CA" dirty="0"/>
              <a:t>4) Alter taste or appearance </a:t>
            </a:r>
          </a:p>
          <a:p>
            <a:r>
              <a:rPr lang="en-CA" dirty="0"/>
              <a:t>Make up less 1% food </a:t>
            </a:r>
          </a:p>
          <a:p>
            <a:r>
              <a:rPr lang="en-CA" dirty="0"/>
              <a:t>Most widely used sugar, salt, and corn syrup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34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Organic Foods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>
                <a:latin typeface="Arial" charset="0"/>
              </a:rPr>
              <a:t>Organic </a:t>
            </a:r>
            <a:r>
              <a:rPr lang="en-US" altLang="en-US" dirty="0">
                <a:latin typeface="Arial" charset="0"/>
              </a:rPr>
              <a:t>= a designation applied to foods grown and produced according to strict guidelines limiting the use of pesticides, nonorganic ingredients, hormones, antibiotics, genetic engineering, irradiation, and other practices</a:t>
            </a:r>
          </a:p>
          <a:p>
            <a:endParaRPr lang="en-US" altLang="en-US" dirty="0">
              <a:latin typeface="Arial" charset="0"/>
            </a:endParaRPr>
          </a:p>
          <a:p>
            <a:pPr marL="274320" lvl="1">
              <a:buSzPct val="85000"/>
              <a:buFont typeface="Wingdings 2"/>
              <a:buChar char=""/>
            </a:pPr>
            <a:r>
              <a:rPr lang="en-US" altLang="en-US" b="1" dirty="0">
                <a:latin typeface="Arial" charset="0"/>
              </a:rPr>
              <a:t>Organic foods tend to have lower levels of pesticide residues than conventionally grown crops</a:t>
            </a:r>
            <a:endParaRPr lang="en-US" b="1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  <a:p>
            <a:endParaRPr lang="en-US" altLang="en-US" b="1" dirty="0">
              <a:latin typeface="Arial" charset="0"/>
            </a:endParaRPr>
          </a:p>
          <a:p>
            <a:endParaRPr lang="en-US" altLang="en-US" b="1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6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Food Additives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221794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en-US" dirty="0"/>
              <a:t>Most widely used are sugar, salt, corn syrup, citric acid, baking soda, vegetable colours, mustard, pepper</a:t>
            </a:r>
          </a:p>
          <a:p>
            <a:r>
              <a:rPr lang="en-US" altLang="en-US" dirty="0"/>
              <a:t>Concerns about some additives:</a:t>
            </a:r>
          </a:p>
          <a:p>
            <a:pPr lvl="1"/>
            <a:r>
              <a:rPr lang="en-US" altLang="en-US" sz="1800" dirty="0">
                <a:solidFill>
                  <a:srgbClr val="5C8E26"/>
                </a:solidFill>
              </a:rPr>
              <a:t>Monosodium glutamate (MSG) causes some people to experience episodes of sweating and increased blood pressure</a:t>
            </a:r>
          </a:p>
          <a:p>
            <a:pPr lvl="1"/>
            <a:r>
              <a:rPr lang="en-US" altLang="en-US" sz="1800" dirty="0">
                <a:solidFill>
                  <a:srgbClr val="5C8E26"/>
                </a:solidFill>
              </a:rPr>
              <a:t>Sulfites cause severe reactions in some people</a:t>
            </a:r>
          </a:p>
          <a:p>
            <a:pPr lvl="1"/>
            <a:r>
              <a:rPr lang="en-US" altLang="en-US" sz="1800" dirty="0">
                <a:solidFill>
                  <a:srgbClr val="5C8E26"/>
                </a:solidFill>
              </a:rPr>
              <a:t>Check food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8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Weekly budget for food.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Meal planning for the week. Try 10 meals and rotate them.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Create your grocery list.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Avoid shopping if you’re hungry. Less willpower.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At the grocery store, shop on the outside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Read labels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672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Food Labels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Look at serving sizes. All nutrition items on the label refer to one serving. Does not include additional ingredients needed to prepare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Look at the line marked calories. Limit items where calories from fat make up more then  1/3 of the total calories 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Total fat section: gives total % and breakdown of fats. Avoid foods that contain trans fats and foods with more then 20% saturated fats for daily %. Less then 60 mg. of cholesterol.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Check the cholesterol level. Avoid foods with daily value more then 20%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Salt: less then 350mg. of salt per serving. Total per day is 1,500.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Look at the sugar content: less then 5 grams of sugar per serving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Scan the lists of ingredients: listed by quantity. First few ingredients should be whole natural foods. Not a long list you can’t pronounce. 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if you can’t pronounce the first 5 ingredients, AVOID!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Look for good stuff. At least 2 grams of </a:t>
            </a:r>
            <a:r>
              <a:rPr lang="en-US" altLang="en-US" dirty="0" err="1"/>
              <a:t>fibre</a:t>
            </a:r>
            <a:r>
              <a:rPr lang="en-US" altLang="en-US" dirty="0"/>
              <a:t> per serving, 20% or more of vitamins and minerals.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12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Nutrition for Sports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Increased energy requirements if exercise regularly or vigorously</a:t>
            </a:r>
          </a:p>
          <a:p>
            <a:pPr marL="0" indent="0">
              <a:buNone/>
            </a:pPr>
            <a:r>
              <a:rPr lang="en-CA" dirty="0"/>
              <a:t>Recommended Intake:</a:t>
            </a:r>
          </a:p>
          <a:p>
            <a:r>
              <a:rPr lang="en-CA" dirty="0"/>
              <a:t>60 -65% diet from carbohydrates </a:t>
            </a:r>
          </a:p>
          <a:p>
            <a:r>
              <a:rPr lang="en-CA" dirty="0"/>
              <a:t>Builds and maintains glycogen stores in muscle, resulting in greater endurance </a:t>
            </a:r>
          </a:p>
          <a:p>
            <a:r>
              <a:rPr lang="en-CA" dirty="0"/>
              <a:t>Recommended eat carbohydrates before exercise and after exercise to replenish glycogen stores </a:t>
            </a:r>
          </a:p>
        </p:txBody>
      </p:sp>
    </p:spTree>
    <p:extLst>
      <p:ext uri="{BB962C8B-B14F-4D97-AF65-F5344CB8AC3E}">
        <p14:creationId xmlns:p14="http://schemas.microsoft.com/office/powerpoint/2010/main" val="483817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Nutrition for Sports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Fat</a:t>
            </a:r>
          </a:p>
          <a:p>
            <a:r>
              <a:rPr lang="en-CA" dirty="0"/>
              <a:t>20 – 35% calories from fat </a:t>
            </a:r>
          </a:p>
          <a:p>
            <a:r>
              <a:rPr lang="en-CA" dirty="0"/>
              <a:t>Less then 20% negatively affect performance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Protein</a:t>
            </a:r>
          </a:p>
          <a:p>
            <a:r>
              <a:rPr lang="en-CA" dirty="0"/>
              <a:t>10 – 15 % calories from protein</a:t>
            </a:r>
          </a:p>
          <a:p>
            <a:r>
              <a:rPr lang="en-CA" dirty="0"/>
              <a:t>1.2 – 1.7 kg protein per body weight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76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Nutrition for Sports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	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Carbohydrate</a:t>
            </a:r>
            <a:r>
              <a:rPr lang="en-US" altLang="en-US" dirty="0"/>
              <a:t> is the main nutrient that fuels exercise of a moderate to high intensity, while fat can fuel low intensity exercise for long periods of time.  </a:t>
            </a:r>
          </a:p>
          <a:p>
            <a:pPr>
              <a:lnSpc>
                <a:spcPct val="80000"/>
              </a:lnSpc>
              <a:buFont typeface="Comic Sans MS" panose="030F0702030302020204" pitchFamily="66" charset="0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	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Proteins</a:t>
            </a:r>
            <a:r>
              <a:rPr lang="en-US" altLang="en-US" dirty="0"/>
              <a:t> are generally used to maintain and repair body tissues, and are not normally used to power muscle activity.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	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Fats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dirty="0"/>
              <a:t>can function as an energy source and anti-inflammatory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34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Nutrition for Sports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Fluids </a:t>
            </a:r>
          </a:p>
          <a:p>
            <a:r>
              <a:rPr lang="en-CA" dirty="0"/>
              <a:t>Required compensate for fluid loss during physical activity and </a:t>
            </a:r>
          </a:p>
          <a:p>
            <a:pPr marL="0" indent="0">
              <a:buNone/>
            </a:pPr>
            <a:r>
              <a:rPr lang="en-CA" dirty="0"/>
              <a:t>maximize performance</a:t>
            </a:r>
          </a:p>
          <a:p>
            <a:r>
              <a:rPr lang="en-CA" dirty="0"/>
              <a:t>Water good choice fluid replacement events 60-90 minutes </a:t>
            </a:r>
          </a:p>
          <a:p>
            <a:r>
              <a:rPr lang="en-CA" dirty="0"/>
              <a:t>Longer workout sports drink could be a good choice (contain carbohydrates and electrolytes  provide extra energy, replace electrolytes lost </a:t>
            </a:r>
            <a:r>
              <a:rPr lang="en-CA"/>
              <a:t>in sweat)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75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4" descr="image of small burger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928689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7" name="Picture 5" descr="image of burger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785814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8" name="Rectangle 6"/>
          <p:cNvSpPr>
            <a:spLocks noChangeArrowheads="1"/>
          </p:cNvSpPr>
          <p:nvPr/>
        </p:nvSpPr>
        <p:spPr bwMode="auto">
          <a:xfrm>
            <a:off x="-773113" y="728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9749" name="Rectangle 8"/>
          <p:cNvSpPr>
            <a:spLocks noChangeArrowheads="1"/>
          </p:cNvSpPr>
          <p:nvPr/>
        </p:nvSpPr>
        <p:spPr bwMode="auto">
          <a:xfrm>
            <a:off x="987136" y="3093523"/>
            <a:ext cx="85725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normal size cheeseburger is approximately 333 calories.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fast-food chain restaurant cheeseburger is approximately 590 calories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Calorie difference = 257 calories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In order to burn off those excess calories, you would have to lift weights for nearly 1 hour 30 minutes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202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7772400" cy="733425"/>
          </a:xfrm>
        </p:spPr>
        <p:txBody>
          <a:bodyPr/>
          <a:lstStyle/>
          <a:p>
            <a:r>
              <a:rPr lang="en-US" altLang="en-US" sz="4000" b="1"/>
              <a:t>Guidelines for Sports Nutrition</a:t>
            </a:r>
          </a:p>
        </p:txBody>
      </p:sp>
      <p:graphicFrame>
        <p:nvGraphicFramePr>
          <p:cNvPr id="420867" name="Group 3"/>
          <p:cNvGraphicFramePr>
            <a:graphicFrameLocks noGrp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598093883"/>
              </p:ext>
            </p:extLst>
          </p:nvPr>
        </p:nvGraphicFramePr>
        <p:xfrm>
          <a:off x="1259966" y="1390869"/>
          <a:ext cx="7500937" cy="5005395"/>
        </p:xfrm>
        <a:graphic>
          <a:graphicData uri="http://schemas.openxmlformats.org/drawingml/2006/table">
            <a:tbl>
              <a:tblPr/>
              <a:tblGrid>
                <a:gridCol w="207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Hydration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Hydration important for energy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 lost water from workout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 is the best Sport Drink???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Electrolytes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Sodium &amp; potassium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 because lost through sweat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How can you add electrolytes to your drink?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Carbohydrates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Refuel after a workout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amount for endurance athletes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Protein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 maintain and repair tissues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0.5g to 0.8g/lb of body weight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7097" y="3320617"/>
            <a:ext cx="7491412" cy="204570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2 really small size pepperoni pizza is 500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2 large slices is approx. 850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Calorie difference = 350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Golfing for one hour (remember to walk and carry your golf bag) will burn those extra calories</a:t>
            </a:r>
          </a:p>
        </p:txBody>
      </p:sp>
      <p:pic>
        <p:nvPicPr>
          <p:cNvPr id="174083" name="Picture 4" descr="image of a slice of pepperoni 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000126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4" name="Picture 5" descr="image of a large slice of pepperoni pizz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928689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7811" y="3217141"/>
            <a:ext cx="8501062" cy="214918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Turkey sandwich is about 320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Restaurant turkey sandwich is about 820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Calorie difference = 500 calories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Get on your bike for an hour and 25 minutes to burn those 500 calories </a:t>
            </a:r>
          </a:p>
        </p:txBody>
      </p:sp>
      <p:pic>
        <p:nvPicPr>
          <p:cNvPr id="167939" name="Picture 4" descr="image of turkey s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143001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0" name="Picture 5" descr="image of turkey sandwi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00126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03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6446" y="2986232"/>
            <a:ext cx="8572500" cy="303587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1900" dirty="0"/>
              <a:t>8 ounces coffee with whole milk and sugar is 45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12 ounces coffee with steamed whole milk and mocha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syrup is 350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b="1" dirty="0">
                <a:solidFill>
                  <a:srgbClr val="FF0000"/>
                </a:solidFill>
              </a:rPr>
              <a:t>Calorie difference = 305 calories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Walk for 1 hour and 20 minutes to burn those extra calories</a:t>
            </a:r>
          </a:p>
        </p:txBody>
      </p:sp>
      <p:pic>
        <p:nvPicPr>
          <p:cNvPr id="169987" name="Picture 4" descr="image of a large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785814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8" name="Picture 5" descr="image of a small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642939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50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88219" y="2877850"/>
            <a:ext cx="8643937" cy="2857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1900" dirty="0"/>
              <a:t>55 calories for a chocolate chip cookie (1 ½ inch diameter)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275 calories for a fast food chocolate chip cookie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b="1" dirty="0">
                <a:solidFill>
                  <a:srgbClr val="FF0000"/>
                </a:solidFill>
              </a:rPr>
              <a:t>Calorie difference = 200 calories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Wash your car for 1 hour and 15 minutes and burn those extra calories</a:t>
            </a:r>
          </a:p>
        </p:txBody>
      </p:sp>
      <p:pic>
        <p:nvPicPr>
          <p:cNvPr id="182275" name="Picture 4" descr="image of a large chocolate chip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857251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6" name="Picture 5" descr="image of a chocolate chip cook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642939"/>
            <a:ext cx="18859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</p:spPr>
        <p:txBody>
          <a:bodyPr/>
          <a:lstStyle/>
          <a:p>
            <a:r>
              <a:rPr lang="en-CA" dirty="0"/>
              <a:t>Canada’s Food Guide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Recommended number of servings for each group in Food Guide </a:t>
            </a:r>
          </a:p>
          <a:p>
            <a:r>
              <a:rPr lang="en-CA" dirty="0"/>
              <a:t>Eat a variety of foods from the four food groups each day </a:t>
            </a:r>
          </a:p>
          <a:p>
            <a:pPr marL="0" indent="0">
              <a:buNone/>
            </a:pPr>
            <a:r>
              <a:rPr lang="en-CA" dirty="0"/>
              <a:t>Grain Products </a:t>
            </a:r>
          </a:p>
          <a:p>
            <a:r>
              <a:rPr lang="en-CA" dirty="0"/>
              <a:t>3 – 8 servings </a:t>
            </a:r>
          </a:p>
          <a:p>
            <a:r>
              <a:rPr lang="en-CA" dirty="0"/>
              <a:t>Low in fat rich in complex carbohydrates, dietary fibre, and many vitamins</a:t>
            </a:r>
          </a:p>
          <a:p>
            <a:r>
              <a:rPr lang="en-CA" dirty="0"/>
              <a:t>Examples of single serving (slice of bread, ½ cup of rice or pasta)</a:t>
            </a:r>
          </a:p>
          <a:p>
            <a:r>
              <a:rPr lang="en-CA" dirty="0"/>
              <a:t>Recommended choose foods low in fat or sugar </a:t>
            </a:r>
          </a:p>
          <a:p>
            <a:r>
              <a:rPr lang="en-CA" dirty="0"/>
              <a:t>Maximum nutrition choose at least half servings from whole grains</a:t>
            </a:r>
          </a:p>
          <a:p>
            <a:pPr marL="0" indent="0">
              <a:buNone/>
            </a:pPr>
            <a:r>
              <a:rPr lang="en-CA" dirty="0"/>
              <a:t>(</a:t>
            </a:r>
            <a:r>
              <a:rPr lang="en-CA" dirty="0" err="1"/>
              <a:t>eg</a:t>
            </a:r>
            <a:r>
              <a:rPr lang="en-CA" dirty="0"/>
              <a:t>. Brown rice, whole wheat pasta) </a:t>
            </a:r>
          </a:p>
        </p:txBody>
      </p:sp>
    </p:spTree>
    <p:extLst>
      <p:ext uri="{BB962C8B-B14F-4D97-AF65-F5344CB8AC3E}">
        <p14:creationId xmlns:p14="http://schemas.microsoft.com/office/powerpoint/2010/main" val="276635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CA" dirty="0"/>
              <a:t>Canada’s Food Guide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CA" dirty="0"/>
              <a:t>Fruit and Vegetables</a:t>
            </a:r>
          </a:p>
          <a:p>
            <a:pPr algn="just"/>
            <a:r>
              <a:rPr lang="en-CA" dirty="0"/>
              <a:t>Recommended 4 – 10 servings</a:t>
            </a:r>
          </a:p>
          <a:p>
            <a:pPr algn="just"/>
            <a:r>
              <a:rPr lang="en-CA" dirty="0"/>
              <a:t>Rich in carbohydrates, dietary fibre, Vitamin A, and Vitamin C</a:t>
            </a:r>
          </a:p>
          <a:p>
            <a:pPr algn="just"/>
            <a:r>
              <a:rPr lang="en-CA" dirty="0"/>
              <a:t>Low in Fat  and sodium </a:t>
            </a:r>
          </a:p>
          <a:p>
            <a:pPr algn="just"/>
            <a:r>
              <a:rPr lang="en-CA" dirty="0"/>
              <a:t>Vary in nutrients so advised consume variety for healthy diet </a:t>
            </a:r>
          </a:p>
          <a:p>
            <a:pPr algn="just"/>
            <a:r>
              <a:rPr lang="en-CA" dirty="0"/>
              <a:t>Balanced diet recommended choose one serving from: dark green vegetables, deep yellow and orange, legumes, starchy vegetables,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979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958</TotalTime>
  <Words>1212</Words>
  <Application>Microsoft Office PowerPoint</Application>
  <PresentationFormat>Widescreen</PresentationFormat>
  <Paragraphs>209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Comic Sans MS</vt:lpstr>
      <vt:lpstr>Times New Roman</vt:lpstr>
      <vt:lpstr>Trebuchet MS</vt:lpstr>
      <vt:lpstr>Wingdings</vt:lpstr>
      <vt:lpstr>Wingdings 2</vt:lpstr>
      <vt:lpstr>Wingdings 3</vt:lpstr>
      <vt:lpstr>Facet</vt:lpstr>
      <vt:lpstr>GNED140</vt:lpstr>
      <vt:lpstr>Portion Control (serving sizes)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Canada’s Food Guide </vt:lpstr>
      <vt:lpstr>Canada’s Food Guide </vt:lpstr>
      <vt:lpstr>Canada’s Food Guide </vt:lpstr>
      <vt:lpstr>Canada’s Food Guide </vt:lpstr>
      <vt:lpstr>Canada’s Food Guide </vt:lpstr>
      <vt:lpstr>Canada’s Food Guide </vt:lpstr>
      <vt:lpstr>The Vegetarian Alternative</vt:lpstr>
      <vt:lpstr>Vegetarian Diets and Health</vt:lpstr>
      <vt:lpstr>Recommended Food Guide Servings </vt:lpstr>
      <vt:lpstr>Food Labels</vt:lpstr>
      <vt:lpstr>Food Labels </vt:lpstr>
      <vt:lpstr>Food Labels </vt:lpstr>
      <vt:lpstr>Food Labels </vt:lpstr>
      <vt:lpstr>Food Additives </vt:lpstr>
      <vt:lpstr>Organic Foods</vt:lpstr>
      <vt:lpstr>Food Additives</vt:lpstr>
      <vt:lpstr>SMART NUTRITION</vt:lpstr>
      <vt:lpstr>Food Labels </vt:lpstr>
      <vt:lpstr>Nutrition for Sports </vt:lpstr>
      <vt:lpstr>Nutrition for Sports </vt:lpstr>
      <vt:lpstr>Nutrition for Sports </vt:lpstr>
      <vt:lpstr>Nutrition for Sports </vt:lpstr>
      <vt:lpstr>Guidelines for Sports Nutrition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GNED140</dc:title>
  <dc:creator>FlyGirl</dc:creator>
  <cp:lastModifiedBy>A D</cp:lastModifiedBy>
  <cp:revision>107</cp:revision>
  <dcterms:created xsi:type="dcterms:W3CDTF">2014-09-10T02:37:46Z</dcterms:created>
  <dcterms:modified xsi:type="dcterms:W3CDTF">2018-11-22T03:03:00Z</dcterms:modified>
</cp:coreProperties>
</file>