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333" r:id="rId5"/>
    <p:sldId id="323" r:id="rId6"/>
    <p:sldId id="334" r:id="rId7"/>
    <p:sldId id="335" r:id="rId8"/>
    <p:sldId id="326" r:id="rId9"/>
    <p:sldId id="327" r:id="rId10"/>
    <p:sldId id="337" r:id="rId11"/>
    <p:sldId id="338" r:id="rId12"/>
    <p:sldId id="339" r:id="rId13"/>
    <p:sldId id="336" r:id="rId14"/>
    <p:sldId id="342" r:id="rId15"/>
    <p:sldId id="330" r:id="rId16"/>
    <p:sldId id="341" r:id="rId17"/>
    <p:sldId id="331" r:id="rId18"/>
    <p:sldId id="332"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showGuides="1">
      <p:cViewPr varScale="1">
        <p:scale>
          <a:sx n="89" d="100"/>
          <a:sy n="89" d="100"/>
        </p:scale>
        <p:origin x="82" y="115"/>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Hours Spend</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D99-4A81-B562-610998FE65B9}"/>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D99-4A81-B562-610998FE65B9}"/>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D99-4A81-B562-610998FE65B9}"/>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1D99-4A81-B562-610998FE65B9}"/>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1D99-4A81-B562-610998FE65B9}"/>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1D99-4A81-B562-610998FE65B9}"/>
                </c:ext>
              </c:extLst>
            </c:dLbl>
            <c:spPr>
              <a:solidFill>
                <a:prstClr val="white">
                  <a:alpha val="90000"/>
                </a:prstClr>
              </a:solidFill>
              <a:ln w="12700" cap="flat" cmpd="sng" algn="ctr">
                <a:solidFill>
                  <a:srgbClr val="99CB38"/>
                </a:solidFill>
                <a:round/>
              </a:ln>
              <a:effectLst>
                <a:outerShdw blurRad="50800" dist="38100" dir="2700000" algn="tl" rotWithShape="0">
                  <a:srgbClr val="99CB38">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Part A</c:v>
                </c:pt>
                <c:pt idx="1">
                  <c:v>Part B</c:v>
                </c:pt>
                <c:pt idx="2">
                  <c:v>Part C</c:v>
                </c:pt>
              </c:strCache>
            </c:strRef>
          </c:cat>
          <c:val>
            <c:numRef>
              <c:f>Sheet1!$B$2:$B$4</c:f>
              <c:numCache>
                <c:formatCode>General</c:formatCode>
                <c:ptCount val="3"/>
                <c:pt idx="0">
                  <c:v>20</c:v>
                </c:pt>
                <c:pt idx="1">
                  <c:v>29</c:v>
                </c:pt>
                <c:pt idx="2">
                  <c:v>21</c:v>
                </c:pt>
              </c:numCache>
            </c:numRef>
          </c:val>
          <c:extLst>
            <c:ext xmlns:c16="http://schemas.microsoft.com/office/drawing/2014/chart" uri="{C3380CC4-5D6E-409C-BE32-E72D297353CC}">
              <c16:uniqueId val="{00000006-1D99-4A81-B562-610998FE65B9}"/>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8/10/2018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8/10/2018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8/10/2018</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8/10/2018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8/10/2018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8/10/2018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8/10/2018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8/10/2018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8/10/2018</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8/10/2018</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8/10/2018</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8/10/2018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8/10/2018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8/10/2018</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615" y="914400"/>
            <a:ext cx="8229600" cy="2895600"/>
          </a:xfrm>
        </p:spPr>
        <p:txBody>
          <a:bodyPr/>
          <a:lstStyle/>
          <a:p>
            <a:r>
              <a:rPr lang="en-CA" dirty="0"/>
              <a:t>MIS – Manager for International Students</a:t>
            </a:r>
            <a:endParaRPr lang="en-US" dirty="0"/>
          </a:p>
        </p:txBody>
      </p:sp>
      <p:sp>
        <p:nvSpPr>
          <p:cNvPr id="3" name="Subtitle 2"/>
          <p:cNvSpPr>
            <a:spLocks noGrp="1"/>
          </p:cNvSpPr>
          <p:nvPr>
            <p:ph type="subTitle" idx="1"/>
          </p:nvPr>
        </p:nvSpPr>
        <p:spPr>
          <a:xfrm>
            <a:off x="1141412" y="4495800"/>
            <a:ext cx="8229600" cy="1219200"/>
          </a:xfrm>
        </p:spPr>
        <p:txBody>
          <a:bodyPr/>
          <a:lstStyle/>
          <a:p>
            <a:r>
              <a:rPr lang="en-US" dirty="0"/>
              <a:t>Fernando</a:t>
            </a:r>
          </a:p>
          <a:p>
            <a:r>
              <a:rPr lang="en-US" dirty="0"/>
              <a:t>Gaofeng pan</a:t>
            </a:r>
          </a:p>
          <a:p>
            <a:r>
              <a:rPr lang="en-US" dirty="0"/>
              <a:t>Han Li</a:t>
            </a:r>
          </a:p>
          <a:p>
            <a:r>
              <a:rPr lang="en-US" dirty="0"/>
              <a:t>Truong</a:t>
            </a:r>
          </a:p>
          <a:p>
            <a:endParaRPr lang="en-US" dirty="0"/>
          </a:p>
        </p:txBody>
      </p:sp>
    </p:spTree>
    <p:extLst>
      <p:ext uri="{BB962C8B-B14F-4D97-AF65-F5344CB8AC3E}">
        <p14:creationId xmlns:p14="http://schemas.microsoft.com/office/powerpoint/2010/main" val="200721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38417" y="-4572000"/>
            <a:ext cx="5457508" cy="5257800"/>
          </a:xfrm>
        </p:spPr>
        <p:txBody>
          <a:bodyPr/>
          <a:lstStyle/>
          <a:p>
            <a:r>
              <a:rPr lang="en-US" dirty="0"/>
              <a:t>WORKFLOW DIAGRAM</a:t>
            </a:r>
          </a:p>
        </p:txBody>
      </p:sp>
      <p:pic>
        <p:nvPicPr>
          <p:cNvPr id="4" name="图片 3">
            <a:extLst>
              <a:ext uri="{FF2B5EF4-FFF2-40B4-BE49-F238E27FC236}">
                <a16:creationId xmlns:a16="http://schemas.microsoft.com/office/drawing/2014/main" id="{BE84E8DF-A1DB-45CA-821D-9F428B2EBC63}"/>
              </a:ext>
            </a:extLst>
          </p:cNvPr>
          <p:cNvPicPr>
            <a:picLocks noChangeAspect="1"/>
          </p:cNvPicPr>
          <p:nvPr/>
        </p:nvPicPr>
        <p:blipFill>
          <a:blip r:embed="rId2"/>
          <a:stretch>
            <a:fillRect/>
          </a:stretch>
        </p:blipFill>
        <p:spPr>
          <a:xfrm>
            <a:off x="74612" y="681616"/>
            <a:ext cx="5165635" cy="5957623"/>
          </a:xfrm>
          <a:prstGeom prst="rect">
            <a:avLst/>
          </a:prstGeom>
        </p:spPr>
      </p:pic>
      <p:sp>
        <p:nvSpPr>
          <p:cNvPr id="5" name="Title 1">
            <a:extLst>
              <a:ext uri="{FF2B5EF4-FFF2-40B4-BE49-F238E27FC236}">
                <a16:creationId xmlns:a16="http://schemas.microsoft.com/office/drawing/2014/main" id="{8E51FB68-7D10-43D6-96FF-2AC14AA287A5}"/>
              </a:ext>
            </a:extLst>
          </p:cNvPr>
          <p:cNvSpPr txBox="1">
            <a:spLocks/>
          </p:cNvSpPr>
          <p:nvPr/>
        </p:nvSpPr>
        <p:spPr>
          <a:xfrm>
            <a:off x="5408612" y="-4184"/>
            <a:ext cx="9144001" cy="685800"/>
          </a:xfrm>
          <a:prstGeom prst="rect">
            <a:avLst/>
          </a:prstGeom>
          <a:ln>
            <a:noFill/>
          </a:ln>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r>
              <a:rPr lang="en-US" dirty="0"/>
              <a:t>UML</a:t>
            </a:r>
          </a:p>
        </p:txBody>
      </p:sp>
      <p:pic>
        <p:nvPicPr>
          <p:cNvPr id="6" name="图片 5">
            <a:extLst>
              <a:ext uri="{FF2B5EF4-FFF2-40B4-BE49-F238E27FC236}">
                <a16:creationId xmlns:a16="http://schemas.microsoft.com/office/drawing/2014/main" id="{0FD1E4F7-C080-4667-934D-CB4DAB6063D9}"/>
              </a:ext>
            </a:extLst>
          </p:cNvPr>
          <p:cNvPicPr>
            <a:picLocks noChangeAspect="1"/>
          </p:cNvPicPr>
          <p:nvPr/>
        </p:nvPicPr>
        <p:blipFill>
          <a:blip r:embed="rId3"/>
          <a:stretch>
            <a:fillRect/>
          </a:stretch>
        </p:blipFill>
        <p:spPr>
          <a:xfrm>
            <a:off x="5304052" y="681616"/>
            <a:ext cx="6810161" cy="5957623"/>
          </a:xfrm>
          <a:prstGeom prst="rect">
            <a:avLst/>
          </a:prstGeom>
        </p:spPr>
      </p:pic>
    </p:spTree>
    <p:extLst>
      <p:ext uri="{BB962C8B-B14F-4D97-AF65-F5344CB8AC3E}">
        <p14:creationId xmlns:p14="http://schemas.microsoft.com/office/powerpoint/2010/main" val="8698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FFE3A3-03E4-4DD4-A0C8-FC6C593D7CA2}"/>
              </a:ext>
            </a:extLst>
          </p:cNvPr>
          <p:cNvPicPr>
            <a:picLocks noChangeAspect="1"/>
          </p:cNvPicPr>
          <p:nvPr/>
        </p:nvPicPr>
        <p:blipFill>
          <a:blip r:embed="rId2"/>
          <a:stretch>
            <a:fillRect/>
          </a:stretch>
        </p:blipFill>
        <p:spPr>
          <a:xfrm>
            <a:off x="1827212" y="1066800"/>
            <a:ext cx="7924800" cy="5663292"/>
          </a:xfrm>
          <a:prstGeom prst="rect">
            <a:avLst/>
          </a:prstGeom>
        </p:spPr>
      </p:pic>
      <p:sp>
        <p:nvSpPr>
          <p:cNvPr id="9" name="Title 1">
            <a:extLst>
              <a:ext uri="{FF2B5EF4-FFF2-40B4-BE49-F238E27FC236}">
                <a16:creationId xmlns:a16="http://schemas.microsoft.com/office/drawing/2014/main" id="{0567BD28-17AD-4DCC-8C6A-5B642551B257}"/>
              </a:ext>
            </a:extLst>
          </p:cNvPr>
          <p:cNvSpPr txBox="1">
            <a:spLocks/>
          </p:cNvSpPr>
          <p:nvPr/>
        </p:nvSpPr>
        <p:spPr>
          <a:xfrm>
            <a:off x="22854" y="0"/>
            <a:ext cx="8077199" cy="990600"/>
          </a:xfrm>
          <a:prstGeom prst="rect">
            <a:avLst/>
          </a:prstGeom>
          <a:ln>
            <a:noFill/>
          </a:ln>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r>
              <a:rPr lang="en-US" dirty="0"/>
              <a:t>SYSTEM SEQUENCE DIAGRAMS AND STATE MACHINE DIAGRAMS</a:t>
            </a:r>
          </a:p>
        </p:txBody>
      </p:sp>
    </p:spTree>
    <p:extLst>
      <p:ext uri="{BB962C8B-B14F-4D97-AF65-F5344CB8AC3E}">
        <p14:creationId xmlns:p14="http://schemas.microsoft.com/office/powerpoint/2010/main" val="26163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215AFA0-35AC-4638-A56C-6C6CA8649949}"/>
              </a:ext>
            </a:extLst>
          </p:cNvPr>
          <p:cNvPicPr>
            <a:picLocks noChangeAspect="1"/>
          </p:cNvPicPr>
          <p:nvPr/>
        </p:nvPicPr>
        <p:blipFill>
          <a:blip r:embed="rId2"/>
          <a:stretch>
            <a:fillRect/>
          </a:stretch>
        </p:blipFill>
        <p:spPr>
          <a:xfrm>
            <a:off x="1903412" y="1002102"/>
            <a:ext cx="8077198" cy="5744901"/>
          </a:xfrm>
          <a:prstGeom prst="rect">
            <a:avLst/>
          </a:prstGeom>
        </p:spPr>
      </p:pic>
      <p:sp>
        <p:nvSpPr>
          <p:cNvPr id="9" name="Title 1">
            <a:extLst>
              <a:ext uri="{FF2B5EF4-FFF2-40B4-BE49-F238E27FC236}">
                <a16:creationId xmlns:a16="http://schemas.microsoft.com/office/drawing/2014/main" id="{58D8C729-1198-47A7-89E6-472093F15406}"/>
              </a:ext>
            </a:extLst>
          </p:cNvPr>
          <p:cNvSpPr txBox="1">
            <a:spLocks/>
          </p:cNvSpPr>
          <p:nvPr/>
        </p:nvSpPr>
        <p:spPr>
          <a:xfrm>
            <a:off x="22854" y="0"/>
            <a:ext cx="8077199" cy="990600"/>
          </a:xfrm>
          <a:prstGeom prst="rect">
            <a:avLst/>
          </a:prstGeom>
          <a:ln>
            <a:noFill/>
          </a:ln>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r>
              <a:rPr lang="en-US" dirty="0"/>
              <a:t>SYSTEM SEQUENCE DIAGRAMS AND STATE MACHINE DIAGRAMS</a:t>
            </a:r>
          </a:p>
        </p:txBody>
      </p:sp>
    </p:spTree>
    <p:extLst>
      <p:ext uri="{BB962C8B-B14F-4D97-AF65-F5344CB8AC3E}">
        <p14:creationId xmlns:p14="http://schemas.microsoft.com/office/powerpoint/2010/main" val="361457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56A5E70-7CE5-4E6D-9CA1-7CE0912AE1A1}"/>
              </a:ext>
            </a:extLst>
          </p:cNvPr>
          <p:cNvPicPr>
            <a:picLocks noChangeAspect="1"/>
          </p:cNvPicPr>
          <p:nvPr/>
        </p:nvPicPr>
        <p:blipFill>
          <a:blip r:embed="rId2"/>
          <a:stretch>
            <a:fillRect/>
          </a:stretch>
        </p:blipFill>
        <p:spPr>
          <a:xfrm>
            <a:off x="256773" y="1447800"/>
            <a:ext cx="11675277" cy="4876800"/>
          </a:xfrm>
          <a:prstGeom prst="rect">
            <a:avLst/>
          </a:prstGeom>
        </p:spPr>
      </p:pic>
      <p:sp>
        <p:nvSpPr>
          <p:cNvPr id="9" name="Title 1">
            <a:extLst>
              <a:ext uri="{FF2B5EF4-FFF2-40B4-BE49-F238E27FC236}">
                <a16:creationId xmlns:a16="http://schemas.microsoft.com/office/drawing/2014/main" id="{73814D8F-E29D-4FAC-BD4C-01E9E7A71C2F}"/>
              </a:ext>
            </a:extLst>
          </p:cNvPr>
          <p:cNvSpPr txBox="1">
            <a:spLocks/>
          </p:cNvSpPr>
          <p:nvPr/>
        </p:nvSpPr>
        <p:spPr>
          <a:xfrm>
            <a:off x="22854" y="0"/>
            <a:ext cx="8077199" cy="990600"/>
          </a:xfrm>
          <a:prstGeom prst="rect">
            <a:avLst/>
          </a:prstGeom>
          <a:ln>
            <a:noFill/>
          </a:ln>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r>
              <a:rPr lang="en-US"/>
              <a:t>SYSTEM SEQUENCE DIAGRAMS AND STATE MACHINE DIAGRAMS</a:t>
            </a:r>
            <a:endParaRPr lang="en-US" dirty="0"/>
          </a:p>
        </p:txBody>
      </p:sp>
    </p:spTree>
    <p:extLst>
      <p:ext uri="{BB962C8B-B14F-4D97-AF65-F5344CB8AC3E}">
        <p14:creationId xmlns:p14="http://schemas.microsoft.com/office/powerpoint/2010/main" val="8301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4" name="Content Placeholder 3"/>
          <p:cNvPicPr>
            <a:picLocks noGrp="1" noChangeAspect="1"/>
          </p:cNvPicPr>
          <p:nvPr>
            <p:ph idx="1"/>
          </p:nvPr>
        </p:nvPicPr>
        <p:blipFill rotWithShape="1">
          <a:blip r:embed="rId2"/>
          <a:srcRect l="1131" t="18519"/>
          <a:stretch/>
        </p:blipFill>
        <p:spPr>
          <a:xfrm>
            <a:off x="1293812" y="1752600"/>
            <a:ext cx="9920581" cy="4596685"/>
          </a:xfrm>
          <a:prstGeom prst="rect">
            <a:avLst/>
          </a:prstGeom>
        </p:spPr>
      </p:pic>
    </p:spTree>
    <p:extLst>
      <p:ext uri="{BB962C8B-B14F-4D97-AF65-F5344CB8AC3E}">
        <p14:creationId xmlns:p14="http://schemas.microsoft.com/office/powerpoint/2010/main" val="416847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Total hours spend: 70 hrs.</a:t>
            </a:r>
          </a:p>
          <a:p>
            <a:r>
              <a:rPr lang="en-US" dirty="0"/>
              <a:t>Part A</a:t>
            </a:r>
            <a:r>
              <a:rPr lang="en-US"/>
              <a:t>:  20 </a:t>
            </a:r>
            <a:r>
              <a:rPr lang="en-US" dirty="0"/>
              <a:t>hrs.</a:t>
            </a:r>
          </a:p>
          <a:p>
            <a:r>
              <a:rPr lang="en-US" dirty="0"/>
              <a:t>Part B: 29 hrs.</a:t>
            </a:r>
          </a:p>
          <a:p>
            <a:r>
              <a:rPr lang="en-US" dirty="0"/>
              <a:t>Par C: 21 hrs.</a:t>
            </a:r>
          </a:p>
        </p:txBody>
      </p:sp>
      <p:graphicFrame>
        <p:nvGraphicFramePr>
          <p:cNvPr id="10" name="Chart 9"/>
          <p:cNvGraphicFramePr/>
          <p:nvPr>
            <p:extLst>
              <p:ext uri="{D42A27DB-BD31-4B8C-83A1-F6EECF244321}">
                <p14:modId xmlns:p14="http://schemas.microsoft.com/office/powerpoint/2010/main" val="2237773241"/>
              </p:ext>
            </p:extLst>
          </p:nvPr>
        </p:nvGraphicFramePr>
        <p:xfrm>
          <a:off x="5561012" y="1904998"/>
          <a:ext cx="4596342" cy="4232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50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4">
            <a:extLst>
              <a:ext uri="{FF2B5EF4-FFF2-40B4-BE49-F238E27FC236}">
                <a16:creationId xmlns:a16="http://schemas.microsoft.com/office/drawing/2014/main" id="{A3EA7418-4DB7-4341-8394-E34CEE1B4943}"/>
              </a:ext>
            </a:extLst>
          </p:cNvPr>
          <p:cNvSpPr txBox="1"/>
          <p:nvPr/>
        </p:nvSpPr>
        <p:spPr>
          <a:xfrm>
            <a:off x="1217612" y="841344"/>
            <a:ext cx="8763000" cy="6027740"/>
          </a:xfrm>
          <a:prstGeom prst="rect">
            <a:avLst/>
          </a:prstGeom>
          <a:noFill/>
        </p:spPr>
        <p:txBody>
          <a:bodyPr wrap="square" rtlCol="0">
            <a:spAutoFit/>
          </a:bodyPr>
          <a:lstStyle/>
          <a:p>
            <a:pPr algn="ctr">
              <a:lnSpc>
                <a:spcPct val="200000"/>
              </a:lnSpc>
            </a:pPr>
            <a:r>
              <a:rPr lang="en-US" b="1" dirty="0"/>
              <a:t>COMPANY OVERVIEW</a:t>
            </a:r>
          </a:p>
          <a:p>
            <a:pPr algn="ctr">
              <a:lnSpc>
                <a:spcPct val="200000"/>
              </a:lnSpc>
            </a:pPr>
            <a:endParaRPr lang="en-US" b="1" dirty="0"/>
          </a:p>
          <a:p>
            <a:pPr marL="342900" indent="-342900">
              <a:lnSpc>
                <a:spcPct val="200000"/>
              </a:lnSpc>
              <a:buFont typeface="Arial" panose="020B0604020202020204" pitchFamily="34" charset="0"/>
              <a:buChar char="•"/>
            </a:pPr>
            <a:r>
              <a:rPr lang="en-US" sz="2000" dirty="0"/>
              <a:t>Main activity: exchange students</a:t>
            </a:r>
          </a:p>
          <a:p>
            <a:pPr marL="342900" indent="-342900">
              <a:lnSpc>
                <a:spcPct val="200000"/>
              </a:lnSpc>
              <a:buFont typeface="Arial" panose="020B0604020202020204" pitchFamily="34" charset="0"/>
              <a:buChar char="•"/>
            </a:pPr>
            <a:r>
              <a:rPr lang="en-US" sz="2000" dirty="0"/>
              <a:t>Students capitation: Social networks</a:t>
            </a:r>
          </a:p>
          <a:p>
            <a:pPr marL="342900" indent="-342900">
              <a:lnSpc>
                <a:spcPct val="200000"/>
              </a:lnSpc>
              <a:buFont typeface="Arial" panose="020B0604020202020204" pitchFamily="34" charset="0"/>
              <a:buChar char="•"/>
            </a:pPr>
            <a:r>
              <a:rPr lang="en-US" sz="2000" dirty="0"/>
              <a:t>The average is 40 students/month</a:t>
            </a:r>
          </a:p>
          <a:p>
            <a:pPr marL="342900" indent="-342900">
              <a:lnSpc>
                <a:spcPct val="200000"/>
              </a:lnSpc>
              <a:buFont typeface="Arial" panose="020B0604020202020204" pitchFamily="34" charset="0"/>
              <a:buChar char="•"/>
            </a:pPr>
            <a:r>
              <a:rPr lang="en-US" sz="2000" dirty="0"/>
              <a:t>Control: spreadsheet and </a:t>
            </a:r>
            <a:r>
              <a:rPr lang="en-US" sz="2000" dirty="0" err="1"/>
              <a:t>dropbox</a:t>
            </a:r>
            <a:endParaRPr lang="en-US" sz="2000" dirty="0"/>
          </a:p>
          <a:p>
            <a:pPr marL="342900" indent="-342900">
              <a:lnSpc>
                <a:spcPct val="200000"/>
              </a:lnSpc>
              <a:buFont typeface="Arial" panose="020B0604020202020204" pitchFamily="34" charset="0"/>
              <a:buChar char="•"/>
            </a:pPr>
            <a:r>
              <a:rPr lang="en-US" sz="2000" dirty="0"/>
              <a:t>Small staff, personal treatment, good reputation</a:t>
            </a:r>
          </a:p>
          <a:p>
            <a:pPr marL="342900" indent="-342900">
              <a:lnSpc>
                <a:spcPct val="200000"/>
              </a:lnSpc>
              <a:buFont typeface="Arial" panose="020B0604020202020204" pitchFamily="34" charset="0"/>
              <a:buChar char="•"/>
            </a:pPr>
            <a:endParaRPr lang="en-US" sz="2000" dirty="0"/>
          </a:p>
          <a:p>
            <a:pPr marL="342900" indent="-342900">
              <a:lnSpc>
                <a:spcPct val="200000"/>
              </a:lnSpc>
              <a:buFont typeface="Arial" panose="020B0604020202020204" pitchFamily="34" charset="0"/>
              <a:buChar char="•"/>
            </a:pPr>
            <a:endParaRPr lang="en-US" sz="2000" dirty="0"/>
          </a:p>
          <a:p>
            <a:pPr marL="342900" indent="-342900">
              <a:lnSpc>
                <a:spcPct val="200000"/>
              </a:lnSpc>
              <a:buFont typeface="Arial" panose="020B0604020202020204" pitchFamily="34" charset="0"/>
              <a:buChar char="•"/>
            </a:pPr>
            <a:endParaRPr lang="pt-BR" sz="2000"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5">
            <a:extLst>
              <a:ext uri="{FF2B5EF4-FFF2-40B4-BE49-F238E27FC236}">
                <a16:creationId xmlns:a16="http://schemas.microsoft.com/office/drawing/2014/main" id="{852936DC-A3D3-43C7-91DE-F03EAA33A5A5}"/>
              </a:ext>
            </a:extLst>
          </p:cNvPr>
          <p:cNvSpPr txBox="1"/>
          <p:nvPr/>
        </p:nvSpPr>
        <p:spPr>
          <a:xfrm>
            <a:off x="1141412" y="1066800"/>
            <a:ext cx="8458200" cy="3939540"/>
          </a:xfrm>
          <a:prstGeom prst="rect">
            <a:avLst/>
          </a:prstGeom>
          <a:noFill/>
        </p:spPr>
        <p:txBody>
          <a:bodyPr wrap="square" rtlCol="0">
            <a:spAutoFit/>
          </a:bodyPr>
          <a:lstStyle/>
          <a:p>
            <a:pPr algn="ctr"/>
            <a:r>
              <a:rPr lang="en-US" b="1" dirty="0"/>
              <a:t>SYSTEM CAPABILITIES</a:t>
            </a:r>
          </a:p>
          <a:p>
            <a:pPr algn="ctr"/>
            <a:endParaRPr lang="en-US" b="1" dirty="0"/>
          </a:p>
          <a:p>
            <a:pPr indent="-285750">
              <a:lnSpc>
                <a:spcPct val="200000"/>
              </a:lnSpc>
              <a:buFont typeface="Arial" charset="0"/>
              <a:buChar char="•"/>
            </a:pPr>
            <a:r>
              <a:rPr lang="en-US" sz="2000" dirty="0"/>
              <a:t>Help track each student’s progress</a:t>
            </a:r>
          </a:p>
          <a:p>
            <a:pPr indent="-285750">
              <a:lnSpc>
                <a:spcPct val="200000"/>
              </a:lnSpc>
              <a:buFont typeface="Arial" charset="0"/>
              <a:buChar char="•"/>
            </a:pPr>
            <a:r>
              <a:rPr lang="en-US" sz="2000" dirty="0"/>
              <a:t>Help financial control</a:t>
            </a:r>
          </a:p>
          <a:p>
            <a:pPr indent="-285750">
              <a:lnSpc>
                <a:spcPct val="200000"/>
              </a:lnSpc>
              <a:buFont typeface="Arial" charset="0"/>
              <a:buChar char="•"/>
            </a:pPr>
            <a:r>
              <a:rPr lang="en-US" sz="2000" dirty="0"/>
              <a:t>Increase focus on the customers</a:t>
            </a:r>
          </a:p>
          <a:p>
            <a:pPr indent="-285750">
              <a:lnSpc>
                <a:spcPct val="200000"/>
              </a:lnSpc>
              <a:buFont typeface="Arial" charset="0"/>
              <a:buChar char="•"/>
            </a:pPr>
            <a:r>
              <a:rPr lang="en-US" sz="2000" dirty="0"/>
              <a:t>Access from outside of the </a:t>
            </a:r>
            <a:r>
              <a:rPr lang="en-US" sz="2000" dirty="0" err="1"/>
              <a:t>Sila</a:t>
            </a:r>
            <a:endParaRPr lang="en-US" sz="2000"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pt-BR" dirty="0"/>
          </a:p>
        </p:txBody>
      </p:sp>
    </p:spTree>
    <p:extLst>
      <p:ext uri="{BB962C8B-B14F-4D97-AF65-F5344CB8AC3E}">
        <p14:creationId xmlns:p14="http://schemas.microsoft.com/office/powerpoint/2010/main" val="294364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5">
            <a:extLst>
              <a:ext uri="{FF2B5EF4-FFF2-40B4-BE49-F238E27FC236}">
                <a16:creationId xmlns:a16="http://schemas.microsoft.com/office/drawing/2014/main" id="{87635565-E438-4035-ABF3-BFEB64867E6A}"/>
              </a:ext>
            </a:extLst>
          </p:cNvPr>
          <p:cNvSpPr txBox="1"/>
          <p:nvPr/>
        </p:nvSpPr>
        <p:spPr>
          <a:xfrm>
            <a:off x="1065212" y="1120676"/>
            <a:ext cx="9305428" cy="4616648"/>
          </a:xfrm>
          <a:prstGeom prst="rect">
            <a:avLst/>
          </a:prstGeom>
          <a:noFill/>
        </p:spPr>
        <p:txBody>
          <a:bodyPr wrap="square" rtlCol="0">
            <a:spAutoFit/>
          </a:bodyPr>
          <a:lstStyle/>
          <a:p>
            <a:pPr algn="ctr"/>
            <a:r>
              <a:rPr lang="en-US" b="1" dirty="0"/>
              <a:t>BUSINESS BENEFITS</a:t>
            </a:r>
          </a:p>
          <a:p>
            <a:pPr algn="ctr"/>
            <a:endParaRPr lang="en-US" b="1" dirty="0"/>
          </a:p>
          <a:p>
            <a:pPr indent="-285750">
              <a:lnSpc>
                <a:spcPct val="200000"/>
              </a:lnSpc>
              <a:buFont typeface="Arial" charset="0"/>
              <a:buChar char="•"/>
            </a:pPr>
            <a:r>
              <a:rPr lang="en-US" sz="2000" dirty="0"/>
              <a:t>Reduction of costs</a:t>
            </a:r>
          </a:p>
          <a:p>
            <a:pPr indent="-285750">
              <a:lnSpc>
                <a:spcPct val="200000"/>
              </a:lnSpc>
              <a:buFont typeface="Arial" charset="0"/>
              <a:buChar char="•"/>
            </a:pPr>
            <a:r>
              <a:rPr lang="en-US" sz="2000" dirty="0"/>
              <a:t>More time to attract customers</a:t>
            </a:r>
          </a:p>
          <a:p>
            <a:pPr indent="-285750">
              <a:lnSpc>
                <a:spcPct val="200000"/>
              </a:lnSpc>
              <a:buFont typeface="Arial" charset="0"/>
              <a:buChar char="•"/>
            </a:pPr>
            <a:r>
              <a:rPr lang="en-US" sz="2000" dirty="0"/>
              <a:t>Data security</a:t>
            </a:r>
          </a:p>
          <a:p>
            <a:pPr indent="-285750">
              <a:lnSpc>
                <a:spcPct val="200000"/>
              </a:lnSpc>
              <a:buFont typeface="Arial" charset="0"/>
              <a:buChar char="•"/>
            </a:pPr>
            <a:r>
              <a:rPr lang="en-US" sz="2000" dirty="0"/>
              <a:t>Company billing</a:t>
            </a:r>
          </a:p>
          <a:p>
            <a:pPr indent="-285750">
              <a:lnSpc>
                <a:spcPct val="200000"/>
              </a:lnSpc>
              <a:buFont typeface="Arial" charset="0"/>
              <a:buChar char="•"/>
            </a:pPr>
            <a:endParaRPr lang="en-US" sz="2000" dirty="0"/>
          </a:p>
          <a:p>
            <a:pPr indent="-285750">
              <a:lnSpc>
                <a:spcPct val="200000"/>
              </a:lnSpc>
              <a:buFont typeface="Arial" charset="0"/>
              <a:buChar char="•"/>
            </a:pPr>
            <a:endParaRPr lang="en-US" sz="2000" dirty="0"/>
          </a:p>
          <a:p>
            <a:pPr marL="285750" indent="-285750">
              <a:buFont typeface="Arial" charset="0"/>
              <a:buChar char="•"/>
            </a:pPr>
            <a:endParaRPr lang="pt-BR" dirty="0"/>
          </a:p>
        </p:txBody>
      </p:sp>
    </p:spTree>
    <p:extLst>
      <p:ext uri="{BB962C8B-B14F-4D97-AF65-F5344CB8AC3E}">
        <p14:creationId xmlns:p14="http://schemas.microsoft.com/office/powerpoint/2010/main" val="4270251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0" y="31630"/>
            <a:ext cx="8458199" cy="654170"/>
          </a:xfrm>
        </p:spPr>
        <p:txBody>
          <a:bodyPr/>
          <a:lstStyle/>
          <a:p>
            <a:r>
              <a:rPr lang="en-US" dirty="0"/>
              <a:t>USE CASE &amp; DIAGRAM</a:t>
            </a:r>
          </a:p>
        </p:txBody>
      </p:sp>
      <p:pic>
        <p:nvPicPr>
          <p:cNvPr id="4" name="图片 3">
            <a:extLst>
              <a:ext uri="{FF2B5EF4-FFF2-40B4-BE49-F238E27FC236}">
                <a16:creationId xmlns:a16="http://schemas.microsoft.com/office/drawing/2014/main" id="{130C5428-6A5F-4B65-90AC-3115363AE665}"/>
              </a:ext>
            </a:extLst>
          </p:cNvPr>
          <p:cNvPicPr>
            <a:picLocks noChangeAspect="1"/>
          </p:cNvPicPr>
          <p:nvPr/>
        </p:nvPicPr>
        <p:blipFill>
          <a:blip r:embed="rId2"/>
          <a:stretch>
            <a:fillRect/>
          </a:stretch>
        </p:blipFill>
        <p:spPr>
          <a:xfrm>
            <a:off x="134836" y="685800"/>
            <a:ext cx="4109124" cy="6059283"/>
          </a:xfrm>
          <a:prstGeom prst="rect">
            <a:avLst/>
          </a:prstGeom>
        </p:spPr>
      </p:pic>
      <p:pic>
        <p:nvPicPr>
          <p:cNvPr id="5" name="图片 4">
            <a:extLst>
              <a:ext uri="{FF2B5EF4-FFF2-40B4-BE49-F238E27FC236}">
                <a16:creationId xmlns:a16="http://schemas.microsoft.com/office/drawing/2014/main" id="{558D93A9-53AC-44BE-AB45-7E416A845219}"/>
              </a:ext>
            </a:extLst>
          </p:cNvPr>
          <p:cNvPicPr>
            <a:picLocks noChangeAspect="1"/>
          </p:cNvPicPr>
          <p:nvPr/>
        </p:nvPicPr>
        <p:blipFill>
          <a:blip r:embed="rId3"/>
          <a:stretch>
            <a:fillRect/>
          </a:stretch>
        </p:blipFill>
        <p:spPr>
          <a:xfrm>
            <a:off x="4151312" y="685800"/>
            <a:ext cx="3886200" cy="6059283"/>
          </a:xfrm>
          <a:prstGeom prst="rect">
            <a:avLst/>
          </a:prstGeom>
        </p:spPr>
      </p:pic>
      <p:pic>
        <p:nvPicPr>
          <p:cNvPr id="6" name="图片 5">
            <a:extLst>
              <a:ext uri="{FF2B5EF4-FFF2-40B4-BE49-F238E27FC236}">
                <a16:creationId xmlns:a16="http://schemas.microsoft.com/office/drawing/2014/main" id="{244E2107-12AF-4882-92EA-7C02D83EE854}"/>
              </a:ext>
            </a:extLst>
          </p:cNvPr>
          <p:cNvPicPr>
            <a:picLocks noChangeAspect="1"/>
          </p:cNvPicPr>
          <p:nvPr/>
        </p:nvPicPr>
        <p:blipFill>
          <a:blip r:embed="rId4"/>
          <a:stretch>
            <a:fillRect/>
          </a:stretch>
        </p:blipFill>
        <p:spPr>
          <a:xfrm>
            <a:off x="7868666" y="689726"/>
            <a:ext cx="4109124" cy="6051430"/>
          </a:xfrm>
          <a:prstGeom prst="rect">
            <a:avLst/>
          </a:prstGeom>
        </p:spPr>
      </p:pic>
    </p:spTree>
    <p:extLst>
      <p:ext uri="{BB962C8B-B14F-4D97-AF65-F5344CB8AC3E}">
        <p14:creationId xmlns:p14="http://schemas.microsoft.com/office/powerpoint/2010/main" val="129617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 y="-685800"/>
            <a:ext cx="9144001" cy="1371600"/>
          </a:xfrm>
        </p:spPr>
        <p:txBody>
          <a:bodyPr/>
          <a:lstStyle/>
          <a:p>
            <a:r>
              <a:rPr lang="en-US" dirty="0"/>
              <a:t>PRIORITY OF USECASE</a:t>
            </a:r>
          </a:p>
        </p:txBody>
      </p:sp>
      <p:sp>
        <p:nvSpPr>
          <p:cNvPr id="3" name="Content Placeholder 2"/>
          <p:cNvSpPr>
            <a:spLocks noGrp="1"/>
          </p:cNvSpPr>
          <p:nvPr>
            <p:ph idx="1"/>
          </p:nvPr>
        </p:nvSpPr>
        <p:spPr>
          <a:xfrm>
            <a:off x="684212" y="609600"/>
            <a:ext cx="10668000" cy="5943600"/>
          </a:xfrm>
        </p:spPr>
        <p:txBody>
          <a:bodyPr>
            <a:noAutofit/>
          </a:bodyPr>
          <a:lstStyle/>
          <a:p>
            <a:pPr marL="0" indent="0">
              <a:lnSpc>
                <a:spcPts val="50"/>
              </a:lnSpc>
              <a:buNone/>
            </a:pPr>
            <a:endParaRPr lang="en-US" sz="1200" b="1" dirty="0"/>
          </a:p>
          <a:p>
            <a:pPr marL="0" indent="0">
              <a:lnSpc>
                <a:spcPts val="50"/>
              </a:lnSpc>
              <a:buNone/>
            </a:pPr>
            <a:endParaRPr lang="en-US" sz="1200" b="1" dirty="0"/>
          </a:p>
          <a:p>
            <a:pPr marL="0" indent="0">
              <a:lnSpc>
                <a:spcPts val="50"/>
              </a:lnSpc>
              <a:buNone/>
            </a:pPr>
            <a:r>
              <a:rPr lang="en-US" sz="1200" b="1" dirty="0"/>
              <a:t>High level</a:t>
            </a:r>
            <a:endParaRPr lang="en-US" sz="1200" dirty="0"/>
          </a:p>
          <a:p>
            <a:pPr marL="0" indent="0">
              <a:lnSpc>
                <a:spcPts val="50"/>
              </a:lnSpc>
              <a:buNone/>
            </a:pPr>
            <a:r>
              <a:rPr lang="en-US" sz="1200" i="1" u="sng" dirty="0"/>
              <a:t>Customer Subsystem: </a:t>
            </a:r>
            <a:endParaRPr lang="en-US" sz="1200" dirty="0"/>
          </a:p>
          <a:p>
            <a:pPr marL="0" indent="0">
              <a:lnSpc>
                <a:spcPts val="50"/>
              </a:lnSpc>
              <a:buNone/>
            </a:pPr>
            <a:r>
              <a:rPr lang="en-US" sz="1200" dirty="0"/>
              <a:t>Select program; Sign contract; Pay money; Refund money(optional)</a:t>
            </a:r>
          </a:p>
          <a:p>
            <a:pPr marL="0" indent="0">
              <a:lnSpc>
                <a:spcPts val="50"/>
              </a:lnSpc>
              <a:buNone/>
            </a:pPr>
            <a:r>
              <a:rPr lang="en-US" sz="1200" i="1" u="sng" dirty="0"/>
              <a:t>Advisor Subsystem: </a:t>
            </a:r>
            <a:endParaRPr lang="en-US" sz="1200" dirty="0"/>
          </a:p>
          <a:p>
            <a:pPr marL="0" indent="0">
              <a:lnSpc>
                <a:spcPts val="50"/>
              </a:lnSpc>
              <a:buNone/>
            </a:pPr>
            <a:r>
              <a:rPr lang="en-US" sz="1200" dirty="0"/>
              <a:t>Apply to schools; Apply visa</a:t>
            </a:r>
          </a:p>
          <a:p>
            <a:pPr marL="0" indent="0">
              <a:lnSpc>
                <a:spcPts val="50"/>
              </a:lnSpc>
              <a:buNone/>
            </a:pPr>
            <a:r>
              <a:rPr lang="en-US" sz="1200" i="1" u="sng" dirty="0"/>
              <a:t>Manager and Financial staff Subsystem: </a:t>
            </a:r>
            <a:endParaRPr lang="en-US" sz="1200" dirty="0"/>
          </a:p>
          <a:p>
            <a:pPr marL="0" indent="0">
              <a:lnSpc>
                <a:spcPts val="50"/>
              </a:lnSpc>
              <a:buNone/>
            </a:pPr>
            <a:r>
              <a:rPr lang="en-US" sz="1200" dirty="0"/>
              <a:t>Make contract; Check financial statements; Receive money (include Check amount); Refund money(optional); Make financial statements</a:t>
            </a:r>
          </a:p>
          <a:p>
            <a:pPr marL="0" indent="0">
              <a:lnSpc>
                <a:spcPts val="50"/>
              </a:lnSpc>
              <a:buNone/>
            </a:pPr>
            <a:r>
              <a:rPr lang="en-US" sz="1200" dirty="0"/>
              <a:t> </a:t>
            </a:r>
          </a:p>
          <a:p>
            <a:pPr marL="0" indent="0">
              <a:lnSpc>
                <a:spcPts val="50"/>
              </a:lnSpc>
              <a:buNone/>
            </a:pPr>
            <a:r>
              <a:rPr lang="en-US" sz="1200" b="1" dirty="0"/>
              <a:t>Middle level </a:t>
            </a:r>
            <a:endParaRPr lang="en-US" sz="1200" dirty="0"/>
          </a:p>
          <a:p>
            <a:pPr marL="0" indent="0">
              <a:lnSpc>
                <a:spcPts val="50"/>
              </a:lnSpc>
              <a:buNone/>
            </a:pPr>
            <a:r>
              <a:rPr lang="en-US" sz="1200" i="1" u="sng" dirty="0"/>
              <a:t>Customer Subsystem: </a:t>
            </a:r>
            <a:endParaRPr lang="en-US" sz="1200" dirty="0"/>
          </a:p>
          <a:p>
            <a:pPr marL="0" indent="0">
              <a:lnSpc>
                <a:spcPts val="50"/>
              </a:lnSpc>
              <a:buNone/>
            </a:pPr>
            <a:r>
              <a:rPr lang="en-US" sz="1200" dirty="0"/>
              <a:t>Create/update account (include Fill information); Contact advisors; Make decision</a:t>
            </a:r>
          </a:p>
          <a:p>
            <a:pPr marL="0" indent="0">
              <a:lnSpc>
                <a:spcPts val="50"/>
              </a:lnSpc>
              <a:buNone/>
            </a:pPr>
            <a:r>
              <a:rPr lang="en-US" sz="1200" i="1" u="sng" dirty="0"/>
              <a:t>Advisor Subsystem: </a:t>
            </a:r>
            <a:endParaRPr lang="en-US" sz="1200" dirty="0"/>
          </a:p>
          <a:p>
            <a:pPr marL="0" indent="0">
              <a:lnSpc>
                <a:spcPts val="50"/>
              </a:lnSpc>
              <a:buNone/>
            </a:pPr>
            <a:r>
              <a:rPr lang="en-US" sz="1200" dirty="0"/>
              <a:t>Help customer (include Create/update account); Contact customer; Give official advice</a:t>
            </a:r>
          </a:p>
          <a:p>
            <a:pPr marL="0" indent="0">
              <a:lnSpc>
                <a:spcPts val="50"/>
              </a:lnSpc>
              <a:buNone/>
            </a:pPr>
            <a:r>
              <a:rPr lang="en-US" sz="1200" i="1" u="sng" dirty="0"/>
              <a:t>Manager and Financial staff Subsystem:</a:t>
            </a:r>
            <a:r>
              <a:rPr lang="en-US" sz="1200" u="sng" dirty="0"/>
              <a:t> </a:t>
            </a:r>
            <a:endParaRPr lang="en-US" sz="1200" dirty="0"/>
          </a:p>
          <a:p>
            <a:pPr marL="0" indent="0">
              <a:lnSpc>
                <a:spcPts val="50"/>
              </a:lnSpc>
              <a:buNone/>
            </a:pPr>
            <a:r>
              <a:rPr lang="en-US" sz="1200" dirty="0"/>
              <a:t>Develop official advice</a:t>
            </a:r>
          </a:p>
          <a:p>
            <a:pPr marL="0" indent="0">
              <a:lnSpc>
                <a:spcPts val="50"/>
              </a:lnSpc>
              <a:buNone/>
            </a:pPr>
            <a:r>
              <a:rPr lang="en-US" sz="1200" dirty="0"/>
              <a:t> </a:t>
            </a:r>
          </a:p>
          <a:p>
            <a:pPr marL="0" indent="0">
              <a:lnSpc>
                <a:spcPts val="50"/>
              </a:lnSpc>
              <a:buNone/>
            </a:pPr>
            <a:r>
              <a:rPr lang="en-US" sz="1200" b="1" dirty="0"/>
              <a:t>Low level</a:t>
            </a:r>
            <a:endParaRPr lang="en-US" sz="1200" dirty="0"/>
          </a:p>
          <a:p>
            <a:pPr marL="0" indent="0">
              <a:lnSpc>
                <a:spcPts val="50"/>
              </a:lnSpc>
              <a:buNone/>
            </a:pPr>
            <a:r>
              <a:rPr lang="en-US" sz="1200" i="1" u="sng" dirty="0"/>
              <a:t>Customer Subsystem: </a:t>
            </a:r>
            <a:endParaRPr lang="en-US" sz="1200" dirty="0"/>
          </a:p>
          <a:p>
            <a:pPr marL="0" indent="0">
              <a:lnSpc>
                <a:spcPts val="50"/>
              </a:lnSpc>
              <a:buNone/>
            </a:pPr>
            <a:r>
              <a:rPr lang="en-US" sz="1200" dirty="0"/>
              <a:t>Check schools (include Comparing schools); Send documents</a:t>
            </a:r>
          </a:p>
          <a:p>
            <a:pPr marL="0" indent="0">
              <a:lnSpc>
                <a:spcPts val="50"/>
              </a:lnSpc>
              <a:buNone/>
            </a:pPr>
            <a:r>
              <a:rPr lang="en-US" sz="1200" i="1" u="sng" dirty="0"/>
              <a:t>Advisor Subsystem: </a:t>
            </a:r>
            <a:endParaRPr lang="en-US" sz="1200" dirty="0"/>
          </a:p>
          <a:p>
            <a:pPr marL="0" indent="0">
              <a:lnSpc>
                <a:spcPts val="50"/>
              </a:lnSpc>
              <a:buNone/>
            </a:pPr>
            <a:r>
              <a:rPr lang="en-US" sz="1200" dirty="0"/>
              <a:t>Collect information; Check suitable schools (include Give back school list); Send customer’s information</a:t>
            </a:r>
          </a:p>
          <a:p>
            <a:pPr marL="0" indent="0">
              <a:lnSpc>
                <a:spcPts val="50"/>
              </a:lnSpc>
              <a:buNone/>
            </a:pPr>
            <a:r>
              <a:rPr lang="en-US" sz="1200" i="1" u="sng" dirty="0"/>
              <a:t>Manager and Financial staff Subsystem: </a:t>
            </a:r>
            <a:endParaRPr lang="en-US" sz="1200" dirty="0"/>
          </a:p>
          <a:p>
            <a:pPr marL="0" indent="0">
              <a:lnSpc>
                <a:spcPts val="50"/>
              </a:lnSpc>
              <a:buNone/>
            </a:pPr>
            <a:r>
              <a:rPr lang="en-US" sz="1200" dirty="0"/>
              <a:t>None</a:t>
            </a:r>
          </a:p>
          <a:p>
            <a:pPr marL="0" indent="0">
              <a:lnSpc>
                <a:spcPts val="50"/>
              </a:lnSpc>
              <a:buNone/>
            </a:pPr>
            <a:endParaRPr lang="en-US" sz="1200" dirty="0"/>
          </a:p>
        </p:txBody>
      </p:sp>
    </p:spTree>
    <p:extLst>
      <p:ext uri="{BB962C8B-B14F-4D97-AF65-F5344CB8AC3E}">
        <p14:creationId xmlns:p14="http://schemas.microsoft.com/office/powerpoint/2010/main" val="282628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1" cy="1371600"/>
          </a:xfrm>
        </p:spPr>
        <p:txBody>
          <a:bodyPr/>
          <a:lstStyle/>
          <a:p>
            <a:r>
              <a:rPr lang="en-US" dirty="0"/>
              <a:t>Users’ Stories</a:t>
            </a:r>
          </a:p>
        </p:txBody>
      </p:sp>
      <p:sp>
        <p:nvSpPr>
          <p:cNvPr id="3" name="Content Placeholder 2"/>
          <p:cNvSpPr>
            <a:spLocks noGrp="1"/>
          </p:cNvSpPr>
          <p:nvPr>
            <p:ph idx="1"/>
          </p:nvPr>
        </p:nvSpPr>
        <p:spPr>
          <a:xfrm>
            <a:off x="760412" y="533400"/>
            <a:ext cx="10896600" cy="6705600"/>
          </a:xfrm>
        </p:spPr>
        <p:txBody>
          <a:bodyPr>
            <a:noAutofit/>
          </a:bodyPr>
          <a:lstStyle/>
          <a:p>
            <a:pPr marL="0" indent="0">
              <a:buNone/>
            </a:pPr>
            <a:r>
              <a:rPr lang="en-US" sz="2000" dirty="0"/>
              <a:t>Here we are talking about a fully developed users</a:t>
            </a:r>
            <a:r>
              <a:rPr lang="en-US" sz="2000"/>
              <a:t>’ story</a:t>
            </a:r>
            <a:endParaRPr lang="en-US" sz="2000" dirty="0"/>
          </a:p>
          <a:p>
            <a:pPr marL="0" indent="0">
              <a:buNone/>
            </a:pPr>
            <a:r>
              <a:rPr lang="en-US" sz="2000" dirty="0"/>
              <a:t> </a:t>
            </a:r>
            <a:r>
              <a:rPr lang="en-US" sz="2000" b="1" dirty="0"/>
              <a:t>Background:</a:t>
            </a:r>
            <a:endParaRPr lang="en-US" sz="2000" dirty="0"/>
          </a:p>
          <a:p>
            <a:pPr marL="0" indent="0">
              <a:buNone/>
            </a:pPr>
            <a:r>
              <a:rPr lang="en-US" sz="2000" dirty="0"/>
              <a:t>	Viji is a student in Brazil just graduated from a high school. She wants to come to Canada for further study. She would like to learn about software.</a:t>
            </a:r>
          </a:p>
          <a:p>
            <a:pPr marL="0" indent="0">
              <a:buNone/>
            </a:pPr>
            <a:r>
              <a:rPr lang="en-US" sz="2000" dirty="0"/>
              <a:t>	One day she found our company through Internet. She made her first call to us and decided to choose our company to help her.</a:t>
            </a:r>
          </a:p>
          <a:p>
            <a:pPr marL="0" indent="0">
              <a:buNone/>
            </a:pPr>
            <a:r>
              <a:rPr lang="en-US" sz="2000" dirty="0"/>
              <a:t> </a:t>
            </a:r>
            <a:r>
              <a:rPr lang="en-US" sz="2000" b="1" dirty="0"/>
              <a:t>Processes:</a:t>
            </a:r>
            <a:endParaRPr lang="en-US" sz="2000" dirty="0"/>
          </a:p>
          <a:p>
            <a:pPr marL="0" indent="0">
              <a:buNone/>
            </a:pPr>
            <a:r>
              <a:rPr lang="en-US" sz="2000" dirty="0"/>
              <a:t>	Firstly, she goes to our website to create an account. This process includes filling her personal information.</a:t>
            </a:r>
          </a:p>
          <a:p>
            <a:pPr marL="0" indent="0">
              <a:buNone/>
            </a:pPr>
            <a:r>
              <a:rPr lang="en-US" sz="2000" dirty="0"/>
              <a:t>	Then she must select a program. This is our first high level priority use case. We provide many programs for customer to choose like going to college (includes diploma, degree, certificate…), university (bachelor degree, master degree, doctor degree), ELL (different levels) …… Each program contains almost every accessible schools in different cities.</a:t>
            </a:r>
          </a:p>
          <a:p>
            <a:pPr marL="0" indent="0">
              <a:buNone/>
            </a:pPr>
            <a:r>
              <a:rPr lang="en-US" sz="2000" dirty="0"/>
              <a:t>	Viji wants to study software and get a 3 years diploma in one college in Toronto. So, she can choose Toronto – college – diploma – software.</a:t>
            </a:r>
          </a:p>
          <a:p>
            <a:pPr marL="0" indent="0">
              <a:buNone/>
            </a:pPr>
            <a:endParaRPr lang="en-US" sz="2000" dirty="0"/>
          </a:p>
        </p:txBody>
      </p:sp>
    </p:spTree>
    <p:extLst>
      <p:ext uri="{BB962C8B-B14F-4D97-AF65-F5344CB8AC3E}">
        <p14:creationId xmlns:p14="http://schemas.microsoft.com/office/powerpoint/2010/main" val="110382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1" cy="1371600"/>
          </a:xfrm>
        </p:spPr>
        <p:txBody>
          <a:bodyPr/>
          <a:lstStyle/>
          <a:p>
            <a:r>
              <a:rPr lang="en-US" dirty="0"/>
              <a:t>Users’ Stories</a:t>
            </a:r>
          </a:p>
        </p:txBody>
      </p:sp>
      <p:sp>
        <p:nvSpPr>
          <p:cNvPr id="3" name="Content Placeholder 2"/>
          <p:cNvSpPr>
            <a:spLocks noGrp="1"/>
          </p:cNvSpPr>
          <p:nvPr>
            <p:ph idx="1"/>
          </p:nvPr>
        </p:nvSpPr>
        <p:spPr>
          <a:xfrm>
            <a:off x="379412" y="609600"/>
            <a:ext cx="11582400" cy="4191000"/>
          </a:xfrm>
        </p:spPr>
        <p:txBody>
          <a:bodyPr>
            <a:noAutofit/>
          </a:bodyPr>
          <a:lstStyle/>
          <a:p>
            <a:pPr marL="0" indent="0">
              <a:buNone/>
            </a:pPr>
            <a:r>
              <a:rPr lang="en-US" sz="2000" dirty="0"/>
              <a:t>	Our system will list all software majors in every accessible college in Toronto as soon as possible for Viji to check and compare (Every detail about schools and majors will be contained).</a:t>
            </a:r>
          </a:p>
          <a:p>
            <a:pPr marL="0" indent="0">
              <a:buNone/>
            </a:pPr>
            <a:r>
              <a:rPr lang="en-US" sz="2000" dirty="0"/>
              <a:t>	After that she contacts with one of our advisors - Narendra by randomly through online chat function in our website. (phone/email are also available)</a:t>
            </a:r>
          </a:p>
          <a:p>
            <a:pPr marL="0" indent="0">
              <a:buNone/>
            </a:pPr>
            <a:r>
              <a:rPr lang="en-US" sz="2000" dirty="0"/>
              <a:t>	Meanwhile our advisor Narendra has set up one-to-one correspondence with customer Viji. Now he is able to view Viji’s account, he will collect useful information and talk to her to know personal requests and wills.</a:t>
            </a:r>
          </a:p>
          <a:p>
            <a:pPr marL="0" indent="0">
              <a:buNone/>
            </a:pPr>
            <a:r>
              <a:rPr lang="en-US" sz="2000" dirty="0"/>
              <a:t>	Then Narendra will check every available school that meets Viji’s requirements, make a list of those schools and give the agency official advice to customer.</a:t>
            </a:r>
          </a:p>
          <a:p>
            <a:pPr marL="0" indent="0">
              <a:buNone/>
            </a:pPr>
            <a:r>
              <a:rPr lang="en-US" sz="2000" dirty="0"/>
              <a:t>	Viji makes a decision on going to Centennial College to learn Software Engineering Technology.</a:t>
            </a:r>
          </a:p>
          <a:p>
            <a:pPr marL="0" indent="0">
              <a:buNone/>
            </a:pPr>
            <a:r>
              <a:rPr lang="en-US" sz="2000" dirty="0"/>
              <a:t>	Advisor Narendra sends Viji’s information and decision to company manager – Jake. Jake makes a contract and sign it firstly, then gives it to Narendra. Narendra also must sign it.</a:t>
            </a:r>
          </a:p>
          <a:p>
            <a:pPr marL="0" indent="0">
              <a:buNone/>
            </a:pPr>
            <a:r>
              <a:rPr lang="en-US" sz="2000" dirty="0"/>
              <a:t>	Now customer Viji has two choices – one is going to our office in Brazil to sign contract and make payment face to face. Two is doing these things through Internet. She selects the second way: sign in the PDF contract online and make payment by PayPal.</a:t>
            </a:r>
          </a:p>
        </p:txBody>
      </p:sp>
    </p:spTree>
    <p:extLst>
      <p:ext uri="{BB962C8B-B14F-4D97-AF65-F5344CB8AC3E}">
        <p14:creationId xmlns:p14="http://schemas.microsoft.com/office/powerpoint/2010/main" val="38230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1" cy="1371600"/>
          </a:xfrm>
        </p:spPr>
        <p:txBody>
          <a:bodyPr/>
          <a:lstStyle/>
          <a:p>
            <a:r>
              <a:rPr lang="en-US" dirty="0"/>
              <a:t>Users’ Stories</a:t>
            </a:r>
          </a:p>
        </p:txBody>
      </p:sp>
      <p:sp>
        <p:nvSpPr>
          <p:cNvPr id="3" name="Content Placeholder 2"/>
          <p:cNvSpPr>
            <a:spLocks noGrp="1"/>
          </p:cNvSpPr>
          <p:nvPr>
            <p:ph idx="1"/>
          </p:nvPr>
        </p:nvSpPr>
        <p:spPr>
          <a:xfrm>
            <a:off x="455612" y="565749"/>
            <a:ext cx="11506200" cy="5726502"/>
          </a:xfrm>
        </p:spPr>
        <p:txBody>
          <a:bodyPr>
            <a:noAutofit/>
          </a:bodyPr>
          <a:lstStyle/>
          <a:p>
            <a:pPr marL="0" indent="0">
              <a:buNone/>
            </a:pPr>
            <a:r>
              <a:rPr lang="en-US" sz="2000" dirty="0"/>
              <a:t>	The financial staff – </a:t>
            </a:r>
            <a:r>
              <a:rPr lang="en-US" sz="2000" dirty="0" err="1"/>
              <a:t>Mayy</a:t>
            </a:r>
            <a:r>
              <a:rPr lang="en-US" sz="2000" dirty="0"/>
              <a:t> in our company receives the money and checks amount with contract.</a:t>
            </a:r>
          </a:p>
          <a:p>
            <a:pPr marL="0" indent="0">
              <a:buNone/>
            </a:pPr>
            <a:r>
              <a:rPr lang="en-US" sz="2000" dirty="0"/>
              <a:t>	Until now the contract starts, and company has received money from customer. Narendra will send Viji a list of documents she should provide for application of school and visa, give her some time to prepare for them. After a few days, Viji will post them to company.</a:t>
            </a:r>
          </a:p>
          <a:p>
            <a:pPr marL="0" indent="0">
              <a:buNone/>
            </a:pPr>
            <a:r>
              <a:rPr lang="en-US" sz="2000" dirty="0"/>
              <a:t>	Narendra helps to write application letter, binds documents and posts them to school.</a:t>
            </a:r>
          </a:p>
          <a:p>
            <a:pPr marL="0" indent="0">
              <a:buNone/>
            </a:pPr>
            <a:r>
              <a:rPr lang="en-US" sz="2000" dirty="0"/>
              <a:t>	As soon as gets offer, Narendra will post documents including the offer to Embassy of Canada for visa.</a:t>
            </a:r>
          </a:p>
          <a:p>
            <a:pPr marL="0" indent="0">
              <a:buNone/>
            </a:pPr>
            <a:r>
              <a:rPr lang="en-US" sz="2000" b="1" dirty="0"/>
              <a:t>Regular work:</a:t>
            </a:r>
            <a:endParaRPr lang="en-US" sz="2000" dirty="0"/>
          </a:p>
          <a:p>
            <a:pPr marL="0" indent="0">
              <a:buNone/>
            </a:pPr>
            <a:r>
              <a:rPr lang="en-US" sz="2000" dirty="0"/>
              <a:t>	As the manager, Jake ought to have right to control the whole company. It includes all advisor’s work. To avoid some inexperienced advisors giving out unsuitable advice. Jake should develop an agency official advice. It is based on every schools’ admission status in recent years, the sponsorship status by schools, customer statistics in recent years and so on.</a:t>
            </a:r>
          </a:p>
          <a:p>
            <a:pPr marL="0" indent="0">
              <a:buNone/>
            </a:pPr>
            <a:r>
              <a:rPr lang="en-US" sz="2000" dirty="0"/>
              <a:t>	Jake also has to check the financial statements regularly. They are made by </a:t>
            </a:r>
            <a:r>
              <a:rPr lang="en-US" sz="2000" dirty="0" err="1"/>
              <a:t>Mayy</a:t>
            </a:r>
            <a:r>
              <a:rPr lang="en-US" sz="2000" dirty="0"/>
              <a:t> – the financial staff at regular intervals.</a:t>
            </a:r>
          </a:p>
        </p:txBody>
      </p:sp>
    </p:spTree>
    <p:extLst>
      <p:ext uri="{BB962C8B-B14F-4D97-AF65-F5344CB8AC3E}">
        <p14:creationId xmlns:p14="http://schemas.microsoft.com/office/powerpoint/2010/main" val="388725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75</TotalTime>
  <Words>217</Words>
  <Application>Microsoft Office PowerPoint</Application>
  <PresentationFormat>自定义</PresentationFormat>
  <Paragraphs>92</Paragraphs>
  <Slides>15</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Century Gothic</vt:lpstr>
      <vt:lpstr>Blue atom design template</vt:lpstr>
      <vt:lpstr>MIS – Manager for International Students</vt:lpstr>
      <vt:lpstr>PowerPoint 演示文稿</vt:lpstr>
      <vt:lpstr>PowerPoint 演示文稿</vt:lpstr>
      <vt:lpstr>PowerPoint 演示文稿</vt:lpstr>
      <vt:lpstr>USE CASE &amp; DIAGRAM</vt:lpstr>
      <vt:lpstr>PRIORITY OF USECASE</vt:lpstr>
      <vt:lpstr>Users’ Stories</vt:lpstr>
      <vt:lpstr>Users’ Stories</vt:lpstr>
      <vt:lpstr>Users’ Stories</vt:lpstr>
      <vt:lpstr>WORKFLOW DIAGRAM</vt:lpstr>
      <vt:lpstr>PowerPoint 演示文稿</vt:lpstr>
      <vt:lpstr>PowerPoint 演示文稿</vt:lpstr>
      <vt:lpstr>PowerPoint 演示文稿</vt:lpstr>
      <vt:lpstr>GANTT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dc:creator>
  <cp:lastModifiedBy>Gaofeng Pan</cp:lastModifiedBy>
  <cp:revision>15</cp:revision>
  <dcterms:created xsi:type="dcterms:W3CDTF">2018-08-10T03:18:16Z</dcterms:created>
  <dcterms:modified xsi:type="dcterms:W3CDTF">2018-08-10T16:38:09Z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