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7" r:id="rId7"/>
    <p:sldId id="272" r:id="rId8"/>
    <p:sldId id="265" r:id="rId9"/>
    <p:sldId id="273" r:id="rId10"/>
    <p:sldId id="274" r:id="rId11"/>
    <p:sldId id="275" r:id="rId12"/>
    <p:sldId id="276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2F445-9F63-4568-BC28-B8A17EB4C5D7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70342-EA93-4737-B852-F74494D3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1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C2FE-455D-00F6-D2C7-5DF32EDB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6E218-9F9D-2657-0ACF-5A0B4C016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1200-9859-293E-F4DB-79AB35A5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9C0E-187C-83CE-FDC2-C74E931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5512-D21E-53EB-7CA8-E1A781E3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F72B-A832-73B5-35B8-3658A7F3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0C144-5E30-E48C-44DB-696E1018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D45D-A8C8-E6C6-C206-DABCF7BF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2EF-FE52-ECBF-5319-4F5655CD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A19C-807A-1DF7-9D34-547AB2EB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0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00795-F8E3-B1D0-74FD-163C5ED6A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96D97-361E-3E48-AB62-FCF804BA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9901-3ADF-2D3A-4F37-1855350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ED7A-993F-29C7-8A9E-8DD2CCAF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9CD3-9655-EEB5-8F5B-DEBC7C0A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6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76EF-1ABD-D659-C216-7628C61D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E6AA-FFE0-72DC-119B-43DE2F76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FDF2-6217-E5A1-61EF-E30E16B0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B561-F2F1-B8D5-FF90-6ECDB8C0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0173-1D7C-CB1E-C319-A56D697A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9DC6-64B2-8022-C10B-B8328768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650F1-D073-A364-ECC2-21B2BE6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446C-290D-0A52-293C-E0FD0350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B9DF-0B86-0394-A527-EC195BE0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E441-A0BC-3064-1C42-7DD5CCB3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245A-B322-87E7-180F-0EBC81D6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3216-0CCB-82ED-89D0-BCE337C0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9E804-5CAB-5EC6-E313-E0234BB7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EAEF0-E713-53C7-F9C9-04158F0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ACE1-B634-DA8A-184F-DB06667E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787C-1DBA-0AF0-03D9-9EDC15D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7D25-DD22-38D9-5444-0E91FBB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E434-6D67-E8E3-CF46-7F273F2F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7717-0119-27CF-6B9C-DEDA6AC0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23F4D-90DB-26D5-1F25-DADB8EDF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DCCB-30A6-DF69-3F23-4EDE38E8B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39AF4-C036-A1B8-6486-713C53E6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BD30A-14A0-FB0D-715F-333A0469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9A95A-F7FB-3A88-9DB1-B542B0DA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62B3-D2E8-2E5A-CEA7-480507D9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BCE4A-FCEC-CD6C-E66D-EB9BD942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93678-4CBD-ABE3-949F-1F7A4EE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F80E4-1EA2-67DA-18D5-9CDC9FB3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9FF86-4262-3B29-D090-E17FD042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BDAD3-3741-7242-3BC0-D0EF5D6B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9E53-86B3-780D-DE52-B14F2D8B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4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96DD-13E8-D042-2E0E-D55BF92F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C515-64C2-AB15-23CE-5FD3286E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1F4AB-00B8-A4F5-DEDE-4F7C6B0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EC7A-F5F2-2B2B-A2C8-280522FB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E7B09-2E0C-C384-C0E9-D9E95456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0DBB-980D-9E21-A33E-6171AC7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5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FB84-2D56-DD75-FB2B-57906A96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62AA2-7121-4857-9472-C729899E3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2BB91-5E5E-DFD6-473B-84B841E5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A790-67F8-F62D-22F7-7FA3A04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87399-E649-4ABB-0620-0CC353D4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F9353-6418-84DC-AC64-97873F43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3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88B75-A8A0-C5EB-0C78-E010B8E9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71EAB-779D-D3B4-47F3-B9A1929C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E589-5CFD-3531-CA0A-B8B05DF1E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CA6B-8C4D-461B-A173-0F2138AA1B06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7E588-F0EB-561C-938A-BD7C465D6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F037-F130-1ADC-E76B-E7A631AA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B2A0-3E25-400D-9EE2-09F9A85F1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6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C822-ACBE-4E8A-8033-88A3F3401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0" i="0" u="none" strike="noStrike" baseline="0" dirty="0">
                <a:latin typeface="LinBiolinumTB"/>
              </a:rPr>
              <a:t>Exploration for basic binary convolution unit</a:t>
            </a:r>
            <a:endParaRPr lang="zh-CN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F50E2-D372-D9A4-208F-2746ED36D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CS584</a:t>
            </a:r>
          </a:p>
          <a:p>
            <a:pPr algn="r"/>
            <a:r>
              <a:rPr lang="en-US" altLang="zh-CN" dirty="0"/>
              <a:t>2024/4/24</a:t>
            </a:r>
          </a:p>
          <a:p>
            <a:pPr algn="r"/>
            <a:r>
              <a:rPr lang="en-US" altLang="zh-CN" dirty="0"/>
              <a:t>Wenxuan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0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7674-B3A3-8AC9-2780-695FFE2A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414C-63C4-B712-4DB9-63BD2B816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188" y="1176266"/>
            <a:ext cx="5380186" cy="16384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421D9-B00A-46C6-3254-80AC78AB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I used is </a:t>
            </a:r>
          </a:p>
          <a:p>
            <a:r>
              <a:rPr lang="en-US" altLang="zh-CN" b="1" dirty="0" err="1"/>
              <a:t>DFDNet</a:t>
            </a:r>
            <a:r>
              <a:rPr lang="en-US" altLang="zh-CN" sz="1600" dirty="0"/>
              <a:t> model</a:t>
            </a:r>
            <a:endParaRPr lang="en-US" altLang="zh-CN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4D360-3BA7-CE6F-174B-805ADAE35F5B}"/>
              </a:ext>
            </a:extLst>
          </p:cNvPr>
          <p:cNvSpPr txBox="1"/>
          <p:nvPr/>
        </p:nvSpPr>
        <p:spPr>
          <a:xfrm>
            <a:off x="4892449" y="7378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inference_dfdnet.py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AB73A-DAB1-63D0-EF8A-7E6A304F2D7A}"/>
              </a:ext>
            </a:extLst>
          </p:cNvPr>
          <p:cNvSpPr txBox="1"/>
          <p:nvPr/>
        </p:nvSpPr>
        <p:spPr>
          <a:xfrm>
            <a:off x="5032188" y="29912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Inference with </a:t>
            </a:r>
            <a:r>
              <a:rPr lang="en-US" altLang="zh-CN" b="1" dirty="0" err="1"/>
              <a:t>DFDNet</a:t>
            </a:r>
            <a:endParaRPr lang="en-US" altLang="zh-C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1B240B-1264-2A64-8A21-BDCF471A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45" y="3680364"/>
            <a:ext cx="7887383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1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782-8D83-ED8E-D386-2CBBA0D6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D59384-2BA8-4DF4-B85E-16AA8A0AE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529" y="2589617"/>
            <a:ext cx="6574726" cy="2275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660D-4C70-B067-DACC-5D8F6552E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00133" cy="3811588"/>
          </a:xfrm>
        </p:spPr>
        <p:txBody>
          <a:bodyPr/>
          <a:lstStyle/>
          <a:p>
            <a:r>
              <a:rPr lang="en-US" altLang="zh-CN" dirty="0"/>
              <a:t>Perform blind face </a:t>
            </a:r>
            <a:r>
              <a:rPr lang="en-US" altLang="zh-CN" dirty="0" err="1"/>
              <a:t>face</a:t>
            </a:r>
            <a:r>
              <a:rPr lang="en-US" altLang="zh-CN" dirty="0"/>
              <a:t> restoration with </a:t>
            </a:r>
            <a:r>
              <a:rPr lang="en-US" altLang="zh-CN" dirty="0" err="1"/>
              <a:t>DFDNet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25458-620C-6B00-ED16-F9BFE9AA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99" y="112569"/>
            <a:ext cx="6652056" cy="22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3AC-93C7-637E-26EE-E193ECE6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 Done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BEEB-E2FD-4A68-61DC-A216FD0B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457677"/>
            <a:ext cx="6172200" cy="3403373"/>
          </a:xfrm>
        </p:spPr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Apri</a:t>
            </a:r>
            <a:r>
              <a:rPr lang="en-US" altLang="zh-CN" dirty="0"/>
              <a:t>. 26, finish the final script.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F6E18-8079-CE7B-5130-0011EFB71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5615"/>
            <a:ext cx="3932237" cy="33954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Investigation in literature.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Reproduced the core experiments as well as the experiment partition of the work.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A87CBC-5926-B7D7-0005-4E6A6EB4FF97}"/>
              </a:ext>
            </a:extLst>
          </p:cNvPr>
          <p:cNvSpPr txBox="1">
            <a:spLocks/>
          </p:cNvSpPr>
          <p:nvPr/>
        </p:nvSpPr>
        <p:spPr>
          <a:xfrm>
            <a:off x="5702981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To be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97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8339-9AF5-1E48-29A6-6B4A47FC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5417-48FF-A10A-75E0-B8B08095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[1] Banham, M. R., and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Katsaggelos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A. K. Digital image restoration. IEEE signal </a:t>
            </a:r>
            <a:r>
              <a:rPr lang="it-IT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processing magazine 14, 2 (1997), 24–41.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Bethge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Bartz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C., Yang, H., Chen, Y., and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Meinel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C.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Meliusnet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: Can binary neural networks achieve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-level accuracy?, 2020.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[3] Bin Xia,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Yulun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Zhang, Y. W. Y. T. W. Y. R. T. L. V. G. Basic binary convolution unit for binarized image restoration network. In conference paper (2023).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[4] Jain, P., and Tyagi, V. Spatial and frequency domain filters for restoration of noisy images. IETE Journal of Education 54, 2 (2013), 108–116.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[5] Lee, C., Kim, H., Park, E., and Kim, J.-J. Insta-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bnn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: Binary neural network with instance-aware threshold, 2023.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[6] Liu, Z., Shen, Z.,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Savvides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M., and Cheng, K.-T.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functions, 2020.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[7] Qin, H., Gong, R., Liu, X., Bai, X., Song, J., and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Sebe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N. Binary neural networks: A survey. Pattern Recognition 105 (2020), 107281.</a:t>
            </a:r>
          </a:p>
          <a:p>
            <a:r>
              <a:rPr lang="de-DE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[8] Wang, H., Wang, J., Geng, Y.-C., Song, Y., </a:t>
            </a:r>
            <a:r>
              <a:rPr lang="de-DE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Liu, J.-Q. Quantum </a:t>
            </a:r>
            <a:r>
              <a:rPr lang="de-DE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encryption based on iterative framework of frequency-spatial domain transforms.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International Journal of Theoretical Physics 56 (2017), 3029–3049.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[9] Wang, Z.,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Cun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X., Bao, J., Zhou, W., Liu, J., and Li, H.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Uformer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: A general u-shaped transformer for image restoration, 2021.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[10] Yuan, C., and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Agaian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S. S. A comprehensive review of binary neural network. Artificial Intelligence Review 56, 11 (Mar. 2023), 12949–13013.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[11] Zhang, K.,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Zuo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W., Gu, S., and Zhang, L. Learning deep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denoiser prior for image restoration, 2017.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Zong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L. Comprehensive Study of Image Restoration Algorithms. PhD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thesis,California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State University, Northridge, 2014.</a:t>
            </a:r>
          </a:p>
        </p:txBody>
      </p:sp>
    </p:spTree>
    <p:extLst>
      <p:ext uri="{BB962C8B-B14F-4D97-AF65-F5344CB8AC3E}">
        <p14:creationId xmlns:p14="http://schemas.microsoft.com/office/powerpoint/2010/main" val="25879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60E-5039-54C0-8865-D30F6B75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>
                <a:latin typeface="LinBiolinumTB"/>
              </a:rPr>
              <a:t>basic binary convolution unit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4D03-138D-0567-030D-2E127254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zh-CN" b="1" dirty="0">
                <a:solidFill>
                  <a:srgbClr val="374151"/>
                </a:solidFill>
                <a:latin typeface="Söhne"/>
              </a:rPr>
              <a:t>Image restoration </a:t>
            </a:r>
            <a:r>
              <a:rPr lang="en-US" altLang="zh-CN" dirty="0"/>
              <a:t>is an important topic in image processing. Also known as image recovery, it is a technique in image processing aimed at improving the quality of a given image. When provided with a degraded or noise-contaminated image, the basic process of restoration involves reconstructing or restoring the original image using some prior knowledge of the degradation phenomenon.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
</a:t>
            </a:r>
            <a:r>
              <a:rPr lang="en-US" altLang="zh-CN" b="1" dirty="0">
                <a:solidFill>
                  <a:srgbClr val="374151"/>
                </a:solidFill>
                <a:latin typeface="Söhne"/>
              </a:rPr>
              <a:t>Binary Neural Network (BNN)   </a:t>
            </a:r>
            <a:r>
              <a:rPr lang="en-US" altLang="zh-CN" dirty="0"/>
              <a:t>known as 1-bit CNN, has been proposed and considered one of the most promising neural network compression methods for deploying models on resource constrained devices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
</a:t>
            </a:r>
            <a:r>
              <a:rPr lang="en-US" altLang="zh-CN" b="1" dirty="0">
                <a:solidFill>
                  <a:srgbClr val="374151"/>
                </a:solidFill>
                <a:latin typeface="Söhne"/>
              </a:rPr>
              <a:t>Useful</a:t>
            </a:r>
          </a:p>
          <a:p>
            <a:pPr algn="l"/>
            <a:r>
              <a:rPr lang="en-US" altLang="zh-CN" dirty="0"/>
              <a:t>Significant performance improvements have been achieved in tasks such as super-resolution, denoising, and compression artifact reduction. Especially when running models on resource-constrained devices.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45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2A4D48-E942-740D-C085-68407C3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C244BA-D390-B5DD-775A-B96E1876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9999"/>
            <a:ext cx="10515600" cy="1096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BBCU has achieved significant performance improvements in image denoising, super-resolution (SR), and compression artifact removal tasks.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5AFEB-80CA-9375-7CA9-46A45DA2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43" y="2373211"/>
            <a:ext cx="962670" cy="141512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E07A3FD-32D3-8242-4EB9-146F109B6D44}"/>
              </a:ext>
            </a:extLst>
          </p:cNvPr>
          <p:cNvSpPr/>
          <p:nvPr/>
        </p:nvSpPr>
        <p:spPr>
          <a:xfrm>
            <a:off x="1953587" y="2422287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F963A-9B2E-302F-C728-03A90D4C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70" y="2425670"/>
            <a:ext cx="480102" cy="502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238AD-F40E-D040-EA1F-87C12B38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691" y="3279961"/>
            <a:ext cx="472481" cy="49534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6FFE91-6E41-E83A-BE8F-BA696CEE7509}"/>
              </a:ext>
            </a:extLst>
          </p:cNvPr>
          <p:cNvSpPr/>
          <p:nvPr/>
        </p:nvSpPr>
        <p:spPr>
          <a:xfrm>
            <a:off x="1957398" y="3269115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4EB3E-E48C-B8E9-09AE-3437F7AE4DA0}"/>
              </a:ext>
            </a:extLst>
          </p:cNvPr>
          <p:cNvSpPr txBox="1"/>
          <p:nvPr/>
        </p:nvSpPr>
        <p:spPr>
          <a:xfrm>
            <a:off x="838200" y="1510405"/>
            <a:ext cx="295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Binary neural networks for </a:t>
            </a:r>
          </a:p>
          <a:p>
            <a:r>
              <a:rPr lang="en-US" altLang="zh-CN" dirty="0"/>
              <a:t>image super-resolution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4FE5D1-C3CA-61AF-1A86-97CDC3B2B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054" y="2156737"/>
            <a:ext cx="1068508" cy="1618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58245E-C2A6-0D73-7F68-E1A3DB229DED}"/>
              </a:ext>
            </a:extLst>
          </p:cNvPr>
          <p:cNvSpPr txBox="1"/>
          <p:nvPr/>
        </p:nvSpPr>
        <p:spPr>
          <a:xfrm>
            <a:off x="5336097" y="1454835"/>
            <a:ext cx="295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Binary neural networks for </a:t>
            </a:r>
          </a:p>
          <a:p>
            <a:r>
              <a:rPr lang="en-US" altLang="zh-CN" dirty="0"/>
              <a:t>image denoising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726F3D-4838-9950-069E-E8450305E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138" y="2422287"/>
            <a:ext cx="777307" cy="82303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9D03EF2E-E298-D251-8557-B9F01DE2CDF5}"/>
              </a:ext>
            </a:extLst>
          </p:cNvPr>
          <p:cNvSpPr/>
          <p:nvPr/>
        </p:nvSpPr>
        <p:spPr>
          <a:xfrm>
            <a:off x="6667146" y="2591486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0D2D3-7BBE-1F76-80D5-13742ED1EA37}"/>
              </a:ext>
            </a:extLst>
          </p:cNvPr>
          <p:cNvSpPr txBox="1"/>
          <p:nvPr/>
        </p:nvSpPr>
        <p:spPr>
          <a:xfrm>
            <a:off x="3459048" y="2581704"/>
            <a:ext cx="113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BBCU_M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4C53C-DD6A-FB69-3115-60E792C839FB}"/>
              </a:ext>
            </a:extLst>
          </p:cNvPr>
          <p:cNvSpPr txBox="1"/>
          <p:nvPr/>
        </p:nvSpPr>
        <p:spPr>
          <a:xfrm>
            <a:off x="3475258" y="3472720"/>
            <a:ext cx="113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BBCU_L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6D4AF-2B58-D777-6C33-60B40E420D7C}"/>
              </a:ext>
            </a:extLst>
          </p:cNvPr>
          <p:cNvSpPr txBox="1"/>
          <p:nvPr/>
        </p:nvSpPr>
        <p:spPr>
          <a:xfrm>
            <a:off x="7723132" y="3427418"/>
            <a:ext cx="1133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BBCU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0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B96C23D-9A6C-C980-FCD5-279B85EF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Relationships with other relevant areas</a:t>
            </a:r>
            <a:endParaRPr kumimoji="1" lang="zh-CN" altLang="en-US" dirty="0"/>
          </a:p>
        </p:txBody>
      </p:sp>
      <p:sp>
        <p:nvSpPr>
          <p:cNvPr id="5" name="椭圆 5">
            <a:extLst>
              <a:ext uri="{FF2B5EF4-FFF2-40B4-BE49-F238E27FC236}">
                <a16:creationId xmlns:a16="http://schemas.microsoft.com/office/drawing/2014/main" id="{CA1A638A-EBC1-47A5-6BC9-6C5463C8BD07}"/>
              </a:ext>
            </a:extLst>
          </p:cNvPr>
          <p:cNvSpPr/>
          <p:nvPr/>
        </p:nvSpPr>
        <p:spPr>
          <a:xfrm>
            <a:off x="3373820" y="3249712"/>
            <a:ext cx="4519449" cy="24804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" name="椭圆 6">
            <a:extLst>
              <a:ext uri="{FF2B5EF4-FFF2-40B4-BE49-F238E27FC236}">
                <a16:creationId xmlns:a16="http://schemas.microsoft.com/office/drawing/2014/main" id="{D43AA061-BE56-9157-425E-F619B727A9CB}"/>
              </a:ext>
            </a:extLst>
          </p:cNvPr>
          <p:cNvSpPr/>
          <p:nvPr/>
        </p:nvSpPr>
        <p:spPr>
          <a:xfrm>
            <a:off x="3005958" y="2655489"/>
            <a:ext cx="7528035" cy="357915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4F233896-CC28-4B3C-7DF5-D49AD8593F9F}"/>
              </a:ext>
            </a:extLst>
          </p:cNvPr>
          <p:cNvSpPr txBox="1"/>
          <p:nvPr/>
        </p:nvSpPr>
        <p:spPr>
          <a:xfrm>
            <a:off x="5235677" y="3451318"/>
            <a:ext cx="115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74151"/>
                </a:solidFill>
                <a:latin typeface="Söhne"/>
              </a:rPr>
              <a:t>Image restoration</a:t>
            </a:r>
            <a:endParaRPr kumimoji="1" lang="zh-CN" altLang="en-US" sz="1400" dirty="0"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38F054F7-ABFF-3352-9C25-826D7FE85915}"/>
              </a:ext>
            </a:extLst>
          </p:cNvPr>
          <p:cNvSpPr txBox="1"/>
          <p:nvPr/>
        </p:nvSpPr>
        <p:spPr>
          <a:xfrm>
            <a:off x="6924110" y="2888839"/>
            <a:ext cx="137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74151"/>
                </a:solidFill>
                <a:latin typeface="Söhne"/>
              </a:rPr>
              <a:t>Image processing</a:t>
            </a:r>
            <a:endParaRPr kumimoji="1" lang="zh-CN" altLang="en-US" sz="1400" dirty="0"/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44935E63-AF51-4B07-8734-8231478F6380}"/>
              </a:ext>
            </a:extLst>
          </p:cNvPr>
          <p:cNvSpPr/>
          <p:nvPr/>
        </p:nvSpPr>
        <p:spPr>
          <a:xfrm>
            <a:off x="2585545" y="2081049"/>
            <a:ext cx="9480331" cy="450569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F411B36D-D256-29C6-363F-BBA62140E0B2}"/>
              </a:ext>
            </a:extLst>
          </p:cNvPr>
          <p:cNvSpPr txBox="1"/>
          <p:nvPr/>
        </p:nvSpPr>
        <p:spPr>
          <a:xfrm>
            <a:off x="9384844" y="2695714"/>
            <a:ext cx="137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Computer vision</a:t>
            </a:r>
            <a:endParaRPr kumimoji="1" lang="zh-CN" altLang="en-US" sz="1400" dirty="0"/>
          </a:p>
        </p:txBody>
      </p:sp>
      <p:sp>
        <p:nvSpPr>
          <p:cNvPr id="11" name="椭圆 11">
            <a:extLst>
              <a:ext uri="{FF2B5EF4-FFF2-40B4-BE49-F238E27FC236}">
                <a16:creationId xmlns:a16="http://schemas.microsoft.com/office/drawing/2014/main" id="{A1727900-3F5C-35EE-550D-38D3DD80C8A1}"/>
              </a:ext>
            </a:extLst>
          </p:cNvPr>
          <p:cNvSpPr/>
          <p:nvPr/>
        </p:nvSpPr>
        <p:spPr>
          <a:xfrm>
            <a:off x="1271752" y="2710445"/>
            <a:ext cx="3490750" cy="2782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5A613C1C-8368-BCB5-7FFF-A5B8EFACAA02}"/>
              </a:ext>
            </a:extLst>
          </p:cNvPr>
          <p:cNvSpPr txBox="1"/>
          <p:nvPr/>
        </p:nvSpPr>
        <p:spPr>
          <a:xfrm>
            <a:off x="1764213" y="3059668"/>
            <a:ext cx="115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Deep learning</a:t>
            </a:r>
            <a:endParaRPr kumimoji="1" lang="zh-CN" altLang="en-US" sz="1400" dirty="0"/>
          </a:p>
        </p:txBody>
      </p:sp>
      <p:sp>
        <p:nvSpPr>
          <p:cNvPr id="13" name="椭圆 14">
            <a:extLst>
              <a:ext uri="{FF2B5EF4-FFF2-40B4-BE49-F238E27FC236}">
                <a16:creationId xmlns:a16="http://schemas.microsoft.com/office/drawing/2014/main" id="{1FEB31DA-0DAA-B32D-A8F3-EE6A5486A503}"/>
              </a:ext>
            </a:extLst>
          </p:cNvPr>
          <p:cNvSpPr/>
          <p:nvPr/>
        </p:nvSpPr>
        <p:spPr>
          <a:xfrm>
            <a:off x="395453" y="2265128"/>
            <a:ext cx="4596961" cy="357915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" name="文本框 15">
            <a:extLst>
              <a:ext uri="{FF2B5EF4-FFF2-40B4-BE49-F238E27FC236}">
                <a16:creationId xmlns:a16="http://schemas.microsoft.com/office/drawing/2014/main" id="{DADB1B47-0045-D111-E09E-90DAAAEB67AE}"/>
              </a:ext>
            </a:extLst>
          </p:cNvPr>
          <p:cNvSpPr txBox="1"/>
          <p:nvPr/>
        </p:nvSpPr>
        <p:spPr>
          <a:xfrm>
            <a:off x="1471026" y="2447183"/>
            <a:ext cx="115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machine learning</a:t>
            </a:r>
            <a:endParaRPr kumimoji="1" lang="zh-CN" altLang="en-US" sz="1400" dirty="0"/>
          </a:p>
        </p:txBody>
      </p:sp>
      <p:sp>
        <p:nvSpPr>
          <p:cNvPr id="15" name="椭圆 16">
            <a:extLst>
              <a:ext uri="{FF2B5EF4-FFF2-40B4-BE49-F238E27FC236}">
                <a16:creationId xmlns:a16="http://schemas.microsoft.com/office/drawing/2014/main" id="{2827EC55-93D0-C4E0-FF46-727443414C73}"/>
              </a:ext>
            </a:extLst>
          </p:cNvPr>
          <p:cNvSpPr/>
          <p:nvPr/>
        </p:nvSpPr>
        <p:spPr>
          <a:xfrm>
            <a:off x="3589075" y="3834138"/>
            <a:ext cx="1718860" cy="68843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D6BCE20E-2E00-D3D3-E7E8-6699B2D8197B}"/>
              </a:ext>
            </a:extLst>
          </p:cNvPr>
          <p:cNvSpPr txBox="1"/>
          <p:nvPr/>
        </p:nvSpPr>
        <p:spPr>
          <a:xfrm>
            <a:off x="3757332" y="3993689"/>
            <a:ext cx="115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BBCU</a:t>
            </a:r>
            <a:endParaRPr kumimoji="1" lang="zh-CN" altLang="en-US" sz="1400" dirty="0"/>
          </a:p>
        </p:txBody>
      </p:sp>
      <p:sp>
        <p:nvSpPr>
          <p:cNvPr id="19" name="椭圆 20">
            <a:extLst>
              <a:ext uri="{FF2B5EF4-FFF2-40B4-BE49-F238E27FC236}">
                <a16:creationId xmlns:a16="http://schemas.microsoft.com/office/drawing/2014/main" id="{41DE581D-32D3-056A-31BF-3867EF56049F}"/>
              </a:ext>
            </a:extLst>
          </p:cNvPr>
          <p:cNvSpPr/>
          <p:nvPr/>
        </p:nvSpPr>
        <p:spPr>
          <a:xfrm>
            <a:off x="6129267" y="3434142"/>
            <a:ext cx="3984730" cy="69710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009335BC-AC07-C4FC-3171-7EB7F68EE1A8}"/>
              </a:ext>
            </a:extLst>
          </p:cNvPr>
          <p:cNvSpPr txBox="1"/>
          <p:nvPr/>
        </p:nvSpPr>
        <p:spPr>
          <a:xfrm>
            <a:off x="7651061" y="3666761"/>
            <a:ext cx="1379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classification</a:t>
            </a:r>
            <a:endParaRPr kumimoji="1" lang="zh-CN" altLang="en-US" sz="1400" dirty="0"/>
          </a:p>
        </p:txBody>
      </p:sp>
      <p:sp>
        <p:nvSpPr>
          <p:cNvPr id="2" name="椭圆 20">
            <a:extLst>
              <a:ext uri="{FF2B5EF4-FFF2-40B4-BE49-F238E27FC236}">
                <a16:creationId xmlns:a16="http://schemas.microsoft.com/office/drawing/2014/main" id="{023A014C-246E-9381-87D0-E2999EACCA1E}"/>
              </a:ext>
            </a:extLst>
          </p:cNvPr>
          <p:cNvSpPr/>
          <p:nvPr/>
        </p:nvSpPr>
        <p:spPr>
          <a:xfrm>
            <a:off x="6133606" y="4321960"/>
            <a:ext cx="3984730" cy="69710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3" name="文本框 21">
            <a:extLst>
              <a:ext uri="{FF2B5EF4-FFF2-40B4-BE49-F238E27FC236}">
                <a16:creationId xmlns:a16="http://schemas.microsoft.com/office/drawing/2014/main" id="{03608882-EFB7-0B1B-789D-4103D419D9BF}"/>
              </a:ext>
            </a:extLst>
          </p:cNvPr>
          <p:cNvSpPr txBox="1"/>
          <p:nvPr/>
        </p:nvSpPr>
        <p:spPr>
          <a:xfrm>
            <a:off x="7840823" y="4513805"/>
            <a:ext cx="163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Object detection</a:t>
            </a:r>
            <a:endParaRPr kumimoji="1"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E0CC232-33FE-3951-82F4-FB650F78D217}"/>
              </a:ext>
            </a:extLst>
          </p:cNvPr>
          <p:cNvSpPr/>
          <p:nvPr/>
        </p:nvSpPr>
        <p:spPr>
          <a:xfrm>
            <a:off x="5492868" y="5111403"/>
            <a:ext cx="3984730" cy="69710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833D9E-461D-ACC3-B673-BB915B8C393A}"/>
              </a:ext>
            </a:extLst>
          </p:cNvPr>
          <p:cNvSpPr txBox="1"/>
          <p:nvPr/>
        </p:nvSpPr>
        <p:spPr>
          <a:xfrm>
            <a:off x="7453675" y="5320580"/>
            <a:ext cx="163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Recognition</a:t>
            </a:r>
          </a:p>
        </p:txBody>
      </p:sp>
      <p:sp>
        <p:nvSpPr>
          <p:cNvPr id="23" name="椭圆 16">
            <a:extLst>
              <a:ext uri="{FF2B5EF4-FFF2-40B4-BE49-F238E27FC236}">
                <a16:creationId xmlns:a16="http://schemas.microsoft.com/office/drawing/2014/main" id="{86025857-90BB-6362-1220-967A3DB3A51C}"/>
              </a:ext>
            </a:extLst>
          </p:cNvPr>
          <p:cNvSpPr/>
          <p:nvPr/>
        </p:nvSpPr>
        <p:spPr>
          <a:xfrm>
            <a:off x="3488543" y="3582887"/>
            <a:ext cx="1971792" cy="152851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4" name="文本框 18">
            <a:extLst>
              <a:ext uri="{FF2B5EF4-FFF2-40B4-BE49-F238E27FC236}">
                <a16:creationId xmlns:a16="http://schemas.microsoft.com/office/drawing/2014/main" id="{A68C9C71-0CBF-A913-88B8-8237803BCA8C}"/>
              </a:ext>
            </a:extLst>
          </p:cNvPr>
          <p:cNvSpPr txBox="1"/>
          <p:nvPr/>
        </p:nvSpPr>
        <p:spPr>
          <a:xfrm>
            <a:off x="3937023" y="4631945"/>
            <a:ext cx="115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06463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A2C0F-7D97-F9FA-ACAF-972BBBD0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FA2A-59E7-0439-5F75-3F3BE317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latin typeface="LinLibertineTB"/>
              </a:rPr>
              <a:t>DIV2K</a:t>
            </a:r>
            <a:r>
              <a:rPr lang="en-US" altLang="zh-CN" sz="1700" b="1" i="0" dirty="0">
                <a:effectLst/>
                <a:latin typeface="Söhne"/>
              </a:rPr>
              <a:t> Dataset: </a:t>
            </a:r>
            <a:r>
              <a:rPr lang="en-US" altLang="zh-CN" sz="1800" b="0" i="0" u="none" strike="noStrike" baseline="0" dirty="0">
                <a:latin typeface="LinLibertineT"/>
              </a:rPr>
              <a:t>DIV2K is an open dataset created by Radu </a:t>
            </a:r>
            <a:r>
              <a:rPr lang="en-US" altLang="zh-CN" sz="1800" dirty="0" err="1">
                <a:latin typeface="LinLibertineT"/>
              </a:rPr>
              <a:t>Timofte</a:t>
            </a:r>
            <a:r>
              <a:rPr lang="en-US" altLang="zh-CN" sz="1800" b="0" i="0" u="none" strike="noStrike" baseline="0" dirty="0">
                <a:latin typeface="LinLibertineT"/>
              </a:rPr>
              <a:t> and </a:t>
            </a:r>
            <a:r>
              <a:rPr lang="en-US" altLang="zh-CN" sz="1800" b="0" i="0" u="none" strike="noStrike" baseline="0" dirty="0" err="1">
                <a:latin typeface="LinLibertineT"/>
              </a:rPr>
              <a:t>Eirikur</a:t>
            </a:r>
            <a:r>
              <a:rPr lang="en-US" altLang="zh-CN" sz="1800" dirty="0">
                <a:latin typeface="LinLibertineT"/>
              </a:rPr>
              <a:t> </a:t>
            </a:r>
            <a:r>
              <a:rPr lang="en-US" altLang="zh-CN" sz="1800" b="0" i="0" u="none" strike="noStrike" baseline="0" dirty="0" err="1">
                <a:latin typeface="LinLibertineT"/>
              </a:rPr>
              <a:t>Agustsson</a:t>
            </a:r>
            <a:r>
              <a:rPr lang="en-US" altLang="zh-CN" sz="1800" b="0" i="0" u="none" strike="noStrike" baseline="0" dirty="0">
                <a:latin typeface="LinLibertineT"/>
              </a:rPr>
              <a:t> in 2017 for Super-Resolution research. </a:t>
            </a:r>
            <a:r>
              <a:rPr lang="en-US" altLang="zh-CN" sz="1800" dirty="0">
                <a:latin typeface="LinLibertineT"/>
              </a:rPr>
              <a:t>It comprises approximately 800 images sourced from various origins including films, natural landscapes, animations, and computer-generated imagery, among others.</a:t>
            </a:r>
            <a:endParaRPr lang="zh-CN" altLang="en-US" sz="1800" dirty="0">
              <a:latin typeface="LinLibertineT"/>
            </a:endParaRPr>
          </a:p>
        </p:txBody>
      </p:sp>
    </p:spTree>
    <p:extLst>
      <p:ext uri="{BB962C8B-B14F-4D97-AF65-F5344CB8AC3E}">
        <p14:creationId xmlns:p14="http://schemas.microsoft.com/office/powerpoint/2010/main" val="187422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96A32E-DC31-6E51-75E7-507FD5E5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8DE85-5E07-4359-3BB8-8AD65D54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46" y="673429"/>
            <a:ext cx="2615679" cy="52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7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ACC6-E184-2EA0-DE25-758C8558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00100"/>
            <a:ext cx="3932237" cy="644236"/>
          </a:xfrm>
        </p:spPr>
        <p:txBody>
          <a:bodyPr/>
          <a:lstStyle/>
          <a:p>
            <a:r>
              <a:rPr lang="en-US" altLang="zh-CN" dirty="0"/>
              <a:t>Model architecture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84BC35-408E-1316-66BF-8F8B9781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1262"/>
            <a:ext cx="895427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A99A88-F2D4-F8AD-42EB-6B93B912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30985-FFA9-59F6-E3C6-4F013FEE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model I used is </a:t>
            </a:r>
          </a:p>
          <a:p>
            <a:r>
              <a:rPr lang="en-US" altLang="zh-CN" sz="2400" dirty="0" err="1"/>
              <a:t>RRDBNet</a:t>
            </a:r>
            <a:r>
              <a:rPr lang="en-US" altLang="zh-CN" sz="2400" dirty="0"/>
              <a:t> model</a:t>
            </a:r>
            <a:endParaRPr lang="en-US" altLang="zh-CN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24BE0A-F657-3366-E62A-DC9373BA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590" y="1732451"/>
            <a:ext cx="4793395" cy="3383573"/>
          </a:xfr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0AE0289F-1872-A100-66A9-B822847DC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RRDBNet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622C-D499-5728-3A7D-714E616D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6E645-3CDA-BD4D-9551-080D35E0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2256592"/>
            <a:ext cx="10783234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763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 Unicode MS</vt:lpstr>
      <vt:lpstr>LinBiolinumTB</vt:lpstr>
      <vt:lpstr>LinLibertineT</vt:lpstr>
      <vt:lpstr>LinLibertineTB</vt:lpstr>
      <vt:lpstr>Söhne</vt:lpstr>
      <vt:lpstr>等线</vt:lpstr>
      <vt:lpstr>等线 Light</vt:lpstr>
      <vt:lpstr>Arial</vt:lpstr>
      <vt:lpstr>Courier New</vt:lpstr>
      <vt:lpstr>Wingdings</vt:lpstr>
      <vt:lpstr>Office Theme</vt:lpstr>
      <vt:lpstr>Exploration for basic binary convolution unit</vt:lpstr>
      <vt:lpstr>basic binary convolution unit</vt:lpstr>
      <vt:lpstr>Objectives</vt:lpstr>
      <vt:lpstr>Relationships with other relevant areas</vt:lpstr>
      <vt:lpstr>Dataset</vt:lpstr>
      <vt:lpstr>Result</vt:lpstr>
      <vt:lpstr>Model architecture</vt:lpstr>
      <vt:lpstr>Model</vt:lpstr>
      <vt:lpstr>results</vt:lpstr>
      <vt:lpstr>Model</vt:lpstr>
      <vt:lpstr>Result</vt:lpstr>
      <vt:lpstr>Has Done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presentation</dc:title>
  <dc:creator>张文宣</dc:creator>
  <cp:lastModifiedBy>文宣 张</cp:lastModifiedBy>
  <cp:revision>44</cp:revision>
  <dcterms:created xsi:type="dcterms:W3CDTF">2023-11-08T06:40:47Z</dcterms:created>
  <dcterms:modified xsi:type="dcterms:W3CDTF">2024-04-17T02:08:44Z</dcterms:modified>
</cp:coreProperties>
</file>