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485" r:id="rId2"/>
    <p:sldId id="256" r:id="rId3"/>
    <p:sldId id="257" r:id="rId4"/>
    <p:sldId id="258" r:id="rId5"/>
    <p:sldId id="259" r:id="rId6"/>
    <p:sldId id="260" r:id="rId7"/>
    <p:sldId id="261" r:id="rId8"/>
    <p:sldId id="266" r:id="rId9"/>
    <p:sldId id="262" r:id="rId10"/>
    <p:sldId id="263" r:id="rId11"/>
    <p:sldId id="264" r:id="rId12"/>
    <p:sldId id="265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孙 文萱" initials="孙" lastIdx="1" clrIdx="0">
    <p:extLst>
      <p:ext uri="{19B8F6BF-5375-455C-9EA6-DF929625EA0E}">
        <p15:presenceInfo xmlns:p15="http://schemas.microsoft.com/office/powerpoint/2012/main" userId="a34070a4b6b13d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EB"/>
    <a:srgbClr val="EDF1F9"/>
    <a:srgbClr val="223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1"/>
    <p:restoredTop sz="94651"/>
  </p:normalViewPr>
  <p:slideViewPr>
    <p:cSldViewPr snapToGrid="0" snapToObjects="1">
      <p:cViewPr varScale="1">
        <p:scale>
          <a:sx n="89" d="100"/>
          <a:sy n="89" d="100"/>
        </p:scale>
        <p:origin x="10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64590-7936-45DE-ADCB-630EFF429B41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0B1C4-8AC2-44B8-BDCC-A1A17FE5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492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2E435-1F29-7147-A5B4-7E61447C0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24857B-414C-E641-851F-5C0B9BA68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D98FC4-0CD2-6F46-B0CB-E2E5CA7A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68F3-EDC8-454B-BE8D-4F5E2FBE3071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7053EC-52C2-3E4A-8CA0-1601B4420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1B23B-5813-F446-BB46-852BEAF3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0170-3083-FE49-969A-B4AECE06E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714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3BA31-9495-E74B-9804-C37F6C3C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BC2AFF-32E9-DC49-BF11-F93B0031E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691C64-359F-D640-A393-1153296CE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68F3-EDC8-454B-BE8D-4F5E2FBE3071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69416-4E0D-064B-B49B-CA9E79EC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1781CE-5AD7-7A45-B232-B2AAF88B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0170-3083-FE49-969A-B4AECE06E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524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BA9443-DE65-4A44-B352-60F2BC3D0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4D053B-78DC-1743-8B3E-E8EEDF750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A5A038-7151-5344-9866-514444DB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68F3-EDC8-454B-BE8D-4F5E2FBE3071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CCF46F-F71F-C546-AEC3-4EBB2D45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35C04-00F2-4349-8EB0-29BE63E1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0170-3083-FE49-969A-B4AECE06E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001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57428-8873-7C4A-A8A3-C145038E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64B97-C0FC-444E-AD6E-F561B1F32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D125DA-C9D7-2840-A447-BB8D7CE2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68F3-EDC8-454B-BE8D-4F5E2FBE3071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6F1DAD-0642-5F4A-86B7-FF88A83C8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01F1E2-8E30-5A4D-A6F3-A884D444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0170-3083-FE49-969A-B4AECE06E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701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E974B-2FE2-2B4D-BBFE-288C62370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3577C1-C085-D440-9410-01E1AFC91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C91CD-5387-1B49-AEEA-0A3F1177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68F3-EDC8-454B-BE8D-4F5E2FBE3071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56E98-EF74-2A4E-8538-6678A64C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540CA2-9ACD-CC40-843E-E9AC8F58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0170-3083-FE49-969A-B4AECE06E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530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55988-9AE0-6C44-93FE-BA8DED6E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015A55-AAA4-AB43-B91F-96AE6229D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328AE4-2F3A-8144-858B-804890621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14D43E-5DF5-694B-8D13-163A9C731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68F3-EDC8-454B-BE8D-4F5E2FBE3071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E3959D-E578-5F4E-8686-0B57A566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DC3B3F-AAD5-7240-BF1D-D418C47F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0170-3083-FE49-969A-B4AECE06E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773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55DED-4C4B-AE4A-AD72-6AF208D9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42C3DD-4AD2-5749-BD4C-783AF51EC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6A9815-F70E-244B-93DF-6EF87D6F6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442781-1DA7-C74A-978F-D126171E1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89F98F-6A74-5044-9F1E-C7A26ABA8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F982C0-0A75-114A-8E0D-033FA4F0D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68F3-EDC8-454B-BE8D-4F5E2FBE3071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8F8FC4-6AD3-894E-91BA-0F4C3535A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8FA16C-954F-1742-A5A6-94A4244B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0170-3083-FE49-969A-B4AECE06E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420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BC0FA-700A-644A-B15F-ACF9B1D4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2EAF39-2B56-4E4C-9FA7-2C049F45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68F3-EDC8-454B-BE8D-4F5E2FBE3071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1D8451-B9EA-1C48-AB40-62E92B8B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5978C8-A235-9C4F-9086-5F42FBB6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0170-3083-FE49-969A-B4AECE06E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202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DA182C-4253-054F-9C0F-E7DAAAF0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68F3-EDC8-454B-BE8D-4F5E2FBE3071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9D5BB3-DB52-FA41-8F54-FF8622FA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90BC95-1DA2-3544-BDF3-387C7B45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0170-3083-FE49-969A-B4AECE06E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817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5F48D-7352-D943-8C45-6341DEF45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75F7C2-6224-C14E-97D3-05EDEF6B2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989ADE-A9DB-D54B-BC1F-7C8135F88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9D9C91-4EB6-2E4C-89F5-F2CC36FF4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68F3-EDC8-454B-BE8D-4F5E2FBE3071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8C6E88-0F9C-4549-8ABC-E0626103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DFF7B7-7884-C54F-B72F-4AF81D7D1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0170-3083-FE49-969A-B4AECE06E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144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3BB56-EBC9-3E4D-86E8-B067F82F9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0BB529-4437-654A-8C98-71BFC7F86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1842C8-5743-9D45-8314-6A659F5A9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68DF29-677F-5E42-9017-3E4B61C9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68F3-EDC8-454B-BE8D-4F5E2FBE3071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D4E822-BA2F-B44F-93CC-61FB6558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A002A3-16AE-3F4D-B351-AC3869E4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0170-3083-FE49-969A-B4AECE06E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629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AE3E87-158F-0744-921E-F7622B4DA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DD6C45-F047-4248-852D-73151CF72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5774E2-8341-FF40-BBBA-73061831C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E68F3-EDC8-454B-BE8D-4F5E2FBE3071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61EDF0-15D1-7D4E-B643-1C8FD964B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FD324A-7476-614B-BBF6-F9F461397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E0170-3083-FE49-969A-B4AECE06E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954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096000" y="433528"/>
            <a:ext cx="4011932" cy="95410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北京师范大学</a:t>
            </a:r>
            <a:endParaRPr lang="en-US" altLang="zh-CN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en-US" altLang="zh-CN" sz="2400" dirty="0">
                <a:latin typeface="Comic Sans MS" panose="030F0702030302020204" pitchFamily="66" charset="0"/>
                <a:ea typeface="华文行楷" panose="02010800040101010101" pitchFamily="2" charset="-122"/>
              </a:rPr>
              <a:t>Beijing Normal University</a:t>
            </a:r>
            <a:endParaRPr lang="zh-CN" altLang="en-US" sz="2400" dirty="0">
              <a:latin typeface="Comic Sans MS" panose="030F0702030302020204" pitchFamily="66" charset="0"/>
              <a:ea typeface="华文行楷" panose="02010800040101010101" pitchFamily="2" charset="-122"/>
            </a:endParaRPr>
          </a:p>
        </p:txBody>
      </p: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1" y="1552169"/>
            <a:ext cx="2387969" cy="3826419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rgbClr val="22385C"/>
          </a:solidFill>
          <a:ln w="5" cap="flat">
            <a:solidFill>
              <a:srgbClr val="24211D"/>
            </a:solidFill>
            <a:prstDash val="solid"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2296560" y="2937549"/>
            <a:ext cx="182819" cy="2259004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16A6370-3AA2-4413-9DCF-02E743EA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991" y="273318"/>
            <a:ext cx="1443103" cy="1274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135D293-BD7A-425E-97E3-DEA6AC90901B}"/>
              </a:ext>
            </a:extLst>
          </p:cNvPr>
          <p:cNvCxnSpPr>
            <a:cxnSpLocks/>
          </p:cNvCxnSpPr>
          <p:nvPr/>
        </p:nvCxnSpPr>
        <p:spPr>
          <a:xfrm>
            <a:off x="3862552" y="2017955"/>
            <a:ext cx="7394027" cy="0"/>
          </a:xfrm>
          <a:prstGeom prst="line">
            <a:avLst/>
          </a:prstGeom>
          <a:noFill/>
          <a:ln w="9525" cap="flat" cmpd="sng" algn="ctr">
            <a:solidFill>
              <a:srgbClr val="22385C"/>
            </a:solidFill>
            <a:prstDash val="solid"/>
          </a:ln>
          <a:effectLst/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563D0A7-6877-4535-95FB-B26643976AC2}"/>
              </a:ext>
            </a:extLst>
          </p:cNvPr>
          <p:cNvCxnSpPr>
            <a:cxnSpLocks/>
          </p:cNvCxnSpPr>
          <p:nvPr/>
        </p:nvCxnSpPr>
        <p:spPr>
          <a:xfrm>
            <a:off x="3862552" y="4378178"/>
            <a:ext cx="7267903" cy="0"/>
          </a:xfrm>
          <a:prstGeom prst="line">
            <a:avLst/>
          </a:prstGeom>
          <a:noFill/>
          <a:ln w="9525" cap="flat" cmpd="sng" algn="ctr">
            <a:solidFill>
              <a:srgbClr val="22385C"/>
            </a:solidFill>
            <a:prstDash val="solid"/>
          </a:ln>
          <a:effectLst/>
        </p:spPr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5FA0F370-165D-4AA6-80FA-456421D38FC5}"/>
              </a:ext>
            </a:extLst>
          </p:cNvPr>
          <p:cNvSpPr txBox="1"/>
          <p:nvPr/>
        </p:nvSpPr>
        <p:spPr>
          <a:xfrm>
            <a:off x="2506315" y="2310527"/>
            <a:ext cx="9869212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News Recommendation with Long- and Short-term User Representations </a:t>
            </a:r>
          </a:p>
          <a:p>
            <a:pPr algn="ctr">
              <a:defRPr/>
            </a:pPr>
            <a:endParaRPr lang="en" altLang="zh-CN" sz="1200" b="1" dirty="0"/>
          </a:p>
          <a:p>
            <a:pPr algn="ctr">
              <a:defRPr/>
            </a:pPr>
            <a:r>
              <a:rPr lang="zh-CN" altLang="en-US" sz="2800" dirty="0"/>
              <a:t>具有长期和短期用户表示的新闻推荐</a:t>
            </a:r>
            <a:endParaRPr lang="en" altLang="zh-CN" sz="2800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E12EB51-480B-48FB-B8AD-C156D15BE8CC}"/>
              </a:ext>
            </a:extLst>
          </p:cNvPr>
          <p:cNvCxnSpPr/>
          <p:nvPr/>
        </p:nvCxnSpPr>
        <p:spPr>
          <a:xfrm>
            <a:off x="5083506" y="6317584"/>
            <a:ext cx="2622884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10D9A19-0219-475E-9124-625592E3BEDA}"/>
              </a:ext>
            </a:extLst>
          </p:cNvPr>
          <p:cNvGrpSpPr/>
          <p:nvPr/>
        </p:nvGrpSpPr>
        <p:grpSpPr>
          <a:xfrm>
            <a:off x="5475295" y="4747717"/>
            <a:ext cx="4420145" cy="1200329"/>
            <a:chOff x="1260161" y="2427099"/>
            <a:chExt cx="4193446" cy="1200329"/>
          </a:xfrm>
        </p:grpSpPr>
        <p:sp>
          <p:nvSpPr>
            <p:cNvPr id="32" name="TextBox 39">
              <a:extLst>
                <a:ext uri="{FF2B5EF4-FFF2-40B4-BE49-F238E27FC236}">
                  <a16:creationId xmlns:a16="http://schemas.microsoft.com/office/drawing/2014/main" id="{06DCDD21-7FF9-49AC-AF60-3FF5E200499A}"/>
                </a:ext>
              </a:extLst>
            </p:cNvPr>
            <p:cNvSpPr txBox="1"/>
            <p:nvPr/>
          </p:nvSpPr>
          <p:spPr bwMode="auto">
            <a:xfrm>
              <a:off x="2801047" y="2427099"/>
              <a:ext cx="2652560" cy="120032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孙文萱</a:t>
              </a:r>
              <a:r>
                <a:rPr lang="en-US" altLang="zh-CN" sz="24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房子源（旁听）     </a:t>
              </a:r>
              <a:endParaRPr lang="en-US" altLang="zh-CN" sz="24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赵诗语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3" name="TextBox 40">
              <a:extLst>
                <a:ext uri="{FF2B5EF4-FFF2-40B4-BE49-F238E27FC236}">
                  <a16:creationId xmlns:a16="http://schemas.microsoft.com/office/drawing/2014/main" id="{0100EC10-96D9-4B07-8917-C5C0BE3B5F86}"/>
                </a:ext>
              </a:extLst>
            </p:cNvPr>
            <p:cNvSpPr txBox="1"/>
            <p:nvPr/>
          </p:nvSpPr>
          <p:spPr bwMode="auto">
            <a:xfrm>
              <a:off x="1260161" y="2427099"/>
              <a:ext cx="1051168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姓名：</a:t>
              </a:r>
            </a:p>
          </p:txBody>
        </p:sp>
      </p:grpSp>
      <p:sp>
        <p:nvSpPr>
          <p:cNvPr id="36" name="TextBox 42">
            <a:extLst>
              <a:ext uri="{FF2B5EF4-FFF2-40B4-BE49-F238E27FC236}">
                <a16:creationId xmlns:a16="http://schemas.microsoft.com/office/drawing/2014/main" id="{D3F6CF11-6AF9-4F81-A4C1-3A18B5944A33}"/>
              </a:ext>
            </a:extLst>
          </p:cNvPr>
          <p:cNvSpPr txBox="1"/>
          <p:nvPr/>
        </p:nvSpPr>
        <p:spPr bwMode="auto">
          <a:xfrm>
            <a:off x="5471422" y="6078127"/>
            <a:ext cx="110799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日期：</a:t>
            </a:r>
          </a:p>
        </p:txBody>
      </p:sp>
      <p:sp>
        <p:nvSpPr>
          <p:cNvPr id="37" name="TextBox 42">
            <a:extLst>
              <a:ext uri="{FF2B5EF4-FFF2-40B4-BE49-F238E27FC236}">
                <a16:creationId xmlns:a16="http://schemas.microsoft.com/office/drawing/2014/main" id="{C4F9A9FF-4550-40D1-82FB-1F00351882C8}"/>
              </a:ext>
            </a:extLst>
          </p:cNvPr>
          <p:cNvSpPr txBox="1"/>
          <p:nvPr/>
        </p:nvSpPr>
        <p:spPr bwMode="auto">
          <a:xfrm>
            <a:off x="7099482" y="6086751"/>
            <a:ext cx="19896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2021.05.12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F19F128-DF6B-0C46-8916-919659C88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540" y="2441570"/>
            <a:ext cx="9351348" cy="4000916"/>
          </a:xfrm>
          <a:prstGeom prst="rect">
            <a:avLst/>
          </a:prstGeom>
        </p:spPr>
      </p:pic>
      <p:sp>
        <p:nvSpPr>
          <p:cNvPr id="6" name="矩形 46">
            <a:extLst>
              <a:ext uri="{FF2B5EF4-FFF2-40B4-BE49-F238E27FC236}">
                <a16:creationId xmlns:a16="http://schemas.microsoft.com/office/drawing/2014/main" id="{6D0F6BA4-40C1-4732-9EF9-10889573A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781" y="335548"/>
            <a:ext cx="5293476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b="1" dirty="0">
                <a:solidFill>
                  <a:srgbClr val="22385C"/>
                </a:solidFill>
                <a:latin typeface="Arial" panose="020B0604020202020204" pitchFamily="34" charset="0"/>
              </a:rPr>
              <a:t>Ablation  Study</a:t>
            </a:r>
            <a:endParaRPr lang="zh-CN" altLang="en-US" b="1" dirty="0">
              <a:solidFill>
                <a:srgbClr val="22385C"/>
              </a:solidFill>
              <a:latin typeface="Arial" panose="020B0604020202020204" pitchFamily="34" charset="0"/>
            </a:endParaRPr>
          </a:p>
        </p:txBody>
      </p:sp>
      <p:sp>
        <p:nvSpPr>
          <p:cNvPr id="7" name="等腰三角形 47">
            <a:extLst>
              <a:ext uri="{FF2B5EF4-FFF2-40B4-BE49-F238E27FC236}">
                <a16:creationId xmlns:a16="http://schemas.microsoft.com/office/drawing/2014/main" id="{BB24DC22-75AA-4F58-98BC-10DBC5A577B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-53049" y="308934"/>
            <a:ext cx="774879" cy="668780"/>
          </a:xfrm>
          <a:prstGeom prst="triangle">
            <a:avLst>
              <a:gd name="adj" fmla="val 50000"/>
            </a:avLst>
          </a:prstGeom>
          <a:solidFill>
            <a:srgbClr val="22385C"/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4B1A04-EDA5-4184-A2B0-2605EF2A838E}"/>
              </a:ext>
            </a:extLst>
          </p:cNvPr>
          <p:cNvSpPr txBox="1">
            <a:spLocks/>
          </p:cNvSpPr>
          <p:nvPr/>
        </p:nvSpPr>
        <p:spPr>
          <a:xfrm>
            <a:off x="6468822" y="1461545"/>
            <a:ext cx="2757220" cy="4524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sz="2600" dirty="0"/>
              <a:t>替换为其他编码器：</a:t>
            </a:r>
            <a:endParaRPr kumimoji="1" lang="en-US" altLang="zh-CN" sz="2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A88D029-FAC5-4F3D-B82F-44FB046EA861}"/>
              </a:ext>
            </a:extLst>
          </p:cNvPr>
          <p:cNvSpPr/>
          <p:nvPr/>
        </p:nvSpPr>
        <p:spPr>
          <a:xfrm>
            <a:off x="1305602" y="1441535"/>
            <a:ext cx="4981392" cy="4924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标题编码器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+ 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的有效性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7F80123-80B7-4558-85B0-080E5B7B1060}"/>
              </a:ext>
            </a:extLst>
          </p:cNvPr>
          <p:cNvSpPr/>
          <p:nvPr/>
        </p:nvSpPr>
        <p:spPr>
          <a:xfrm>
            <a:off x="9974034" y="628790"/>
            <a:ext cx="1549185" cy="18451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  <a:p>
            <a:pPr>
              <a:lnSpc>
                <a:spcPct val="20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+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</a:t>
            </a: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0B66F0FC-5217-4270-8E11-FB5076D4D656}"/>
              </a:ext>
            </a:extLst>
          </p:cNvPr>
          <p:cNvSpPr/>
          <p:nvPr/>
        </p:nvSpPr>
        <p:spPr>
          <a:xfrm>
            <a:off x="9327559" y="1080599"/>
            <a:ext cx="464024" cy="1214313"/>
          </a:xfrm>
          <a:custGeom>
            <a:avLst/>
            <a:gdLst>
              <a:gd name="connsiteX0" fmla="*/ 750633 w 750633"/>
              <a:gd name="connsiteY0" fmla="*/ 0 h 627797"/>
              <a:gd name="connsiteX1" fmla="*/ 6 w 750633"/>
              <a:gd name="connsiteY1" fmla="*/ 327546 h 627797"/>
              <a:gd name="connsiteX2" fmla="*/ 736985 w 750633"/>
              <a:gd name="connsiteY2" fmla="*/ 627797 h 62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0633" h="627797">
                <a:moveTo>
                  <a:pt x="750633" y="0"/>
                </a:moveTo>
                <a:cubicBezTo>
                  <a:pt x="376457" y="111456"/>
                  <a:pt x="2281" y="222913"/>
                  <a:pt x="6" y="327546"/>
                </a:cubicBezTo>
                <a:cubicBezTo>
                  <a:pt x="-2269" y="432179"/>
                  <a:pt x="609606" y="586854"/>
                  <a:pt x="736985" y="627797"/>
                </a:cubicBezTo>
              </a:path>
            </a:pathLst>
          </a:cu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480308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4F99D78-642A-F043-AE26-7E439CED4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92" y="2810472"/>
            <a:ext cx="9812568" cy="3767165"/>
          </a:xfrm>
          <a:prstGeom prst="rect">
            <a:avLst/>
          </a:prstGeom>
        </p:spPr>
      </p:pic>
      <p:sp>
        <p:nvSpPr>
          <p:cNvPr id="7" name="矩形 46">
            <a:extLst>
              <a:ext uri="{FF2B5EF4-FFF2-40B4-BE49-F238E27FC236}">
                <a16:creationId xmlns:a16="http://schemas.microsoft.com/office/drawing/2014/main" id="{90000367-1372-4A3F-AD52-0939477A6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781" y="335548"/>
            <a:ext cx="5293476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b="1" dirty="0">
                <a:solidFill>
                  <a:srgbClr val="22385C"/>
                </a:solidFill>
                <a:latin typeface="Arial" panose="020B0604020202020204" pitchFamily="34" charset="0"/>
              </a:rPr>
              <a:t>Ablation  Study</a:t>
            </a:r>
            <a:endParaRPr lang="zh-CN" altLang="en-US" b="1" dirty="0">
              <a:solidFill>
                <a:srgbClr val="22385C"/>
              </a:solidFill>
              <a:latin typeface="Arial" panose="020B0604020202020204" pitchFamily="34" charset="0"/>
            </a:endParaRPr>
          </a:p>
        </p:txBody>
      </p:sp>
      <p:sp>
        <p:nvSpPr>
          <p:cNvPr id="8" name="等腰三角形 47">
            <a:extLst>
              <a:ext uri="{FF2B5EF4-FFF2-40B4-BE49-F238E27FC236}">
                <a16:creationId xmlns:a16="http://schemas.microsoft.com/office/drawing/2014/main" id="{1D202664-FF5B-434C-977A-C7E9F99E46B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-53049" y="308934"/>
            <a:ext cx="774879" cy="668780"/>
          </a:xfrm>
          <a:prstGeom prst="triangle">
            <a:avLst>
              <a:gd name="adj" fmla="val 50000"/>
            </a:avLst>
          </a:prstGeom>
          <a:solidFill>
            <a:srgbClr val="22385C"/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9C663404-7502-439A-A0B2-83B0E7011E72}"/>
              </a:ext>
            </a:extLst>
          </p:cNvPr>
          <p:cNvSpPr txBox="1">
            <a:spLocks/>
          </p:cNvSpPr>
          <p:nvPr/>
        </p:nvSpPr>
        <p:spPr>
          <a:xfrm>
            <a:off x="5437472" y="1529931"/>
            <a:ext cx="2757220" cy="452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sz="2400" dirty="0"/>
              <a:t>替换为其他方式：</a:t>
            </a:r>
            <a:endParaRPr kumimoji="1" lang="en-US" altLang="zh-CN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0C2859-6880-4D36-B6EF-9A637A652F5D}"/>
              </a:ext>
            </a:extLst>
          </p:cNvPr>
          <p:cNvSpPr/>
          <p:nvPr/>
        </p:nvSpPr>
        <p:spPr>
          <a:xfrm>
            <a:off x="2320119" y="1348338"/>
            <a:ext cx="2959441" cy="8156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主题的有效性</a:t>
            </a:r>
            <a:endParaRPr lang="en-US" altLang="zh-C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（合并主题与子主题）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7F437A4-17C5-4462-89ED-EFC26C6C9C8B}"/>
              </a:ext>
            </a:extLst>
          </p:cNvPr>
          <p:cNvSpPr/>
          <p:nvPr/>
        </p:nvSpPr>
        <p:spPr>
          <a:xfrm>
            <a:off x="8748776" y="690083"/>
            <a:ext cx="1549185" cy="18451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不添加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仅加主题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仅加子主题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732AE05B-8573-40BF-A859-0ED2241DFDD1}"/>
              </a:ext>
            </a:extLst>
          </p:cNvPr>
          <p:cNvSpPr/>
          <p:nvPr/>
        </p:nvSpPr>
        <p:spPr>
          <a:xfrm>
            <a:off x="8120591" y="1148985"/>
            <a:ext cx="464024" cy="1214313"/>
          </a:xfrm>
          <a:custGeom>
            <a:avLst/>
            <a:gdLst>
              <a:gd name="connsiteX0" fmla="*/ 750633 w 750633"/>
              <a:gd name="connsiteY0" fmla="*/ 0 h 627797"/>
              <a:gd name="connsiteX1" fmla="*/ 6 w 750633"/>
              <a:gd name="connsiteY1" fmla="*/ 327546 h 627797"/>
              <a:gd name="connsiteX2" fmla="*/ 736985 w 750633"/>
              <a:gd name="connsiteY2" fmla="*/ 627797 h 62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0633" h="627797">
                <a:moveTo>
                  <a:pt x="750633" y="0"/>
                </a:moveTo>
                <a:cubicBezTo>
                  <a:pt x="376457" y="111456"/>
                  <a:pt x="2281" y="222913"/>
                  <a:pt x="6" y="327546"/>
                </a:cubicBezTo>
                <a:cubicBezTo>
                  <a:pt x="-2269" y="432179"/>
                  <a:pt x="609606" y="586854"/>
                  <a:pt x="736985" y="627797"/>
                </a:cubicBez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526948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8B79F-AF68-A142-A66C-98F0780B5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81" y="1382837"/>
            <a:ext cx="10515600" cy="615551"/>
          </a:xfrm>
        </p:spPr>
        <p:txBody>
          <a:bodyPr/>
          <a:lstStyle/>
          <a:p>
            <a:r>
              <a:rPr kumimoji="1" lang="zh-CN" altLang="en-US" dirty="0"/>
              <a:t>掩盖概率的影响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626ABBD-72A7-F34A-AE9E-E1F7918F32D3}"/>
                  </a:ext>
                </a:extLst>
              </p:cNvPr>
              <p:cNvSpPr txBox="1"/>
              <p:nvPr/>
            </p:nvSpPr>
            <p:spPr>
              <a:xfrm>
                <a:off x="3409987" y="1376102"/>
                <a:ext cx="503318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],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(1,1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400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626ABBD-72A7-F34A-AE9E-E1F7918F3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987" y="1376102"/>
                <a:ext cx="5033188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9ED58C94-3638-7A4A-8D6D-DB851F2AA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894" y="2114766"/>
            <a:ext cx="8172212" cy="4570385"/>
          </a:xfrm>
          <a:prstGeom prst="rect">
            <a:avLst/>
          </a:prstGeom>
        </p:spPr>
      </p:pic>
      <p:sp>
        <p:nvSpPr>
          <p:cNvPr id="7" name="矩形 46">
            <a:extLst>
              <a:ext uri="{FF2B5EF4-FFF2-40B4-BE49-F238E27FC236}">
                <a16:creationId xmlns:a16="http://schemas.microsoft.com/office/drawing/2014/main" id="{BD466240-C11C-47BA-ADE9-5EE7491F9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781" y="335548"/>
            <a:ext cx="5293476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b="1" dirty="0">
                <a:solidFill>
                  <a:srgbClr val="22385C"/>
                </a:solidFill>
                <a:latin typeface="Arial" panose="020B0604020202020204" pitchFamily="34" charset="0"/>
              </a:rPr>
              <a:t>Ablation  Study</a:t>
            </a:r>
            <a:endParaRPr lang="zh-CN" altLang="en-US" b="1" dirty="0">
              <a:solidFill>
                <a:srgbClr val="22385C"/>
              </a:solidFill>
              <a:latin typeface="Arial" panose="020B0604020202020204" pitchFamily="34" charset="0"/>
            </a:endParaRPr>
          </a:p>
        </p:txBody>
      </p:sp>
      <p:sp>
        <p:nvSpPr>
          <p:cNvPr id="8" name="等腰三角形 47">
            <a:extLst>
              <a:ext uri="{FF2B5EF4-FFF2-40B4-BE49-F238E27FC236}">
                <a16:creationId xmlns:a16="http://schemas.microsoft.com/office/drawing/2014/main" id="{FC58D4BB-21EA-4468-9941-12F9E85BB2F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-53049" y="308934"/>
            <a:ext cx="774879" cy="668780"/>
          </a:xfrm>
          <a:prstGeom prst="triangle">
            <a:avLst>
              <a:gd name="adj" fmla="val 50000"/>
            </a:avLst>
          </a:prstGeom>
          <a:solidFill>
            <a:srgbClr val="22385C"/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0242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D3EEAE-14A4-9F4B-89FF-3E5CB4713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7242"/>
            <a:ext cx="10515600" cy="514619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kumimoji="1" lang="zh-CN" altLang="en-US" b="1" dirty="0"/>
              <a:t>新闻编码器</a:t>
            </a:r>
            <a:endParaRPr kumimoji="1" lang="en-US" altLang="zh-CN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dirty="0"/>
              <a:t> 标题：</a:t>
            </a:r>
            <a:r>
              <a:rPr kumimoji="1" lang="en-US" altLang="zh-CN" dirty="0"/>
              <a:t>CNN</a:t>
            </a:r>
            <a:r>
              <a:rPr kumimoji="1" lang="zh-CN" altLang="en-US" dirty="0"/>
              <a:t>联系上下文、注意力网络提取重要信息</a:t>
            </a:r>
            <a:endParaRPr kumimoji="1"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dirty="0"/>
              <a:t> 主题：子主题提供更精细的信息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zh-CN" altLang="en-US" b="1" dirty="0"/>
              <a:t>用户编码器</a:t>
            </a:r>
            <a:endParaRPr kumimoji="1" lang="en-US" altLang="zh-CN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dirty="0"/>
              <a:t> 短期：</a:t>
            </a:r>
            <a:r>
              <a:rPr kumimoji="1" lang="en-US" altLang="zh-CN" dirty="0"/>
              <a:t>GRU</a:t>
            </a:r>
            <a:r>
              <a:rPr kumimoji="1" lang="zh-CN" altLang="en-US" dirty="0"/>
              <a:t>处理最近浏览历史</a:t>
            </a:r>
            <a:endParaRPr kumimoji="1"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dirty="0"/>
              <a:t> 长期与短期表示结合</a:t>
            </a:r>
            <a:endParaRPr kumimoji="1" lang="en-US" altLang="zh-CN" dirty="0"/>
          </a:p>
        </p:txBody>
      </p:sp>
      <p:sp>
        <p:nvSpPr>
          <p:cNvPr id="4" name="矩形 46">
            <a:extLst>
              <a:ext uri="{FF2B5EF4-FFF2-40B4-BE49-F238E27FC236}">
                <a16:creationId xmlns:a16="http://schemas.microsoft.com/office/drawing/2014/main" id="{3A493808-11E1-4AD5-B9F1-52ABC9550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781" y="335548"/>
            <a:ext cx="5293476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b="1" dirty="0">
                <a:solidFill>
                  <a:srgbClr val="22385C"/>
                </a:solidFill>
                <a:latin typeface="Arial" panose="020B0604020202020204" pitchFamily="34" charset="0"/>
              </a:rPr>
              <a:t>Conclusion</a:t>
            </a:r>
            <a:endParaRPr lang="zh-CN" altLang="en-US" b="1" dirty="0">
              <a:solidFill>
                <a:srgbClr val="22385C"/>
              </a:solidFill>
              <a:latin typeface="Arial" panose="020B0604020202020204" pitchFamily="34" charset="0"/>
            </a:endParaRPr>
          </a:p>
        </p:txBody>
      </p:sp>
      <p:sp>
        <p:nvSpPr>
          <p:cNvPr id="5" name="等腰三角形 47">
            <a:extLst>
              <a:ext uri="{FF2B5EF4-FFF2-40B4-BE49-F238E27FC236}">
                <a16:creationId xmlns:a16="http://schemas.microsoft.com/office/drawing/2014/main" id="{CA11A061-5F72-46A6-8D7F-D50C1B83878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-53049" y="308934"/>
            <a:ext cx="774879" cy="668780"/>
          </a:xfrm>
          <a:prstGeom prst="triangle">
            <a:avLst>
              <a:gd name="adj" fmla="val 50000"/>
            </a:avLst>
          </a:prstGeom>
          <a:solidFill>
            <a:srgbClr val="22385C"/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267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8BAE0F5-0756-4E88-97D5-EBE921FC7CBB}"/>
              </a:ext>
            </a:extLst>
          </p:cNvPr>
          <p:cNvSpPr txBox="1"/>
          <p:nvPr/>
        </p:nvSpPr>
        <p:spPr>
          <a:xfrm>
            <a:off x="2945080" y="2875002"/>
            <a:ext cx="63018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 b="1" dirty="0">
                <a:solidFill>
                  <a:srgbClr val="22385C"/>
                </a:solidFill>
                <a:latin typeface="Times New Roman" panose="02020603050405020304" pitchFamily="18" charset="0"/>
                <a:ea typeface="方正兰亭粗黑简体" panose="02000000000000000000" pitchFamily="2" charset="-122"/>
                <a:cs typeface="Times New Roman" panose="02020603050405020304" pitchFamily="18" charset="0"/>
              </a:rPr>
              <a:t>Thank you!</a:t>
            </a:r>
            <a:endParaRPr lang="zh-CN" altLang="en-US" sz="6600" b="1" dirty="0">
              <a:solidFill>
                <a:srgbClr val="22385C"/>
              </a:solidFill>
              <a:latin typeface="Times New Roman" panose="02020603050405020304" pitchFamily="18" charset="0"/>
              <a:ea typeface="方正兰亭粗黑简体" panose="02000000000000000000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30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64907" y="320046"/>
            <a:ext cx="1085802" cy="649401"/>
            <a:chOff x="0" y="3010281"/>
            <a:chExt cx="6441740" cy="3704871"/>
          </a:xfrm>
        </p:grpSpPr>
        <p:sp>
          <p:nvSpPr>
            <p:cNvPr id="5" name="Freeform 5"/>
            <p:cNvSpPr/>
            <p:nvPr/>
          </p:nvSpPr>
          <p:spPr bwMode="auto">
            <a:xfrm>
              <a:off x="1136453" y="4233751"/>
              <a:ext cx="4196555" cy="2481401"/>
            </a:xfrm>
            <a:custGeom>
              <a:avLst/>
              <a:gdLst>
                <a:gd name="T0" fmla="*/ 757 w 757"/>
                <a:gd name="T1" fmla="*/ 322 h 432"/>
                <a:gd name="T2" fmla="*/ 380 w 757"/>
                <a:gd name="T3" fmla="*/ 432 h 432"/>
                <a:gd name="T4" fmla="*/ 0 w 757"/>
                <a:gd name="T5" fmla="*/ 322 h 432"/>
                <a:gd name="T6" fmla="*/ 77 w 757"/>
                <a:gd name="T7" fmla="*/ 0 h 432"/>
                <a:gd name="T8" fmla="*/ 678 w 757"/>
                <a:gd name="T9" fmla="*/ 0 h 432"/>
                <a:gd name="T10" fmla="*/ 757 w 757"/>
                <a:gd name="T11" fmla="*/ 32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7" h="432">
                  <a:moveTo>
                    <a:pt x="757" y="322"/>
                  </a:moveTo>
                  <a:lnTo>
                    <a:pt x="380" y="432"/>
                  </a:lnTo>
                  <a:lnTo>
                    <a:pt x="0" y="322"/>
                  </a:lnTo>
                  <a:lnTo>
                    <a:pt x="77" y="0"/>
                  </a:lnTo>
                  <a:lnTo>
                    <a:pt x="678" y="0"/>
                  </a:lnTo>
                  <a:lnTo>
                    <a:pt x="757" y="322"/>
                  </a:lnTo>
                  <a:close/>
                </a:path>
              </a:pathLst>
            </a:custGeom>
            <a:solidFill>
              <a:srgbClr val="22385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0" y="3010281"/>
              <a:ext cx="6441736" cy="2067834"/>
            </a:xfrm>
            <a:custGeom>
              <a:avLst/>
              <a:gdLst>
                <a:gd name="T0" fmla="*/ 1162 w 1162"/>
                <a:gd name="T1" fmla="*/ 128 h 360"/>
                <a:gd name="T2" fmla="*/ 581 w 1162"/>
                <a:gd name="T3" fmla="*/ 0 h 360"/>
                <a:gd name="T4" fmla="*/ 0 w 1162"/>
                <a:gd name="T5" fmla="*/ 128 h 360"/>
                <a:gd name="T6" fmla="*/ 0 w 1162"/>
                <a:gd name="T7" fmla="*/ 185 h 360"/>
                <a:gd name="T8" fmla="*/ 581 w 1162"/>
                <a:gd name="T9" fmla="*/ 360 h 360"/>
                <a:gd name="T10" fmla="*/ 1162 w 1162"/>
                <a:gd name="T11" fmla="*/ 185 h 360"/>
                <a:gd name="T12" fmla="*/ 1162 w 1162"/>
                <a:gd name="T13" fmla="*/ 12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2" h="360">
                  <a:moveTo>
                    <a:pt x="1162" y="128"/>
                  </a:moveTo>
                  <a:lnTo>
                    <a:pt x="581" y="0"/>
                  </a:lnTo>
                  <a:lnTo>
                    <a:pt x="0" y="128"/>
                  </a:lnTo>
                  <a:lnTo>
                    <a:pt x="0" y="185"/>
                  </a:lnTo>
                  <a:lnTo>
                    <a:pt x="581" y="360"/>
                  </a:lnTo>
                  <a:lnTo>
                    <a:pt x="1162" y="185"/>
                  </a:lnTo>
                  <a:lnTo>
                    <a:pt x="1162" y="1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8"/>
            <p:cNvSpPr/>
            <p:nvPr/>
          </p:nvSpPr>
          <p:spPr bwMode="auto">
            <a:xfrm>
              <a:off x="16633" y="3010281"/>
              <a:ext cx="6425107" cy="1757659"/>
            </a:xfrm>
            <a:custGeom>
              <a:avLst/>
              <a:gdLst>
                <a:gd name="T0" fmla="*/ 578 w 1159"/>
                <a:gd name="T1" fmla="*/ 306 h 306"/>
                <a:gd name="T2" fmla="*/ 0 w 1159"/>
                <a:gd name="T3" fmla="*/ 128 h 306"/>
                <a:gd name="T4" fmla="*/ 578 w 1159"/>
                <a:gd name="T5" fmla="*/ 0 h 306"/>
                <a:gd name="T6" fmla="*/ 1159 w 1159"/>
                <a:gd name="T7" fmla="*/ 128 h 306"/>
                <a:gd name="T8" fmla="*/ 578 w 1159"/>
                <a:gd name="T9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9" h="306">
                  <a:moveTo>
                    <a:pt x="578" y="306"/>
                  </a:moveTo>
                  <a:lnTo>
                    <a:pt x="0" y="128"/>
                  </a:lnTo>
                  <a:lnTo>
                    <a:pt x="578" y="0"/>
                  </a:lnTo>
                  <a:lnTo>
                    <a:pt x="1159" y="128"/>
                  </a:lnTo>
                  <a:lnTo>
                    <a:pt x="578" y="306"/>
                  </a:lnTo>
                  <a:close/>
                </a:path>
              </a:pathLst>
            </a:custGeom>
            <a:solidFill>
              <a:srgbClr val="22385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9"/>
            <p:cNvSpPr/>
            <p:nvPr/>
          </p:nvSpPr>
          <p:spPr bwMode="auto">
            <a:xfrm>
              <a:off x="3098910" y="3802950"/>
              <a:ext cx="2821726" cy="172320"/>
            </a:xfrm>
            <a:custGeom>
              <a:avLst/>
              <a:gdLst>
                <a:gd name="T0" fmla="*/ 335 w 336"/>
                <a:gd name="T1" fmla="*/ 13 h 20"/>
                <a:gd name="T2" fmla="*/ 326 w 336"/>
                <a:gd name="T3" fmla="*/ 19 h 20"/>
                <a:gd name="T4" fmla="*/ 7 w 336"/>
                <a:gd name="T5" fmla="*/ 16 h 20"/>
                <a:gd name="T6" fmla="*/ 0 w 336"/>
                <a:gd name="T7" fmla="*/ 7 h 20"/>
                <a:gd name="T8" fmla="*/ 0 w 336"/>
                <a:gd name="T9" fmla="*/ 7 h 20"/>
                <a:gd name="T10" fmla="*/ 9 w 336"/>
                <a:gd name="T11" fmla="*/ 1 h 20"/>
                <a:gd name="T12" fmla="*/ 329 w 336"/>
                <a:gd name="T13" fmla="*/ 4 h 20"/>
                <a:gd name="T14" fmla="*/ 335 w 336"/>
                <a:gd name="T15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6" h="20">
                  <a:moveTo>
                    <a:pt x="335" y="13"/>
                  </a:moveTo>
                  <a:cubicBezTo>
                    <a:pt x="335" y="17"/>
                    <a:pt x="331" y="20"/>
                    <a:pt x="326" y="19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3"/>
                    <a:pt x="5" y="0"/>
                    <a:pt x="9" y="1"/>
                  </a:cubicBezTo>
                  <a:cubicBezTo>
                    <a:pt x="329" y="4"/>
                    <a:pt x="329" y="4"/>
                    <a:pt x="329" y="4"/>
                  </a:cubicBezTo>
                  <a:cubicBezTo>
                    <a:pt x="333" y="5"/>
                    <a:pt x="336" y="9"/>
                    <a:pt x="335" y="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0"/>
            <p:cNvSpPr/>
            <p:nvPr/>
          </p:nvSpPr>
          <p:spPr bwMode="auto">
            <a:xfrm>
              <a:off x="5817161" y="3833066"/>
              <a:ext cx="133048" cy="970735"/>
            </a:xfrm>
            <a:custGeom>
              <a:avLst/>
              <a:gdLst>
                <a:gd name="T0" fmla="*/ 16 w 16"/>
                <a:gd name="T1" fmla="*/ 104 h 112"/>
                <a:gd name="T2" fmla="*/ 8 w 16"/>
                <a:gd name="T3" fmla="*/ 112 h 112"/>
                <a:gd name="T4" fmla="*/ 8 w 16"/>
                <a:gd name="T5" fmla="*/ 112 h 112"/>
                <a:gd name="T6" fmla="*/ 0 w 16"/>
                <a:gd name="T7" fmla="*/ 104 h 112"/>
                <a:gd name="T8" fmla="*/ 0 w 16"/>
                <a:gd name="T9" fmla="*/ 8 h 112"/>
                <a:gd name="T10" fmla="*/ 8 w 16"/>
                <a:gd name="T11" fmla="*/ 0 h 112"/>
                <a:gd name="T12" fmla="*/ 8 w 16"/>
                <a:gd name="T13" fmla="*/ 0 h 112"/>
                <a:gd name="T14" fmla="*/ 16 w 16"/>
                <a:gd name="T15" fmla="*/ 8 h 112"/>
                <a:gd name="T16" fmla="*/ 16 w 16"/>
                <a:gd name="T17" fmla="*/ 10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12">
                  <a:moveTo>
                    <a:pt x="16" y="104"/>
                  </a:moveTo>
                  <a:cubicBezTo>
                    <a:pt x="16" y="109"/>
                    <a:pt x="13" y="112"/>
                    <a:pt x="8" y="112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3" y="112"/>
                    <a:pt x="0" y="109"/>
                    <a:pt x="0" y="10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lnTo>
                    <a:pt x="16" y="104"/>
                  </a:lnTo>
                  <a:close/>
                </a:path>
              </a:pathLst>
            </a:custGeom>
            <a:solidFill>
              <a:srgbClr val="22385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5660082" y="4664548"/>
              <a:ext cx="443493" cy="459518"/>
            </a:xfrm>
            <a:prstGeom prst="ellipse">
              <a:avLst/>
            </a:prstGeom>
            <a:solidFill>
              <a:srgbClr val="22385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2"/>
            <p:cNvSpPr/>
            <p:nvPr/>
          </p:nvSpPr>
          <p:spPr bwMode="auto">
            <a:xfrm>
              <a:off x="5593558" y="5279157"/>
              <a:ext cx="576541" cy="1079869"/>
            </a:xfrm>
            <a:custGeom>
              <a:avLst/>
              <a:gdLst>
                <a:gd name="T0" fmla="*/ 69 w 69"/>
                <a:gd name="T1" fmla="*/ 114 h 124"/>
                <a:gd name="T2" fmla="*/ 59 w 69"/>
                <a:gd name="T3" fmla="*/ 124 h 124"/>
                <a:gd name="T4" fmla="*/ 10 w 69"/>
                <a:gd name="T5" fmla="*/ 124 h 124"/>
                <a:gd name="T6" fmla="*/ 0 w 69"/>
                <a:gd name="T7" fmla="*/ 114 h 124"/>
                <a:gd name="T8" fmla="*/ 10 w 69"/>
                <a:gd name="T9" fmla="*/ 10 h 124"/>
                <a:gd name="T10" fmla="*/ 20 w 69"/>
                <a:gd name="T11" fmla="*/ 0 h 124"/>
                <a:gd name="T12" fmla="*/ 49 w 69"/>
                <a:gd name="T13" fmla="*/ 0 h 124"/>
                <a:gd name="T14" fmla="*/ 59 w 69"/>
                <a:gd name="T15" fmla="*/ 10 h 124"/>
                <a:gd name="T16" fmla="*/ 69 w 69"/>
                <a:gd name="T17" fmla="*/ 11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124">
                  <a:moveTo>
                    <a:pt x="69" y="114"/>
                  </a:moveTo>
                  <a:cubicBezTo>
                    <a:pt x="69" y="119"/>
                    <a:pt x="64" y="124"/>
                    <a:pt x="59" y="124"/>
                  </a:cubicBezTo>
                  <a:cubicBezTo>
                    <a:pt x="10" y="124"/>
                    <a:pt x="10" y="124"/>
                    <a:pt x="10" y="124"/>
                  </a:cubicBezTo>
                  <a:cubicBezTo>
                    <a:pt x="4" y="124"/>
                    <a:pt x="0" y="119"/>
                    <a:pt x="0" y="114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5"/>
                    <a:pt x="14" y="0"/>
                    <a:pt x="2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5" y="0"/>
                    <a:pt x="59" y="5"/>
                    <a:pt x="59" y="10"/>
                  </a:cubicBezTo>
                  <a:lnTo>
                    <a:pt x="69" y="114"/>
                  </a:lnTo>
                  <a:close/>
                </a:path>
              </a:pathLst>
            </a:custGeom>
            <a:solidFill>
              <a:srgbClr val="22385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3"/>
            <p:cNvSpPr/>
            <p:nvPr/>
          </p:nvSpPr>
          <p:spPr bwMode="auto">
            <a:xfrm>
              <a:off x="5665623" y="5003445"/>
              <a:ext cx="404689" cy="310175"/>
            </a:xfrm>
            <a:custGeom>
              <a:avLst/>
              <a:gdLst>
                <a:gd name="T0" fmla="*/ 48 w 48"/>
                <a:gd name="T1" fmla="*/ 26 h 36"/>
                <a:gd name="T2" fmla="*/ 38 w 48"/>
                <a:gd name="T3" fmla="*/ 36 h 36"/>
                <a:gd name="T4" fmla="*/ 10 w 48"/>
                <a:gd name="T5" fmla="*/ 36 h 36"/>
                <a:gd name="T6" fmla="*/ 0 w 48"/>
                <a:gd name="T7" fmla="*/ 26 h 36"/>
                <a:gd name="T8" fmla="*/ 0 w 48"/>
                <a:gd name="T9" fmla="*/ 10 h 36"/>
                <a:gd name="T10" fmla="*/ 10 w 48"/>
                <a:gd name="T11" fmla="*/ 0 h 36"/>
                <a:gd name="T12" fmla="*/ 38 w 48"/>
                <a:gd name="T13" fmla="*/ 0 h 36"/>
                <a:gd name="T14" fmla="*/ 48 w 48"/>
                <a:gd name="T15" fmla="*/ 10 h 36"/>
                <a:gd name="T16" fmla="*/ 48 w 48"/>
                <a:gd name="T17" fmla="*/ 2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36">
                  <a:moveTo>
                    <a:pt x="48" y="26"/>
                  </a:moveTo>
                  <a:cubicBezTo>
                    <a:pt x="48" y="32"/>
                    <a:pt x="44" y="36"/>
                    <a:pt x="38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4" y="36"/>
                    <a:pt x="0" y="32"/>
                    <a:pt x="0" y="2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4" y="0"/>
                    <a:pt x="48" y="4"/>
                    <a:pt x="48" y="10"/>
                  </a:cubicBezTo>
                  <a:lnTo>
                    <a:pt x="48" y="26"/>
                  </a:lnTo>
                  <a:close/>
                </a:path>
              </a:pathLst>
            </a:custGeom>
            <a:solidFill>
              <a:srgbClr val="22385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2816181" y="3711047"/>
              <a:ext cx="820462" cy="3044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245432" y="173074"/>
            <a:ext cx="2366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2238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463796" y="801271"/>
            <a:ext cx="214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solidFill>
                  <a:srgbClr val="22385C"/>
                </a:solidFill>
                <a:latin typeface="Times New Roman" panose="02020603050405020304" pitchFamily="18" charset="0"/>
                <a:ea typeface="造字工房悦黑体验版纤细体" pitchFamily="50" charset="-122"/>
                <a:cs typeface="Times New Roman" panose="02020603050405020304" pitchFamily="18" charset="0"/>
              </a:rPr>
              <a:t>CONTENTS</a:t>
            </a:r>
            <a:endParaRPr lang="zh-CN" altLang="en-US" sz="2800" dirty="0">
              <a:solidFill>
                <a:srgbClr val="22385C"/>
              </a:solidFill>
              <a:latin typeface="Times New Roman" panose="02020603050405020304" pitchFamily="18" charset="0"/>
              <a:ea typeface="造字工房悦黑体验版纤细体" pitchFamily="50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32B858E-03CC-469D-8AFA-347BE595A504}"/>
              </a:ext>
            </a:extLst>
          </p:cNvPr>
          <p:cNvGrpSpPr/>
          <p:nvPr/>
        </p:nvGrpSpPr>
        <p:grpSpPr>
          <a:xfrm flipH="1">
            <a:off x="4393746" y="1117864"/>
            <a:ext cx="6169682" cy="1305820"/>
            <a:chOff x="1489763" y="1640182"/>
            <a:chExt cx="6169682" cy="1305820"/>
          </a:xfrm>
        </p:grpSpPr>
        <p:grpSp>
          <p:nvGrpSpPr>
            <p:cNvPr id="22" name="组合 21"/>
            <p:cNvGrpSpPr/>
            <p:nvPr/>
          </p:nvGrpSpPr>
          <p:grpSpPr>
            <a:xfrm>
              <a:off x="1489763" y="1640182"/>
              <a:ext cx="6169682" cy="913777"/>
              <a:chOff x="5453932" y="1236370"/>
              <a:chExt cx="6169682" cy="913777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5453932" y="1502147"/>
                <a:ext cx="648000" cy="648000"/>
              </a:xfrm>
              <a:prstGeom prst="ellipse">
                <a:avLst/>
              </a:prstGeom>
              <a:solidFill>
                <a:srgbClr val="2238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5453932" y="1479179"/>
                <a:ext cx="5322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方正兰亭粗黑简体" panose="02000000000000000000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sz="3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方正兰亭粗黑简体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6525653" y="1236370"/>
                <a:ext cx="5097961" cy="523220"/>
              </a:xfrm>
              <a:prstGeom prst="rect">
                <a:avLst/>
              </a:prstGeom>
              <a:solidFill>
                <a:srgbClr val="EDF1F9"/>
              </a:solidFill>
              <a:effectLst>
                <a:softEdge rad="3175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rgbClr val="22385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News</a:t>
                </a:r>
                <a:r>
                  <a:rPr lang="zh-CN" altLang="en-US" sz="2800" b="1" dirty="0">
                    <a:solidFill>
                      <a:srgbClr val="22385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</a:t>
                </a:r>
                <a:r>
                  <a:rPr lang="en-US" altLang="zh-CN" sz="2800" b="1" dirty="0">
                    <a:solidFill>
                      <a:srgbClr val="22385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Encoder</a:t>
                </a: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3929CF55-C4D4-4E70-A999-E2C505E2BB01}"/>
                </a:ext>
              </a:extLst>
            </p:cNvPr>
            <p:cNvSpPr txBox="1"/>
            <p:nvPr/>
          </p:nvSpPr>
          <p:spPr>
            <a:xfrm>
              <a:off x="2537812" y="2422782"/>
              <a:ext cx="5121633" cy="523220"/>
            </a:xfrm>
            <a:prstGeom prst="rect">
              <a:avLst/>
            </a:prstGeom>
            <a:solidFill>
              <a:srgbClr val="EDF1F9"/>
            </a:solidFill>
            <a:effectLst>
              <a:softEdge rad="3175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2238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   Encoder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E6EC071-6D91-432E-A05D-A060BDC3FB8C}"/>
              </a:ext>
            </a:extLst>
          </p:cNvPr>
          <p:cNvGrpSpPr/>
          <p:nvPr/>
        </p:nvGrpSpPr>
        <p:grpSpPr>
          <a:xfrm>
            <a:off x="1952151" y="3063936"/>
            <a:ext cx="6246447" cy="684221"/>
            <a:chOff x="5592320" y="1113259"/>
            <a:chExt cx="6246447" cy="684221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CEABF366-2F92-4BDB-9680-33D4344694E3}"/>
                </a:ext>
              </a:extLst>
            </p:cNvPr>
            <p:cNvSpPr/>
            <p:nvPr/>
          </p:nvSpPr>
          <p:spPr>
            <a:xfrm>
              <a:off x="5592320" y="1149480"/>
              <a:ext cx="648000" cy="648000"/>
            </a:xfrm>
            <a:prstGeom prst="ellipse">
              <a:avLst/>
            </a:prstGeom>
            <a:solidFill>
              <a:srgbClr val="2238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7C342CBE-33EA-48F8-9977-C338EAB0BBDE}"/>
                </a:ext>
              </a:extLst>
            </p:cNvPr>
            <p:cNvSpPr txBox="1"/>
            <p:nvPr/>
          </p:nvSpPr>
          <p:spPr>
            <a:xfrm>
              <a:off x="5708057" y="1113259"/>
              <a:ext cx="5322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方正兰亭粗黑简体" panose="02000000000000000000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方正兰亭粗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2BE3E6D9-EECA-4FE6-9598-2FF798A9A215}"/>
                </a:ext>
              </a:extLst>
            </p:cNvPr>
            <p:cNvSpPr txBox="1"/>
            <p:nvPr/>
          </p:nvSpPr>
          <p:spPr>
            <a:xfrm>
              <a:off x="6740806" y="1206103"/>
              <a:ext cx="5097961" cy="523220"/>
            </a:xfrm>
            <a:prstGeom prst="rect">
              <a:avLst/>
            </a:prstGeom>
            <a:solidFill>
              <a:srgbClr val="FFFAEB"/>
            </a:solidFill>
            <a:effectLst>
              <a:softEdge rad="3175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2238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Model   Training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6900524-35ED-4CD8-B753-8787234C5C10}"/>
              </a:ext>
            </a:extLst>
          </p:cNvPr>
          <p:cNvGrpSpPr/>
          <p:nvPr/>
        </p:nvGrpSpPr>
        <p:grpSpPr>
          <a:xfrm flipH="1">
            <a:off x="4393745" y="4388409"/>
            <a:ext cx="6169683" cy="660052"/>
            <a:chOff x="5453931" y="1151149"/>
            <a:chExt cx="6169683" cy="660052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CA63BFD6-944B-46E6-ACF7-5E95B838C25A}"/>
                </a:ext>
              </a:extLst>
            </p:cNvPr>
            <p:cNvSpPr/>
            <p:nvPr/>
          </p:nvSpPr>
          <p:spPr>
            <a:xfrm>
              <a:off x="5453931" y="1163201"/>
              <a:ext cx="648000" cy="648000"/>
            </a:xfrm>
            <a:prstGeom prst="ellipse">
              <a:avLst/>
            </a:prstGeom>
            <a:solidFill>
              <a:srgbClr val="2238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0CFC656-004B-4230-BBC6-3F66C5518BD8}"/>
                </a:ext>
              </a:extLst>
            </p:cNvPr>
            <p:cNvSpPr txBox="1"/>
            <p:nvPr/>
          </p:nvSpPr>
          <p:spPr>
            <a:xfrm>
              <a:off x="5453932" y="1151149"/>
              <a:ext cx="5322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方正兰亭粗黑简体" panose="02000000000000000000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方正兰亭粗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60A2211C-74FF-4FF6-8B27-3ACE2642250A}"/>
                </a:ext>
              </a:extLst>
            </p:cNvPr>
            <p:cNvSpPr txBox="1"/>
            <p:nvPr/>
          </p:nvSpPr>
          <p:spPr>
            <a:xfrm>
              <a:off x="6525653" y="1236370"/>
              <a:ext cx="5097961" cy="523220"/>
            </a:xfrm>
            <a:prstGeom prst="rect">
              <a:avLst/>
            </a:prstGeom>
            <a:solidFill>
              <a:srgbClr val="EDF1F9"/>
            </a:solidFill>
            <a:effectLst>
              <a:softEdge rad="3175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2238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Performance  evaluation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AD70BD60-6698-48BF-A4DC-AD6B0F149E0F}"/>
              </a:ext>
            </a:extLst>
          </p:cNvPr>
          <p:cNvGrpSpPr/>
          <p:nvPr/>
        </p:nvGrpSpPr>
        <p:grpSpPr>
          <a:xfrm>
            <a:off x="1952151" y="5688712"/>
            <a:ext cx="6246447" cy="684221"/>
            <a:chOff x="5592320" y="1113259"/>
            <a:chExt cx="6246447" cy="684221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5B3462BD-E28E-4CAF-8A4E-5DE510A54650}"/>
                </a:ext>
              </a:extLst>
            </p:cNvPr>
            <p:cNvSpPr/>
            <p:nvPr/>
          </p:nvSpPr>
          <p:spPr>
            <a:xfrm>
              <a:off x="5592320" y="1149480"/>
              <a:ext cx="648000" cy="648000"/>
            </a:xfrm>
            <a:prstGeom prst="ellipse">
              <a:avLst/>
            </a:prstGeom>
            <a:solidFill>
              <a:srgbClr val="2238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EFF31DDB-463D-49BD-8DBA-EACE1F38CCBC}"/>
                </a:ext>
              </a:extLst>
            </p:cNvPr>
            <p:cNvSpPr txBox="1"/>
            <p:nvPr/>
          </p:nvSpPr>
          <p:spPr>
            <a:xfrm>
              <a:off x="5708057" y="1113259"/>
              <a:ext cx="5322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方正兰亭粗黑简体" panose="02000000000000000000" pitchFamily="2" charset="-122"/>
                  <a:cs typeface="Times New Roman" panose="02020603050405020304" pitchFamily="18" charset="0"/>
                </a:rPr>
                <a:t>4</a:t>
              </a:r>
              <a:endPara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方正兰亭粗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B70BBAE8-9385-4798-8D19-BA050BFF56E5}"/>
                </a:ext>
              </a:extLst>
            </p:cNvPr>
            <p:cNvSpPr txBox="1"/>
            <p:nvPr/>
          </p:nvSpPr>
          <p:spPr>
            <a:xfrm>
              <a:off x="6740806" y="1211870"/>
              <a:ext cx="5097961" cy="523220"/>
            </a:xfrm>
            <a:prstGeom prst="rect">
              <a:avLst/>
            </a:prstGeom>
            <a:solidFill>
              <a:srgbClr val="FFFAEB"/>
            </a:solidFill>
            <a:effectLst>
              <a:softEdge rad="3175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2238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Ablation  Study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6">
            <a:extLst>
              <a:ext uri="{FF2B5EF4-FFF2-40B4-BE49-F238E27FC236}">
                <a16:creationId xmlns:a16="http://schemas.microsoft.com/office/drawing/2014/main" id="{B6459963-3409-43BF-B262-D12810E09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635" y="335548"/>
            <a:ext cx="4824186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b="1" dirty="0">
                <a:solidFill>
                  <a:srgbClr val="22385C"/>
                </a:solidFill>
                <a:latin typeface="Arial" panose="020B0604020202020204" pitchFamily="34" charset="0"/>
              </a:rPr>
              <a:t>推荐系统</a:t>
            </a:r>
            <a:r>
              <a:rPr lang="en-US" altLang="zh-CN" b="1" dirty="0">
                <a:solidFill>
                  <a:srgbClr val="22385C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b="1" dirty="0">
                <a:solidFill>
                  <a:srgbClr val="22385C"/>
                </a:solidFill>
                <a:latin typeface="Arial" panose="020B0604020202020204" pitchFamily="34" charset="0"/>
              </a:rPr>
              <a:t>新闻推荐</a:t>
            </a:r>
          </a:p>
        </p:txBody>
      </p:sp>
      <p:sp>
        <p:nvSpPr>
          <p:cNvPr id="5" name="等腰三角形 47">
            <a:extLst>
              <a:ext uri="{FF2B5EF4-FFF2-40B4-BE49-F238E27FC236}">
                <a16:creationId xmlns:a16="http://schemas.microsoft.com/office/drawing/2014/main" id="{B7D26CD0-EF19-4B16-8774-2E2DC0A01EC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-53049" y="308934"/>
            <a:ext cx="774879" cy="668780"/>
          </a:xfrm>
          <a:prstGeom prst="triangle">
            <a:avLst>
              <a:gd name="adj" fmla="val 50000"/>
            </a:avLst>
          </a:prstGeom>
          <a:solidFill>
            <a:srgbClr val="22385C"/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08F0361-6344-45A2-951A-6FA249FD1016}"/>
              </a:ext>
            </a:extLst>
          </p:cNvPr>
          <p:cNvSpPr/>
          <p:nvPr/>
        </p:nvSpPr>
        <p:spPr>
          <a:xfrm>
            <a:off x="668781" y="3367445"/>
            <a:ext cx="114638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核心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979D17-5F1C-4F0E-BD91-C67D33391F85}"/>
              </a:ext>
            </a:extLst>
          </p:cNvPr>
          <p:cNvSpPr/>
          <p:nvPr/>
        </p:nvSpPr>
        <p:spPr>
          <a:xfrm>
            <a:off x="2528407" y="2073577"/>
            <a:ext cx="346296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用户表示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representations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E8C3D1F-CFD9-490F-82BD-B7B69A99E9F2}"/>
              </a:ext>
            </a:extLst>
          </p:cNvPr>
          <p:cNvSpPr/>
          <p:nvPr/>
        </p:nvSpPr>
        <p:spPr>
          <a:xfrm>
            <a:off x="2528407" y="4639347"/>
            <a:ext cx="346296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新闻表示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representations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71AAAF3-4665-4098-831E-69A008C1494E}"/>
              </a:ext>
            </a:extLst>
          </p:cNvPr>
          <p:cNvSpPr/>
          <p:nvPr/>
        </p:nvSpPr>
        <p:spPr>
          <a:xfrm>
            <a:off x="6916225" y="1873522"/>
            <a:ext cx="4227172" cy="40011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长期偏好，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- term  preference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32636BA-83F5-4D32-9B2D-441DDA415C1D}"/>
              </a:ext>
            </a:extLst>
          </p:cNvPr>
          <p:cNvSpPr/>
          <p:nvPr/>
        </p:nvSpPr>
        <p:spPr>
          <a:xfrm>
            <a:off x="6916225" y="2967335"/>
            <a:ext cx="4227172" cy="40011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短期兴趣，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- term  interest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33B697F-ADDB-4491-A8FC-A10589EF694C}"/>
              </a:ext>
            </a:extLst>
          </p:cNvPr>
          <p:cNvSpPr/>
          <p:nvPr/>
        </p:nvSpPr>
        <p:spPr>
          <a:xfrm>
            <a:off x="6916225" y="4916346"/>
            <a:ext cx="4227172" cy="400110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标题，主题，子主题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80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F1DAD5-FCE4-4D46-9694-5BA49BD45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153" y="1299254"/>
            <a:ext cx="3965389" cy="222776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b="1" dirty="0"/>
              <a:t>标题编码器</a:t>
            </a:r>
            <a:endParaRPr kumimoji="1" lang="en-US" altLang="zh-CN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zh-CN" altLang="en-US" dirty="0"/>
              <a:t>单词嵌入</a:t>
            </a:r>
            <a:endParaRPr kumimoji="1"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zh-CN" altLang="en-US" dirty="0"/>
              <a:t>卷积神经网络（</a:t>
            </a:r>
            <a:r>
              <a:rPr kumimoji="1" lang="en-US" altLang="zh-CN" dirty="0"/>
              <a:t>CNN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zh-CN" altLang="en-US" dirty="0"/>
              <a:t>注意力网络</a:t>
            </a: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5304CA-2FC0-454C-85BB-047D269C6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634" y="914400"/>
            <a:ext cx="7467600" cy="5029200"/>
          </a:xfrm>
          <a:prstGeom prst="rect">
            <a:avLst/>
          </a:prstGeom>
        </p:spPr>
      </p:pic>
      <p:sp>
        <p:nvSpPr>
          <p:cNvPr id="6" name="矩形 46">
            <a:extLst>
              <a:ext uri="{FF2B5EF4-FFF2-40B4-BE49-F238E27FC236}">
                <a16:creationId xmlns:a16="http://schemas.microsoft.com/office/drawing/2014/main" id="{44243136-8663-4285-8E59-BAB7CBEDA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635" y="335548"/>
            <a:ext cx="4824186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b="1" dirty="0">
                <a:solidFill>
                  <a:srgbClr val="22385C"/>
                </a:solidFill>
                <a:latin typeface="Arial" panose="020B0604020202020204" pitchFamily="34" charset="0"/>
              </a:rPr>
              <a:t>新闻编码器</a:t>
            </a:r>
          </a:p>
        </p:txBody>
      </p:sp>
      <p:sp>
        <p:nvSpPr>
          <p:cNvPr id="7" name="等腰三角形 47">
            <a:extLst>
              <a:ext uri="{FF2B5EF4-FFF2-40B4-BE49-F238E27FC236}">
                <a16:creationId xmlns:a16="http://schemas.microsoft.com/office/drawing/2014/main" id="{8DDDFEA0-A85C-4E14-A426-EB50636696B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-53049" y="308934"/>
            <a:ext cx="774879" cy="668780"/>
          </a:xfrm>
          <a:prstGeom prst="triangle">
            <a:avLst>
              <a:gd name="adj" fmla="val 50000"/>
            </a:avLst>
          </a:prstGeom>
          <a:solidFill>
            <a:srgbClr val="22385C"/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BCB0D4FE-0B63-4F75-85DE-A40A4ECE7780}"/>
              </a:ext>
            </a:extLst>
          </p:cNvPr>
          <p:cNvSpPr txBox="1">
            <a:spLocks/>
          </p:cNvSpPr>
          <p:nvPr/>
        </p:nvSpPr>
        <p:spPr>
          <a:xfrm>
            <a:off x="422153" y="3875169"/>
            <a:ext cx="3679211" cy="1873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zh-CN" altLang="en-US" b="1" dirty="0"/>
              <a:t>主题编码器</a:t>
            </a:r>
            <a:endParaRPr kumimoji="1" lang="en-US" altLang="zh-CN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zh-CN" altLang="en-US" dirty="0"/>
              <a:t>主题作为</a:t>
            </a:r>
            <a:r>
              <a:rPr kumimoji="1" lang="en-US" altLang="zh-CN" dirty="0"/>
              <a:t>ID</a:t>
            </a:r>
            <a:r>
              <a:rPr kumimoji="1" lang="zh-CN" altLang="en-US" dirty="0"/>
              <a:t>嵌入</a:t>
            </a:r>
            <a:endParaRPr kumimoji="1"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zh-CN" altLang="en-US" dirty="0"/>
              <a:t>子主题作为</a:t>
            </a:r>
            <a:r>
              <a:rPr kumimoji="1" lang="en-US" altLang="zh-CN" dirty="0"/>
              <a:t>ID</a:t>
            </a:r>
            <a:r>
              <a:rPr kumimoji="1" lang="zh-CN" altLang="en-US" dirty="0"/>
              <a:t>嵌入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545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6A11397-F3DC-894B-9775-406AE548A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428" y="2441800"/>
            <a:ext cx="7752117" cy="3341202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C8E817-A7B6-5747-8799-EAFBE8F82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390" y="1225123"/>
            <a:ext cx="4326300" cy="51744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600" b="1" dirty="0"/>
              <a:t>短期用户表示（</a:t>
            </a:r>
            <a:r>
              <a:rPr kumimoji="1" lang="en-US" altLang="zh-CN" sz="2600" b="1" dirty="0"/>
              <a:t>STUR</a:t>
            </a:r>
            <a:r>
              <a:rPr kumimoji="1" lang="zh-CN" altLang="en-US" sz="2600" b="1" dirty="0"/>
              <a:t>）</a:t>
            </a:r>
            <a:endParaRPr kumimoji="1" lang="en-US" altLang="zh-CN" sz="2600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zh-CN" altLang="en-US" dirty="0"/>
              <a:t>使用门控循环网络（</a:t>
            </a:r>
            <a:r>
              <a:rPr kumimoji="1" lang="en-US" altLang="zh-CN" dirty="0"/>
              <a:t>GRU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zh-CN" altLang="en-US" sz="2600" b="1" dirty="0"/>
              <a:t>长期用户表示（</a:t>
            </a:r>
            <a:r>
              <a:rPr kumimoji="1" lang="en-US" altLang="zh-CN" sz="2600" b="1" dirty="0"/>
              <a:t>LTUR</a:t>
            </a:r>
            <a:r>
              <a:rPr kumimoji="1" lang="zh-CN" altLang="en-US" sz="2600" b="1" dirty="0"/>
              <a:t>）</a:t>
            </a:r>
            <a:endParaRPr kumimoji="1" lang="en-US" altLang="zh-CN" sz="2600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zh-CN" altLang="en-US" dirty="0"/>
              <a:t>用户</a:t>
            </a:r>
            <a:r>
              <a:rPr kumimoji="1" lang="en-US" altLang="zh-CN" dirty="0"/>
              <a:t>ID</a:t>
            </a:r>
            <a:r>
              <a:rPr kumimoji="1" lang="zh-CN" altLang="en-US" dirty="0"/>
              <a:t>嵌入</a:t>
            </a:r>
            <a:endParaRPr kumimoji="1"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zh-CN" altLang="en-US" sz="2600" b="1" dirty="0"/>
              <a:t>组合两种表示</a:t>
            </a:r>
            <a:endParaRPr kumimoji="1" lang="en-US" altLang="zh-CN" sz="2600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en-US" altLang="zh-CN" dirty="0"/>
              <a:t>LSTUR-</a:t>
            </a:r>
            <a:r>
              <a:rPr kumimoji="1" lang="en-US" altLang="zh-CN" dirty="0" err="1"/>
              <a:t>ini</a:t>
            </a:r>
            <a:endParaRPr kumimoji="1"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en-US" altLang="zh-CN" dirty="0"/>
              <a:t>LSTUR-con</a:t>
            </a:r>
          </a:p>
          <a:p>
            <a:endParaRPr kumimoji="1" lang="zh-CN" altLang="en-US" dirty="0"/>
          </a:p>
        </p:txBody>
      </p:sp>
      <p:sp>
        <p:nvSpPr>
          <p:cNvPr id="6" name="矩形 46">
            <a:extLst>
              <a:ext uri="{FF2B5EF4-FFF2-40B4-BE49-F238E27FC236}">
                <a16:creationId xmlns:a16="http://schemas.microsoft.com/office/drawing/2014/main" id="{71C819A9-8793-4404-BD13-06E1790A0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635" y="335548"/>
            <a:ext cx="4824186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b="1" dirty="0">
                <a:solidFill>
                  <a:srgbClr val="22385C"/>
                </a:solidFill>
                <a:latin typeface="Arial" panose="020B0604020202020204" pitchFamily="34" charset="0"/>
              </a:rPr>
              <a:t>用户编码器（</a:t>
            </a:r>
            <a:r>
              <a:rPr lang="en-US" altLang="zh-CN" b="1" dirty="0">
                <a:solidFill>
                  <a:srgbClr val="22385C"/>
                </a:solidFill>
                <a:latin typeface="Arial" panose="020B0604020202020204" pitchFamily="34" charset="0"/>
              </a:rPr>
              <a:t>LSTUR</a:t>
            </a:r>
            <a:r>
              <a:rPr lang="zh-CN" altLang="en-US" b="1" dirty="0">
                <a:solidFill>
                  <a:srgbClr val="22385C"/>
                </a:solidFill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7" name="等腰三角形 47">
            <a:extLst>
              <a:ext uri="{FF2B5EF4-FFF2-40B4-BE49-F238E27FC236}">
                <a16:creationId xmlns:a16="http://schemas.microsoft.com/office/drawing/2014/main" id="{9AB41A41-09F7-42E5-B52F-611EB3BBEF7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-53049" y="308934"/>
            <a:ext cx="774879" cy="668780"/>
          </a:xfrm>
          <a:prstGeom prst="triangle">
            <a:avLst>
              <a:gd name="adj" fmla="val 50000"/>
            </a:avLst>
          </a:prstGeom>
          <a:solidFill>
            <a:srgbClr val="22385C"/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671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CB173D-45E8-7747-8E5F-2652528002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76863" y="1569493"/>
                <a:ext cx="9573607" cy="4634766"/>
              </a:xfrm>
            </p:spPr>
            <p:txBody>
              <a:bodyPr/>
              <a:lstStyle/>
              <a:p>
                <a:r>
                  <a:rPr kumimoji="1" lang="zh-CN" altLang="en-US" dirty="0"/>
                  <a:t>新闻点击概率得分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zh-CN" altLang="zh-CN" dirty="0"/>
              </a:p>
              <a:p>
                <a:r>
                  <a:rPr kumimoji="1" lang="zh-CN" altLang="en-US" dirty="0"/>
                  <a:t>负采样技术</a:t>
                </a: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kumimoji="1" lang="zh-CN" altLang="en-US" dirty="0"/>
                  <a:t>损失函数</a:t>
                </a:r>
                <a:endParaRPr kumimoji="1" lang="en-US" altLang="zh-CN" dirty="0"/>
              </a:p>
              <a:p>
                <a:pPr marL="457200" lvl="1" indent="0">
                  <a:buNone/>
                </a:pPr>
                <a:endParaRPr kumimoji="1" lang="en-US" altLang="zh-CN" dirty="0"/>
              </a:p>
              <a:p>
                <a:pPr marL="457200" lvl="1" indent="0">
                  <a:buNone/>
                </a:pPr>
                <a:endParaRPr kumimoji="1" lang="en-US" altLang="zh-CN" dirty="0"/>
              </a:p>
              <a:p>
                <a:pPr marL="457200" lvl="1" indent="0">
                  <a:buNone/>
                </a:pPr>
                <a:endParaRPr kumimoji="1" lang="en-US" altLang="zh-CN" dirty="0"/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kumimoji="1" lang="zh-CN" altLang="en-US" dirty="0"/>
                  <a:t>掩盖长期表示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CB173D-45E8-7747-8E5F-2652528002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76863" y="1569493"/>
                <a:ext cx="9573607" cy="4634766"/>
              </a:xfrm>
              <a:blipFill>
                <a:blip r:embed="rId2"/>
                <a:stretch>
                  <a:fillRect l="-1146" t="-22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DD5E77A-7A0C-6542-92E3-663B97124835}"/>
                  </a:ext>
                </a:extLst>
              </p:cNvPr>
              <p:cNvSpPr txBox="1"/>
              <p:nvPr/>
            </p:nvSpPr>
            <p:spPr>
              <a:xfrm>
                <a:off x="4250666" y="3170458"/>
                <a:ext cx="6271758" cy="1154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zh-CN" altLang="zh-CN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2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bSup>
                      <m:r>
                        <a:rPr lang="en-US" altLang="zh-CN" sz="2200">
                          <a:latin typeface="Cambria Math" panose="02040503050406030204" pitchFamily="18" charset="0"/>
                        </a:rPr>
                        <m:t> </m:t>
                      </m:r>
                      <m:r>
                        <m:rPr>
                          <m:sty m:val="p"/>
                        </m:rPr>
                        <a:rPr lang="en-US" altLang="zh-CN" sz="2200">
                          <a:latin typeface="Cambria Math" panose="02040503050406030204" pitchFamily="18" charset="0"/>
                        </a:rPr>
                        <m:t>log</m:t>
                      </m:r>
                      <m:f>
                        <m:fPr>
                          <m:ctrlPr>
                            <a:rPr lang="zh-CN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zh-CN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zh-CN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2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zh-CN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zh-CN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zh-CN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2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zh-CN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  <m:r>
                            <a:rPr lang="en-US" altLang="zh-CN" sz="220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en-US" altLang="zh-CN" sz="2200">
                              <a:latin typeface="Cambria Math" panose="02040503050406030204" pitchFamily="18" charset="0"/>
                            </a:rPr>
                            <m:t> </m:t>
                          </m:r>
                          <m:r>
                            <m:rPr>
                              <m:sty m:val="p"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zh-CN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zh-CN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2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zh-CN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20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kumimoji="1" lang="zh-CN" altLang="en-US" sz="22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DD5E77A-7A0C-6542-92E3-663B97124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666" y="3170458"/>
                <a:ext cx="6271758" cy="11543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2C8A82E-C3A5-7245-AEC3-E2AE5F8415AB}"/>
                  </a:ext>
                </a:extLst>
              </p:cNvPr>
              <p:cNvSpPr txBox="1"/>
              <p:nvPr/>
            </p:nvSpPr>
            <p:spPr>
              <a:xfrm>
                <a:off x="4250666" y="5092908"/>
                <a:ext cx="57877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2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20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zh-C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sz="220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200">
                          <a:latin typeface="Cambria Math" panose="02040503050406030204" pitchFamily="18" charset="0"/>
                        </a:rPr>
                        <m:t>],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20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200">
                          <a:latin typeface="Cambria Math" panose="02040503050406030204" pitchFamily="18" charset="0"/>
                        </a:rPr>
                        <m:t>(1,1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2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200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2C8A82E-C3A5-7245-AEC3-E2AE5F841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666" y="5092908"/>
                <a:ext cx="578776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46">
            <a:extLst>
              <a:ext uri="{FF2B5EF4-FFF2-40B4-BE49-F238E27FC236}">
                <a16:creationId xmlns:a16="http://schemas.microsoft.com/office/drawing/2014/main" id="{AA68B41A-F611-4954-97EF-5C6F77D2D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635" y="335548"/>
            <a:ext cx="4824186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b="1" dirty="0">
                <a:solidFill>
                  <a:srgbClr val="22385C"/>
                </a:solidFill>
                <a:latin typeface="Arial" panose="020B0604020202020204" pitchFamily="34" charset="0"/>
              </a:rPr>
              <a:t>Model  Training</a:t>
            </a:r>
            <a:endParaRPr lang="zh-CN" altLang="en-US" b="1" dirty="0">
              <a:solidFill>
                <a:srgbClr val="22385C"/>
              </a:solidFill>
              <a:latin typeface="Arial" panose="020B0604020202020204" pitchFamily="34" charset="0"/>
            </a:endParaRPr>
          </a:p>
        </p:txBody>
      </p:sp>
      <p:sp>
        <p:nvSpPr>
          <p:cNvPr id="8" name="等腰三角形 47">
            <a:extLst>
              <a:ext uri="{FF2B5EF4-FFF2-40B4-BE49-F238E27FC236}">
                <a16:creationId xmlns:a16="http://schemas.microsoft.com/office/drawing/2014/main" id="{7928186A-54C6-4D2E-8D80-99C6C1104ED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-53049" y="308934"/>
            <a:ext cx="774879" cy="668780"/>
          </a:xfrm>
          <a:prstGeom prst="triangle">
            <a:avLst>
              <a:gd name="adj" fmla="val 50000"/>
            </a:avLst>
          </a:prstGeom>
          <a:solidFill>
            <a:srgbClr val="22385C"/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479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>
            <a:extLst>
              <a:ext uri="{FF2B5EF4-FFF2-40B4-BE49-F238E27FC236}">
                <a16:creationId xmlns:a16="http://schemas.microsoft.com/office/drawing/2014/main" id="{C2F49C8D-4608-4E41-B402-68E8B658A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600" y="340207"/>
            <a:ext cx="6164043" cy="2975007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E68AE-831E-B74D-82E5-21606B1B1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390" y="1725227"/>
            <a:ext cx="10515600" cy="482050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endParaRPr kumimoji="1" lang="en-US" altLang="zh-CN" dirty="0"/>
          </a:p>
          <a:p>
            <a:pPr lvl="1">
              <a:lnSpc>
                <a:spcPct val="110000"/>
              </a:lnSpc>
            </a:pPr>
            <a:r>
              <a:rPr kumimoji="1" lang="en-US" altLang="zh-CN" dirty="0" err="1"/>
              <a:t>LibFM</a:t>
            </a:r>
            <a:endParaRPr kumimoji="1" lang="en-US" altLang="zh-CN" dirty="0"/>
          </a:p>
          <a:p>
            <a:pPr lvl="1">
              <a:lnSpc>
                <a:spcPct val="110000"/>
              </a:lnSpc>
            </a:pPr>
            <a:r>
              <a:rPr kumimoji="1" lang="en-US" altLang="zh-CN" dirty="0" err="1"/>
              <a:t>DeepFM</a:t>
            </a:r>
            <a:endParaRPr kumimoji="1" lang="en-US" altLang="zh-CN" dirty="0"/>
          </a:p>
          <a:p>
            <a:pPr lvl="1">
              <a:lnSpc>
                <a:spcPct val="110000"/>
              </a:lnSpc>
            </a:pPr>
            <a:r>
              <a:rPr kumimoji="1" lang="en-US" altLang="zh-CN" dirty="0" err="1"/>
              <a:t>Wide&amp;Deep</a:t>
            </a:r>
            <a:endParaRPr kumimoji="1" lang="en-US" altLang="zh-CN" dirty="0"/>
          </a:p>
          <a:p>
            <a:pPr lvl="1">
              <a:lnSpc>
                <a:spcPct val="110000"/>
              </a:lnSpc>
            </a:pPr>
            <a:r>
              <a:rPr kumimoji="1" lang="en-US" altLang="zh-CN" dirty="0"/>
              <a:t>DSSM</a:t>
            </a:r>
          </a:p>
          <a:p>
            <a:pPr lvl="1">
              <a:lnSpc>
                <a:spcPct val="110000"/>
              </a:lnSpc>
            </a:pPr>
            <a:endParaRPr kumimoji="1" lang="en-US" altLang="zh-CN" dirty="0"/>
          </a:p>
          <a:p>
            <a:pPr lvl="1">
              <a:lnSpc>
                <a:spcPct val="100000"/>
              </a:lnSpc>
            </a:pPr>
            <a:r>
              <a:rPr kumimoji="1" lang="en-US" altLang="zh-CN" dirty="0"/>
              <a:t>CNN</a:t>
            </a:r>
          </a:p>
          <a:p>
            <a:pPr lvl="1">
              <a:lnSpc>
                <a:spcPct val="100000"/>
              </a:lnSpc>
            </a:pPr>
            <a:r>
              <a:rPr kumimoji="1" lang="en-US" altLang="zh-CN" dirty="0"/>
              <a:t>DKN</a:t>
            </a:r>
          </a:p>
          <a:p>
            <a:pPr lvl="1">
              <a:lnSpc>
                <a:spcPct val="100000"/>
              </a:lnSpc>
            </a:pPr>
            <a:r>
              <a:rPr kumimoji="1" lang="en-US" altLang="zh-CN" dirty="0"/>
              <a:t>GRU</a:t>
            </a:r>
            <a:endParaRPr kumimoji="1" lang="zh-CN" altLang="en-US" dirty="0"/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80A19F74-84F7-224C-9582-CA2F119B2713}"/>
              </a:ext>
            </a:extLst>
          </p:cNvPr>
          <p:cNvSpPr/>
          <p:nvPr/>
        </p:nvSpPr>
        <p:spPr>
          <a:xfrm>
            <a:off x="2778009" y="2710071"/>
            <a:ext cx="739036" cy="1807620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A8B1CA-2BB5-364A-8468-674CFB34175E}"/>
              </a:ext>
            </a:extLst>
          </p:cNvPr>
          <p:cNvSpPr txBox="1"/>
          <p:nvPr/>
        </p:nvSpPr>
        <p:spPr>
          <a:xfrm>
            <a:off x="3794834" y="3431976"/>
            <a:ext cx="115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人工特征</a:t>
            </a:r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B5691C81-D462-E747-BE1D-67A3BEC2CB70}"/>
              </a:ext>
            </a:extLst>
          </p:cNvPr>
          <p:cNvSpPr/>
          <p:nvPr/>
        </p:nvSpPr>
        <p:spPr>
          <a:xfrm>
            <a:off x="2834114" y="5132276"/>
            <a:ext cx="739036" cy="942681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0B50FB-6639-8D49-A4A0-AD61F0520C70}"/>
              </a:ext>
            </a:extLst>
          </p:cNvPr>
          <p:cNvSpPr txBox="1"/>
          <p:nvPr/>
        </p:nvSpPr>
        <p:spPr>
          <a:xfrm>
            <a:off x="3794834" y="5418950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神经网络</a:t>
            </a:r>
          </a:p>
        </p:txBody>
      </p:sp>
      <p:cxnSp>
        <p:nvCxnSpPr>
          <p:cNvPr id="11" name="曲线连接符 10">
            <a:extLst>
              <a:ext uri="{FF2B5EF4-FFF2-40B4-BE49-F238E27FC236}">
                <a16:creationId xmlns:a16="http://schemas.microsoft.com/office/drawing/2014/main" id="{81843FB3-C626-9144-A76B-13C76E75CDDD}"/>
              </a:ext>
            </a:extLst>
          </p:cNvPr>
          <p:cNvCxnSpPr>
            <a:cxnSpLocks/>
            <a:stCxn id="7" idx="3"/>
            <a:endCxn id="5" idx="3"/>
          </p:cNvCxnSpPr>
          <p:nvPr/>
        </p:nvCxnSpPr>
        <p:spPr>
          <a:xfrm flipH="1" flipV="1">
            <a:off x="4947359" y="3616642"/>
            <a:ext cx="85725" cy="1986974"/>
          </a:xfrm>
          <a:prstGeom prst="curvedConnector3">
            <a:avLst>
              <a:gd name="adj1" fmla="val -26666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25FA42A-B690-BC44-B573-9C69CFCF1BDF}"/>
              </a:ext>
            </a:extLst>
          </p:cNvPr>
          <p:cNvSpPr txBox="1"/>
          <p:nvPr/>
        </p:nvSpPr>
        <p:spPr>
          <a:xfrm>
            <a:off x="5485798" y="4412161"/>
            <a:ext cx="811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/>
              <a:t>优于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F17CA50-D3F8-0A42-AA44-0E4D859D69C2}"/>
              </a:ext>
            </a:extLst>
          </p:cNvPr>
          <p:cNvSpPr/>
          <p:nvPr/>
        </p:nvSpPr>
        <p:spPr>
          <a:xfrm>
            <a:off x="6596754" y="4284519"/>
            <a:ext cx="1529586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LSTUR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71008B49-E6A4-084E-B2D0-0D5FFC34B2F5}"/>
              </a:ext>
            </a:extLst>
          </p:cNvPr>
          <p:cNvCxnSpPr>
            <a:cxnSpLocks/>
            <a:stCxn id="23" idx="1"/>
            <a:endCxn id="21" idx="3"/>
          </p:cNvCxnSpPr>
          <p:nvPr/>
        </p:nvCxnSpPr>
        <p:spPr>
          <a:xfrm flipH="1">
            <a:off x="6297403" y="4607685"/>
            <a:ext cx="299351" cy="45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75F9AF14-4679-B94D-AACE-CAC2D0A1CF76}"/>
              </a:ext>
            </a:extLst>
          </p:cNvPr>
          <p:cNvSpPr/>
          <p:nvPr/>
        </p:nvSpPr>
        <p:spPr>
          <a:xfrm>
            <a:off x="8366245" y="4002158"/>
            <a:ext cx="433136" cy="1211055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23993BF-324E-3A42-AF38-B2603E1AB8B1}"/>
              </a:ext>
            </a:extLst>
          </p:cNvPr>
          <p:cNvSpPr txBox="1"/>
          <p:nvPr/>
        </p:nvSpPr>
        <p:spPr>
          <a:xfrm>
            <a:off x="8847853" y="3740917"/>
            <a:ext cx="152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LSTUR-</a:t>
            </a:r>
            <a:r>
              <a:rPr kumimoji="1" lang="en-US" altLang="zh-CN" sz="2400" dirty="0" err="1"/>
              <a:t>ini</a:t>
            </a:r>
            <a:endParaRPr kumimoji="1" lang="zh-CN" altLang="en-US" sz="24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C90A3CA-214A-074F-8DC0-32217E1F126D}"/>
              </a:ext>
            </a:extLst>
          </p:cNvPr>
          <p:cNvSpPr txBox="1"/>
          <p:nvPr/>
        </p:nvSpPr>
        <p:spPr>
          <a:xfrm>
            <a:off x="8849709" y="4942467"/>
            <a:ext cx="1863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LSTUR-con</a:t>
            </a:r>
            <a:endParaRPr kumimoji="1" lang="zh-CN" altLang="en-US" sz="2400" dirty="0"/>
          </a:p>
        </p:txBody>
      </p:sp>
      <p:cxnSp>
        <p:nvCxnSpPr>
          <p:cNvPr id="35" name="曲线连接符 34">
            <a:extLst>
              <a:ext uri="{FF2B5EF4-FFF2-40B4-BE49-F238E27FC236}">
                <a16:creationId xmlns:a16="http://schemas.microsoft.com/office/drawing/2014/main" id="{5019C3B5-7D26-534C-9E20-9CFFB8E0FFB4}"/>
              </a:ext>
            </a:extLst>
          </p:cNvPr>
          <p:cNvCxnSpPr>
            <a:cxnSpLocks/>
            <a:stCxn id="32" idx="3"/>
            <a:endCxn id="31" idx="3"/>
          </p:cNvCxnSpPr>
          <p:nvPr/>
        </p:nvCxnSpPr>
        <p:spPr>
          <a:xfrm flipH="1" flipV="1">
            <a:off x="10377811" y="3971750"/>
            <a:ext cx="335189" cy="1201550"/>
          </a:xfrm>
          <a:prstGeom prst="curvedConnector3">
            <a:avLst>
              <a:gd name="adj1" fmla="val -682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DAEB6CEE-C804-8E4B-B183-C5A310CE4261}"/>
              </a:ext>
            </a:extLst>
          </p:cNvPr>
          <p:cNvSpPr txBox="1"/>
          <p:nvPr/>
        </p:nvSpPr>
        <p:spPr>
          <a:xfrm>
            <a:off x="11089895" y="4407630"/>
            <a:ext cx="999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/>
              <a:t>更稳定</a:t>
            </a:r>
          </a:p>
        </p:txBody>
      </p:sp>
      <p:sp>
        <p:nvSpPr>
          <p:cNvPr id="18" name="矩形 46">
            <a:extLst>
              <a:ext uri="{FF2B5EF4-FFF2-40B4-BE49-F238E27FC236}">
                <a16:creationId xmlns:a16="http://schemas.microsoft.com/office/drawing/2014/main" id="{D9843296-1A29-4CE4-A049-ADDA5262C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781" y="335548"/>
            <a:ext cx="5293476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b="1" dirty="0">
                <a:solidFill>
                  <a:srgbClr val="22385C"/>
                </a:solidFill>
                <a:latin typeface="Arial" panose="020B0604020202020204" pitchFamily="34" charset="0"/>
              </a:rPr>
              <a:t>Performance  Evaluation</a:t>
            </a:r>
            <a:endParaRPr lang="zh-CN" altLang="en-US" b="1" dirty="0">
              <a:solidFill>
                <a:srgbClr val="22385C"/>
              </a:solidFill>
              <a:latin typeface="Arial" panose="020B0604020202020204" pitchFamily="34" charset="0"/>
            </a:endParaRPr>
          </a:p>
        </p:txBody>
      </p:sp>
      <p:sp>
        <p:nvSpPr>
          <p:cNvPr id="19" name="等腰三角形 47">
            <a:extLst>
              <a:ext uri="{FF2B5EF4-FFF2-40B4-BE49-F238E27FC236}">
                <a16:creationId xmlns:a16="http://schemas.microsoft.com/office/drawing/2014/main" id="{A37A2573-51E3-4F12-B6E5-D7B6FD09637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-53049" y="308934"/>
            <a:ext cx="774879" cy="668780"/>
          </a:xfrm>
          <a:prstGeom prst="triangle">
            <a:avLst>
              <a:gd name="adj" fmla="val 50000"/>
            </a:avLst>
          </a:prstGeom>
          <a:solidFill>
            <a:srgbClr val="22385C"/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0A15F04-C3E6-4441-BB00-9EED347BB92B}"/>
              </a:ext>
            </a:extLst>
          </p:cNvPr>
          <p:cNvSpPr/>
          <p:nvPr/>
        </p:nvSpPr>
        <p:spPr>
          <a:xfrm>
            <a:off x="668781" y="1775133"/>
            <a:ext cx="358379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与基准方法进行比较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37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E1BFB74-6A9D-DC46-B8F9-70A53B7D9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871" y="1030764"/>
            <a:ext cx="6375400" cy="4902200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29EF52-A5AE-3A43-AE03-CE69F1A74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390" y="3227078"/>
            <a:ext cx="2463401" cy="3970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sz="2400" dirty="0"/>
              <a:t>替换为其他模型：</a:t>
            </a:r>
            <a:endParaRPr kumimoji="1" lang="en-US" altLang="zh-CN" sz="2400" dirty="0"/>
          </a:p>
        </p:txBody>
      </p:sp>
      <p:sp>
        <p:nvSpPr>
          <p:cNvPr id="5" name="矩形 46">
            <a:extLst>
              <a:ext uri="{FF2B5EF4-FFF2-40B4-BE49-F238E27FC236}">
                <a16:creationId xmlns:a16="http://schemas.microsoft.com/office/drawing/2014/main" id="{33023B1B-F898-4E3E-9C2E-350385485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781" y="335548"/>
            <a:ext cx="5293476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b="1" dirty="0">
                <a:solidFill>
                  <a:srgbClr val="22385C"/>
                </a:solidFill>
                <a:latin typeface="Arial" panose="020B0604020202020204" pitchFamily="34" charset="0"/>
              </a:rPr>
              <a:t>Ablation  Study</a:t>
            </a:r>
            <a:endParaRPr lang="zh-CN" altLang="en-US" b="1" dirty="0">
              <a:solidFill>
                <a:srgbClr val="22385C"/>
              </a:solidFill>
              <a:latin typeface="Arial" panose="020B0604020202020204" pitchFamily="34" charset="0"/>
            </a:endParaRPr>
          </a:p>
        </p:txBody>
      </p:sp>
      <p:sp>
        <p:nvSpPr>
          <p:cNvPr id="7" name="等腰三角形 47">
            <a:extLst>
              <a:ext uri="{FF2B5EF4-FFF2-40B4-BE49-F238E27FC236}">
                <a16:creationId xmlns:a16="http://schemas.microsoft.com/office/drawing/2014/main" id="{782DFFAC-C154-4265-A3BE-BB7B99386C1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-53049" y="308934"/>
            <a:ext cx="774879" cy="668780"/>
          </a:xfrm>
          <a:prstGeom prst="triangle">
            <a:avLst>
              <a:gd name="adj" fmla="val 50000"/>
            </a:avLst>
          </a:prstGeom>
          <a:solidFill>
            <a:srgbClr val="22385C"/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261A189-6CE1-43B5-93EC-1DB289AC00F5}"/>
              </a:ext>
            </a:extLst>
          </p:cNvPr>
          <p:cNvSpPr/>
          <p:nvPr/>
        </p:nvSpPr>
        <p:spPr>
          <a:xfrm>
            <a:off x="258935" y="1891741"/>
            <a:ext cx="514860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长期和短期用户表示的有效性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F404F1F-AAFA-43BA-A4D5-663290BAE6A1}"/>
              </a:ext>
            </a:extLst>
          </p:cNvPr>
          <p:cNvSpPr/>
          <p:nvPr/>
        </p:nvSpPr>
        <p:spPr>
          <a:xfrm>
            <a:off x="3315519" y="2921168"/>
            <a:ext cx="1549185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LTUR</a:t>
            </a: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48100206-C03B-4A5A-BF94-27471F40598F}"/>
              </a:ext>
            </a:extLst>
          </p:cNvPr>
          <p:cNvSpPr/>
          <p:nvPr/>
        </p:nvSpPr>
        <p:spPr>
          <a:xfrm>
            <a:off x="3016155" y="3111690"/>
            <a:ext cx="464024" cy="627797"/>
          </a:xfrm>
          <a:custGeom>
            <a:avLst/>
            <a:gdLst>
              <a:gd name="connsiteX0" fmla="*/ 750633 w 750633"/>
              <a:gd name="connsiteY0" fmla="*/ 0 h 627797"/>
              <a:gd name="connsiteX1" fmla="*/ 6 w 750633"/>
              <a:gd name="connsiteY1" fmla="*/ 327546 h 627797"/>
              <a:gd name="connsiteX2" fmla="*/ 736985 w 750633"/>
              <a:gd name="connsiteY2" fmla="*/ 627797 h 62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0633" h="627797">
                <a:moveTo>
                  <a:pt x="750633" y="0"/>
                </a:moveTo>
                <a:cubicBezTo>
                  <a:pt x="376457" y="111456"/>
                  <a:pt x="2281" y="222913"/>
                  <a:pt x="6" y="327546"/>
                </a:cubicBezTo>
                <a:cubicBezTo>
                  <a:pt x="-2269" y="432179"/>
                  <a:pt x="609606" y="586854"/>
                  <a:pt x="736985" y="627797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40010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8746A64-1ED9-AB47-A709-8234DD6EE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311" y="895350"/>
            <a:ext cx="6154812" cy="4686584"/>
          </a:xfrm>
          <a:prstGeom prst="rect">
            <a:avLst/>
          </a:prstGeom>
        </p:spPr>
      </p:pic>
      <p:sp>
        <p:nvSpPr>
          <p:cNvPr id="6" name="矩形 46">
            <a:extLst>
              <a:ext uri="{FF2B5EF4-FFF2-40B4-BE49-F238E27FC236}">
                <a16:creationId xmlns:a16="http://schemas.microsoft.com/office/drawing/2014/main" id="{486EB6A1-C5B4-4DAE-AC05-9979A0647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781" y="335548"/>
            <a:ext cx="5293476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b="1" dirty="0">
                <a:solidFill>
                  <a:srgbClr val="22385C"/>
                </a:solidFill>
                <a:latin typeface="Arial" panose="020B0604020202020204" pitchFamily="34" charset="0"/>
              </a:rPr>
              <a:t>Ablation  Study</a:t>
            </a:r>
            <a:endParaRPr lang="zh-CN" altLang="en-US" b="1" dirty="0">
              <a:solidFill>
                <a:srgbClr val="22385C"/>
              </a:solidFill>
              <a:latin typeface="Arial" panose="020B0604020202020204" pitchFamily="34" charset="0"/>
            </a:endParaRPr>
          </a:p>
        </p:txBody>
      </p:sp>
      <p:sp>
        <p:nvSpPr>
          <p:cNvPr id="7" name="等腰三角形 47">
            <a:extLst>
              <a:ext uri="{FF2B5EF4-FFF2-40B4-BE49-F238E27FC236}">
                <a16:creationId xmlns:a16="http://schemas.microsoft.com/office/drawing/2014/main" id="{06926845-AFEB-4EF6-82FF-0E38AC8D5FC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-53049" y="308934"/>
            <a:ext cx="774879" cy="668780"/>
          </a:xfrm>
          <a:prstGeom prst="triangle">
            <a:avLst>
              <a:gd name="adj" fmla="val 50000"/>
            </a:avLst>
          </a:prstGeom>
          <a:solidFill>
            <a:srgbClr val="22385C"/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015888E-A7D4-40A6-923C-FD13DD0D7FCF}"/>
              </a:ext>
            </a:extLst>
          </p:cNvPr>
          <p:cNvSpPr txBox="1">
            <a:spLocks/>
          </p:cNvSpPr>
          <p:nvPr/>
        </p:nvSpPr>
        <p:spPr>
          <a:xfrm>
            <a:off x="258935" y="3668399"/>
            <a:ext cx="2757220" cy="5232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sz="2600" dirty="0"/>
              <a:t>替换为其他编码器：</a:t>
            </a:r>
            <a:endParaRPr kumimoji="1" lang="en-US" altLang="zh-CN" sz="2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67E6F4-E598-4194-99EC-E55322AD5745}"/>
              </a:ext>
            </a:extLst>
          </p:cNvPr>
          <p:cNvSpPr/>
          <p:nvPr/>
        </p:nvSpPr>
        <p:spPr>
          <a:xfrm>
            <a:off x="258935" y="1849449"/>
            <a:ext cx="460576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新闻编码器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的有效性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09316A7-4173-496A-A44F-A24A974684CB}"/>
              </a:ext>
            </a:extLst>
          </p:cNvPr>
          <p:cNvSpPr/>
          <p:nvPr/>
        </p:nvSpPr>
        <p:spPr>
          <a:xfrm>
            <a:off x="3740762" y="2835997"/>
            <a:ext cx="1549185" cy="18451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平均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注意力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F6C06219-1A17-4B0E-ADAD-DB6459F2F714}"/>
              </a:ext>
            </a:extLst>
          </p:cNvPr>
          <p:cNvSpPr/>
          <p:nvPr/>
        </p:nvSpPr>
        <p:spPr>
          <a:xfrm>
            <a:off x="3083507" y="3238642"/>
            <a:ext cx="464024" cy="1214314"/>
          </a:xfrm>
          <a:custGeom>
            <a:avLst/>
            <a:gdLst>
              <a:gd name="connsiteX0" fmla="*/ 750633 w 750633"/>
              <a:gd name="connsiteY0" fmla="*/ 0 h 627797"/>
              <a:gd name="connsiteX1" fmla="*/ 6 w 750633"/>
              <a:gd name="connsiteY1" fmla="*/ 327546 h 627797"/>
              <a:gd name="connsiteX2" fmla="*/ 736985 w 750633"/>
              <a:gd name="connsiteY2" fmla="*/ 627797 h 62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0633" h="627797">
                <a:moveTo>
                  <a:pt x="750633" y="0"/>
                </a:moveTo>
                <a:cubicBezTo>
                  <a:pt x="376457" y="111456"/>
                  <a:pt x="2281" y="222913"/>
                  <a:pt x="6" y="327546"/>
                </a:cubicBezTo>
                <a:cubicBezTo>
                  <a:pt x="-2269" y="432179"/>
                  <a:pt x="609606" y="586854"/>
                  <a:pt x="736985" y="627797"/>
                </a:cubicBezTo>
              </a:path>
            </a:pathLst>
          </a:cu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51576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350</Words>
  <Application>Microsoft Office PowerPoint</Application>
  <PresentationFormat>宽屏</PresentationFormat>
  <Paragraphs>116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等线</vt:lpstr>
      <vt:lpstr>等线 Light</vt:lpstr>
      <vt:lpstr>方正兰亭粗黑简体</vt:lpstr>
      <vt:lpstr>华文行楷</vt:lpstr>
      <vt:lpstr>微软雅黑</vt:lpstr>
      <vt:lpstr>造字工房悦黑体验版纤细体</vt:lpstr>
      <vt:lpstr>Arial</vt:lpstr>
      <vt:lpstr>Calibri</vt:lpstr>
      <vt:lpstr>Cambria Math</vt:lpstr>
      <vt:lpstr>Comic Sans MS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具有长期和短期用户表示的神经新闻推荐</dc:title>
  <dc:creator>孙 文萱</dc:creator>
  <cp:lastModifiedBy>More</cp:lastModifiedBy>
  <cp:revision>47</cp:revision>
  <dcterms:created xsi:type="dcterms:W3CDTF">2021-05-07T13:23:50Z</dcterms:created>
  <dcterms:modified xsi:type="dcterms:W3CDTF">2021-05-10T13:41:48Z</dcterms:modified>
</cp:coreProperties>
</file>