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sldIdLst>
    <p:sldId id="256" r:id="rId2"/>
    <p:sldId id="263" r:id="rId3"/>
    <p:sldId id="295" r:id="rId4"/>
    <p:sldId id="267" r:id="rId5"/>
    <p:sldId id="257" r:id="rId6"/>
    <p:sldId id="259" r:id="rId7"/>
    <p:sldId id="269" r:id="rId8"/>
    <p:sldId id="274" r:id="rId9"/>
    <p:sldId id="306" r:id="rId10"/>
    <p:sldId id="271" r:id="rId11"/>
    <p:sldId id="272" r:id="rId12"/>
    <p:sldId id="270" r:id="rId13"/>
    <p:sldId id="275" r:id="rId14"/>
    <p:sldId id="276" r:id="rId15"/>
    <p:sldId id="307" r:id="rId16"/>
    <p:sldId id="278" r:id="rId17"/>
    <p:sldId id="268" r:id="rId18"/>
    <p:sldId id="320" r:id="rId19"/>
    <p:sldId id="279" r:id="rId20"/>
    <p:sldId id="281" r:id="rId21"/>
    <p:sldId id="283" r:id="rId22"/>
    <p:sldId id="285" r:id="rId23"/>
    <p:sldId id="309" r:id="rId24"/>
    <p:sldId id="301" r:id="rId25"/>
    <p:sldId id="311" r:id="rId26"/>
    <p:sldId id="312" r:id="rId27"/>
    <p:sldId id="314" r:id="rId28"/>
    <p:sldId id="323" r:id="rId29"/>
    <p:sldId id="315" r:id="rId30"/>
    <p:sldId id="316" r:id="rId31"/>
    <p:sldId id="322" r:id="rId32"/>
    <p:sldId id="296" r:id="rId33"/>
    <p:sldId id="318" r:id="rId34"/>
    <p:sldId id="313" r:id="rId35"/>
    <p:sldId id="297" r:id="rId36"/>
    <p:sldId id="319" r:id="rId37"/>
    <p:sldId id="287" r:id="rId38"/>
    <p:sldId id="262" r:id="rId39"/>
    <p:sldId id="293" r:id="rId40"/>
    <p:sldId id="304" r:id="rId41"/>
    <p:sldId id="305" r:id="rId42"/>
    <p:sldId id="289" r:id="rId43"/>
    <p:sldId id="291" r:id="rId44"/>
    <p:sldId id="288" r:id="rId45"/>
    <p:sldId id="292" r:id="rId46"/>
    <p:sldId id="325" r:id="rId47"/>
    <p:sldId id="328" r:id="rId48"/>
    <p:sldId id="329" r:id="rId49"/>
    <p:sldId id="330" r:id="rId50"/>
    <p:sldId id="331" r:id="rId51"/>
    <p:sldId id="334" r:id="rId52"/>
    <p:sldId id="336" r:id="rId53"/>
    <p:sldId id="338" r:id="rId54"/>
    <p:sldId id="339" r:id="rId55"/>
    <p:sldId id="340" r:id="rId56"/>
    <p:sldId id="294" r:id="rId57"/>
    <p:sldId id="28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94660"/>
  </p:normalViewPr>
  <p:slideViewPr>
    <p:cSldViewPr snapToGrid="0">
      <p:cViewPr>
        <p:scale>
          <a:sx n="75" d="100"/>
          <a:sy n="75" d="100"/>
        </p:scale>
        <p:origin x="3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4DAC6-D752-4681-BBCA-0E829CF2F5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62B77DD-B7F0-4B61-ABFE-CA5431F8059C}">
      <dgm:prSet/>
      <dgm:spPr/>
      <dgm:t>
        <a:bodyPr/>
        <a:lstStyle/>
        <a:p>
          <a:pPr rtl="0"/>
          <a:r>
            <a:rPr lang="en-US" smtClean="0"/>
            <a:t>Useful development tools.</a:t>
          </a:r>
          <a:endParaRPr lang="en-US"/>
        </a:p>
      </dgm:t>
    </dgm:pt>
    <dgm:pt modelId="{608A553B-1920-454E-9802-CE96F1665F8B}" type="parTrans" cxnId="{EB6CFC80-2AC1-408F-82B6-6A5ACC084B64}">
      <dgm:prSet/>
      <dgm:spPr/>
      <dgm:t>
        <a:bodyPr/>
        <a:lstStyle/>
        <a:p>
          <a:endParaRPr lang="en-US"/>
        </a:p>
      </dgm:t>
    </dgm:pt>
    <dgm:pt modelId="{AD5CEACE-FF8A-4C2E-BB43-BEBBD7C0F369}" type="sibTrans" cxnId="{EB6CFC80-2AC1-408F-82B6-6A5ACC084B64}">
      <dgm:prSet/>
      <dgm:spPr/>
      <dgm:t>
        <a:bodyPr/>
        <a:lstStyle/>
        <a:p>
          <a:endParaRPr lang="en-US"/>
        </a:p>
      </dgm:t>
    </dgm:pt>
    <dgm:pt modelId="{C70DF8E8-7244-4E54-8B0C-F34D8C0C9C33}">
      <dgm:prSet/>
      <dgm:spPr/>
      <dgm:t>
        <a:bodyPr/>
        <a:lstStyle/>
        <a:p>
          <a:pPr rtl="0"/>
          <a:r>
            <a:rPr lang="en-US" smtClean="0"/>
            <a:t>Target platform for all problem sets.</a:t>
          </a:r>
          <a:endParaRPr lang="en-US"/>
        </a:p>
      </dgm:t>
    </dgm:pt>
    <dgm:pt modelId="{F069965C-A3AF-475E-94AD-88B0CAE7C706}" type="parTrans" cxnId="{DFA02C5F-CF91-4680-8C69-E7AE7AFDA204}">
      <dgm:prSet/>
      <dgm:spPr/>
      <dgm:t>
        <a:bodyPr/>
        <a:lstStyle/>
        <a:p>
          <a:endParaRPr lang="en-US"/>
        </a:p>
      </dgm:t>
    </dgm:pt>
    <dgm:pt modelId="{D65C7091-143B-4ED9-9AF5-553BEB310B20}" type="sibTrans" cxnId="{DFA02C5F-CF91-4680-8C69-E7AE7AFDA204}">
      <dgm:prSet/>
      <dgm:spPr/>
      <dgm:t>
        <a:bodyPr/>
        <a:lstStyle/>
        <a:p>
          <a:endParaRPr lang="en-US"/>
        </a:p>
      </dgm:t>
    </dgm:pt>
    <dgm:pt modelId="{2D5F62C1-7934-427D-9A4B-E57F7EEBDC99}">
      <dgm:prSet/>
      <dgm:spPr/>
      <dgm:t>
        <a:bodyPr/>
        <a:lstStyle/>
        <a:p>
          <a:pPr rtl="0"/>
          <a:r>
            <a:rPr lang="en-US" dirty="0" smtClean="0"/>
            <a:t>Your work (assignments, </a:t>
          </a:r>
          <a:r>
            <a:rPr lang="en-US" dirty="0" err="1" smtClean="0"/>
            <a:t>etc</a:t>
          </a:r>
          <a:r>
            <a:rPr lang="en-US" dirty="0" smtClean="0"/>
            <a:t>) </a:t>
          </a:r>
          <a:r>
            <a:rPr lang="en-US" b="1" dirty="0" smtClean="0"/>
            <a:t>must be functional </a:t>
          </a:r>
          <a:r>
            <a:rPr lang="en-US" dirty="0" smtClean="0"/>
            <a:t>in Chrome.</a:t>
          </a:r>
          <a:endParaRPr lang="en-US" dirty="0"/>
        </a:p>
      </dgm:t>
    </dgm:pt>
    <dgm:pt modelId="{0BBB2465-B3E9-4D34-BC3A-B50DB32ABDB8}" type="parTrans" cxnId="{E1B35014-EB3B-4FA4-ACD5-7B3A860CB55A}">
      <dgm:prSet/>
      <dgm:spPr/>
      <dgm:t>
        <a:bodyPr/>
        <a:lstStyle/>
        <a:p>
          <a:endParaRPr lang="en-US"/>
        </a:p>
      </dgm:t>
    </dgm:pt>
    <dgm:pt modelId="{4D46FDC5-377D-4AE0-961B-C75B4DB728EE}" type="sibTrans" cxnId="{E1B35014-EB3B-4FA4-ACD5-7B3A860CB55A}">
      <dgm:prSet/>
      <dgm:spPr/>
      <dgm:t>
        <a:bodyPr/>
        <a:lstStyle/>
        <a:p>
          <a:endParaRPr lang="en-US"/>
        </a:p>
      </dgm:t>
    </dgm:pt>
    <dgm:pt modelId="{785A4AB0-1BDC-41C0-B527-C944B5562BD8}" type="pres">
      <dgm:prSet presAssocID="{ADF4DAC6-D752-4681-BBCA-0E829CF2F53C}" presName="linear" presStyleCnt="0">
        <dgm:presLayoutVars>
          <dgm:animLvl val="lvl"/>
          <dgm:resizeHandles val="exact"/>
        </dgm:presLayoutVars>
      </dgm:prSet>
      <dgm:spPr/>
    </dgm:pt>
    <dgm:pt modelId="{5E95BEA4-3DE5-4A58-8C38-D0182FE06B70}" type="pres">
      <dgm:prSet presAssocID="{962B77DD-B7F0-4B61-ABFE-CA5431F8059C}" presName="parentText" presStyleLbl="node1" presStyleIdx="0" presStyleCnt="3">
        <dgm:presLayoutVars>
          <dgm:chMax val="0"/>
          <dgm:bulletEnabled val="1"/>
        </dgm:presLayoutVars>
      </dgm:prSet>
      <dgm:spPr/>
    </dgm:pt>
    <dgm:pt modelId="{6C502F62-1A23-47FF-B15E-1F06689C95F2}" type="pres">
      <dgm:prSet presAssocID="{AD5CEACE-FF8A-4C2E-BB43-BEBBD7C0F369}" presName="spacer" presStyleCnt="0"/>
      <dgm:spPr/>
    </dgm:pt>
    <dgm:pt modelId="{5CEB779D-AB60-4C1E-9B44-94C8289A1943}" type="pres">
      <dgm:prSet presAssocID="{C70DF8E8-7244-4E54-8B0C-F34D8C0C9C33}" presName="parentText" presStyleLbl="node1" presStyleIdx="1" presStyleCnt="3">
        <dgm:presLayoutVars>
          <dgm:chMax val="0"/>
          <dgm:bulletEnabled val="1"/>
        </dgm:presLayoutVars>
      </dgm:prSet>
      <dgm:spPr/>
    </dgm:pt>
    <dgm:pt modelId="{48A2D492-8130-4BA5-962C-7AD7A6AA3E07}" type="pres">
      <dgm:prSet presAssocID="{D65C7091-143B-4ED9-9AF5-553BEB310B20}" presName="spacer" presStyleCnt="0"/>
      <dgm:spPr/>
    </dgm:pt>
    <dgm:pt modelId="{89FA9514-DFB0-4771-8DC7-53DC20EABE69}" type="pres">
      <dgm:prSet presAssocID="{2D5F62C1-7934-427D-9A4B-E57F7EEBDC99}" presName="parentText" presStyleLbl="node1" presStyleIdx="2" presStyleCnt="3">
        <dgm:presLayoutVars>
          <dgm:chMax val="0"/>
          <dgm:bulletEnabled val="1"/>
        </dgm:presLayoutVars>
      </dgm:prSet>
      <dgm:spPr/>
      <dgm:t>
        <a:bodyPr/>
        <a:lstStyle/>
        <a:p>
          <a:endParaRPr lang="en-US"/>
        </a:p>
      </dgm:t>
    </dgm:pt>
  </dgm:ptLst>
  <dgm:cxnLst>
    <dgm:cxn modelId="{F38F3E5B-3DAD-43E3-8E72-2ED62382CCE1}" type="presOf" srcId="{962B77DD-B7F0-4B61-ABFE-CA5431F8059C}" destId="{5E95BEA4-3DE5-4A58-8C38-D0182FE06B70}" srcOrd="0" destOrd="0" presId="urn:microsoft.com/office/officeart/2005/8/layout/vList2"/>
    <dgm:cxn modelId="{039EEE65-A1D5-4B3C-9831-A0E790F9707E}" type="presOf" srcId="{ADF4DAC6-D752-4681-BBCA-0E829CF2F53C}" destId="{785A4AB0-1BDC-41C0-B527-C944B5562BD8}" srcOrd="0" destOrd="0" presId="urn:microsoft.com/office/officeart/2005/8/layout/vList2"/>
    <dgm:cxn modelId="{DFA02C5F-CF91-4680-8C69-E7AE7AFDA204}" srcId="{ADF4DAC6-D752-4681-BBCA-0E829CF2F53C}" destId="{C70DF8E8-7244-4E54-8B0C-F34D8C0C9C33}" srcOrd="1" destOrd="0" parTransId="{F069965C-A3AF-475E-94AD-88B0CAE7C706}" sibTransId="{D65C7091-143B-4ED9-9AF5-553BEB310B20}"/>
    <dgm:cxn modelId="{373659E2-5DEA-4B91-B50A-2EB6C24F1400}" type="presOf" srcId="{2D5F62C1-7934-427D-9A4B-E57F7EEBDC99}" destId="{89FA9514-DFB0-4771-8DC7-53DC20EABE69}" srcOrd="0" destOrd="0" presId="urn:microsoft.com/office/officeart/2005/8/layout/vList2"/>
    <dgm:cxn modelId="{A229DAE1-19FB-4AE4-BE34-C2F765647709}" type="presOf" srcId="{C70DF8E8-7244-4E54-8B0C-F34D8C0C9C33}" destId="{5CEB779D-AB60-4C1E-9B44-94C8289A1943}" srcOrd="0" destOrd="0" presId="urn:microsoft.com/office/officeart/2005/8/layout/vList2"/>
    <dgm:cxn modelId="{EB6CFC80-2AC1-408F-82B6-6A5ACC084B64}" srcId="{ADF4DAC6-D752-4681-BBCA-0E829CF2F53C}" destId="{962B77DD-B7F0-4B61-ABFE-CA5431F8059C}" srcOrd="0" destOrd="0" parTransId="{608A553B-1920-454E-9802-CE96F1665F8B}" sibTransId="{AD5CEACE-FF8A-4C2E-BB43-BEBBD7C0F369}"/>
    <dgm:cxn modelId="{E1B35014-EB3B-4FA4-ACD5-7B3A860CB55A}" srcId="{ADF4DAC6-D752-4681-BBCA-0E829CF2F53C}" destId="{2D5F62C1-7934-427D-9A4B-E57F7EEBDC99}" srcOrd="2" destOrd="0" parTransId="{0BBB2465-B3E9-4D34-BC3A-B50DB32ABDB8}" sibTransId="{4D46FDC5-377D-4AE0-961B-C75B4DB728EE}"/>
    <dgm:cxn modelId="{6403F11E-172F-4461-9F27-A1000F562E1A}" type="presParOf" srcId="{785A4AB0-1BDC-41C0-B527-C944B5562BD8}" destId="{5E95BEA4-3DE5-4A58-8C38-D0182FE06B70}" srcOrd="0" destOrd="0" presId="urn:microsoft.com/office/officeart/2005/8/layout/vList2"/>
    <dgm:cxn modelId="{27231682-1AB3-470F-9E04-7E6701CF7B29}" type="presParOf" srcId="{785A4AB0-1BDC-41C0-B527-C944B5562BD8}" destId="{6C502F62-1A23-47FF-B15E-1F06689C95F2}" srcOrd="1" destOrd="0" presId="urn:microsoft.com/office/officeart/2005/8/layout/vList2"/>
    <dgm:cxn modelId="{0EC24F49-378A-4654-BF36-4C2DB5AEEAAD}" type="presParOf" srcId="{785A4AB0-1BDC-41C0-B527-C944B5562BD8}" destId="{5CEB779D-AB60-4C1E-9B44-94C8289A1943}" srcOrd="2" destOrd="0" presId="urn:microsoft.com/office/officeart/2005/8/layout/vList2"/>
    <dgm:cxn modelId="{C0AAC98D-C7FE-419B-B01D-F2DE08C42E53}" type="presParOf" srcId="{785A4AB0-1BDC-41C0-B527-C944B5562BD8}" destId="{48A2D492-8130-4BA5-962C-7AD7A6AA3E07}" srcOrd="3" destOrd="0" presId="urn:microsoft.com/office/officeart/2005/8/layout/vList2"/>
    <dgm:cxn modelId="{A30B9369-9727-4D8A-98F2-A60BE5A16B10}" type="presParOf" srcId="{785A4AB0-1BDC-41C0-B527-C944B5562BD8}" destId="{89FA9514-DFB0-4771-8DC7-53DC20EABE6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B13638-4360-4610-B161-216F57A2ABF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3B530D83-895C-4570-95E5-FF0E9B491D6B}">
      <dgm:prSet custT="1"/>
      <dgm:spPr/>
      <dgm:t>
        <a:bodyPr/>
        <a:lstStyle/>
        <a:p>
          <a:pPr rtl="0"/>
          <a:r>
            <a:rPr lang="en-US" sz="2200" dirty="0" smtClean="0">
              <a:latin typeface="Kozuka Gothic Pro EL" panose="020B0200000000000000" pitchFamily="34" charset="-128"/>
              <a:ea typeface="Kozuka Gothic Pro EL" panose="020B0200000000000000" pitchFamily="34" charset="-128"/>
            </a:rPr>
            <a:t>Class attribute</a:t>
          </a:r>
          <a:endParaRPr lang="en-US" sz="2200" dirty="0">
            <a:latin typeface="Kozuka Gothic Pro EL" panose="020B0200000000000000" pitchFamily="34" charset="-128"/>
            <a:ea typeface="Kozuka Gothic Pro EL" panose="020B0200000000000000" pitchFamily="34" charset="-128"/>
          </a:endParaRPr>
        </a:p>
      </dgm:t>
    </dgm:pt>
    <dgm:pt modelId="{339D57BF-E9DD-4182-8F10-93E56D59E815}" type="parTrans" cxnId="{5B64D287-2E60-45FA-9B5D-9E5E34D26E15}">
      <dgm:prSet/>
      <dgm:spPr/>
      <dgm:t>
        <a:bodyPr/>
        <a:lstStyle/>
        <a:p>
          <a:endParaRPr lang="en-US"/>
        </a:p>
      </dgm:t>
    </dgm:pt>
    <dgm:pt modelId="{060558AE-3346-41C7-BF50-626EE0532735}" type="sibTrans" cxnId="{5B64D287-2E60-45FA-9B5D-9E5E34D26E15}">
      <dgm:prSet/>
      <dgm:spPr/>
      <dgm:t>
        <a:bodyPr/>
        <a:lstStyle/>
        <a:p>
          <a:endParaRPr lang="en-US"/>
        </a:p>
      </dgm:t>
    </dgm:pt>
    <dgm:pt modelId="{224E3D3F-434E-49CD-B4DA-04C6BACFDCBC}">
      <dgm:prSet/>
      <dgm:spPr/>
      <dgm:t>
        <a:bodyPr/>
        <a:lstStyle/>
        <a:p>
          <a:pPr rtl="0"/>
          <a:r>
            <a:rPr lang="en-US" dirty="0" smtClean="0"/>
            <a:t>class=“example_class1 example_class2”</a:t>
          </a:r>
          <a:endParaRPr lang="en-US" dirty="0"/>
        </a:p>
      </dgm:t>
    </dgm:pt>
    <dgm:pt modelId="{786E8028-52D8-4CED-89E3-19CDCFA61D11}" type="parTrans" cxnId="{B4DE2A5F-9EF1-4961-8F6B-D5A9CD08B854}">
      <dgm:prSet/>
      <dgm:spPr/>
      <dgm:t>
        <a:bodyPr/>
        <a:lstStyle/>
        <a:p>
          <a:endParaRPr lang="en-US"/>
        </a:p>
      </dgm:t>
    </dgm:pt>
    <dgm:pt modelId="{DE41944E-7269-4407-9156-5065FE9EF225}" type="sibTrans" cxnId="{B4DE2A5F-9EF1-4961-8F6B-D5A9CD08B854}">
      <dgm:prSet/>
      <dgm:spPr/>
      <dgm:t>
        <a:bodyPr/>
        <a:lstStyle/>
        <a:p>
          <a:endParaRPr lang="en-US"/>
        </a:p>
      </dgm:t>
    </dgm:pt>
    <dgm:pt modelId="{9FD4866A-412D-46ED-BDEA-27BABBE98CD5}">
      <dgm:prSet/>
      <dgm:spPr/>
      <dgm:t>
        <a:bodyPr/>
        <a:lstStyle/>
        <a:p>
          <a:pPr rtl="0"/>
          <a:r>
            <a:rPr lang="en-US" dirty="0" smtClean="0"/>
            <a:t>Each element can have </a:t>
          </a:r>
          <a:r>
            <a:rPr lang="en-US" b="1" dirty="0" smtClean="0"/>
            <a:t>multiple classes, </a:t>
          </a:r>
          <a:r>
            <a:rPr lang="en-US" dirty="0" smtClean="0"/>
            <a:t>separated by spaces.</a:t>
          </a:r>
          <a:endParaRPr lang="en-US" dirty="0"/>
        </a:p>
      </dgm:t>
    </dgm:pt>
    <dgm:pt modelId="{6BABA6FB-3ECB-43F8-8301-2E543B2F15BB}" type="parTrans" cxnId="{BFD81203-8D17-4848-8E48-F42140EA9068}">
      <dgm:prSet/>
      <dgm:spPr/>
      <dgm:t>
        <a:bodyPr/>
        <a:lstStyle/>
        <a:p>
          <a:endParaRPr lang="en-US"/>
        </a:p>
      </dgm:t>
    </dgm:pt>
    <dgm:pt modelId="{A326C3F5-5BC7-4E25-9798-6DD73AEBA798}" type="sibTrans" cxnId="{BFD81203-8D17-4848-8E48-F42140EA9068}">
      <dgm:prSet/>
      <dgm:spPr/>
      <dgm:t>
        <a:bodyPr/>
        <a:lstStyle/>
        <a:p>
          <a:endParaRPr lang="en-US"/>
        </a:p>
      </dgm:t>
    </dgm:pt>
    <dgm:pt modelId="{FCFCAC48-00FC-4001-95FD-74B182E7CE5A}">
      <dgm:prSet/>
      <dgm:spPr/>
      <dgm:t>
        <a:bodyPr/>
        <a:lstStyle/>
        <a:p>
          <a:pPr rtl="0"/>
          <a:r>
            <a:rPr lang="en-US" dirty="0" smtClean="0"/>
            <a:t>The class attribute can be applied for </a:t>
          </a:r>
          <a:r>
            <a:rPr lang="en-US" b="1" dirty="0" smtClean="0"/>
            <a:t>multiple </a:t>
          </a:r>
          <a:r>
            <a:rPr lang="en-US" b="1" dirty="0" err="1" smtClean="0"/>
            <a:t>elmenets</a:t>
          </a:r>
          <a:endParaRPr lang="en-US" dirty="0"/>
        </a:p>
      </dgm:t>
    </dgm:pt>
    <dgm:pt modelId="{C786606A-8EB1-416E-91B0-A51F84454C36}" type="parTrans" cxnId="{C165DDD3-1610-4CD7-8EF4-4A08950610AA}">
      <dgm:prSet/>
      <dgm:spPr/>
      <dgm:t>
        <a:bodyPr/>
        <a:lstStyle/>
        <a:p>
          <a:endParaRPr lang="en-US"/>
        </a:p>
      </dgm:t>
    </dgm:pt>
    <dgm:pt modelId="{78859867-5B5D-46A1-9685-1CD45149AB89}" type="sibTrans" cxnId="{C165DDD3-1610-4CD7-8EF4-4A08950610AA}">
      <dgm:prSet/>
      <dgm:spPr/>
      <dgm:t>
        <a:bodyPr/>
        <a:lstStyle/>
        <a:p>
          <a:endParaRPr lang="en-US"/>
        </a:p>
      </dgm:t>
    </dgm:pt>
    <dgm:pt modelId="{B2200C49-A86E-45AA-BF23-7FFBE86437E6}">
      <dgm:prSet custT="1"/>
      <dgm:spPr/>
      <dgm:t>
        <a:bodyPr/>
        <a:lstStyle/>
        <a:p>
          <a:pPr rtl="0"/>
          <a:r>
            <a:rPr lang="en-US" sz="2200" dirty="0" smtClean="0">
              <a:latin typeface="Kozuka Gothic Pro EL" panose="020B0200000000000000" pitchFamily="34" charset="-128"/>
              <a:ea typeface="Kozuka Gothic Pro EL" panose="020B0200000000000000" pitchFamily="34" charset="-128"/>
            </a:rPr>
            <a:t>ID attribute</a:t>
          </a:r>
          <a:endParaRPr lang="en-US" sz="2200" dirty="0">
            <a:latin typeface="Kozuka Gothic Pro EL" panose="020B0200000000000000" pitchFamily="34" charset="-128"/>
            <a:ea typeface="Kozuka Gothic Pro EL" panose="020B0200000000000000" pitchFamily="34" charset="-128"/>
          </a:endParaRPr>
        </a:p>
      </dgm:t>
    </dgm:pt>
    <dgm:pt modelId="{FCB4884C-C251-4876-95AC-413D8A5941F3}" type="parTrans" cxnId="{EF0461F1-8430-4D8B-BB89-C6E61E857D9F}">
      <dgm:prSet/>
      <dgm:spPr/>
      <dgm:t>
        <a:bodyPr/>
        <a:lstStyle/>
        <a:p>
          <a:endParaRPr lang="en-US"/>
        </a:p>
      </dgm:t>
    </dgm:pt>
    <dgm:pt modelId="{C5F685A4-6CB9-4E6F-8282-DF1266CB46C5}" type="sibTrans" cxnId="{EF0461F1-8430-4D8B-BB89-C6E61E857D9F}">
      <dgm:prSet/>
      <dgm:spPr/>
      <dgm:t>
        <a:bodyPr/>
        <a:lstStyle/>
        <a:p>
          <a:endParaRPr lang="en-US"/>
        </a:p>
      </dgm:t>
    </dgm:pt>
    <dgm:pt modelId="{33E93A53-9E8F-44F8-BDFF-B10526A0DC2D}">
      <dgm:prSet/>
      <dgm:spPr/>
      <dgm:t>
        <a:bodyPr/>
        <a:lstStyle/>
        <a:p>
          <a:pPr rtl="0"/>
          <a:r>
            <a:rPr lang="en-US" smtClean="0"/>
            <a:t>id=“example_id”</a:t>
          </a:r>
          <a:endParaRPr lang="en-US"/>
        </a:p>
      </dgm:t>
    </dgm:pt>
    <dgm:pt modelId="{6B37B17E-8E00-4C65-BA23-D4A7648BD8C7}" type="parTrans" cxnId="{66972B1A-C953-47F7-B57C-9AEE3286001D}">
      <dgm:prSet/>
      <dgm:spPr/>
      <dgm:t>
        <a:bodyPr/>
        <a:lstStyle/>
        <a:p>
          <a:endParaRPr lang="en-US"/>
        </a:p>
      </dgm:t>
    </dgm:pt>
    <dgm:pt modelId="{30D58479-CBB7-4483-914C-6085E05D8D80}" type="sibTrans" cxnId="{66972B1A-C953-47F7-B57C-9AEE3286001D}">
      <dgm:prSet/>
      <dgm:spPr/>
      <dgm:t>
        <a:bodyPr/>
        <a:lstStyle/>
        <a:p>
          <a:endParaRPr lang="en-US"/>
        </a:p>
      </dgm:t>
    </dgm:pt>
    <dgm:pt modelId="{EFA65410-1D96-4063-B7EB-D0010293E704}">
      <dgm:prSet/>
      <dgm:spPr/>
      <dgm:t>
        <a:bodyPr/>
        <a:lstStyle/>
        <a:p>
          <a:pPr rtl="0"/>
          <a:r>
            <a:rPr lang="en-US" smtClean="0"/>
            <a:t>Each element can </a:t>
          </a:r>
          <a:r>
            <a:rPr lang="en-US" b="1" smtClean="0"/>
            <a:t>only</a:t>
          </a:r>
          <a:r>
            <a:rPr lang="en-US" smtClean="0"/>
            <a:t> have one class.</a:t>
          </a:r>
          <a:endParaRPr lang="en-US"/>
        </a:p>
      </dgm:t>
    </dgm:pt>
    <dgm:pt modelId="{95937AF7-CCC7-4E49-926D-A674E5C9B9ED}" type="parTrans" cxnId="{DB921A1E-C6F0-4B72-A3F9-FB543905B2DC}">
      <dgm:prSet/>
      <dgm:spPr/>
      <dgm:t>
        <a:bodyPr/>
        <a:lstStyle/>
        <a:p>
          <a:endParaRPr lang="en-US"/>
        </a:p>
      </dgm:t>
    </dgm:pt>
    <dgm:pt modelId="{F14046C6-9F3C-40A7-BFBD-5BB3609112F4}" type="sibTrans" cxnId="{DB921A1E-C6F0-4B72-A3F9-FB543905B2DC}">
      <dgm:prSet/>
      <dgm:spPr/>
      <dgm:t>
        <a:bodyPr/>
        <a:lstStyle/>
        <a:p>
          <a:endParaRPr lang="en-US"/>
        </a:p>
      </dgm:t>
    </dgm:pt>
    <dgm:pt modelId="{2A2D3227-1BAD-4AE1-85FD-7434CFB55F85}">
      <dgm:prSet/>
      <dgm:spPr/>
      <dgm:t>
        <a:bodyPr/>
        <a:lstStyle/>
        <a:p>
          <a:pPr rtl="0"/>
          <a:r>
            <a:rPr lang="en-US" smtClean="0"/>
            <a:t>The id attribute should be unique for </a:t>
          </a:r>
          <a:r>
            <a:rPr lang="en-US" b="1" smtClean="0"/>
            <a:t>one element.</a:t>
          </a:r>
          <a:endParaRPr lang="en-US"/>
        </a:p>
      </dgm:t>
    </dgm:pt>
    <dgm:pt modelId="{DF2AB8F0-AD09-4FDD-BC00-BE10D2BF7A18}" type="parTrans" cxnId="{B6FD88E5-FA3F-4EA2-B023-42436854B1A3}">
      <dgm:prSet/>
      <dgm:spPr/>
      <dgm:t>
        <a:bodyPr/>
        <a:lstStyle/>
        <a:p>
          <a:endParaRPr lang="en-US"/>
        </a:p>
      </dgm:t>
    </dgm:pt>
    <dgm:pt modelId="{6EF41FAC-5EA4-4431-8F03-71D93DEB32D5}" type="sibTrans" cxnId="{B6FD88E5-FA3F-4EA2-B023-42436854B1A3}">
      <dgm:prSet/>
      <dgm:spPr/>
      <dgm:t>
        <a:bodyPr/>
        <a:lstStyle/>
        <a:p>
          <a:endParaRPr lang="en-US"/>
        </a:p>
      </dgm:t>
    </dgm:pt>
    <dgm:pt modelId="{E6976926-499F-489D-9031-4A41E6AECF81}" type="pres">
      <dgm:prSet presAssocID="{B6B13638-4360-4610-B161-216F57A2ABF1}" presName="diagram" presStyleCnt="0">
        <dgm:presLayoutVars>
          <dgm:chPref val="1"/>
          <dgm:dir/>
          <dgm:animOne val="branch"/>
          <dgm:animLvl val="lvl"/>
          <dgm:resizeHandles/>
        </dgm:presLayoutVars>
      </dgm:prSet>
      <dgm:spPr/>
    </dgm:pt>
    <dgm:pt modelId="{DA46F5CB-7F59-4481-BA41-F7F72BCF79C6}" type="pres">
      <dgm:prSet presAssocID="{3B530D83-895C-4570-95E5-FF0E9B491D6B}" presName="root" presStyleCnt="0"/>
      <dgm:spPr/>
    </dgm:pt>
    <dgm:pt modelId="{D017E7AA-387A-4055-AF91-D4E02175C391}" type="pres">
      <dgm:prSet presAssocID="{3B530D83-895C-4570-95E5-FF0E9B491D6B}" presName="rootComposite" presStyleCnt="0"/>
      <dgm:spPr/>
    </dgm:pt>
    <dgm:pt modelId="{91007A10-DEFD-442F-B6FA-852CDB567D76}" type="pres">
      <dgm:prSet presAssocID="{3B530D83-895C-4570-95E5-FF0E9B491D6B}" presName="rootText" presStyleLbl="node1" presStyleIdx="0" presStyleCnt="2"/>
      <dgm:spPr/>
    </dgm:pt>
    <dgm:pt modelId="{88F7B2D2-431B-46F0-BE5F-C6A382DC8BF8}" type="pres">
      <dgm:prSet presAssocID="{3B530D83-895C-4570-95E5-FF0E9B491D6B}" presName="rootConnector" presStyleLbl="node1" presStyleIdx="0" presStyleCnt="2"/>
      <dgm:spPr/>
    </dgm:pt>
    <dgm:pt modelId="{CBE6094E-6CB4-4505-AE39-3A56C91B7CC7}" type="pres">
      <dgm:prSet presAssocID="{3B530D83-895C-4570-95E5-FF0E9B491D6B}" presName="childShape" presStyleCnt="0"/>
      <dgm:spPr/>
    </dgm:pt>
    <dgm:pt modelId="{CF626238-CB09-4019-994F-910844849CD6}" type="pres">
      <dgm:prSet presAssocID="{786E8028-52D8-4CED-89E3-19CDCFA61D11}" presName="Name13" presStyleLbl="parChTrans1D2" presStyleIdx="0" presStyleCnt="6"/>
      <dgm:spPr/>
    </dgm:pt>
    <dgm:pt modelId="{60606162-03D6-4836-919B-33CC8F48AD88}" type="pres">
      <dgm:prSet presAssocID="{224E3D3F-434E-49CD-B4DA-04C6BACFDCBC}" presName="childText" presStyleLbl="bgAcc1" presStyleIdx="0" presStyleCnt="6">
        <dgm:presLayoutVars>
          <dgm:bulletEnabled val="1"/>
        </dgm:presLayoutVars>
      </dgm:prSet>
      <dgm:spPr/>
    </dgm:pt>
    <dgm:pt modelId="{785C5BD8-8C49-4FFD-9AAD-DE2B2CF2DA95}" type="pres">
      <dgm:prSet presAssocID="{6BABA6FB-3ECB-43F8-8301-2E543B2F15BB}" presName="Name13" presStyleLbl="parChTrans1D2" presStyleIdx="1" presStyleCnt="6"/>
      <dgm:spPr/>
    </dgm:pt>
    <dgm:pt modelId="{686DB79F-1BC1-4ED1-9E17-5DA3AE60EC28}" type="pres">
      <dgm:prSet presAssocID="{9FD4866A-412D-46ED-BDEA-27BABBE98CD5}" presName="childText" presStyleLbl="bgAcc1" presStyleIdx="1" presStyleCnt="6">
        <dgm:presLayoutVars>
          <dgm:bulletEnabled val="1"/>
        </dgm:presLayoutVars>
      </dgm:prSet>
      <dgm:spPr/>
    </dgm:pt>
    <dgm:pt modelId="{A17A8143-A19E-4AE1-8BF6-7119CF6CD101}" type="pres">
      <dgm:prSet presAssocID="{C786606A-8EB1-416E-91B0-A51F84454C36}" presName="Name13" presStyleLbl="parChTrans1D2" presStyleIdx="2" presStyleCnt="6"/>
      <dgm:spPr/>
    </dgm:pt>
    <dgm:pt modelId="{229E6A34-16A3-45D4-9A12-465C7F5B4F08}" type="pres">
      <dgm:prSet presAssocID="{FCFCAC48-00FC-4001-95FD-74B182E7CE5A}" presName="childText" presStyleLbl="bgAcc1" presStyleIdx="2" presStyleCnt="6">
        <dgm:presLayoutVars>
          <dgm:bulletEnabled val="1"/>
        </dgm:presLayoutVars>
      </dgm:prSet>
      <dgm:spPr/>
    </dgm:pt>
    <dgm:pt modelId="{22FDF413-0A67-48F8-8C3A-930F637DBB04}" type="pres">
      <dgm:prSet presAssocID="{B2200C49-A86E-45AA-BF23-7FFBE86437E6}" presName="root" presStyleCnt="0"/>
      <dgm:spPr/>
    </dgm:pt>
    <dgm:pt modelId="{9C396B4D-005D-4A48-AA9E-A2B0A387268D}" type="pres">
      <dgm:prSet presAssocID="{B2200C49-A86E-45AA-BF23-7FFBE86437E6}" presName="rootComposite" presStyleCnt="0"/>
      <dgm:spPr/>
    </dgm:pt>
    <dgm:pt modelId="{294DDFB9-A4A2-4465-B3E8-480755F2B7C2}" type="pres">
      <dgm:prSet presAssocID="{B2200C49-A86E-45AA-BF23-7FFBE86437E6}" presName="rootText" presStyleLbl="node1" presStyleIdx="1" presStyleCnt="2"/>
      <dgm:spPr/>
    </dgm:pt>
    <dgm:pt modelId="{D2224C6C-5F05-40FC-9369-C0F5ED87C177}" type="pres">
      <dgm:prSet presAssocID="{B2200C49-A86E-45AA-BF23-7FFBE86437E6}" presName="rootConnector" presStyleLbl="node1" presStyleIdx="1" presStyleCnt="2"/>
      <dgm:spPr/>
    </dgm:pt>
    <dgm:pt modelId="{76388D67-286D-4D79-B6A4-241ED6B8EBFB}" type="pres">
      <dgm:prSet presAssocID="{B2200C49-A86E-45AA-BF23-7FFBE86437E6}" presName="childShape" presStyleCnt="0"/>
      <dgm:spPr/>
    </dgm:pt>
    <dgm:pt modelId="{6A6B2248-50F7-4394-ABF1-DB647BC7DF24}" type="pres">
      <dgm:prSet presAssocID="{6B37B17E-8E00-4C65-BA23-D4A7648BD8C7}" presName="Name13" presStyleLbl="parChTrans1D2" presStyleIdx="3" presStyleCnt="6"/>
      <dgm:spPr/>
    </dgm:pt>
    <dgm:pt modelId="{81BF4302-7B8B-4381-9AE6-47FD37F56C93}" type="pres">
      <dgm:prSet presAssocID="{33E93A53-9E8F-44F8-BDFF-B10526A0DC2D}" presName="childText" presStyleLbl="bgAcc1" presStyleIdx="3" presStyleCnt="6">
        <dgm:presLayoutVars>
          <dgm:bulletEnabled val="1"/>
        </dgm:presLayoutVars>
      </dgm:prSet>
      <dgm:spPr/>
    </dgm:pt>
    <dgm:pt modelId="{C17F0357-5584-49B0-AAED-D3EA48E5E3FB}" type="pres">
      <dgm:prSet presAssocID="{95937AF7-CCC7-4E49-926D-A674E5C9B9ED}" presName="Name13" presStyleLbl="parChTrans1D2" presStyleIdx="4" presStyleCnt="6"/>
      <dgm:spPr/>
    </dgm:pt>
    <dgm:pt modelId="{A1B8970A-5893-4CBC-9107-7F9ADA40D8EB}" type="pres">
      <dgm:prSet presAssocID="{EFA65410-1D96-4063-B7EB-D0010293E704}" presName="childText" presStyleLbl="bgAcc1" presStyleIdx="4" presStyleCnt="6">
        <dgm:presLayoutVars>
          <dgm:bulletEnabled val="1"/>
        </dgm:presLayoutVars>
      </dgm:prSet>
      <dgm:spPr/>
    </dgm:pt>
    <dgm:pt modelId="{C461E597-CBB1-47CD-AE27-86821A675ACF}" type="pres">
      <dgm:prSet presAssocID="{DF2AB8F0-AD09-4FDD-BC00-BE10D2BF7A18}" presName="Name13" presStyleLbl="parChTrans1D2" presStyleIdx="5" presStyleCnt="6"/>
      <dgm:spPr/>
    </dgm:pt>
    <dgm:pt modelId="{9F5370FF-396B-4417-8404-43B3F90A2F5F}" type="pres">
      <dgm:prSet presAssocID="{2A2D3227-1BAD-4AE1-85FD-7434CFB55F85}" presName="childText" presStyleLbl="bgAcc1" presStyleIdx="5" presStyleCnt="6">
        <dgm:presLayoutVars>
          <dgm:bulletEnabled val="1"/>
        </dgm:presLayoutVars>
      </dgm:prSet>
      <dgm:spPr/>
    </dgm:pt>
  </dgm:ptLst>
  <dgm:cxnLst>
    <dgm:cxn modelId="{AF951D0E-2930-4AB9-A308-CD59ED3B8F82}" type="presOf" srcId="{C786606A-8EB1-416E-91B0-A51F84454C36}" destId="{A17A8143-A19E-4AE1-8BF6-7119CF6CD101}" srcOrd="0" destOrd="0" presId="urn:microsoft.com/office/officeart/2005/8/layout/hierarchy3"/>
    <dgm:cxn modelId="{BFD81203-8D17-4848-8E48-F42140EA9068}" srcId="{3B530D83-895C-4570-95E5-FF0E9B491D6B}" destId="{9FD4866A-412D-46ED-BDEA-27BABBE98CD5}" srcOrd="1" destOrd="0" parTransId="{6BABA6FB-3ECB-43F8-8301-2E543B2F15BB}" sibTransId="{A326C3F5-5BC7-4E25-9798-6DD73AEBA798}"/>
    <dgm:cxn modelId="{66972B1A-C953-47F7-B57C-9AEE3286001D}" srcId="{B2200C49-A86E-45AA-BF23-7FFBE86437E6}" destId="{33E93A53-9E8F-44F8-BDFF-B10526A0DC2D}" srcOrd="0" destOrd="0" parTransId="{6B37B17E-8E00-4C65-BA23-D4A7648BD8C7}" sibTransId="{30D58479-CBB7-4483-914C-6085E05D8D80}"/>
    <dgm:cxn modelId="{23CA8757-4528-45F5-9959-6FE93C5DA467}" type="presOf" srcId="{DF2AB8F0-AD09-4FDD-BC00-BE10D2BF7A18}" destId="{C461E597-CBB1-47CD-AE27-86821A675ACF}" srcOrd="0" destOrd="0" presId="urn:microsoft.com/office/officeart/2005/8/layout/hierarchy3"/>
    <dgm:cxn modelId="{717B4B10-DEAA-402A-98C9-659BB36F5341}" type="presOf" srcId="{224E3D3F-434E-49CD-B4DA-04C6BACFDCBC}" destId="{60606162-03D6-4836-919B-33CC8F48AD88}" srcOrd="0" destOrd="0" presId="urn:microsoft.com/office/officeart/2005/8/layout/hierarchy3"/>
    <dgm:cxn modelId="{B4DE2A5F-9EF1-4961-8F6B-D5A9CD08B854}" srcId="{3B530D83-895C-4570-95E5-FF0E9B491D6B}" destId="{224E3D3F-434E-49CD-B4DA-04C6BACFDCBC}" srcOrd="0" destOrd="0" parTransId="{786E8028-52D8-4CED-89E3-19CDCFA61D11}" sibTransId="{DE41944E-7269-4407-9156-5065FE9EF225}"/>
    <dgm:cxn modelId="{DB921A1E-C6F0-4B72-A3F9-FB543905B2DC}" srcId="{B2200C49-A86E-45AA-BF23-7FFBE86437E6}" destId="{EFA65410-1D96-4063-B7EB-D0010293E704}" srcOrd="1" destOrd="0" parTransId="{95937AF7-CCC7-4E49-926D-A674E5C9B9ED}" sibTransId="{F14046C6-9F3C-40A7-BFBD-5BB3609112F4}"/>
    <dgm:cxn modelId="{6EB3391C-E97C-4C16-8A04-4E49EB76FFEF}" type="presOf" srcId="{FCFCAC48-00FC-4001-95FD-74B182E7CE5A}" destId="{229E6A34-16A3-45D4-9A12-465C7F5B4F08}" srcOrd="0" destOrd="0" presId="urn:microsoft.com/office/officeart/2005/8/layout/hierarchy3"/>
    <dgm:cxn modelId="{0C1D9316-1E21-4729-BDCF-451F3CB217D2}" type="presOf" srcId="{6B37B17E-8E00-4C65-BA23-D4A7648BD8C7}" destId="{6A6B2248-50F7-4394-ABF1-DB647BC7DF24}" srcOrd="0" destOrd="0" presId="urn:microsoft.com/office/officeart/2005/8/layout/hierarchy3"/>
    <dgm:cxn modelId="{D7ACB22F-6C16-428F-A1B7-A997A12B156A}" type="presOf" srcId="{33E93A53-9E8F-44F8-BDFF-B10526A0DC2D}" destId="{81BF4302-7B8B-4381-9AE6-47FD37F56C93}" srcOrd="0" destOrd="0" presId="urn:microsoft.com/office/officeart/2005/8/layout/hierarchy3"/>
    <dgm:cxn modelId="{72FE11E6-3276-4345-BB2B-9529B6C06072}" type="presOf" srcId="{B6B13638-4360-4610-B161-216F57A2ABF1}" destId="{E6976926-499F-489D-9031-4A41E6AECF81}" srcOrd="0" destOrd="0" presId="urn:microsoft.com/office/officeart/2005/8/layout/hierarchy3"/>
    <dgm:cxn modelId="{672F9431-2D31-4EEF-9143-1B2CA9D7B1A6}" type="presOf" srcId="{3B530D83-895C-4570-95E5-FF0E9B491D6B}" destId="{88F7B2D2-431B-46F0-BE5F-C6A382DC8BF8}" srcOrd="1" destOrd="0" presId="urn:microsoft.com/office/officeart/2005/8/layout/hierarchy3"/>
    <dgm:cxn modelId="{2D269892-A6C3-4D10-AB8C-3AF956CEFD80}" type="presOf" srcId="{EFA65410-1D96-4063-B7EB-D0010293E704}" destId="{A1B8970A-5893-4CBC-9107-7F9ADA40D8EB}" srcOrd="0" destOrd="0" presId="urn:microsoft.com/office/officeart/2005/8/layout/hierarchy3"/>
    <dgm:cxn modelId="{EF0461F1-8430-4D8B-BB89-C6E61E857D9F}" srcId="{B6B13638-4360-4610-B161-216F57A2ABF1}" destId="{B2200C49-A86E-45AA-BF23-7FFBE86437E6}" srcOrd="1" destOrd="0" parTransId="{FCB4884C-C251-4876-95AC-413D8A5941F3}" sibTransId="{C5F685A4-6CB9-4E6F-8282-DF1266CB46C5}"/>
    <dgm:cxn modelId="{B2A6F10C-7F2D-4CC0-82A1-BCBC7E512C75}" type="presOf" srcId="{6BABA6FB-3ECB-43F8-8301-2E543B2F15BB}" destId="{785C5BD8-8C49-4FFD-9AAD-DE2B2CF2DA95}" srcOrd="0" destOrd="0" presId="urn:microsoft.com/office/officeart/2005/8/layout/hierarchy3"/>
    <dgm:cxn modelId="{1729FABB-5FD5-4624-B6BB-342E9279E5C2}" type="presOf" srcId="{B2200C49-A86E-45AA-BF23-7FFBE86437E6}" destId="{D2224C6C-5F05-40FC-9369-C0F5ED87C177}" srcOrd="1" destOrd="0" presId="urn:microsoft.com/office/officeart/2005/8/layout/hierarchy3"/>
    <dgm:cxn modelId="{8829DB53-90AD-4700-B9B0-6EF7B96A9E33}" type="presOf" srcId="{2A2D3227-1BAD-4AE1-85FD-7434CFB55F85}" destId="{9F5370FF-396B-4417-8404-43B3F90A2F5F}" srcOrd="0" destOrd="0" presId="urn:microsoft.com/office/officeart/2005/8/layout/hierarchy3"/>
    <dgm:cxn modelId="{3F10CCD2-C518-4014-A1CF-9F01BE05B8C4}" type="presOf" srcId="{786E8028-52D8-4CED-89E3-19CDCFA61D11}" destId="{CF626238-CB09-4019-994F-910844849CD6}" srcOrd="0" destOrd="0" presId="urn:microsoft.com/office/officeart/2005/8/layout/hierarchy3"/>
    <dgm:cxn modelId="{5B64D287-2E60-45FA-9B5D-9E5E34D26E15}" srcId="{B6B13638-4360-4610-B161-216F57A2ABF1}" destId="{3B530D83-895C-4570-95E5-FF0E9B491D6B}" srcOrd="0" destOrd="0" parTransId="{339D57BF-E9DD-4182-8F10-93E56D59E815}" sibTransId="{060558AE-3346-41C7-BF50-626EE0532735}"/>
    <dgm:cxn modelId="{C165DDD3-1610-4CD7-8EF4-4A08950610AA}" srcId="{3B530D83-895C-4570-95E5-FF0E9B491D6B}" destId="{FCFCAC48-00FC-4001-95FD-74B182E7CE5A}" srcOrd="2" destOrd="0" parTransId="{C786606A-8EB1-416E-91B0-A51F84454C36}" sibTransId="{78859867-5B5D-46A1-9685-1CD45149AB89}"/>
    <dgm:cxn modelId="{F4A607E4-E964-4B5D-BB1B-3D9D160A43BB}" type="presOf" srcId="{B2200C49-A86E-45AA-BF23-7FFBE86437E6}" destId="{294DDFB9-A4A2-4465-B3E8-480755F2B7C2}" srcOrd="0" destOrd="0" presId="urn:microsoft.com/office/officeart/2005/8/layout/hierarchy3"/>
    <dgm:cxn modelId="{FBA12E96-10B8-414F-97FC-61D32D231E4F}" type="presOf" srcId="{95937AF7-CCC7-4E49-926D-A674E5C9B9ED}" destId="{C17F0357-5584-49B0-AAED-D3EA48E5E3FB}" srcOrd="0" destOrd="0" presId="urn:microsoft.com/office/officeart/2005/8/layout/hierarchy3"/>
    <dgm:cxn modelId="{EB19A8D9-18CE-427E-B696-7B23571740F4}" type="presOf" srcId="{9FD4866A-412D-46ED-BDEA-27BABBE98CD5}" destId="{686DB79F-1BC1-4ED1-9E17-5DA3AE60EC28}" srcOrd="0" destOrd="0" presId="urn:microsoft.com/office/officeart/2005/8/layout/hierarchy3"/>
    <dgm:cxn modelId="{AFF2B977-78ED-4AA4-9AC0-80EB6387F92C}" type="presOf" srcId="{3B530D83-895C-4570-95E5-FF0E9B491D6B}" destId="{91007A10-DEFD-442F-B6FA-852CDB567D76}" srcOrd="0" destOrd="0" presId="urn:microsoft.com/office/officeart/2005/8/layout/hierarchy3"/>
    <dgm:cxn modelId="{B6FD88E5-FA3F-4EA2-B023-42436854B1A3}" srcId="{B2200C49-A86E-45AA-BF23-7FFBE86437E6}" destId="{2A2D3227-1BAD-4AE1-85FD-7434CFB55F85}" srcOrd="2" destOrd="0" parTransId="{DF2AB8F0-AD09-4FDD-BC00-BE10D2BF7A18}" sibTransId="{6EF41FAC-5EA4-4431-8F03-71D93DEB32D5}"/>
    <dgm:cxn modelId="{4BDDC28B-0610-4C79-9637-829473C4E2B4}" type="presParOf" srcId="{E6976926-499F-489D-9031-4A41E6AECF81}" destId="{DA46F5CB-7F59-4481-BA41-F7F72BCF79C6}" srcOrd="0" destOrd="0" presId="urn:microsoft.com/office/officeart/2005/8/layout/hierarchy3"/>
    <dgm:cxn modelId="{A774FA5E-031C-485A-90D2-D36B4192A0E6}" type="presParOf" srcId="{DA46F5CB-7F59-4481-BA41-F7F72BCF79C6}" destId="{D017E7AA-387A-4055-AF91-D4E02175C391}" srcOrd="0" destOrd="0" presId="urn:microsoft.com/office/officeart/2005/8/layout/hierarchy3"/>
    <dgm:cxn modelId="{7AB8F3AE-2F69-4CC6-9355-AB17A5C7921E}" type="presParOf" srcId="{D017E7AA-387A-4055-AF91-D4E02175C391}" destId="{91007A10-DEFD-442F-B6FA-852CDB567D76}" srcOrd="0" destOrd="0" presId="urn:microsoft.com/office/officeart/2005/8/layout/hierarchy3"/>
    <dgm:cxn modelId="{623B6BDD-93C3-4040-B06A-56AA2F8BFA12}" type="presParOf" srcId="{D017E7AA-387A-4055-AF91-D4E02175C391}" destId="{88F7B2D2-431B-46F0-BE5F-C6A382DC8BF8}" srcOrd="1" destOrd="0" presId="urn:microsoft.com/office/officeart/2005/8/layout/hierarchy3"/>
    <dgm:cxn modelId="{0A5F263A-5B27-4675-A18C-6DCDB1D14469}" type="presParOf" srcId="{DA46F5CB-7F59-4481-BA41-F7F72BCF79C6}" destId="{CBE6094E-6CB4-4505-AE39-3A56C91B7CC7}" srcOrd="1" destOrd="0" presId="urn:microsoft.com/office/officeart/2005/8/layout/hierarchy3"/>
    <dgm:cxn modelId="{328BCE84-7216-4926-B866-BDABEEECD0D5}" type="presParOf" srcId="{CBE6094E-6CB4-4505-AE39-3A56C91B7CC7}" destId="{CF626238-CB09-4019-994F-910844849CD6}" srcOrd="0" destOrd="0" presId="urn:microsoft.com/office/officeart/2005/8/layout/hierarchy3"/>
    <dgm:cxn modelId="{80F9215F-E7C5-4E32-BAE1-6ABA44A4F1C7}" type="presParOf" srcId="{CBE6094E-6CB4-4505-AE39-3A56C91B7CC7}" destId="{60606162-03D6-4836-919B-33CC8F48AD88}" srcOrd="1" destOrd="0" presId="urn:microsoft.com/office/officeart/2005/8/layout/hierarchy3"/>
    <dgm:cxn modelId="{8451E11D-7133-4551-AFB4-29916DDC01B8}" type="presParOf" srcId="{CBE6094E-6CB4-4505-AE39-3A56C91B7CC7}" destId="{785C5BD8-8C49-4FFD-9AAD-DE2B2CF2DA95}" srcOrd="2" destOrd="0" presId="urn:microsoft.com/office/officeart/2005/8/layout/hierarchy3"/>
    <dgm:cxn modelId="{1078D6AD-E0C2-4238-AED3-4D6E1C1854C2}" type="presParOf" srcId="{CBE6094E-6CB4-4505-AE39-3A56C91B7CC7}" destId="{686DB79F-1BC1-4ED1-9E17-5DA3AE60EC28}" srcOrd="3" destOrd="0" presId="urn:microsoft.com/office/officeart/2005/8/layout/hierarchy3"/>
    <dgm:cxn modelId="{0249CB7C-6A27-4359-B345-A9D23C5B1EDE}" type="presParOf" srcId="{CBE6094E-6CB4-4505-AE39-3A56C91B7CC7}" destId="{A17A8143-A19E-4AE1-8BF6-7119CF6CD101}" srcOrd="4" destOrd="0" presId="urn:microsoft.com/office/officeart/2005/8/layout/hierarchy3"/>
    <dgm:cxn modelId="{DD2FB686-B16E-4284-8D08-EDB58AF2150C}" type="presParOf" srcId="{CBE6094E-6CB4-4505-AE39-3A56C91B7CC7}" destId="{229E6A34-16A3-45D4-9A12-465C7F5B4F08}" srcOrd="5" destOrd="0" presId="urn:microsoft.com/office/officeart/2005/8/layout/hierarchy3"/>
    <dgm:cxn modelId="{CDDBF88B-272A-4C49-98C6-43A8AFE6287B}" type="presParOf" srcId="{E6976926-499F-489D-9031-4A41E6AECF81}" destId="{22FDF413-0A67-48F8-8C3A-930F637DBB04}" srcOrd="1" destOrd="0" presId="urn:microsoft.com/office/officeart/2005/8/layout/hierarchy3"/>
    <dgm:cxn modelId="{131571B7-479C-4613-86A9-385964AF630B}" type="presParOf" srcId="{22FDF413-0A67-48F8-8C3A-930F637DBB04}" destId="{9C396B4D-005D-4A48-AA9E-A2B0A387268D}" srcOrd="0" destOrd="0" presId="urn:microsoft.com/office/officeart/2005/8/layout/hierarchy3"/>
    <dgm:cxn modelId="{9FCF6DCF-D143-4D0E-96AB-39E4720BE13A}" type="presParOf" srcId="{9C396B4D-005D-4A48-AA9E-A2B0A387268D}" destId="{294DDFB9-A4A2-4465-B3E8-480755F2B7C2}" srcOrd="0" destOrd="0" presId="urn:microsoft.com/office/officeart/2005/8/layout/hierarchy3"/>
    <dgm:cxn modelId="{CE072D37-724A-4DA6-A652-8BCCF3BD1881}" type="presParOf" srcId="{9C396B4D-005D-4A48-AA9E-A2B0A387268D}" destId="{D2224C6C-5F05-40FC-9369-C0F5ED87C177}" srcOrd="1" destOrd="0" presId="urn:microsoft.com/office/officeart/2005/8/layout/hierarchy3"/>
    <dgm:cxn modelId="{AE765EF8-1401-44F2-ABB9-4621EF89E0BE}" type="presParOf" srcId="{22FDF413-0A67-48F8-8C3A-930F637DBB04}" destId="{76388D67-286D-4D79-B6A4-241ED6B8EBFB}" srcOrd="1" destOrd="0" presId="urn:microsoft.com/office/officeart/2005/8/layout/hierarchy3"/>
    <dgm:cxn modelId="{2ADA2CAA-96EC-40BD-9D2A-7F6A61CBFCFB}" type="presParOf" srcId="{76388D67-286D-4D79-B6A4-241ED6B8EBFB}" destId="{6A6B2248-50F7-4394-ABF1-DB647BC7DF24}" srcOrd="0" destOrd="0" presId="urn:microsoft.com/office/officeart/2005/8/layout/hierarchy3"/>
    <dgm:cxn modelId="{74CAF3B9-99E1-432C-A6E3-CB072ABEEA4E}" type="presParOf" srcId="{76388D67-286D-4D79-B6A4-241ED6B8EBFB}" destId="{81BF4302-7B8B-4381-9AE6-47FD37F56C93}" srcOrd="1" destOrd="0" presId="urn:microsoft.com/office/officeart/2005/8/layout/hierarchy3"/>
    <dgm:cxn modelId="{309433A4-F826-49CA-ADFF-F960F7E161FF}" type="presParOf" srcId="{76388D67-286D-4D79-B6A4-241ED6B8EBFB}" destId="{C17F0357-5584-49B0-AAED-D3EA48E5E3FB}" srcOrd="2" destOrd="0" presId="urn:microsoft.com/office/officeart/2005/8/layout/hierarchy3"/>
    <dgm:cxn modelId="{4D1C68BF-91D1-4F89-88A2-4D37F5A95849}" type="presParOf" srcId="{76388D67-286D-4D79-B6A4-241ED6B8EBFB}" destId="{A1B8970A-5893-4CBC-9107-7F9ADA40D8EB}" srcOrd="3" destOrd="0" presId="urn:microsoft.com/office/officeart/2005/8/layout/hierarchy3"/>
    <dgm:cxn modelId="{05B54A72-59DB-498D-BEB6-792F0FB543B1}" type="presParOf" srcId="{76388D67-286D-4D79-B6A4-241ED6B8EBFB}" destId="{C461E597-CBB1-47CD-AE27-86821A675ACF}" srcOrd="4" destOrd="0" presId="urn:microsoft.com/office/officeart/2005/8/layout/hierarchy3"/>
    <dgm:cxn modelId="{6FA32627-8F04-421C-9914-2F2835930D8C}" type="presParOf" srcId="{76388D67-286D-4D79-B6A4-241ED6B8EBFB}" destId="{9F5370FF-396B-4417-8404-43B3F90A2F5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2F9E56-E4EA-41DA-9227-0A4842745B5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ACAA0BC-8435-4156-BC1E-55E65EA55B5D}">
      <dgm:prSet custT="1"/>
      <dgm:spPr/>
      <dgm:t>
        <a:bodyPr/>
        <a:lstStyle/>
        <a:p>
          <a:pPr rtl="0"/>
          <a:r>
            <a:rPr lang="en-US" sz="2400" dirty="0" smtClean="0">
              <a:latin typeface="+mj-lt"/>
            </a:rPr>
            <a:t>Using a class</a:t>
          </a:r>
          <a:endParaRPr lang="en-US" sz="2400" dirty="0">
            <a:latin typeface="+mj-lt"/>
          </a:endParaRPr>
        </a:p>
      </dgm:t>
    </dgm:pt>
    <dgm:pt modelId="{25132B8C-D338-4279-9068-506EE136409F}" type="parTrans" cxnId="{2FE33EF6-DCAA-449F-A7FE-8B5992CDAA39}">
      <dgm:prSet/>
      <dgm:spPr/>
      <dgm:t>
        <a:bodyPr/>
        <a:lstStyle/>
        <a:p>
          <a:endParaRPr lang="en-US"/>
        </a:p>
      </dgm:t>
    </dgm:pt>
    <dgm:pt modelId="{0F0EB4F6-A249-414A-A23E-72EEFCD67372}" type="sibTrans" cxnId="{2FE33EF6-DCAA-449F-A7FE-8B5992CDAA39}">
      <dgm:prSet/>
      <dgm:spPr/>
      <dgm:t>
        <a:bodyPr/>
        <a:lstStyle/>
        <a:p>
          <a:endParaRPr lang="en-US"/>
        </a:p>
      </dgm:t>
    </dgm:pt>
    <dgm:pt modelId="{674AACA1-68CD-408D-9688-BF6D1EE6B376}">
      <dgm:prSet custT="1"/>
      <dgm:spPr/>
      <dgm:t>
        <a:bodyPr/>
        <a:lstStyle/>
        <a:p>
          <a:pPr algn="l" rtl="0">
            <a:lnSpc>
              <a:spcPct val="90000"/>
            </a:lnSpc>
            <a:spcAft>
              <a:spcPts val="100"/>
            </a:spcAft>
          </a:pPr>
          <a:r>
            <a:rPr lang="en-US" sz="1300" dirty="0" smtClean="0">
              <a:latin typeface="Courier New" panose="02070309020205020404" pitchFamily="49" charset="0"/>
              <a:cs typeface="Courier New" panose="02070309020205020404" pitchFamily="49" charset="0"/>
            </a:rPr>
            <a:t>.</a:t>
          </a:r>
          <a:r>
            <a:rPr lang="en-US" sz="1300" dirty="0" err="1" smtClean="0">
              <a:latin typeface="Courier New" panose="02070309020205020404" pitchFamily="49" charset="0"/>
              <a:cs typeface="Courier New" panose="02070309020205020404" pitchFamily="49" charset="0"/>
            </a:rPr>
            <a:t>dataelement</a:t>
          </a:r>
          <a:r>
            <a:rPr lang="en-US" sz="1300" dirty="0" smtClean="0">
              <a:latin typeface="Courier New" panose="02070309020205020404" pitchFamily="49" charset="0"/>
              <a:cs typeface="Courier New" panose="02070309020205020404" pitchFamily="49" charset="0"/>
            </a:rPr>
            <a:t> {</a:t>
          </a:r>
        </a:p>
        <a:p>
          <a:pPr algn="l" rtl="0">
            <a:lnSpc>
              <a:spcPct val="100000"/>
            </a:lnSpc>
            <a:spcAft>
              <a:spcPts val="100"/>
            </a:spcAft>
          </a:pPr>
          <a:r>
            <a:rPr lang="en-US" sz="1300" dirty="0" smtClean="0">
              <a:latin typeface="Courier New" panose="02070309020205020404" pitchFamily="49" charset="0"/>
              <a:cs typeface="Courier New" panose="02070309020205020404" pitchFamily="49" charset="0"/>
            </a:rPr>
            <a:t>    </a:t>
          </a:r>
          <a:r>
            <a:rPr lang="en-US" sz="1300" dirty="0" err="1" smtClean="0">
              <a:latin typeface="Courier New" panose="02070309020205020404" pitchFamily="49" charset="0"/>
              <a:cs typeface="Courier New" panose="02070309020205020404" pitchFamily="49" charset="0"/>
            </a:rPr>
            <a:t>color:red</a:t>
          </a:r>
          <a:r>
            <a:rPr lang="en-US" sz="1300" dirty="0" smtClean="0">
              <a:latin typeface="Courier New" panose="02070309020205020404" pitchFamily="49" charset="0"/>
              <a:cs typeface="Courier New" panose="02070309020205020404" pitchFamily="49" charset="0"/>
            </a:rPr>
            <a:t>;</a:t>
          </a:r>
        </a:p>
        <a:p>
          <a:pPr algn="l" rtl="0">
            <a:lnSpc>
              <a:spcPct val="90000"/>
            </a:lnSpc>
            <a:spcAft>
              <a:spcPts val="100"/>
            </a:spcAft>
          </a:pPr>
          <a:r>
            <a:rPr lang="en-US" sz="1300" dirty="0" smtClean="0">
              <a:latin typeface="Courier New" panose="02070309020205020404" pitchFamily="49" charset="0"/>
              <a:cs typeface="Courier New" panose="02070309020205020404" pitchFamily="49" charset="0"/>
            </a:rPr>
            <a:t>    }</a:t>
          </a:r>
          <a:endParaRPr lang="en-US" sz="1300" dirty="0">
            <a:latin typeface="Courier New" panose="02070309020205020404" pitchFamily="49" charset="0"/>
            <a:cs typeface="Courier New" panose="02070309020205020404" pitchFamily="49" charset="0"/>
          </a:endParaRPr>
        </a:p>
      </dgm:t>
    </dgm:pt>
    <dgm:pt modelId="{1C89D049-6EA4-480B-8FBA-353EBEA42F4A}" type="parTrans" cxnId="{A46252D4-7FBA-4669-8417-0A344CA519E3}">
      <dgm:prSet/>
      <dgm:spPr/>
      <dgm:t>
        <a:bodyPr/>
        <a:lstStyle/>
        <a:p>
          <a:endParaRPr lang="en-US"/>
        </a:p>
      </dgm:t>
    </dgm:pt>
    <dgm:pt modelId="{0A55D204-9D17-4050-A79B-237FEA885D44}" type="sibTrans" cxnId="{A46252D4-7FBA-4669-8417-0A344CA519E3}">
      <dgm:prSet/>
      <dgm:spPr/>
      <dgm:t>
        <a:bodyPr/>
        <a:lstStyle/>
        <a:p>
          <a:endParaRPr lang="en-US"/>
        </a:p>
      </dgm:t>
    </dgm:pt>
    <dgm:pt modelId="{75E6D96E-8239-479A-B15E-50A58A745CB6}">
      <dgm:prSet custT="1"/>
      <dgm:spPr/>
      <dgm:t>
        <a:bodyPr/>
        <a:lstStyle/>
        <a:p>
          <a:pPr rtl="0"/>
          <a:r>
            <a:rPr lang="en-US" sz="2400" dirty="0" smtClean="0">
              <a:latin typeface="+mj-lt"/>
            </a:rPr>
            <a:t>Using an id</a:t>
          </a:r>
          <a:endParaRPr lang="en-US" sz="2400" dirty="0">
            <a:latin typeface="+mj-lt"/>
          </a:endParaRPr>
        </a:p>
      </dgm:t>
    </dgm:pt>
    <dgm:pt modelId="{4A9A8023-E164-4B9B-B2B1-46D010FF6C77}" type="parTrans" cxnId="{C62248F1-989B-4653-96EC-1749D3240052}">
      <dgm:prSet/>
      <dgm:spPr/>
      <dgm:t>
        <a:bodyPr/>
        <a:lstStyle/>
        <a:p>
          <a:endParaRPr lang="en-US"/>
        </a:p>
      </dgm:t>
    </dgm:pt>
    <dgm:pt modelId="{C9EB0698-0505-4247-8B06-9F42636A9DD1}" type="sibTrans" cxnId="{C62248F1-989B-4653-96EC-1749D3240052}">
      <dgm:prSet/>
      <dgm:spPr/>
      <dgm:t>
        <a:bodyPr/>
        <a:lstStyle/>
        <a:p>
          <a:endParaRPr lang="en-US"/>
        </a:p>
      </dgm:t>
    </dgm:pt>
    <dgm:pt modelId="{E64826EE-FD56-4D9C-8FAD-C97AA31B3052}">
      <dgm:prSet custT="1"/>
      <dgm:spPr/>
      <dgm:t>
        <a:bodyPr/>
        <a:lstStyle/>
        <a:p>
          <a:pPr algn="l" rtl="0"/>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datatable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color:red</a:t>
          </a: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dgm:t>
    </dgm:pt>
    <dgm:pt modelId="{49305A04-3A46-4B29-A2CF-DC933BC9CF19}" type="parTrans" cxnId="{8556DB0B-74EB-42E7-9D78-ED02657DDEC9}">
      <dgm:prSet/>
      <dgm:spPr/>
      <dgm:t>
        <a:bodyPr/>
        <a:lstStyle/>
        <a:p>
          <a:endParaRPr lang="en-US"/>
        </a:p>
      </dgm:t>
    </dgm:pt>
    <dgm:pt modelId="{4D2C330E-0047-44C9-8E35-80C264BCE3A1}" type="sibTrans" cxnId="{8556DB0B-74EB-42E7-9D78-ED02657DDEC9}">
      <dgm:prSet/>
      <dgm:spPr/>
      <dgm:t>
        <a:bodyPr/>
        <a:lstStyle/>
        <a:p>
          <a:endParaRPr lang="en-US"/>
        </a:p>
      </dgm:t>
    </dgm:pt>
    <dgm:pt modelId="{DCC3E00E-6946-4FA0-9E22-987FAECAE321}">
      <dgm:prSet/>
      <dgm:spPr/>
      <dgm:t>
        <a:bodyPr/>
        <a:lstStyle/>
        <a:p>
          <a:pPr rtl="0"/>
          <a:r>
            <a:rPr lang="en-US" dirty="0" smtClean="0"/>
            <a:t>Add a period (.) before the class, use brackets</a:t>
          </a:r>
          <a:endParaRPr lang="en-US" dirty="0"/>
        </a:p>
      </dgm:t>
    </dgm:pt>
    <dgm:pt modelId="{EF5A31D5-E533-4717-BC07-E31FA27E7850}" type="parTrans" cxnId="{683C2430-5237-498D-ABAE-0CBE6238030A}">
      <dgm:prSet/>
      <dgm:spPr/>
      <dgm:t>
        <a:bodyPr/>
        <a:lstStyle/>
        <a:p>
          <a:endParaRPr lang="en-US"/>
        </a:p>
      </dgm:t>
    </dgm:pt>
    <dgm:pt modelId="{88ED6B32-DB2F-4269-BF33-E89929E05440}" type="sibTrans" cxnId="{683C2430-5237-498D-ABAE-0CBE6238030A}">
      <dgm:prSet/>
      <dgm:spPr/>
      <dgm:t>
        <a:bodyPr/>
        <a:lstStyle/>
        <a:p>
          <a:endParaRPr lang="en-US"/>
        </a:p>
      </dgm:t>
    </dgm:pt>
    <dgm:pt modelId="{8AB5D21E-71E0-478D-9914-A2206B8D31E2}">
      <dgm:prSet/>
      <dgm:spPr/>
      <dgm:t>
        <a:bodyPr/>
        <a:lstStyle/>
        <a:p>
          <a:pPr rtl="0"/>
          <a:r>
            <a:rPr lang="en-US" dirty="0" smtClean="0"/>
            <a:t>Add a hash (#) before the id, use brackets</a:t>
          </a:r>
          <a:endParaRPr lang="en-US" dirty="0"/>
        </a:p>
      </dgm:t>
    </dgm:pt>
    <dgm:pt modelId="{E4E15861-0E22-4ECD-9729-6D55A95216E6}" type="parTrans" cxnId="{7A080582-715A-44EE-BC54-034CFD3DC716}">
      <dgm:prSet/>
      <dgm:spPr/>
      <dgm:t>
        <a:bodyPr/>
        <a:lstStyle/>
        <a:p>
          <a:endParaRPr lang="en-US"/>
        </a:p>
      </dgm:t>
    </dgm:pt>
    <dgm:pt modelId="{5B1FFD5E-62C0-4333-9964-A65E6788B675}" type="sibTrans" cxnId="{7A080582-715A-44EE-BC54-034CFD3DC716}">
      <dgm:prSet/>
      <dgm:spPr/>
      <dgm:t>
        <a:bodyPr/>
        <a:lstStyle/>
        <a:p>
          <a:endParaRPr lang="en-US"/>
        </a:p>
      </dgm:t>
    </dgm:pt>
    <dgm:pt modelId="{A55E5EEB-11AF-4B90-BCE7-FAFE364570AF}" type="pres">
      <dgm:prSet presAssocID="{E02F9E56-E4EA-41DA-9227-0A4842745B57}" presName="Name0" presStyleCnt="0">
        <dgm:presLayoutVars>
          <dgm:chPref val="3"/>
          <dgm:dir/>
          <dgm:animLvl val="lvl"/>
          <dgm:resizeHandles/>
        </dgm:presLayoutVars>
      </dgm:prSet>
      <dgm:spPr/>
    </dgm:pt>
    <dgm:pt modelId="{A7057A53-6150-45A1-A0C4-451F9A59DEE2}" type="pres">
      <dgm:prSet presAssocID="{7ACAA0BC-8435-4156-BC1E-55E65EA55B5D}" presName="horFlow" presStyleCnt="0"/>
      <dgm:spPr/>
    </dgm:pt>
    <dgm:pt modelId="{719D6C9F-197D-4F67-A0B4-C8223911D2CB}" type="pres">
      <dgm:prSet presAssocID="{7ACAA0BC-8435-4156-BC1E-55E65EA55B5D}" presName="bigChev" presStyleLbl="node1" presStyleIdx="0" presStyleCnt="2"/>
      <dgm:spPr/>
      <dgm:t>
        <a:bodyPr/>
        <a:lstStyle/>
        <a:p>
          <a:endParaRPr lang="en-US"/>
        </a:p>
      </dgm:t>
    </dgm:pt>
    <dgm:pt modelId="{5ADEDE22-A54B-4DCC-86CC-89738D1253BC}" type="pres">
      <dgm:prSet presAssocID="{EF5A31D5-E533-4717-BC07-E31FA27E7850}" presName="parTrans" presStyleCnt="0"/>
      <dgm:spPr/>
    </dgm:pt>
    <dgm:pt modelId="{4CCFCB76-7E57-42F9-AFD7-FD69F272FF47}" type="pres">
      <dgm:prSet presAssocID="{DCC3E00E-6946-4FA0-9E22-987FAECAE321}" presName="node" presStyleLbl="alignAccFollowNode1" presStyleIdx="0" presStyleCnt="4">
        <dgm:presLayoutVars>
          <dgm:bulletEnabled val="1"/>
        </dgm:presLayoutVars>
      </dgm:prSet>
      <dgm:spPr/>
      <dgm:t>
        <a:bodyPr/>
        <a:lstStyle/>
        <a:p>
          <a:endParaRPr lang="en-US"/>
        </a:p>
      </dgm:t>
    </dgm:pt>
    <dgm:pt modelId="{D105A1F5-094A-4F7E-A2D7-AA1069436508}" type="pres">
      <dgm:prSet presAssocID="{88ED6B32-DB2F-4269-BF33-E89929E05440}" presName="sibTrans" presStyleCnt="0"/>
      <dgm:spPr/>
    </dgm:pt>
    <dgm:pt modelId="{A44DA1C7-6DEE-46D9-BC45-84B8262081DB}" type="pres">
      <dgm:prSet presAssocID="{674AACA1-68CD-408D-9688-BF6D1EE6B376}" presName="node" presStyleLbl="alignAccFollowNode1" presStyleIdx="1" presStyleCnt="4">
        <dgm:presLayoutVars>
          <dgm:bulletEnabled val="1"/>
        </dgm:presLayoutVars>
      </dgm:prSet>
      <dgm:spPr/>
      <dgm:t>
        <a:bodyPr/>
        <a:lstStyle/>
        <a:p>
          <a:endParaRPr lang="en-US"/>
        </a:p>
      </dgm:t>
    </dgm:pt>
    <dgm:pt modelId="{3B94AA65-03ED-4CEC-9D11-11BFC11C8EE3}" type="pres">
      <dgm:prSet presAssocID="{7ACAA0BC-8435-4156-BC1E-55E65EA55B5D}" presName="vSp" presStyleCnt="0"/>
      <dgm:spPr/>
    </dgm:pt>
    <dgm:pt modelId="{C9F64056-3C8D-4221-8EE9-4117073D4D24}" type="pres">
      <dgm:prSet presAssocID="{75E6D96E-8239-479A-B15E-50A58A745CB6}" presName="horFlow" presStyleCnt="0"/>
      <dgm:spPr/>
    </dgm:pt>
    <dgm:pt modelId="{3C156BAB-040A-44F1-8055-78A2931656A9}" type="pres">
      <dgm:prSet presAssocID="{75E6D96E-8239-479A-B15E-50A58A745CB6}" presName="bigChev" presStyleLbl="node1" presStyleIdx="1" presStyleCnt="2"/>
      <dgm:spPr/>
    </dgm:pt>
    <dgm:pt modelId="{3FA839E6-3064-4B33-9FA1-C2E10306B676}" type="pres">
      <dgm:prSet presAssocID="{E4E15861-0E22-4ECD-9729-6D55A95216E6}" presName="parTrans" presStyleCnt="0"/>
      <dgm:spPr/>
    </dgm:pt>
    <dgm:pt modelId="{E71D63F2-8FC0-4608-A775-1689E8A2CDA0}" type="pres">
      <dgm:prSet presAssocID="{8AB5D21E-71E0-478D-9914-A2206B8D31E2}" presName="node" presStyleLbl="alignAccFollowNode1" presStyleIdx="2" presStyleCnt="4">
        <dgm:presLayoutVars>
          <dgm:bulletEnabled val="1"/>
        </dgm:presLayoutVars>
      </dgm:prSet>
      <dgm:spPr/>
      <dgm:t>
        <a:bodyPr/>
        <a:lstStyle/>
        <a:p>
          <a:endParaRPr lang="en-US"/>
        </a:p>
      </dgm:t>
    </dgm:pt>
    <dgm:pt modelId="{3DD9FB54-F071-44C8-AA05-D433C7528708}" type="pres">
      <dgm:prSet presAssocID="{5B1FFD5E-62C0-4333-9964-A65E6788B675}" presName="sibTrans" presStyleCnt="0"/>
      <dgm:spPr/>
    </dgm:pt>
    <dgm:pt modelId="{E85FA33B-5549-4B8E-BE14-55A0BEA8F67F}" type="pres">
      <dgm:prSet presAssocID="{E64826EE-FD56-4D9C-8FAD-C97AA31B3052}" presName="node" presStyleLbl="alignAccFollowNode1" presStyleIdx="3" presStyleCnt="4">
        <dgm:presLayoutVars>
          <dgm:bulletEnabled val="1"/>
        </dgm:presLayoutVars>
      </dgm:prSet>
      <dgm:spPr/>
    </dgm:pt>
  </dgm:ptLst>
  <dgm:cxnLst>
    <dgm:cxn modelId="{5883BB7E-09DD-42E1-AA88-6EDE35E0DF5D}" type="presOf" srcId="{E64826EE-FD56-4D9C-8FAD-C97AA31B3052}" destId="{E85FA33B-5549-4B8E-BE14-55A0BEA8F67F}" srcOrd="0" destOrd="0" presId="urn:microsoft.com/office/officeart/2005/8/layout/lProcess3"/>
    <dgm:cxn modelId="{AC8E0D13-046C-4014-B782-DF90D6C1030A}" type="presOf" srcId="{674AACA1-68CD-408D-9688-BF6D1EE6B376}" destId="{A44DA1C7-6DEE-46D9-BC45-84B8262081DB}" srcOrd="0" destOrd="0" presId="urn:microsoft.com/office/officeart/2005/8/layout/lProcess3"/>
    <dgm:cxn modelId="{2FE33EF6-DCAA-449F-A7FE-8B5992CDAA39}" srcId="{E02F9E56-E4EA-41DA-9227-0A4842745B57}" destId="{7ACAA0BC-8435-4156-BC1E-55E65EA55B5D}" srcOrd="0" destOrd="0" parTransId="{25132B8C-D338-4279-9068-506EE136409F}" sibTransId="{0F0EB4F6-A249-414A-A23E-72EEFCD67372}"/>
    <dgm:cxn modelId="{2D5697C9-1D2B-4D80-AF78-D8DCE87EF8E0}" type="presOf" srcId="{8AB5D21E-71E0-478D-9914-A2206B8D31E2}" destId="{E71D63F2-8FC0-4608-A775-1689E8A2CDA0}" srcOrd="0" destOrd="0" presId="urn:microsoft.com/office/officeart/2005/8/layout/lProcess3"/>
    <dgm:cxn modelId="{8556DB0B-74EB-42E7-9D78-ED02657DDEC9}" srcId="{75E6D96E-8239-479A-B15E-50A58A745CB6}" destId="{E64826EE-FD56-4D9C-8FAD-C97AA31B3052}" srcOrd="1" destOrd="0" parTransId="{49305A04-3A46-4B29-A2CF-DC933BC9CF19}" sibTransId="{4D2C330E-0047-44C9-8E35-80C264BCE3A1}"/>
    <dgm:cxn modelId="{C62248F1-989B-4653-96EC-1749D3240052}" srcId="{E02F9E56-E4EA-41DA-9227-0A4842745B57}" destId="{75E6D96E-8239-479A-B15E-50A58A745CB6}" srcOrd="1" destOrd="0" parTransId="{4A9A8023-E164-4B9B-B2B1-46D010FF6C77}" sibTransId="{C9EB0698-0505-4247-8B06-9F42636A9DD1}"/>
    <dgm:cxn modelId="{7B5DCD0F-9BA9-4EBB-A65F-002A03E4E60A}" type="presOf" srcId="{75E6D96E-8239-479A-B15E-50A58A745CB6}" destId="{3C156BAB-040A-44F1-8055-78A2931656A9}" srcOrd="0" destOrd="0" presId="urn:microsoft.com/office/officeart/2005/8/layout/lProcess3"/>
    <dgm:cxn modelId="{683C2430-5237-498D-ABAE-0CBE6238030A}" srcId="{7ACAA0BC-8435-4156-BC1E-55E65EA55B5D}" destId="{DCC3E00E-6946-4FA0-9E22-987FAECAE321}" srcOrd="0" destOrd="0" parTransId="{EF5A31D5-E533-4717-BC07-E31FA27E7850}" sibTransId="{88ED6B32-DB2F-4269-BF33-E89929E05440}"/>
    <dgm:cxn modelId="{D84E1A7A-CF3A-401A-A579-B5D8FC39B3F8}" type="presOf" srcId="{7ACAA0BC-8435-4156-BC1E-55E65EA55B5D}" destId="{719D6C9F-197D-4F67-A0B4-C8223911D2CB}" srcOrd="0" destOrd="0" presId="urn:microsoft.com/office/officeart/2005/8/layout/lProcess3"/>
    <dgm:cxn modelId="{A46252D4-7FBA-4669-8417-0A344CA519E3}" srcId="{7ACAA0BC-8435-4156-BC1E-55E65EA55B5D}" destId="{674AACA1-68CD-408D-9688-BF6D1EE6B376}" srcOrd="1" destOrd="0" parTransId="{1C89D049-6EA4-480B-8FBA-353EBEA42F4A}" sibTransId="{0A55D204-9D17-4050-A79B-237FEA885D44}"/>
    <dgm:cxn modelId="{7A080582-715A-44EE-BC54-034CFD3DC716}" srcId="{75E6D96E-8239-479A-B15E-50A58A745CB6}" destId="{8AB5D21E-71E0-478D-9914-A2206B8D31E2}" srcOrd="0" destOrd="0" parTransId="{E4E15861-0E22-4ECD-9729-6D55A95216E6}" sibTransId="{5B1FFD5E-62C0-4333-9964-A65E6788B675}"/>
    <dgm:cxn modelId="{B3EBAF94-48BD-4BBF-8B64-08424519AA0F}" type="presOf" srcId="{DCC3E00E-6946-4FA0-9E22-987FAECAE321}" destId="{4CCFCB76-7E57-42F9-AFD7-FD69F272FF47}" srcOrd="0" destOrd="0" presId="urn:microsoft.com/office/officeart/2005/8/layout/lProcess3"/>
    <dgm:cxn modelId="{D0937841-0F85-404F-B10F-EA78587F34F6}" type="presOf" srcId="{E02F9E56-E4EA-41DA-9227-0A4842745B57}" destId="{A55E5EEB-11AF-4B90-BCE7-FAFE364570AF}" srcOrd="0" destOrd="0" presId="urn:microsoft.com/office/officeart/2005/8/layout/lProcess3"/>
    <dgm:cxn modelId="{D1465DC3-2C27-4D23-BB61-D23DD1811237}" type="presParOf" srcId="{A55E5EEB-11AF-4B90-BCE7-FAFE364570AF}" destId="{A7057A53-6150-45A1-A0C4-451F9A59DEE2}" srcOrd="0" destOrd="0" presId="urn:microsoft.com/office/officeart/2005/8/layout/lProcess3"/>
    <dgm:cxn modelId="{0C43CB91-274F-4E3F-94D8-682A616BC5AA}" type="presParOf" srcId="{A7057A53-6150-45A1-A0C4-451F9A59DEE2}" destId="{719D6C9F-197D-4F67-A0B4-C8223911D2CB}" srcOrd="0" destOrd="0" presId="urn:microsoft.com/office/officeart/2005/8/layout/lProcess3"/>
    <dgm:cxn modelId="{D009AAD9-E536-4138-8817-35E892639300}" type="presParOf" srcId="{A7057A53-6150-45A1-A0C4-451F9A59DEE2}" destId="{5ADEDE22-A54B-4DCC-86CC-89738D1253BC}" srcOrd="1" destOrd="0" presId="urn:microsoft.com/office/officeart/2005/8/layout/lProcess3"/>
    <dgm:cxn modelId="{5FEA1070-5700-441B-BDE3-66F7BF466DC5}" type="presParOf" srcId="{A7057A53-6150-45A1-A0C4-451F9A59DEE2}" destId="{4CCFCB76-7E57-42F9-AFD7-FD69F272FF47}" srcOrd="2" destOrd="0" presId="urn:microsoft.com/office/officeart/2005/8/layout/lProcess3"/>
    <dgm:cxn modelId="{E3DEBBC4-B890-4F2A-B5A4-973B781B69E0}" type="presParOf" srcId="{A7057A53-6150-45A1-A0C4-451F9A59DEE2}" destId="{D105A1F5-094A-4F7E-A2D7-AA1069436508}" srcOrd="3" destOrd="0" presId="urn:microsoft.com/office/officeart/2005/8/layout/lProcess3"/>
    <dgm:cxn modelId="{F5E7DD25-118C-4A0C-BD73-E87C99B9D389}" type="presParOf" srcId="{A7057A53-6150-45A1-A0C4-451F9A59DEE2}" destId="{A44DA1C7-6DEE-46D9-BC45-84B8262081DB}" srcOrd="4" destOrd="0" presId="urn:microsoft.com/office/officeart/2005/8/layout/lProcess3"/>
    <dgm:cxn modelId="{51EFC14C-AE51-4338-9D51-C352B16E76B2}" type="presParOf" srcId="{A55E5EEB-11AF-4B90-BCE7-FAFE364570AF}" destId="{3B94AA65-03ED-4CEC-9D11-11BFC11C8EE3}" srcOrd="1" destOrd="0" presId="urn:microsoft.com/office/officeart/2005/8/layout/lProcess3"/>
    <dgm:cxn modelId="{89D73009-9707-49E7-A2F6-5ED11F9CC25C}" type="presParOf" srcId="{A55E5EEB-11AF-4B90-BCE7-FAFE364570AF}" destId="{C9F64056-3C8D-4221-8EE9-4117073D4D24}" srcOrd="2" destOrd="0" presId="urn:microsoft.com/office/officeart/2005/8/layout/lProcess3"/>
    <dgm:cxn modelId="{C8DA6B29-A1CF-426F-B425-7F2B55C02624}" type="presParOf" srcId="{C9F64056-3C8D-4221-8EE9-4117073D4D24}" destId="{3C156BAB-040A-44F1-8055-78A2931656A9}" srcOrd="0" destOrd="0" presId="urn:microsoft.com/office/officeart/2005/8/layout/lProcess3"/>
    <dgm:cxn modelId="{034DF720-646B-4239-A261-A5D7EB0EDC70}" type="presParOf" srcId="{C9F64056-3C8D-4221-8EE9-4117073D4D24}" destId="{3FA839E6-3064-4B33-9FA1-C2E10306B676}" srcOrd="1" destOrd="0" presId="urn:microsoft.com/office/officeart/2005/8/layout/lProcess3"/>
    <dgm:cxn modelId="{BB3C6D38-A4EA-492E-8885-07BFE6653636}" type="presParOf" srcId="{C9F64056-3C8D-4221-8EE9-4117073D4D24}" destId="{E71D63F2-8FC0-4608-A775-1689E8A2CDA0}" srcOrd="2" destOrd="0" presId="urn:microsoft.com/office/officeart/2005/8/layout/lProcess3"/>
    <dgm:cxn modelId="{3C6F028E-D149-4FD8-8C0E-5A7E6669B957}" type="presParOf" srcId="{C9F64056-3C8D-4221-8EE9-4117073D4D24}" destId="{3DD9FB54-F071-44C8-AA05-D433C7528708}" srcOrd="3" destOrd="0" presId="urn:microsoft.com/office/officeart/2005/8/layout/lProcess3"/>
    <dgm:cxn modelId="{981D596A-5A36-446F-AD99-1FC07D290524}" type="presParOf" srcId="{C9F64056-3C8D-4221-8EE9-4117073D4D24}" destId="{E85FA33B-5549-4B8E-BE14-55A0BEA8F67F}"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9BDECB-3A43-48F7-8857-FE7217EB5C83}" type="doc">
      <dgm:prSet loTypeId="urn:microsoft.com/office/officeart/2005/8/layout/gear1" loCatId="relationship" qsTypeId="urn:microsoft.com/office/officeart/2005/8/quickstyle/simple1" qsCatId="simple" csTypeId="urn:microsoft.com/office/officeart/2005/8/colors/accent1_2" csCatId="accent1" phldr="1"/>
      <dgm:spPr/>
      <dgm:t>
        <a:bodyPr/>
        <a:lstStyle/>
        <a:p>
          <a:endParaRPr lang="en-US"/>
        </a:p>
      </dgm:t>
    </dgm:pt>
    <dgm:pt modelId="{1273DC81-C414-435D-AE8E-5E5F0F13BFEB}">
      <dgm:prSet/>
      <dgm:spPr/>
      <dgm:t>
        <a:bodyPr/>
        <a:lstStyle/>
        <a:p>
          <a:pPr rtl="0"/>
          <a:r>
            <a:rPr lang="en-US" dirty="0" smtClean="0"/>
            <a:t>HTML</a:t>
          </a:r>
          <a:endParaRPr lang="en-US" dirty="0"/>
        </a:p>
      </dgm:t>
    </dgm:pt>
    <dgm:pt modelId="{7AEB09E5-FFB5-4DCC-A4C5-AD8DD3574EBA}" type="parTrans" cxnId="{B8003391-BEE1-4868-8CF3-911DAE193C77}">
      <dgm:prSet/>
      <dgm:spPr/>
      <dgm:t>
        <a:bodyPr/>
        <a:lstStyle/>
        <a:p>
          <a:endParaRPr lang="en-US"/>
        </a:p>
      </dgm:t>
    </dgm:pt>
    <dgm:pt modelId="{3CC0C7D9-89E3-45A8-8360-E95AF45B6E20}" type="sibTrans" cxnId="{B8003391-BEE1-4868-8CF3-911DAE193C77}">
      <dgm:prSet/>
      <dgm:spPr/>
      <dgm:t>
        <a:bodyPr/>
        <a:lstStyle/>
        <a:p>
          <a:endParaRPr lang="en-US"/>
        </a:p>
      </dgm:t>
    </dgm:pt>
    <dgm:pt modelId="{E3965201-14D7-491B-9040-1D4E93F6AB12}">
      <dgm:prSet/>
      <dgm:spPr/>
      <dgm:t>
        <a:bodyPr/>
        <a:lstStyle/>
        <a:p>
          <a:pPr rtl="0"/>
          <a:r>
            <a:rPr lang="en-US" dirty="0" smtClean="0"/>
            <a:t>CSS </a:t>
          </a:r>
          <a:endParaRPr lang="en-US" dirty="0"/>
        </a:p>
      </dgm:t>
    </dgm:pt>
    <dgm:pt modelId="{7B66AD35-D7D9-4103-BAA8-B4B7A54BF331}" type="parTrans" cxnId="{8C840D14-1A2B-468F-9F26-9F1A3ED69D45}">
      <dgm:prSet/>
      <dgm:spPr/>
      <dgm:t>
        <a:bodyPr/>
        <a:lstStyle/>
        <a:p>
          <a:endParaRPr lang="en-US"/>
        </a:p>
      </dgm:t>
    </dgm:pt>
    <dgm:pt modelId="{8D3E8A35-5896-4CA3-8E07-0664B560FB32}" type="sibTrans" cxnId="{8C840D14-1A2B-468F-9F26-9F1A3ED69D45}">
      <dgm:prSet/>
      <dgm:spPr/>
      <dgm:t>
        <a:bodyPr/>
        <a:lstStyle/>
        <a:p>
          <a:endParaRPr lang="en-US"/>
        </a:p>
      </dgm:t>
    </dgm:pt>
    <dgm:pt modelId="{E6EC2664-57E2-4DA1-BC2C-D7DB2C6A566E}">
      <dgm:prSet/>
      <dgm:spPr/>
      <dgm:t>
        <a:bodyPr/>
        <a:lstStyle/>
        <a:p>
          <a:pPr rtl="0"/>
          <a:r>
            <a:rPr lang="en-US" dirty="0" err="1" smtClean="0"/>
            <a:t>Javascript</a:t>
          </a:r>
          <a:endParaRPr lang="en-US" dirty="0"/>
        </a:p>
      </dgm:t>
    </dgm:pt>
    <dgm:pt modelId="{155F2B57-99F3-4EB2-B329-AA3CA5F78F64}" type="parTrans" cxnId="{68FD8B8F-CA85-4C37-B79F-0A4B2A339647}">
      <dgm:prSet/>
      <dgm:spPr/>
      <dgm:t>
        <a:bodyPr/>
        <a:lstStyle/>
        <a:p>
          <a:endParaRPr lang="en-US"/>
        </a:p>
      </dgm:t>
    </dgm:pt>
    <dgm:pt modelId="{95969159-D175-4937-8599-7EE20E8046CA}" type="sibTrans" cxnId="{68FD8B8F-CA85-4C37-B79F-0A4B2A339647}">
      <dgm:prSet/>
      <dgm:spPr/>
      <dgm:t>
        <a:bodyPr/>
        <a:lstStyle/>
        <a:p>
          <a:endParaRPr lang="en-US"/>
        </a:p>
      </dgm:t>
    </dgm:pt>
    <dgm:pt modelId="{17404622-E400-4548-B8CD-4332E6993A33}">
      <dgm:prSet/>
      <dgm:spPr/>
      <dgm:t>
        <a:bodyPr/>
        <a:lstStyle/>
        <a:p>
          <a:pPr rtl="0"/>
          <a:r>
            <a:rPr lang="en-US" dirty="0" smtClean="0"/>
            <a:t>A browser </a:t>
          </a:r>
          <a:r>
            <a:rPr lang="en-US" i="0" dirty="0" smtClean="0"/>
            <a:t>displays HTML, which is rendered by the browser.</a:t>
          </a:r>
          <a:endParaRPr lang="en-US" dirty="0"/>
        </a:p>
      </dgm:t>
    </dgm:pt>
    <dgm:pt modelId="{FA2C3371-93D8-4ACF-A2EF-E13D8BFCF98C}" type="parTrans" cxnId="{544C21E7-1BE3-46C9-AEB6-87ED84C0FDAC}">
      <dgm:prSet/>
      <dgm:spPr/>
      <dgm:t>
        <a:bodyPr/>
        <a:lstStyle/>
        <a:p>
          <a:endParaRPr lang="en-US"/>
        </a:p>
      </dgm:t>
    </dgm:pt>
    <dgm:pt modelId="{0D23A5E9-697A-447B-B5EF-2012C448D29F}" type="sibTrans" cxnId="{544C21E7-1BE3-46C9-AEB6-87ED84C0FDAC}">
      <dgm:prSet/>
      <dgm:spPr/>
      <dgm:t>
        <a:bodyPr/>
        <a:lstStyle/>
        <a:p>
          <a:endParaRPr lang="en-US"/>
        </a:p>
      </dgm:t>
    </dgm:pt>
    <dgm:pt modelId="{FCC27324-55BB-4037-8792-4CA4B5DDC1B1}">
      <dgm:prSet/>
      <dgm:spPr/>
      <dgm:t>
        <a:bodyPr/>
        <a:lstStyle/>
        <a:p>
          <a:pPr rtl="0"/>
          <a:r>
            <a:rPr lang="en-US" dirty="0" smtClean="0"/>
            <a:t>Follows the specification of the Document-object Model (DOM)</a:t>
          </a:r>
          <a:endParaRPr lang="en-US" dirty="0"/>
        </a:p>
      </dgm:t>
    </dgm:pt>
    <dgm:pt modelId="{0D5A9561-6A49-4155-AE8E-235183BC02A6}" type="parTrans" cxnId="{E9973799-C0BF-4D50-BDBC-B03D6FCE0F4E}">
      <dgm:prSet/>
      <dgm:spPr/>
      <dgm:t>
        <a:bodyPr/>
        <a:lstStyle/>
        <a:p>
          <a:endParaRPr lang="en-US"/>
        </a:p>
      </dgm:t>
    </dgm:pt>
    <dgm:pt modelId="{8B143B70-CBF4-4D27-8366-B6C658E32BFC}" type="sibTrans" cxnId="{E9973799-C0BF-4D50-BDBC-B03D6FCE0F4E}">
      <dgm:prSet/>
      <dgm:spPr/>
      <dgm:t>
        <a:bodyPr/>
        <a:lstStyle/>
        <a:p>
          <a:endParaRPr lang="en-US"/>
        </a:p>
      </dgm:t>
    </dgm:pt>
    <dgm:pt modelId="{44DBDC93-E295-441E-A5F1-BC8C1526E9E4}">
      <dgm:prSet/>
      <dgm:spPr/>
      <dgm:t>
        <a:bodyPr/>
        <a:lstStyle/>
        <a:p>
          <a:pPr rtl="0"/>
          <a:r>
            <a:rPr lang="en-US" dirty="0" smtClean="0"/>
            <a:t>Provides ‘structure’</a:t>
          </a:r>
          <a:endParaRPr lang="en-US" dirty="0"/>
        </a:p>
      </dgm:t>
    </dgm:pt>
    <dgm:pt modelId="{237EF487-8EF8-421B-953C-A8C5E50C65F0}" type="parTrans" cxnId="{F07F8248-9663-45C8-9BDE-D66CF51FC648}">
      <dgm:prSet/>
      <dgm:spPr/>
      <dgm:t>
        <a:bodyPr/>
        <a:lstStyle/>
        <a:p>
          <a:endParaRPr lang="en-US"/>
        </a:p>
      </dgm:t>
    </dgm:pt>
    <dgm:pt modelId="{6035BD97-9AB9-46B8-BADC-95F3C54741BC}" type="sibTrans" cxnId="{F07F8248-9663-45C8-9BDE-D66CF51FC648}">
      <dgm:prSet/>
      <dgm:spPr/>
      <dgm:t>
        <a:bodyPr/>
        <a:lstStyle/>
        <a:p>
          <a:endParaRPr lang="en-US"/>
        </a:p>
      </dgm:t>
    </dgm:pt>
    <dgm:pt modelId="{CDC6D7C9-DBB9-4BAD-8752-8D367AC88D60}">
      <dgm:prSet/>
      <dgm:spPr/>
      <dgm:t>
        <a:bodyPr/>
        <a:lstStyle/>
        <a:p>
          <a:pPr rtl="0"/>
          <a:r>
            <a:rPr lang="en-US" dirty="0" smtClean="0"/>
            <a:t>Provides ‘presentation’ (style, layout, colors, </a:t>
          </a:r>
          <a:r>
            <a:rPr lang="en-US" dirty="0" err="1" smtClean="0"/>
            <a:t>etc</a:t>
          </a:r>
          <a:r>
            <a:rPr lang="en-US" dirty="0" smtClean="0"/>
            <a:t>)</a:t>
          </a:r>
          <a:endParaRPr lang="en-US" dirty="0"/>
        </a:p>
      </dgm:t>
    </dgm:pt>
    <dgm:pt modelId="{3F691839-C2E0-4634-A610-3A78883AC57E}" type="parTrans" cxnId="{C6B279FB-BDDD-4D6B-A26F-34E50698C5B1}">
      <dgm:prSet/>
      <dgm:spPr/>
      <dgm:t>
        <a:bodyPr/>
        <a:lstStyle/>
        <a:p>
          <a:endParaRPr lang="en-US"/>
        </a:p>
      </dgm:t>
    </dgm:pt>
    <dgm:pt modelId="{B7E69BD0-E631-4860-8EC0-F1FB9D60900E}" type="sibTrans" cxnId="{C6B279FB-BDDD-4D6B-A26F-34E50698C5B1}">
      <dgm:prSet/>
      <dgm:spPr/>
      <dgm:t>
        <a:bodyPr/>
        <a:lstStyle/>
        <a:p>
          <a:endParaRPr lang="en-US"/>
        </a:p>
      </dgm:t>
    </dgm:pt>
    <dgm:pt modelId="{F16A4C88-392A-4848-9B70-F37EA29A82C7}">
      <dgm:prSet/>
      <dgm:spPr/>
      <dgm:t>
        <a:bodyPr/>
        <a:lstStyle/>
        <a:p>
          <a:pPr rtl="0"/>
          <a:r>
            <a:rPr lang="en-US" dirty="0" smtClean="0"/>
            <a:t>Operates via </a:t>
          </a:r>
          <a:r>
            <a:rPr lang="en-US" i="1" dirty="0" smtClean="0"/>
            <a:t>selectors</a:t>
          </a:r>
          <a:endParaRPr lang="en-US" dirty="0"/>
        </a:p>
      </dgm:t>
    </dgm:pt>
    <dgm:pt modelId="{E0A91B42-D222-4AC6-B51B-94CA99BA92DA}" type="parTrans" cxnId="{FC9C529C-3045-4CCC-A90C-7C32E2A79FEF}">
      <dgm:prSet/>
      <dgm:spPr/>
      <dgm:t>
        <a:bodyPr/>
        <a:lstStyle/>
        <a:p>
          <a:endParaRPr lang="en-US"/>
        </a:p>
      </dgm:t>
    </dgm:pt>
    <dgm:pt modelId="{8632E88C-4EBE-4D22-9FA9-698EB0B37812}" type="sibTrans" cxnId="{FC9C529C-3045-4CCC-A90C-7C32E2A79FEF}">
      <dgm:prSet/>
      <dgm:spPr/>
      <dgm:t>
        <a:bodyPr/>
        <a:lstStyle/>
        <a:p>
          <a:endParaRPr lang="en-US"/>
        </a:p>
      </dgm:t>
    </dgm:pt>
    <dgm:pt modelId="{3A6058B4-D67E-4665-843C-B099B2754FB9}">
      <dgm:prSet/>
      <dgm:spPr/>
      <dgm:t>
        <a:bodyPr/>
        <a:lstStyle/>
        <a:p>
          <a:pPr rtl="0"/>
          <a:r>
            <a:rPr lang="en-US" dirty="0" smtClean="0"/>
            <a:t>CSS3</a:t>
          </a:r>
          <a:endParaRPr lang="en-US" dirty="0"/>
        </a:p>
      </dgm:t>
    </dgm:pt>
    <dgm:pt modelId="{8DD6BA49-D05C-4B98-8DF4-64F82EEC4BC0}" type="parTrans" cxnId="{0EC68F1B-489D-4DF5-8485-F17E9CC5A16C}">
      <dgm:prSet/>
      <dgm:spPr/>
      <dgm:t>
        <a:bodyPr/>
        <a:lstStyle/>
        <a:p>
          <a:endParaRPr lang="en-US"/>
        </a:p>
      </dgm:t>
    </dgm:pt>
    <dgm:pt modelId="{C12621FC-7D35-4578-9F29-623D00AA3BC2}" type="sibTrans" cxnId="{0EC68F1B-489D-4DF5-8485-F17E9CC5A16C}">
      <dgm:prSet/>
      <dgm:spPr/>
      <dgm:t>
        <a:bodyPr/>
        <a:lstStyle/>
        <a:p>
          <a:endParaRPr lang="en-US"/>
        </a:p>
      </dgm:t>
    </dgm:pt>
    <dgm:pt modelId="{14CA4FB0-F726-4EB6-B8E7-2CFB086C4B80}">
      <dgm:prSet/>
      <dgm:spPr/>
      <dgm:t>
        <a:bodyPr/>
        <a:lstStyle/>
        <a:p>
          <a:pPr rtl="0"/>
          <a:r>
            <a:rPr lang="en-US" dirty="0" smtClean="0"/>
            <a:t>Provides ‘interaction’</a:t>
          </a:r>
          <a:endParaRPr lang="en-US" dirty="0"/>
        </a:p>
      </dgm:t>
    </dgm:pt>
    <dgm:pt modelId="{D72B322E-A9A7-4506-9AB1-DEC0813AA84A}" type="parTrans" cxnId="{868D6CE6-0112-4D1B-A162-21D2681FE984}">
      <dgm:prSet/>
      <dgm:spPr/>
      <dgm:t>
        <a:bodyPr/>
        <a:lstStyle/>
        <a:p>
          <a:endParaRPr lang="en-US"/>
        </a:p>
      </dgm:t>
    </dgm:pt>
    <dgm:pt modelId="{4CD700E0-A073-43A1-8CCB-0988CA03134B}" type="sibTrans" cxnId="{868D6CE6-0112-4D1B-A162-21D2681FE984}">
      <dgm:prSet/>
      <dgm:spPr/>
      <dgm:t>
        <a:bodyPr/>
        <a:lstStyle/>
        <a:p>
          <a:endParaRPr lang="en-US"/>
        </a:p>
      </dgm:t>
    </dgm:pt>
    <dgm:pt modelId="{A7125C50-9266-4D37-9004-70B267F92944}">
      <dgm:prSet/>
      <dgm:spPr/>
      <dgm:t>
        <a:bodyPr/>
        <a:lstStyle/>
        <a:p>
          <a:pPr rtl="0"/>
          <a:r>
            <a:rPr lang="en-US" dirty="0" smtClean="0"/>
            <a:t>Programming language used in web browsers</a:t>
          </a:r>
          <a:endParaRPr lang="en-US" dirty="0"/>
        </a:p>
      </dgm:t>
    </dgm:pt>
    <dgm:pt modelId="{458F08F0-7281-41BC-BA20-4BB44731883A}" type="parTrans" cxnId="{CDB143D7-8D66-42F9-8F21-00754275102F}">
      <dgm:prSet/>
      <dgm:spPr/>
      <dgm:t>
        <a:bodyPr/>
        <a:lstStyle/>
        <a:p>
          <a:endParaRPr lang="en-US"/>
        </a:p>
      </dgm:t>
    </dgm:pt>
    <dgm:pt modelId="{4452EEA4-18E0-4503-A7A5-CE6157DEBAD5}" type="sibTrans" cxnId="{CDB143D7-8D66-42F9-8F21-00754275102F}">
      <dgm:prSet/>
      <dgm:spPr/>
      <dgm:t>
        <a:bodyPr/>
        <a:lstStyle/>
        <a:p>
          <a:endParaRPr lang="en-US"/>
        </a:p>
      </dgm:t>
    </dgm:pt>
    <dgm:pt modelId="{A87108D4-4167-42F0-98EB-906969E80578}" type="pres">
      <dgm:prSet presAssocID="{549BDECB-3A43-48F7-8857-FE7217EB5C83}" presName="composite" presStyleCnt="0">
        <dgm:presLayoutVars>
          <dgm:chMax val="3"/>
          <dgm:animLvl val="lvl"/>
          <dgm:resizeHandles val="exact"/>
        </dgm:presLayoutVars>
      </dgm:prSet>
      <dgm:spPr/>
    </dgm:pt>
    <dgm:pt modelId="{847DF616-CF8C-4D31-A154-04B962785CBF}" type="pres">
      <dgm:prSet presAssocID="{1273DC81-C414-435D-AE8E-5E5F0F13BFEB}" presName="gear1" presStyleLbl="node1" presStyleIdx="0" presStyleCnt="3">
        <dgm:presLayoutVars>
          <dgm:chMax val="1"/>
          <dgm:bulletEnabled val="1"/>
        </dgm:presLayoutVars>
      </dgm:prSet>
      <dgm:spPr/>
    </dgm:pt>
    <dgm:pt modelId="{BCB6210C-850C-492D-AFFA-C7943E105FDB}" type="pres">
      <dgm:prSet presAssocID="{1273DC81-C414-435D-AE8E-5E5F0F13BFEB}" presName="gear1srcNode" presStyleLbl="node1" presStyleIdx="0" presStyleCnt="3"/>
      <dgm:spPr/>
    </dgm:pt>
    <dgm:pt modelId="{DC0B0190-E188-4993-B606-BCAB04CBBABF}" type="pres">
      <dgm:prSet presAssocID="{1273DC81-C414-435D-AE8E-5E5F0F13BFEB}" presName="gear1dstNode" presStyleLbl="node1" presStyleIdx="0" presStyleCnt="3"/>
      <dgm:spPr/>
    </dgm:pt>
    <dgm:pt modelId="{E4F913F7-DED2-4191-82D4-4CBD637381A5}" type="pres">
      <dgm:prSet presAssocID="{1273DC81-C414-435D-AE8E-5E5F0F13BFEB}" presName="gear1ch" presStyleLbl="fgAcc1" presStyleIdx="0" presStyleCnt="3">
        <dgm:presLayoutVars>
          <dgm:chMax val="0"/>
          <dgm:bulletEnabled val="1"/>
        </dgm:presLayoutVars>
      </dgm:prSet>
      <dgm:spPr/>
    </dgm:pt>
    <dgm:pt modelId="{39A93C5F-0D4C-465C-9691-93E2C8CB69B5}" type="pres">
      <dgm:prSet presAssocID="{E3965201-14D7-491B-9040-1D4E93F6AB12}" presName="gear2" presStyleLbl="node1" presStyleIdx="1" presStyleCnt="3">
        <dgm:presLayoutVars>
          <dgm:chMax val="1"/>
          <dgm:bulletEnabled val="1"/>
        </dgm:presLayoutVars>
      </dgm:prSet>
      <dgm:spPr/>
    </dgm:pt>
    <dgm:pt modelId="{2BE9D936-9D93-402C-81C2-BC0DB5D595F2}" type="pres">
      <dgm:prSet presAssocID="{E3965201-14D7-491B-9040-1D4E93F6AB12}" presName="gear2srcNode" presStyleLbl="node1" presStyleIdx="1" presStyleCnt="3"/>
      <dgm:spPr/>
    </dgm:pt>
    <dgm:pt modelId="{5006FA3C-755C-4A15-9F2C-E40ABEF0B19A}" type="pres">
      <dgm:prSet presAssocID="{E3965201-14D7-491B-9040-1D4E93F6AB12}" presName="gear2dstNode" presStyleLbl="node1" presStyleIdx="1" presStyleCnt="3"/>
      <dgm:spPr/>
    </dgm:pt>
    <dgm:pt modelId="{23C46D75-082E-406B-8AB1-560DBA800B4F}" type="pres">
      <dgm:prSet presAssocID="{E3965201-14D7-491B-9040-1D4E93F6AB12}" presName="gear2ch" presStyleLbl="fgAcc1" presStyleIdx="1" presStyleCnt="3">
        <dgm:presLayoutVars>
          <dgm:chMax val="0"/>
          <dgm:bulletEnabled val="1"/>
        </dgm:presLayoutVars>
      </dgm:prSet>
      <dgm:spPr/>
      <dgm:t>
        <a:bodyPr/>
        <a:lstStyle/>
        <a:p>
          <a:endParaRPr lang="en-US"/>
        </a:p>
      </dgm:t>
    </dgm:pt>
    <dgm:pt modelId="{E049D35C-53BB-4ADA-929B-7FBAD53ED713}" type="pres">
      <dgm:prSet presAssocID="{E6EC2664-57E2-4DA1-BC2C-D7DB2C6A566E}" presName="gear3" presStyleLbl="node1" presStyleIdx="2" presStyleCnt="3"/>
      <dgm:spPr/>
    </dgm:pt>
    <dgm:pt modelId="{A2EA03AE-709B-4EE1-A474-3D1D276F8605}" type="pres">
      <dgm:prSet presAssocID="{E6EC2664-57E2-4DA1-BC2C-D7DB2C6A566E}" presName="gear3tx" presStyleLbl="node1" presStyleIdx="2" presStyleCnt="3">
        <dgm:presLayoutVars>
          <dgm:chMax val="1"/>
          <dgm:bulletEnabled val="1"/>
        </dgm:presLayoutVars>
      </dgm:prSet>
      <dgm:spPr/>
    </dgm:pt>
    <dgm:pt modelId="{0903F16B-0407-4507-9FCD-ABCACB5D8E2B}" type="pres">
      <dgm:prSet presAssocID="{E6EC2664-57E2-4DA1-BC2C-D7DB2C6A566E}" presName="gear3srcNode" presStyleLbl="node1" presStyleIdx="2" presStyleCnt="3"/>
      <dgm:spPr/>
    </dgm:pt>
    <dgm:pt modelId="{CAEF0DEE-E8C4-4BB3-A299-638C95A1EADA}" type="pres">
      <dgm:prSet presAssocID="{E6EC2664-57E2-4DA1-BC2C-D7DB2C6A566E}" presName="gear3dstNode" presStyleLbl="node1" presStyleIdx="2" presStyleCnt="3"/>
      <dgm:spPr/>
    </dgm:pt>
    <dgm:pt modelId="{7756D979-B2C9-4702-9576-E91252D83C04}" type="pres">
      <dgm:prSet presAssocID="{E6EC2664-57E2-4DA1-BC2C-D7DB2C6A566E}" presName="gear3ch" presStyleLbl="fgAcc1" presStyleIdx="2" presStyleCnt="3">
        <dgm:presLayoutVars>
          <dgm:chMax val="0"/>
          <dgm:bulletEnabled val="1"/>
        </dgm:presLayoutVars>
      </dgm:prSet>
      <dgm:spPr/>
      <dgm:t>
        <a:bodyPr/>
        <a:lstStyle/>
        <a:p>
          <a:endParaRPr lang="en-US"/>
        </a:p>
      </dgm:t>
    </dgm:pt>
    <dgm:pt modelId="{4E65A1FB-FC5F-46EE-BE93-0081D994698F}" type="pres">
      <dgm:prSet presAssocID="{3CC0C7D9-89E3-45A8-8360-E95AF45B6E20}" presName="connector1" presStyleLbl="sibTrans2D1" presStyleIdx="0" presStyleCnt="3"/>
      <dgm:spPr/>
    </dgm:pt>
    <dgm:pt modelId="{FBFF690B-CB88-4577-B2EF-21F54212A195}" type="pres">
      <dgm:prSet presAssocID="{8D3E8A35-5896-4CA3-8E07-0664B560FB32}" presName="connector2" presStyleLbl="sibTrans2D1" presStyleIdx="1" presStyleCnt="3"/>
      <dgm:spPr/>
    </dgm:pt>
    <dgm:pt modelId="{8A5024D9-A176-4CF3-9B8F-8527D3E1A010}" type="pres">
      <dgm:prSet presAssocID="{95969159-D175-4937-8599-7EE20E8046CA}" presName="connector3" presStyleLbl="sibTrans2D1" presStyleIdx="2" presStyleCnt="3"/>
      <dgm:spPr/>
    </dgm:pt>
  </dgm:ptLst>
  <dgm:cxnLst>
    <dgm:cxn modelId="{12A375B5-720C-4504-9C26-8F9DA29F8822}" type="presOf" srcId="{95969159-D175-4937-8599-7EE20E8046CA}" destId="{8A5024D9-A176-4CF3-9B8F-8527D3E1A010}" srcOrd="0" destOrd="0" presId="urn:microsoft.com/office/officeart/2005/8/layout/gear1"/>
    <dgm:cxn modelId="{853ECA1F-81F8-44EA-9D9B-88FB06DB52F0}" type="presOf" srcId="{44DBDC93-E295-441E-A5F1-BC8C1526E9E4}" destId="{E4F913F7-DED2-4191-82D4-4CBD637381A5}" srcOrd="0" destOrd="1" presId="urn:microsoft.com/office/officeart/2005/8/layout/gear1"/>
    <dgm:cxn modelId="{90B216B6-EEF8-4A27-A817-E9B87E1CA5DE}" type="presOf" srcId="{17404622-E400-4548-B8CD-4332E6993A33}" destId="{E4F913F7-DED2-4191-82D4-4CBD637381A5}" srcOrd="0" destOrd="0" presId="urn:microsoft.com/office/officeart/2005/8/layout/gear1"/>
    <dgm:cxn modelId="{544C21E7-1BE3-46C9-AEB6-87ED84C0FDAC}" srcId="{1273DC81-C414-435D-AE8E-5E5F0F13BFEB}" destId="{17404622-E400-4548-B8CD-4332E6993A33}" srcOrd="0" destOrd="0" parTransId="{FA2C3371-93D8-4ACF-A2EF-E13D8BFCF98C}" sibTransId="{0D23A5E9-697A-447B-B5EF-2012C448D29F}"/>
    <dgm:cxn modelId="{868D6CE6-0112-4D1B-A162-21D2681FE984}" srcId="{E6EC2664-57E2-4DA1-BC2C-D7DB2C6A566E}" destId="{14CA4FB0-F726-4EB6-B8E7-2CFB086C4B80}" srcOrd="0" destOrd="0" parTransId="{D72B322E-A9A7-4506-9AB1-DEC0813AA84A}" sibTransId="{4CD700E0-A073-43A1-8CCB-0988CA03134B}"/>
    <dgm:cxn modelId="{C6B279FB-BDDD-4D6B-A26F-34E50698C5B1}" srcId="{E3965201-14D7-491B-9040-1D4E93F6AB12}" destId="{CDC6D7C9-DBB9-4BAD-8752-8D367AC88D60}" srcOrd="0" destOrd="0" parTransId="{3F691839-C2E0-4634-A610-3A78883AC57E}" sibTransId="{B7E69BD0-E631-4860-8EC0-F1FB9D60900E}"/>
    <dgm:cxn modelId="{8C840D14-1A2B-468F-9F26-9F1A3ED69D45}" srcId="{549BDECB-3A43-48F7-8857-FE7217EB5C83}" destId="{E3965201-14D7-491B-9040-1D4E93F6AB12}" srcOrd="1" destOrd="0" parTransId="{7B66AD35-D7D9-4103-BAA8-B4B7A54BF331}" sibTransId="{8D3E8A35-5896-4CA3-8E07-0664B560FB32}"/>
    <dgm:cxn modelId="{F07F8248-9663-45C8-9BDE-D66CF51FC648}" srcId="{1273DC81-C414-435D-AE8E-5E5F0F13BFEB}" destId="{44DBDC93-E295-441E-A5F1-BC8C1526E9E4}" srcOrd="1" destOrd="0" parTransId="{237EF487-8EF8-421B-953C-A8C5E50C65F0}" sibTransId="{6035BD97-9AB9-46B8-BADC-95F3C54741BC}"/>
    <dgm:cxn modelId="{E9973799-C0BF-4D50-BDBC-B03D6FCE0F4E}" srcId="{1273DC81-C414-435D-AE8E-5E5F0F13BFEB}" destId="{FCC27324-55BB-4037-8792-4CA4B5DDC1B1}" srcOrd="2" destOrd="0" parTransId="{0D5A9561-6A49-4155-AE8E-235183BC02A6}" sibTransId="{8B143B70-CBF4-4D27-8366-B6C658E32BFC}"/>
    <dgm:cxn modelId="{B8003391-BEE1-4868-8CF3-911DAE193C77}" srcId="{549BDECB-3A43-48F7-8857-FE7217EB5C83}" destId="{1273DC81-C414-435D-AE8E-5E5F0F13BFEB}" srcOrd="0" destOrd="0" parTransId="{7AEB09E5-FFB5-4DCC-A4C5-AD8DD3574EBA}" sibTransId="{3CC0C7D9-89E3-45A8-8360-E95AF45B6E20}"/>
    <dgm:cxn modelId="{FC8C464D-A4B6-4953-97F6-3976A8D32382}" type="presOf" srcId="{1273DC81-C414-435D-AE8E-5E5F0F13BFEB}" destId="{BCB6210C-850C-492D-AFFA-C7943E105FDB}" srcOrd="1" destOrd="0" presId="urn:microsoft.com/office/officeart/2005/8/layout/gear1"/>
    <dgm:cxn modelId="{FC9C529C-3045-4CCC-A90C-7C32E2A79FEF}" srcId="{E3965201-14D7-491B-9040-1D4E93F6AB12}" destId="{F16A4C88-392A-4848-9B70-F37EA29A82C7}" srcOrd="1" destOrd="0" parTransId="{E0A91B42-D222-4AC6-B51B-94CA99BA92DA}" sibTransId="{8632E88C-4EBE-4D22-9FA9-698EB0B37812}"/>
    <dgm:cxn modelId="{8C1F3570-F39D-44DC-9E6B-18AB1AD9F50B}" type="presOf" srcId="{E6EC2664-57E2-4DA1-BC2C-D7DB2C6A566E}" destId="{E049D35C-53BB-4ADA-929B-7FBAD53ED713}" srcOrd="0" destOrd="0" presId="urn:microsoft.com/office/officeart/2005/8/layout/gear1"/>
    <dgm:cxn modelId="{6283C06D-FFCD-4EF1-9612-6BE87520062D}" type="presOf" srcId="{E6EC2664-57E2-4DA1-BC2C-D7DB2C6A566E}" destId="{0903F16B-0407-4507-9FCD-ABCACB5D8E2B}" srcOrd="2" destOrd="0" presId="urn:microsoft.com/office/officeart/2005/8/layout/gear1"/>
    <dgm:cxn modelId="{E2B03BBD-E516-4203-A1B8-6768038EEFA9}" type="presOf" srcId="{549BDECB-3A43-48F7-8857-FE7217EB5C83}" destId="{A87108D4-4167-42F0-98EB-906969E80578}" srcOrd="0" destOrd="0" presId="urn:microsoft.com/office/officeart/2005/8/layout/gear1"/>
    <dgm:cxn modelId="{490C71CF-48D4-4AD5-96AC-8B4C0841F4EE}" type="presOf" srcId="{E3965201-14D7-491B-9040-1D4E93F6AB12}" destId="{39A93C5F-0D4C-465C-9691-93E2C8CB69B5}" srcOrd="0" destOrd="0" presId="urn:microsoft.com/office/officeart/2005/8/layout/gear1"/>
    <dgm:cxn modelId="{57D46134-2A79-4DBE-B348-D1365765AA36}" type="presOf" srcId="{E6EC2664-57E2-4DA1-BC2C-D7DB2C6A566E}" destId="{A2EA03AE-709B-4EE1-A474-3D1D276F8605}" srcOrd="1" destOrd="0" presId="urn:microsoft.com/office/officeart/2005/8/layout/gear1"/>
    <dgm:cxn modelId="{FF86D070-0582-4C3B-A25E-41E5D71BE0DE}" type="presOf" srcId="{3A6058B4-D67E-4665-843C-B099B2754FB9}" destId="{23C46D75-082E-406B-8AB1-560DBA800B4F}" srcOrd="0" destOrd="2" presId="urn:microsoft.com/office/officeart/2005/8/layout/gear1"/>
    <dgm:cxn modelId="{CDB143D7-8D66-42F9-8F21-00754275102F}" srcId="{E6EC2664-57E2-4DA1-BC2C-D7DB2C6A566E}" destId="{A7125C50-9266-4D37-9004-70B267F92944}" srcOrd="1" destOrd="0" parTransId="{458F08F0-7281-41BC-BA20-4BB44731883A}" sibTransId="{4452EEA4-18E0-4503-A7A5-CE6157DEBAD5}"/>
    <dgm:cxn modelId="{284C8DA1-2E5F-4E5B-82AD-4BE8C20D9F1D}" type="presOf" srcId="{CDC6D7C9-DBB9-4BAD-8752-8D367AC88D60}" destId="{23C46D75-082E-406B-8AB1-560DBA800B4F}" srcOrd="0" destOrd="0" presId="urn:microsoft.com/office/officeart/2005/8/layout/gear1"/>
    <dgm:cxn modelId="{131EB934-64AC-4D86-9598-EEBDFB8DE6CD}" type="presOf" srcId="{1273DC81-C414-435D-AE8E-5E5F0F13BFEB}" destId="{DC0B0190-E188-4993-B606-BCAB04CBBABF}" srcOrd="2" destOrd="0" presId="urn:microsoft.com/office/officeart/2005/8/layout/gear1"/>
    <dgm:cxn modelId="{8D045E18-6A21-4252-868E-FEF225F4844D}" type="presOf" srcId="{E6EC2664-57E2-4DA1-BC2C-D7DB2C6A566E}" destId="{CAEF0DEE-E8C4-4BB3-A299-638C95A1EADA}" srcOrd="3" destOrd="0" presId="urn:microsoft.com/office/officeart/2005/8/layout/gear1"/>
    <dgm:cxn modelId="{6FAA6649-E2D5-4520-9C6C-84B562A518D2}" type="presOf" srcId="{8D3E8A35-5896-4CA3-8E07-0664B560FB32}" destId="{FBFF690B-CB88-4577-B2EF-21F54212A195}" srcOrd="0" destOrd="0" presId="urn:microsoft.com/office/officeart/2005/8/layout/gear1"/>
    <dgm:cxn modelId="{C12CF2BA-D634-4765-9B4A-EAF15DAFF700}" type="presOf" srcId="{FCC27324-55BB-4037-8792-4CA4B5DDC1B1}" destId="{E4F913F7-DED2-4191-82D4-4CBD637381A5}" srcOrd="0" destOrd="2" presId="urn:microsoft.com/office/officeart/2005/8/layout/gear1"/>
    <dgm:cxn modelId="{FC4ADB98-8953-4CD5-BB50-84A029246AF1}" type="presOf" srcId="{3CC0C7D9-89E3-45A8-8360-E95AF45B6E20}" destId="{4E65A1FB-FC5F-46EE-BE93-0081D994698F}" srcOrd="0" destOrd="0" presId="urn:microsoft.com/office/officeart/2005/8/layout/gear1"/>
    <dgm:cxn modelId="{0EC68F1B-489D-4DF5-8485-F17E9CC5A16C}" srcId="{E3965201-14D7-491B-9040-1D4E93F6AB12}" destId="{3A6058B4-D67E-4665-843C-B099B2754FB9}" srcOrd="2" destOrd="0" parTransId="{8DD6BA49-D05C-4B98-8DF4-64F82EEC4BC0}" sibTransId="{C12621FC-7D35-4578-9F29-623D00AA3BC2}"/>
    <dgm:cxn modelId="{504AF618-4C90-45BE-9CB5-9C09DF27B947}" type="presOf" srcId="{A7125C50-9266-4D37-9004-70B267F92944}" destId="{7756D979-B2C9-4702-9576-E91252D83C04}" srcOrd="0" destOrd="1" presId="urn:microsoft.com/office/officeart/2005/8/layout/gear1"/>
    <dgm:cxn modelId="{F7833754-3C87-44DD-AE58-057DAAD70DCD}" type="presOf" srcId="{E3965201-14D7-491B-9040-1D4E93F6AB12}" destId="{2BE9D936-9D93-402C-81C2-BC0DB5D595F2}" srcOrd="1" destOrd="0" presId="urn:microsoft.com/office/officeart/2005/8/layout/gear1"/>
    <dgm:cxn modelId="{68FD8B8F-CA85-4C37-B79F-0A4B2A339647}" srcId="{549BDECB-3A43-48F7-8857-FE7217EB5C83}" destId="{E6EC2664-57E2-4DA1-BC2C-D7DB2C6A566E}" srcOrd="2" destOrd="0" parTransId="{155F2B57-99F3-4EB2-B329-AA3CA5F78F64}" sibTransId="{95969159-D175-4937-8599-7EE20E8046CA}"/>
    <dgm:cxn modelId="{34FF82CB-F3E1-46E2-8027-26692CFBB736}" type="presOf" srcId="{1273DC81-C414-435D-AE8E-5E5F0F13BFEB}" destId="{847DF616-CF8C-4D31-A154-04B962785CBF}" srcOrd="0" destOrd="0" presId="urn:microsoft.com/office/officeart/2005/8/layout/gear1"/>
    <dgm:cxn modelId="{853A7423-D6A1-407E-9AC4-6549E5F07447}" type="presOf" srcId="{F16A4C88-392A-4848-9B70-F37EA29A82C7}" destId="{23C46D75-082E-406B-8AB1-560DBA800B4F}" srcOrd="0" destOrd="1" presId="urn:microsoft.com/office/officeart/2005/8/layout/gear1"/>
    <dgm:cxn modelId="{F5F450D3-A91B-4526-A382-CCA0D397241B}" type="presOf" srcId="{14CA4FB0-F726-4EB6-B8E7-2CFB086C4B80}" destId="{7756D979-B2C9-4702-9576-E91252D83C04}" srcOrd="0" destOrd="0" presId="urn:microsoft.com/office/officeart/2005/8/layout/gear1"/>
    <dgm:cxn modelId="{36A31CD6-5759-44B8-A539-91A117F1A588}" type="presOf" srcId="{E3965201-14D7-491B-9040-1D4E93F6AB12}" destId="{5006FA3C-755C-4A15-9F2C-E40ABEF0B19A}" srcOrd="2" destOrd="0" presId="urn:microsoft.com/office/officeart/2005/8/layout/gear1"/>
    <dgm:cxn modelId="{430F03C4-132E-4F30-9D6D-1CAFF344BD6A}" type="presParOf" srcId="{A87108D4-4167-42F0-98EB-906969E80578}" destId="{847DF616-CF8C-4D31-A154-04B962785CBF}" srcOrd="0" destOrd="0" presId="urn:microsoft.com/office/officeart/2005/8/layout/gear1"/>
    <dgm:cxn modelId="{F99BB31F-8762-4EAB-8A30-91701041730A}" type="presParOf" srcId="{A87108D4-4167-42F0-98EB-906969E80578}" destId="{BCB6210C-850C-492D-AFFA-C7943E105FDB}" srcOrd="1" destOrd="0" presId="urn:microsoft.com/office/officeart/2005/8/layout/gear1"/>
    <dgm:cxn modelId="{D4FBABA2-A9CF-4995-A42F-7A229B40D6C7}" type="presParOf" srcId="{A87108D4-4167-42F0-98EB-906969E80578}" destId="{DC0B0190-E188-4993-B606-BCAB04CBBABF}" srcOrd="2" destOrd="0" presId="urn:microsoft.com/office/officeart/2005/8/layout/gear1"/>
    <dgm:cxn modelId="{5551DC5E-F6C1-45FD-A377-5B38C225BDE3}" type="presParOf" srcId="{A87108D4-4167-42F0-98EB-906969E80578}" destId="{E4F913F7-DED2-4191-82D4-4CBD637381A5}" srcOrd="3" destOrd="0" presId="urn:microsoft.com/office/officeart/2005/8/layout/gear1"/>
    <dgm:cxn modelId="{EC40112A-9D06-4ED9-8A1E-711CAFA56B4B}" type="presParOf" srcId="{A87108D4-4167-42F0-98EB-906969E80578}" destId="{39A93C5F-0D4C-465C-9691-93E2C8CB69B5}" srcOrd="4" destOrd="0" presId="urn:microsoft.com/office/officeart/2005/8/layout/gear1"/>
    <dgm:cxn modelId="{18CAA758-1F14-4483-93DF-25FEC78C2962}" type="presParOf" srcId="{A87108D4-4167-42F0-98EB-906969E80578}" destId="{2BE9D936-9D93-402C-81C2-BC0DB5D595F2}" srcOrd="5" destOrd="0" presId="urn:microsoft.com/office/officeart/2005/8/layout/gear1"/>
    <dgm:cxn modelId="{A1DBDC8F-E3AB-461C-91C5-88BEB800B353}" type="presParOf" srcId="{A87108D4-4167-42F0-98EB-906969E80578}" destId="{5006FA3C-755C-4A15-9F2C-E40ABEF0B19A}" srcOrd="6" destOrd="0" presId="urn:microsoft.com/office/officeart/2005/8/layout/gear1"/>
    <dgm:cxn modelId="{14281F90-F9C4-435A-8C1B-EE36143BC54C}" type="presParOf" srcId="{A87108D4-4167-42F0-98EB-906969E80578}" destId="{23C46D75-082E-406B-8AB1-560DBA800B4F}" srcOrd="7" destOrd="0" presId="urn:microsoft.com/office/officeart/2005/8/layout/gear1"/>
    <dgm:cxn modelId="{8ECD42A9-0CC0-417B-AFA0-9EC3921619DE}" type="presParOf" srcId="{A87108D4-4167-42F0-98EB-906969E80578}" destId="{E049D35C-53BB-4ADA-929B-7FBAD53ED713}" srcOrd="8" destOrd="0" presId="urn:microsoft.com/office/officeart/2005/8/layout/gear1"/>
    <dgm:cxn modelId="{5CBCF5B9-705A-45B1-B43D-0A2906A41539}" type="presParOf" srcId="{A87108D4-4167-42F0-98EB-906969E80578}" destId="{A2EA03AE-709B-4EE1-A474-3D1D276F8605}" srcOrd="9" destOrd="0" presId="urn:microsoft.com/office/officeart/2005/8/layout/gear1"/>
    <dgm:cxn modelId="{E8FE2D06-783E-40A1-97EC-81A82748D30D}" type="presParOf" srcId="{A87108D4-4167-42F0-98EB-906969E80578}" destId="{0903F16B-0407-4507-9FCD-ABCACB5D8E2B}" srcOrd="10" destOrd="0" presId="urn:microsoft.com/office/officeart/2005/8/layout/gear1"/>
    <dgm:cxn modelId="{E800A488-C447-4442-A020-8E2825FE268E}" type="presParOf" srcId="{A87108D4-4167-42F0-98EB-906969E80578}" destId="{CAEF0DEE-E8C4-4BB3-A299-638C95A1EADA}" srcOrd="11" destOrd="0" presId="urn:microsoft.com/office/officeart/2005/8/layout/gear1"/>
    <dgm:cxn modelId="{9EE2A9C7-CAE5-47DE-A735-75B3FFD23891}" type="presParOf" srcId="{A87108D4-4167-42F0-98EB-906969E80578}" destId="{7756D979-B2C9-4702-9576-E91252D83C04}" srcOrd="12" destOrd="0" presId="urn:microsoft.com/office/officeart/2005/8/layout/gear1"/>
    <dgm:cxn modelId="{1EEE48C4-7780-44F8-83F3-A7EBE5110DAA}" type="presParOf" srcId="{A87108D4-4167-42F0-98EB-906969E80578}" destId="{4E65A1FB-FC5F-46EE-BE93-0081D994698F}" srcOrd="13" destOrd="0" presId="urn:microsoft.com/office/officeart/2005/8/layout/gear1"/>
    <dgm:cxn modelId="{A5A50E7B-DA33-4B0B-AD30-ED776716AC59}" type="presParOf" srcId="{A87108D4-4167-42F0-98EB-906969E80578}" destId="{FBFF690B-CB88-4577-B2EF-21F54212A195}" srcOrd="14" destOrd="0" presId="urn:microsoft.com/office/officeart/2005/8/layout/gear1"/>
    <dgm:cxn modelId="{E5AC0148-00D4-47B5-AC69-4B2133104D58}" type="presParOf" srcId="{A87108D4-4167-42F0-98EB-906969E80578}" destId="{8A5024D9-A176-4CF3-9B8F-8527D3E1A010}" srcOrd="15"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97BAC8-93F1-4678-8641-70A244E2E46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2FF9D69-F38D-4DEF-9B5B-0B4DBF50F91E}">
      <dgm:prSet/>
      <dgm:spPr/>
      <dgm:t>
        <a:bodyPr/>
        <a:lstStyle/>
        <a:p>
          <a:pPr rtl="0"/>
          <a:r>
            <a:rPr lang="en-US" dirty="0" smtClean="0"/>
            <a:t>jQuery</a:t>
          </a:r>
          <a:endParaRPr lang="en-US" dirty="0"/>
        </a:p>
      </dgm:t>
    </dgm:pt>
    <dgm:pt modelId="{CE81D076-393B-4D27-B48B-FBA547B984B0}" type="parTrans" cxnId="{49039D7A-CC21-4868-AB89-E5F10228197A}">
      <dgm:prSet/>
      <dgm:spPr/>
      <dgm:t>
        <a:bodyPr/>
        <a:lstStyle/>
        <a:p>
          <a:endParaRPr lang="en-US"/>
        </a:p>
      </dgm:t>
    </dgm:pt>
    <dgm:pt modelId="{E13B5DBB-C7A2-4D0F-A003-87587003D58D}" type="sibTrans" cxnId="{49039D7A-CC21-4868-AB89-E5F10228197A}">
      <dgm:prSet/>
      <dgm:spPr/>
      <dgm:t>
        <a:bodyPr/>
        <a:lstStyle/>
        <a:p>
          <a:endParaRPr lang="en-US"/>
        </a:p>
      </dgm:t>
    </dgm:pt>
    <dgm:pt modelId="{DF6CBB1B-3320-43F5-98EF-7B61E2885289}">
      <dgm:prSet/>
      <dgm:spPr/>
      <dgm:t>
        <a:bodyPr/>
        <a:lstStyle/>
        <a:p>
          <a:pPr rtl="0"/>
          <a:r>
            <a:rPr lang="en-US" dirty="0" smtClean="0"/>
            <a:t>D3.js</a:t>
          </a:r>
          <a:endParaRPr lang="en-US" dirty="0"/>
        </a:p>
      </dgm:t>
    </dgm:pt>
    <dgm:pt modelId="{4A53DB22-E7EF-4D41-ADCB-3D9694033523}" type="parTrans" cxnId="{C7B060B2-2000-417A-B2A6-A547C120682E}">
      <dgm:prSet/>
      <dgm:spPr/>
      <dgm:t>
        <a:bodyPr/>
        <a:lstStyle/>
        <a:p>
          <a:endParaRPr lang="en-US"/>
        </a:p>
      </dgm:t>
    </dgm:pt>
    <dgm:pt modelId="{7CE1DD43-F533-4D9B-AF78-473689758DB2}" type="sibTrans" cxnId="{C7B060B2-2000-417A-B2A6-A547C120682E}">
      <dgm:prSet/>
      <dgm:spPr/>
      <dgm:t>
        <a:bodyPr/>
        <a:lstStyle/>
        <a:p>
          <a:endParaRPr lang="en-US"/>
        </a:p>
      </dgm:t>
    </dgm:pt>
    <dgm:pt modelId="{71DFF1B9-3E7B-4664-A58E-D584CC76AB7C}">
      <dgm:prSet/>
      <dgm:spPr/>
      <dgm:t>
        <a:bodyPr/>
        <a:lstStyle/>
        <a:p>
          <a:pPr rtl="0"/>
          <a:r>
            <a:rPr lang="en-US" dirty="0" smtClean="0"/>
            <a:t>Bootstrap</a:t>
          </a:r>
          <a:endParaRPr lang="en-US" dirty="0"/>
        </a:p>
      </dgm:t>
    </dgm:pt>
    <dgm:pt modelId="{7083F023-4FC8-4959-8193-0444D061B977}" type="parTrans" cxnId="{140BEB1C-6A41-465A-84DB-01368BD6A7C2}">
      <dgm:prSet/>
      <dgm:spPr/>
      <dgm:t>
        <a:bodyPr/>
        <a:lstStyle/>
        <a:p>
          <a:endParaRPr lang="en-US"/>
        </a:p>
      </dgm:t>
    </dgm:pt>
    <dgm:pt modelId="{05AAFC59-8BD6-463E-99F8-C043AE915CD5}" type="sibTrans" cxnId="{140BEB1C-6A41-465A-84DB-01368BD6A7C2}">
      <dgm:prSet/>
      <dgm:spPr/>
      <dgm:t>
        <a:bodyPr/>
        <a:lstStyle/>
        <a:p>
          <a:endParaRPr lang="en-US"/>
        </a:p>
      </dgm:t>
    </dgm:pt>
    <dgm:pt modelId="{04AE2AEC-6E8E-4474-A6DC-BC24E63EE5E0}">
      <dgm:prSet/>
      <dgm:spPr/>
      <dgm:t>
        <a:bodyPr/>
        <a:lstStyle/>
        <a:p>
          <a:pPr rtl="0"/>
          <a:r>
            <a:rPr lang="en-US" dirty="0" smtClean="0"/>
            <a:t>Makes DOM manipulation, animation, event-handling, and AJAX easier and simple.</a:t>
          </a:r>
          <a:endParaRPr lang="en-US" dirty="0"/>
        </a:p>
      </dgm:t>
    </dgm:pt>
    <dgm:pt modelId="{5E03FA7D-7A3C-4862-9F35-228BC9350F27}" type="parTrans" cxnId="{864A499E-280F-4EE8-9E51-9B4DED2ED975}">
      <dgm:prSet/>
      <dgm:spPr/>
      <dgm:t>
        <a:bodyPr/>
        <a:lstStyle/>
        <a:p>
          <a:endParaRPr lang="en-US"/>
        </a:p>
      </dgm:t>
    </dgm:pt>
    <dgm:pt modelId="{2D1B12D4-5A5E-4367-B78C-057CBFCFF474}" type="sibTrans" cxnId="{864A499E-280F-4EE8-9E51-9B4DED2ED975}">
      <dgm:prSet/>
      <dgm:spPr/>
      <dgm:t>
        <a:bodyPr/>
        <a:lstStyle/>
        <a:p>
          <a:endParaRPr lang="en-US"/>
        </a:p>
      </dgm:t>
    </dgm:pt>
    <dgm:pt modelId="{C11C3C55-EE3C-49CA-9005-887C43E268C1}">
      <dgm:prSet/>
      <dgm:spPr/>
      <dgm:t>
        <a:bodyPr/>
        <a:lstStyle/>
        <a:p>
          <a:pPr rtl="0"/>
          <a:r>
            <a:rPr lang="en-US" dirty="0" smtClean="0"/>
            <a:t>Most widely used </a:t>
          </a:r>
          <a:r>
            <a:rPr lang="en-US" dirty="0" err="1" smtClean="0"/>
            <a:t>Javascript</a:t>
          </a:r>
          <a:r>
            <a:rPr lang="en-US" dirty="0" smtClean="0"/>
            <a:t> library, many plugins are built with jQuery</a:t>
          </a:r>
          <a:endParaRPr lang="en-US" dirty="0"/>
        </a:p>
      </dgm:t>
    </dgm:pt>
    <dgm:pt modelId="{19CECB5F-142F-480C-BB69-A3550594EDE4}" type="parTrans" cxnId="{04D51CA1-EBB6-489A-B3D4-AE78E28C77B4}">
      <dgm:prSet/>
      <dgm:spPr/>
      <dgm:t>
        <a:bodyPr/>
        <a:lstStyle/>
        <a:p>
          <a:endParaRPr lang="en-US"/>
        </a:p>
      </dgm:t>
    </dgm:pt>
    <dgm:pt modelId="{BC2F50DE-1653-4AB6-B6C0-606A6AD51359}" type="sibTrans" cxnId="{04D51CA1-EBB6-489A-B3D4-AE78E28C77B4}">
      <dgm:prSet/>
      <dgm:spPr/>
      <dgm:t>
        <a:bodyPr/>
        <a:lstStyle/>
        <a:p>
          <a:endParaRPr lang="en-US"/>
        </a:p>
      </dgm:t>
    </dgm:pt>
    <dgm:pt modelId="{D9E8C729-5DCC-42B0-B8A5-27BF791B7915}">
      <dgm:prSet/>
      <dgm:spPr/>
      <dgm:t>
        <a:bodyPr/>
        <a:lstStyle/>
        <a:p>
          <a:pPr rtl="0"/>
          <a:r>
            <a:rPr lang="en-US" dirty="0" smtClean="0"/>
            <a:t>Extremely powerful.</a:t>
          </a:r>
          <a:endParaRPr lang="en-US" dirty="0"/>
        </a:p>
      </dgm:t>
    </dgm:pt>
    <dgm:pt modelId="{CD99833D-D61D-4F5D-A67F-CEE2700B1017}" type="parTrans" cxnId="{D12D41A2-ACC1-4112-BEDC-F326125CD149}">
      <dgm:prSet/>
      <dgm:spPr/>
      <dgm:t>
        <a:bodyPr/>
        <a:lstStyle/>
        <a:p>
          <a:endParaRPr lang="en-US"/>
        </a:p>
      </dgm:t>
    </dgm:pt>
    <dgm:pt modelId="{1ED7A5BA-D2EB-4293-A1ED-3152DE8A183C}" type="sibTrans" cxnId="{D12D41A2-ACC1-4112-BEDC-F326125CD149}">
      <dgm:prSet/>
      <dgm:spPr/>
      <dgm:t>
        <a:bodyPr/>
        <a:lstStyle/>
        <a:p>
          <a:endParaRPr lang="en-US"/>
        </a:p>
      </dgm:t>
    </dgm:pt>
    <dgm:pt modelId="{0D95DAFE-95AF-43C7-AC9E-B403AC641727}">
      <dgm:prSet/>
      <dgm:spPr/>
      <dgm:t>
        <a:bodyPr/>
        <a:lstStyle/>
        <a:p>
          <a:pPr rtl="0"/>
          <a:r>
            <a:rPr lang="en-US" dirty="0" smtClean="0"/>
            <a:t>“data-driven documents”</a:t>
          </a:r>
          <a:endParaRPr lang="en-US" dirty="0"/>
        </a:p>
      </dgm:t>
    </dgm:pt>
    <dgm:pt modelId="{39787126-409C-4E6E-82C7-F2B604B4BFED}" type="parTrans" cxnId="{1B49D96D-5620-466D-843E-1B7D044AE008}">
      <dgm:prSet/>
      <dgm:spPr/>
      <dgm:t>
        <a:bodyPr/>
        <a:lstStyle/>
        <a:p>
          <a:endParaRPr lang="en-US"/>
        </a:p>
      </dgm:t>
    </dgm:pt>
    <dgm:pt modelId="{33D6B338-C63C-4DCD-BFC0-76DC4EA1455B}" type="sibTrans" cxnId="{1B49D96D-5620-466D-843E-1B7D044AE008}">
      <dgm:prSet/>
      <dgm:spPr/>
      <dgm:t>
        <a:bodyPr/>
        <a:lstStyle/>
        <a:p>
          <a:endParaRPr lang="en-US"/>
        </a:p>
      </dgm:t>
    </dgm:pt>
    <dgm:pt modelId="{173F9D56-650E-4BE0-9717-F63187BD3C25}">
      <dgm:prSet/>
      <dgm:spPr/>
      <dgm:t>
        <a:bodyPr/>
        <a:lstStyle/>
        <a:p>
          <a:pPr rtl="0"/>
          <a:r>
            <a:rPr lang="en-US" dirty="0" smtClean="0"/>
            <a:t>Some overlap with jQuery in terms of event handling, selection, etc.</a:t>
          </a:r>
          <a:endParaRPr lang="en-US" dirty="0"/>
        </a:p>
      </dgm:t>
    </dgm:pt>
    <dgm:pt modelId="{37D28537-CF07-4B88-9FCC-9EA8A3D700AD}" type="parTrans" cxnId="{1B1ECDDE-855C-4703-8018-7C9C48A24418}">
      <dgm:prSet/>
      <dgm:spPr/>
      <dgm:t>
        <a:bodyPr/>
        <a:lstStyle/>
        <a:p>
          <a:endParaRPr lang="en-US"/>
        </a:p>
      </dgm:t>
    </dgm:pt>
    <dgm:pt modelId="{B659AED0-BB3A-49B9-A1A6-300CDF5061F5}" type="sibTrans" cxnId="{1B1ECDDE-855C-4703-8018-7C9C48A24418}">
      <dgm:prSet/>
      <dgm:spPr/>
      <dgm:t>
        <a:bodyPr/>
        <a:lstStyle/>
        <a:p>
          <a:endParaRPr lang="en-US"/>
        </a:p>
      </dgm:t>
    </dgm:pt>
    <dgm:pt modelId="{60B72806-705A-41BF-804A-0169911CFAC6}">
      <dgm:prSet/>
      <dgm:spPr/>
      <dgm:t>
        <a:bodyPr/>
        <a:lstStyle/>
        <a:p>
          <a:pPr rtl="0"/>
          <a:r>
            <a:rPr lang="en-US" dirty="0" smtClean="0"/>
            <a:t>Allows for ‘binding’ of data to elements!</a:t>
          </a:r>
          <a:endParaRPr lang="en-US" dirty="0"/>
        </a:p>
      </dgm:t>
    </dgm:pt>
    <dgm:pt modelId="{6B044ADC-11BA-436F-AA32-25FAC7721BF7}" type="parTrans" cxnId="{3C89EF03-F51A-4E03-B226-D0AB1DC0C089}">
      <dgm:prSet/>
      <dgm:spPr/>
      <dgm:t>
        <a:bodyPr/>
        <a:lstStyle/>
        <a:p>
          <a:endParaRPr lang="en-US"/>
        </a:p>
      </dgm:t>
    </dgm:pt>
    <dgm:pt modelId="{5F301F2E-377F-4D9F-B32A-6C2D5DFF63A7}" type="sibTrans" cxnId="{3C89EF03-F51A-4E03-B226-D0AB1DC0C089}">
      <dgm:prSet/>
      <dgm:spPr/>
      <dgm:t>
        <a:bodyPr/>
        <a:lstStyle/>
        <a:p>
          <a:endParaRPr lang="en-US"/>
        </a:p>
      </dgm:t>
    </dgm:pt>
    <dgm:pt modelId="{65354C65-20D2-41D9-9DF3-B5212BA3A158}">
      <dgm:prSet/>
      <dgm:spPr/>
      <dgm:t>
        <a:bodyPr/>
        <a:lstStyle/>
        <a:p>
          <a:pPr rtl="0"/>
          <a:r>
            <a:rPr lang="en-US" dirty="0" smtClean="0"/>
            <a:t>Front-end framework dependent on jQuery</a:t>
          </a:r>
          <a:endParaRPr lang="en-US" dirty="0"/>
        </a:p>
      </dgm:t>
    </dgm:pt>
    <dgm:pt modelId="{E621C44B-BCEC-44F8-8CC5-08A134137D62}" type="parTrans" cxnId="{E04E87B5-F86F-44CB-B35B-C1A5E9197EB8}">
      <dgm:prSet/>
      <dgm:spPr/>
      <dgm:t>
        <a:bodyPr/>
        <a:lstStyle/>
        <a:p>
          <a:endParaRPr lang="en-US"/>
        </a:p>
      </dgm:t>
    </dgm:pt>
    <dgm:pt modelId="{1F4C0A0D-4ADA-420B-A513-55840E628D84}" type="sibTrans" cxnId="{E04E87B5-F86F-44CB-B35B-C1A5E9197EB8}">
      <dgm:prSet/>
      <dgm:spPr/>
      <dgm:t>
        <a:bodyPr/>
        <a:lstStyle/>
        <a:p>
          <a:endParaRPr lang="en-US"/>
        </a:p>
      </dgm:t>
    </dgm:pt>
    <dgm:pt modelId="{F5258E42-9E3B-476E-B4CB-33D96D71AFDA}">
      <dgm:prSet/>
      <dgm:spPr/>
      <dgm:t>
        <a:bodyPr/>
        <a:lstStyle/>
        <a:p>
          <a:pPr rtl="0"/>
          <a:r>
            <a:rPr lang="en-US" dirty="0" smtClean="0"/>
            <a:t>Focused on presentation, makes elements across the web consistent</a:t>
          </a:r>
          <a:endParaRPr lang="en-US" dirty="0"/>
        </a:p>
      </dgm:t>
    </dgm:pt>
    <dgm:pt modelId="{4AAC00EE-200F-424F-B2BB-1B641EC82E57}" type="parTrans" cxnId="{8BC46AE7-D226-4BC4-A191-C8E51CEBC775}">
      <dgm:prSet/>
      <dgm:spPr/>
      <dgm:t>
        <a:bodyPr/>
        <a:lstStyle/>
        <a:p>
          <a:endParaRPr lang="en-US"/>
        </a:p>
      </dgm:t>
    </dgm:pt>
    <dgm:pt modelId="{C3F46711-561A-44D3-ABAA-2103380FAFC5}" type="sibTrans" cxnId="{8BC46AE7-D226-4BC4-A191-C8E51CEBC775}">
      <dgm:prSet/>
      <dgm:spPr/>
      <dgm:t>
        <a:bodyPr/>
        <a:lstStyle/>
        <a:p>
          <a:endParaRPr lang="en-US"/>
        </a:p>
      </dgm:t>
    </dgm:pt>
    <dgm:pt modelId="{1963F614-4EB4-4B93-8E22-DA22259ADFD7}">
      <dgm:prSet/>
      <dgm:spPr/>
      <dgm:t>
        <a:bodyPr/>
        <a:lstStyle/>
        <a:p>
          <a:pPr rtl="0"/>
          <a:r>
            <a:rPr lang="en-US" dirty="0" smtClean="0"/>
            <a:t>Extremely popular.  You’ll probably recognize some (modified) bootstrap when you see it.</a:t>
          </a:r>
          <a:endParaRPr lang="en-US" dirty="0"/>
        </a:p>
      </dgm:t>
    </dgm:pt>
    <dgm:pt modelId="{D993C557-FE66-43EC-B5DB-F286A13C10F8}" type="parTrans" cxnId="{6544FDAB-E738-4F2B-B160-D4635ABA8236}">
      <dgm:prSet/>
      <dgm:spPr/>
      <dgm:t>
        <a:bodyPr/>
        <a:lstStyle/>
        <a:p>
          <a:endParaRPr lang="en-US"/>
        </a:p>
      </dgm:t>
    </dgm:pt>
    <dgm:pt modelId="{A0F86556-092C-4574-B3A5-D2D2F3C257BD}" type="sibTrans" cxnId="{6544FDAB-E738-4F2B-B160-D4635ABA8236}">
      <dgm:prSet/>
      <dgm:spPr/>
      <dgm:t>
        <a:bodyPr/>
        <a:lstStyle/>
        <a:p>
          <a:endParaRPr lang="en-US"/>
        </a:p>
      </dgm:t>
    </dgm:pt>
    <dgm:pt modelId="{4F5F34B8-7585-4CB3-966C-2F55C47054FD}" type="pres">
      <dgm:prSet presAssocID="{3C97BAC8-93F1-4678-8641-70A244E2E46F}" presName="Name0" presStyleCnt="0">
        <dgm:presLayoutVars>
          <dgm:dir/>
          <dgm:animLvl val="lvl"/>
          <dgm:resizeHandles val="exact"/>
        </dgm:presLayoutVars>
      </dgm:prSet>
      <dgm:spPr/>
    </dgm:pt>
    <dgm:pt modelId="{0F834C66-A5D9-4DB6-8EFF-A47F980F6ADE}" type="pres">
      <dgm:prSet presAssocID="{E2FF9D69-F38D-4DEF-9B5B-0B4DBF50F91E}" presName="composite" presStyleCnt="0"/>
      <dgm:spPr/>
    </dgm:pt>
    <dgm:pt modelId="{2728F760-7684-4093-9545-DFF37FED0D8A}" type="pres">
      <dgm:prSet presAssocID="{E2FF9D69-F38D-4DEF-9B5B-0B4DBF50F91E}" presName="parTx" presStyleLbl="alignNode1" presStyleIdx="0" presStyleCnt="3">
        <dgm:presLayoutVars>
          <dgm:chMax val="0"/>
          <dgm:chPref val="0"/>
          <dgm:bulletEnabled val="1"/>
        </dgm:presLayoutVars>
      </dgm:prSet>
      <dgm:spPr/>
    </dgm:pt>
    <dgm:pt modelId="{EF9CD34E-4FE7-45C7-9AD5-EFB30FFDFAC8}" type="pres">
      <dgm:prSet presAssocID="{E2FF9D69-F38D-4DEF-9B5B-0B4DBF50F91E}" presName="desTx" presStyleLbl="alignAccFollowNode1" presStyleIdx="0" presStyleCnt="3">
        <dgm:presLayoutVars>
          <dgm:bulletEnabled val="1"/>
        </dgm:presLayoutVars>
      </dgm:prSet>
      <dgm:spPr/>
      <dgm:t>
        <a:bodyPr/>
        <a:lstStyle/>
        <a:p>
          <a:endParaRPr lang="en-US"/>
        </a:p>
      </dgm:t>
    </dgm:pt>
    <dgm:pt modelId="{6AA46648-54A6-492A-B96E-FF1BC800897F}" type="pres">
      <dgm:prSet presAssocID="{E13B5DBB-C7A2-4D0F-A003-87587003D58D}" presName="space" presStyleCnt="0"/>
      <dgm:spPr/>
    </dgm:pt>
    <dgm:pt modelId="{76F81E99-790B-4094-A3DD-64D715AFF0D8}" type="pres">
      <dgm:prSet presAssocID="{DF6CBB1B-3320-43F5-98EF-7B61E2885289}" presName="composite" presStyleCnt="0"/>
      <dgm:spPr/>
    </dgm:pt>
    <dgm:pt modelId="{12F5F860-CEC2-4A98-9B5B-A8472F8578B0}" type="pres">
      <dgm:prSet presAssocID="{DF6CBB1B-3320-43F5-98EF-7B61E2885289}" presName="parTx" presStyleLbl="alignNode1" presStyleIdx="1" presStyleCnt="3">
        <dgm:presLayoutVars>
          <dgm:chMax val="0"/>
          <dgm:chPref val="0"/>
          <dgm:bulletEnabled val="1"/>
        </dgm:presLayoutVars>
      </dgm:prSet>
      <dgm:spPr/>
    </dgm:pt>
    <dgm:pt modelId="{D0072E26-A08B-44F8-9E6D-2BF2CAAEE0C9}" type="pres">
      <dgm:prSet presAssocID="{DF6CBB1B-3320-43F5-98EF-7B61E2885289}" presName="desTx" presStyleLbl="alignAccFollowNode1" presStyleIdx="1" presStyleCnt="3">
        <dgm:presLayoutVars>
          <dgm:bulletEnabled val="1"/>
        </dgm:presLayoutVars>
      </dgm:prSet>
      <dgm:spPr/>
      <dgm:t>
        <a:bodyPr/>
        <a:lstStyle/>
        <a:p>
          <a:endParaRPr lang="en-US"/>
        </a:p>
      </dgm:t>
    </dgm:pt>
    <dgm:pt modelId="{A22E0F5D-D6C6-4696-A428-719C0ED88C14}" type="pres">
      <dgm:prSet presAssocID="{7CE1DD43-F533-4D9B-AF78-473689758DB2}" presName="space" presStyleCnt="0"/>
      <dgm:spPr/>
    </dgm:pt>
    <dgm:pt modelId="{39801616-2BE4-4E80-9872-F5883E3074D7}" type="pres">
      <dgm:prSet presAssocID="{71DFF1B9-3E7B-4664-A58E-D584CC76AB7C}" presName="composite" presStyleCnt="0"/>
      <dgm:spPr/>
    </dgm:pt>
    <dgm:pt modelId="{6BA1A91E-44C0-40C9-9498-DF0C69191374}" type="pres">
      <dgm:prSet presAssocID="{71DFF1B9-3E7B-4664-A58E-D584CC76AB7C}" presName="parTx" presStyleLbl="alignNode1" presStyleIdx="2" presStyleCnt="3">
        <dgm:presLayoutVars>
          <dgm:chMax val="0"/>
          <dgm:chPref val="0"/>
          <dgm:bulletEnabled val="1"/>
        </dgm:presLayoutVars>
      </dgm:prSet>
      <dgm:spPr/>
    </dgm:pt>
    <dgm:pt modelId="{B27C94CC-397C-4918-AFB0-9F934EFED7DD}" type="pres">
      <dgm:prSet presAssocID="{71DFF1B9-3E7B-4664-A58E-D584CC76AB7C}" presName="desTx" presStyleLbl="alignAccFollowNode1" presStyleIdx="2" presStyleCnt="3">
        <dgm:presLayoutVars>
          <dgm:bulletEnabled val="1"/>
        </dgm:presLayoutVars>
      </dgm:prSet>
      <dgm:spPr/>
      <dgm:t>
        <a:bodyPr/>
        <a:lstStyle/>
        <a:p>
          <a:endParaRPr lang="en-US"/>
        </a:p>
      </dgm:t>
    </dgm:pt>
  </dgm:ptLst>
  <dgm:cxnLst>
    <dgm:cxn modelId="{C7B060B2-2000-417A-B2A6-A547C120682E}" srcId="{3C97BAC8-93F1-4678-8641-70A244E2E46F}" destId="{DF6CBB1B-3320-43F5-98EF-7B61E2885289}" srcOrd="1" destOrd="0" parTransId="{4A53DB22-E7EF-4D41-ADCB-3D9694033523}" sibTransId="{7CE1DD43-F533-4D9B-AF78-473689758DB2}"/>
    <dgm:cxn modelId="{140BEB1C-6A41-465A-84DB-01368BD6A7C2}" srcId="{3C97BAC8-93F1-4678-8641-70A244E2E46F}" destId="{71DFF1B9-3E7B-4664-A58E-D584CC76AB7C}" srcOrd="2" destOrd="0" parTransId="{7083F023-4FC8-4959-8193-0444D061B977}" sibTransId="{05AAFC59-8BD6-463E-99F8-C043AE915CD5}"/>
    <dgm:cxn modelId="{D12D41A2-ACC1-4112-BEDC-F326125CD149}" srcId="{E2FF9D69-F38D-4DEF-9B5B-0B4DBF50F91E}" destId="{D9E8C729-5DCC-42B0-B8A5-27BF791B7915}" srcOrd="2" destOrd="0" parTransId="{CD99833D-D61D-4F5D-A67F-CEE2700B1017}" sibTransId="{1ED7A5BA-D2EB-4293-A1ED-3152DE8A183C}"/>
    <dgm:cxn modelId="{75B29431-8DE8-4991-A7BE-9B22DFA01D45}" type="presOf" srcId="{D9E8C729-5DCC-42B0-B8A5-27BF791B7915}" destId="{EF9CD34E-4FE7-45C7-9AD5-EFB30FFDFAC8}" srcOrd="0" destOrd="2" presId="urn:microsoft.com/office/officeart/2005/8/layout/hList1"/>
    <dgm:cxn modelId="{ADA3E173-F8E0-4552-A29C-2CF7A8EB2B9D}" type="presOf" srcId="{71DFF1B9-3E7B-4664-A58E-D584CC76AB7C}" destId="{6BA1A91E-44C0-40C9-9498-DF0C69191374}" srcOrd="0" destOrd="0" presId="urn:microsoft.com/office/officeart/2005/8/layout/hList1"/>
    <dgm:cxn modelId="{1B49D96D-5620-466D-843E-1B7D044AE008}" srcId="{DF6CBB1B-3320-43F5-98EF-7B61E2885289}" destId="{0D95DAFE-95AF-43C7-AC9E-B403AC641727}" srcOrd="0" destOrd="0" parTransId="{39787126-409C-4E6E-82C7-F2B604B4BFED}" sibTransId="{33D6B338-C63C-4DCD-BFC0-76DC4EA1455B}"/>
    <dgm:cxn modelId="{49039D7A-CC21-4868-AB89-E5F10228197A}" srcId="{3C97BAC8-93F1-4678-8641-70A244E2E46F}" destId="{E2FF9D69-F38D-4DEF-9B5B-0B4DBF50F91E}" srcOrd="0" destOrd="0" parTransId="{CE81D076-393B-4D27-B48B-FBA547B984B0}" sibTransId="{E13B5DBB-C7A2-4D0F-A003-87587003D58D}"/>
    <dgm:cxn modelId="{864A499E-280F-4EE8-9E51-9B4DED2ED975}" srcId="{E2FF9D69-F38D-4DEF-9B5B-0B4DBF50F91E}" destId="{04AE2AEC-6E8E-4474-A6DC-BC24E63EE5E0}" srcOrd="0" destOrd="0" parTransId="{5E03FA7D-7A3C-4862-9F35-228BC9350F27}" sibTransId="{2D1B12D4-5A5E-4367-B78C-057CBFCFF474}"/>
    <dgm:cxn modelId="{9E03148E-2C8E-4094-873C-9568955A3663}" type="presOf" srcId="{65354C65-20D2-41D9-9DF3-B5212BA3A158}" destId="{B27C94CC-397C-4918-AFB0-9F934EFED7DD}" srcOrd="0" destOrd="0" presId="urn:microsoft.com/office/officeart/2005/8/layout/hList1"/>
    <dgm:cxn modelId="{3F0756BA-79E6-4227-BE2A-60D25957BF54}" type="presOf" srcId="{1963F614-4EB4-4B93-8E22-DA22259ADFD7}" destId="{B27C94CC-397C-4918-AFB0-9F934EFED7DD}" srcOrd="0" destOrd="2" presId="urn:microsoft.com/office/officeart/2005/8/layout/hList1"/>
    <dgm:cxn modelId="{2D8E3D38-868B-4DAD-A5B0-9B3F5C5ED54C}" type="presOf" srcId="{F5258E42-9E3B-476E-B4CB-33D96D71AFDA}" destId="{B27C94CC-397C-4918-AFB0-9F934EFED7DD}" srcOrd="0" destOrd="1" presId="urn:microsoft.com/office/officeart/2005/8/layout/hList1"/>
    <dgm:cxn modelId="{902B1D6B-06BB-499D-A2C5-66D31EB282FD}" type="presOf" srcId="{60B72806-705A-41BF-804A-0169911CFAC6}" destId="{D0072E26-A08B-44F8-9E6D-2BF2CAAEE0C9}" srcOrd="0" destOrd="2" presId="urn:microsoft.com/office/officeart/2005/8/layout/hList1"/>
    <dgm:cxn modelId="{1B1ECDDE-855C-4703-8018-7C9C48A24418}" srcId="{DF6CBB1B-3320-43F5-98EF-7B61E2885289}" destId="{173F9D56-650E-4BE0-9717-F63187BD3C25}" srcOrd="1" destOrd="0" parTransId="{37D28537-CF07-4B88-9FCC-9EA8A3D700AD}" sibTransId="{B659AED0-BB3A-49B9-A1A6-300CDF5061F5}"/>
    <dgm:cxn modelId="{F534A756-0F9D-45F2-9D73-2CD39795D46D}" type="presOf" srcId="{3C97BAC8-93F1-4678-8641-70A244E2E46F}" destId="{4F5F34B8-7585-4CB3-966C-2F55C47054FD}" srcOrd="0" destOrd="0" presId="urn:microsoft.com/office/officeart/2005/8/layout/hList1"/>
    <dgm:cxn modelId="{04D51CA1-EBB6-489A-B3D4-AE78E28C77B4}" srcId="{E2FF9D69-F38D-4DEF-9B5B-0B4DBF50F91E}" destId="{C11C3C55-EE3C-49CA-9005-887C43E268C1}" srcOrd="1" destOrd="0" parTransId="{19CECB5F-142F-480C-BB69-A3550594EDE4}" sibTransId="{BC2F50DE-1653-4AB6-B6C0-606A6AD51359}"/>
    <dgm:cxn modelId="{E04E87B5-F86F-44CB-B35B-C1A5E9197EB8}" srcId="{71DFF1B9-3E7B-4664-A58E-D584CC76AB7C}" destId="{65354C65-20D2-41D9-9DF3-B5212BA3A158}" srcOrd="0" destOrd="0" parTransId="{E621C44B-BCEC-44F8-8CC5-08A134137D62}" sibTransId="{1F4C0A0D-4ADA-420B-A513-55840E628D84}"/>
    <dgm:cxn modelId="{3C89EF03-F51A-4E03-B226-D0AB1DC0C089}" srcId="{DF6CBB1B-3320-43F5-98EF-7B61E2885289}" destId="{60B72806-705A-41BF-804A-0169911CFAC6}" srcOrd="2" destOrd="0" parTransId="{6B044ADC-11BA-436F-AA32-25FAC7721BF7}" sibTransId="{5F301F2E-377F-4D9F-B32A-6C2D5DFF63A7}"/>
    <dgm:cxn modelId="{5FF1702C-223D-4894-AD59-91B91514AF06}" type="presOf" srcId="{173F9D56-650E-4BE0-9717-F63187BD3C25}" destId="{D0072E26-A08B-44F8-9E6D-2BF2CAAEE0C9}" srcOrd="0" destOrd="1" presId="urn:microsoft.com/office/officeart/2005/8/layout/hList1"/>
    <dgm:cxn modelId="{16F7233B-E66F-474E-B3CC-570CACABF803}" type="presOf" srcId="{0D95DAFE-95AF-43C7-AC9E-B403AC641727}" destId="{D0072E26-A08B-44F8-9E6D-2BF2CAAEE0C9}" srcOrd="0" destOrd="0" presId="urn:microsoft.com/office/officeart/2005/8/layout/hList1"/>
    <dgm:cxn modelId="{FF87DBA2-6523-4170-B67F-C84820C7A044}" type="presOf" srcId="{04AE2AEC-6E8E-4474-A6DC-BC24E63EE5E0}" destId="{EF9CD34E-4FE7-45C7-9AD5-EFB30FFDFAC8}" srcOrd="0" destOrd="0" presId="urn:microsoft.com/office/officeart/2005/8/layout/hList1"/>
    <dgm:cxn modelId="{53954619-99CA-44CC-B951-00A1DCADEA58}" type="presOf" srcId="{E2FF9D69-F38D-4DEF-9B5B-0B4DBF50F91E}" destId="{2728F760-7684-4093-9545-DFF37FED0D8A}" srcOrd="0" destOrd="0" presId="urn:microsoft.com/office/officeart/2005/8/layout/hList1"/>
    <dgm:cxn modelId="{6544FDAB-E738-4F2B-B160-D4635ABA8236}" srcId="{71DFF1B9-3E7B-4664-A58E-D584CC76AB7C}" destId="{1963F614-4EB4-4B93-8E22-DA22259ADFD7}" srcOrd="2" destOrd="0" parTransId="{D993C557-FE66-43EC-B5DB-F286A13C10F8}" sibTransId="{A0F86556-092C-4574-B3A5-D2D2F3C257BD}"/>
    <dgm:cxn modelId="{8BC46AE7-D226-4BC4-A191-C8E51CEBC775}" srcId="{71DFF1B9-3E7B-4664-A58E-D584CC76AB7C}" destId="{F5258E42-9E3B-476E-B4CB-33D96D71AFDA}" srcOrd="1" destOrd="0" parTransId="{4AAC00EE-200F-424F-B2BB-1B641EC82E57}" sibTransId="{C3F46711-561A-44D3-ABAA-2103380FAFC5}"/>
    <dgm:cxn modelId="{2D3B7D41-1A6A-4BCE-8582-551B0DC3FA25}" type="presOf" srcId="{C11C3C55-EE3C-49CA-9005-887C43E268C1}" destId="{EF9CD34E-4FE7-45C7-9AD5-EFB30FFDFAC8}" srcOrd="0" destOrd="1" presId="urn:microsoft.com/office/officeart/2005/8/layout/hList1"/>
    <dgm:cxn modelId="{873E83BA-9608-4BEF-8768-B0B158B193A0}" type="presOf" srcId="{DF6CBB1B-3320-43F5-98EF-7B61E2885289}" destId="{12F5F860-CEC2-4A98-9B5B-A8472F8578B0}" srcOrd="0" destOrd="0" presId="urn:microsoft.com/office/officeart/2005/8/layout/hList1"/>
    <dgm:cxn modelId="{B8451D9A-4F08-4C90-B02B-EF3EE1B989DB}" type="presParOf" srcId="{4F5F34B8-7585-4CB3-966C-2F55C47054FD}" destId="{0F834C66-A5D9-4DB6-8EFF-A47F980F6ADE}" srcOrd="0" destOrd="0" presId="urn:microsoft.com/office/officeart/2005/8/layout/hList1"/>
    <dgm:cxn modelId="{FF5383B7-47A4-4566-B484-38E875E18845}" type="presParOf" srcId="{0F834C66-A5D9-4DB6-8EFF-A47F980F6ADE}" destId="{2728F760-7684-4093-9545-DFF37FED0D8A}" srcOrd="0" destOrd="0" presId="urn:microsoft.com/office/officeart/2005/8/layout/hList1"/>
    <dgm:cxn modelId="{A5A704A3-8364-4050-8FE2-7AC961A2E8B3}" type="presParOf" srcId="{0F834C66-A5D9-4DB6-8EFF-A47F980F6ADE}" destId="{EF9CD34E-4FE7-45C7-9AD5-EFB30FFDFAC8}" srcOrd="1" destOrd="0" presId="urn:microsoft.com/office/officeart/2005/8/layout/hList1"/>
    <dgm:cxn modelId="{00415607-C872-49E7-BF95-C1B6F957A260}" type="presParOf" srcId="{4F5F34B8-7585-4CB3-966C-2F55C47054FD}" destId="{6AA46648-54A6-492A-B96E-FF1BC800897F}" srcOrd="1" destOrd="0" presId="urn:microsoft.com/office/officeart/2005/8/layout/hList1"/>
    <dgm:cxn modelId="{BC84C8AD-451D-46A5-B380-173E9D083321}" type="presParOf" srcId="{4F5F34B8-7585-4CB3-966C-2F55C47054FD}" destId="{76F81E99-790B-4094-A3DD-64D715AFF0D8}" srcOrd="2" destOrd="0" presId="urn:microsoft.com/office/officeart/2005/8/layout/hList1"/>
    <dgm:cxn modelId="{0288C7F9-CEE8-45CC-BBF9-6A2CC2F3898C}" type="presParOf" srcId="{76F81E99-790B-4094-A3DD-64D715AFF0D8}" destId="{12F5F860-CEC2-4A98-9B5B-A8472F8578B0}" srcOrd="0" destOrd="0" presId="urn:microsoft.com/office/officeart/2005/8/layout/hList1"/>
    <dgm:cxn modelId="{CACA74C9-FCB2-412D-B35A-64F021B3B5BE}" type="presParOf" srcId="{76F81E99-790B-4094-A3DD-64D715AFF0D8}" destId="{D0072E26-A08B-44F8-9E6D-2BF2CAAEE0C9}" srcOrd="1" destOrd="0" presId="urn:microsoft.com/office/officeart/2005/8/layout/hList1"/>
    <dgm:cxn modelId="{3E784075-FD6C-4CF2-A67E-070E424B39C2}" type="presParOf" srcId="{4F5F34B8-7585-4CB3-966C-2F55C47054FD}" destId="{A22E0F5D-D6C6-4696-A428-719C0ED88C14}" srcOrd="3" destOrd="0" presId="urn:microsoft.com/office/officeart/2005/8/layout/hList1"/>
    <dgm:cxn modelId="{3589C0C1-1C0D-4CE1-B363-AB7068D850EC}" type="presParOf" srcId="{4F5F34B8-7585-4CB3-966C-2F55C47054FD}" destId="{39801616-2BE4-4E80-9872-F5883E3074D7}" srcOrd="4" destOrd="0" presId="urn:microsoft.com/office/officeart/2005/8/layout/hList1"/>
    <dgm:cxn modelId="{DF5F6704-42C0-4463-A627-B10D268250A6}" type="presParOf" srcId="{39801616-2BE4-4E80-9872-F5883E3074D7}" destId="{6BA1A91E-44C0-40C9-9498-DF0C69191374}" srcOrd="0" destOrd="0" presId="urn:microsoft.com/office/officeart/2005/8/layout/hList1"/>
    <dgm:cxn modelId="{C6F40D25-85B9-4CE2-8A4E-F648F20CFEAC}" type="presParOf" srcId="{39801616-2BE4-4E80-9872-F5883E3074D7}" destId="{B27C94CC-397C-4918-AFB0-9F934EFED7D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5BEA4-3DE5-4A58-8C38-D0182FE06B70}">
      <dsp:nvSpPr>
        <dsp:cNvPr id="0" name=""/>
        <dsp:cNvSpPr/>
      </dsp:nvSpPr>
      <dsp:spPr>
        <a:xfrm>
          <a:off x="0" y="7518"/>
          <a:ext cx="10431483"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Useful development tools.</a:t>
          </a:r>
          <a:endParaRPr lang="en-US" sz="2000" kern="1200"/>
        </a:p>
      </dsp:txBody>
      <dsp:txXfrm>
        <a:off x="23417" y="30935"/>
        <a:ext cx="10384649" cy="432866"/>
      </dsp:txXfrm>
    </dsp:sp>
    <dsp:sp modelId="{5CEB779D-AB60-4C1E-9B44-94C8289A1943}">
      <dsp:nvSpPr>
        <dsp:cNvPr id="0" name=""/>
        <dsp:cNvSpPr/>
      </dsp:nvSpPr>
      <dsp:spPr>
        <a:xfrm>
          <a:off x="0" y="544818"/>
          <a:ext cx="10431483"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Target platform for all problem sets.</a:t>
          </a:r>
          <a:endParaRPr lang="en-US" sz="2000" kern="1200"/>
        </a:p>
      </dsp:txBody>
      <dsp:txXfrm>
        <a:off x="23417" y="568235"/>
        <a:ext cx="10384649" cy="432866"/>
      </dsp:txXfrm>
    </dsp:sp>
    <dsp:sp modelId="{89FA9514-DFB0-4771-8DC7-53DC20EABE69}">
      <dsp:nvSpPr>
        <dsp:cNvPr id="0" name=""/>
        <dsp:cNvSpPr/>
      </dsp:nvSpPr>
      <dsp:spPr>
        <a:xfrm>
          <a:off x="0" y="1082118"/>
          <a:ext cx="10431483"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Your work (assignments, </a:t>
          </a:r>
          <a:r>
            <a:rPr lang="en-US" sz="2000" kern="1200" dirty="0" err="1" smtClean="0"/>
            <a:t>etc</a:t>
          </a:r>
          <a:r>
            <a:rPr lang="en-US" sz="2000" kern="1200" dirty="0" smtClean="0"/>
            <a:t>) </a:t>
          </a:r>
          <a:r>
            <a:rPr lang="en-US" sz="2000" b="1" kern="1200" dirty="0" smtClean="0"/>
            <a:t>must be functional </a:t>
          </a:r>
          <a:r>
            <a:rPr lang="en-US" sz="2000" kern="1200" dirty="0" smtClean="0"/>
            <a:t>in Chrome.</a:t>
          </a:r>
          <a:endParaRPr lang="en-US" sz="2000" kern="1200" dirty="0"/>
        </a:p>
      </dsp:txBody>
      <dsp:txXfrm>
        <a:off x="23417" y="1105535"/>
        <a:ext cx="10384649"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07A10-DEFD-442F-B6FA-852CDB567D76}">
      <dsp:nvSpPr>
        <dsp:cNvPr id="0" name=""/>
        <dsp:cNvSpPr/>
      </dsp:nvSpPr>
      <dsp:spPr>
        <a:xfrm>
          <a:off x="385231" y="562"/>
          <a:ext cx="2069582" cy="10347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rtl="0">
            <a:lnSpc>
              <a:spcPct val="90000"/>
            </a:lnSpc>
            <a:spcBef>
              <a:spcPct val="0"/>
            </a:spcBef>
            <a:spcAft>
              <a:spcPct val="35000"/>
            </a:spcAft>
          </a:pPr>
          <a:r>
            <a:rPr lang="en-US" sz="2200" kern="1200" dirty="0" smtClean="0">
              <a:latin typeface="Kozuka Gothic Pro EL" panose="020B0200000000000000" pitchFamily="34" charset="-128"/>
              <a:ea typeface="Kozuka Gothic Pro EL" panose="020B0200000000000000" pitchFamily="34" charset="-128"/>
            </a:rPr>
            <a:t>Class attribute</a:t>
          </a:r>
          <a:endParaRPr lang="en-US" sz="2200" kern="1200" dirty="0">
            <a:latin typeface="Kozuka Gothic Pro EL" panose="020B0200000000000000" pitchFamily="34" charset="-128"/>
            <a:ea typeface="Kozuka Gothic Pro EL" panose="020B0200000000000000" pitchFamily="34" charset="-128"/>
          </a:endParaRPr>
        </a:p>
      </dsp:txBody>
      <dsp:txXfrm>
        <a:off x="415539" y="30870"/>
        <a:ext cx="2008966" cy="974175"/>
      </dsp:txXfrm>
    </dsp:sp>
    <dsp:sp modelId="{CF626238-CB09-4019-994F-910844849CD6}">
      <dsp:nvSpPr>
        <dsp:cNvPr id="0" name=""/>
        <dsp:cNvSpPr/>
      </dsp:nvSpPr>
      <dsp:spPr>
        <a:xfrm>
          <a:off x="592189" y="1035353"/>
          <a:ext cx="206958" cy="776093"/>
        </a:xfrm>
        <a:custGeom>
          <a:avLst/>
          <a:gdLst/>
          <a:ahLst/>
          <a:cxnLst/>
          <a:rect l="0" t="0" r="0" b="0"/>
          <a:pathLst>
            <a:path>
              <a:moveTo>
                <a:pt x="0" y="0"/>
              </a:moveTo>
              <a:lnTo>
                <a:pt x="0" y="776093"/>
              </a:lnTo>
              <a:lnTo>
                <a:pt x="206958" y="7760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606162-03D6-4836-919B-33CC8F48AD88}">
      <dsp:nvSpPr>
        <dsp:cNvPr id="0" name=""/>
        <dsp:cNvSpPr/>
      </dsp:nvSpPr>
      <dsp:spPr>
        <a:xfrm>
          <a:off x="799147" y="1294051"/>
          <a:ext cx="1655666" cy="1034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US" sz="1300" kern="1200" dirty="0" smtClean="0"/>
            <a:t>class=“example_class1 example_class2”</a:t>
          </a:r>
          <a:endParaRPr lang="en-US" sz="1300" kern="1200" dirty="0"/>
        </a:p>
      </dsp:txBody>
      <dsp:txXfrm>
        <a:off x="829455" y="1324359"/>
        <a:ext cx="1595050" cy="974175"/>
      </dsp:txXfrm>
    </dsp:sp>
    <dsp:sp modelId="{785C5BD8-8C49-4FFD-9AAD-DE2B2CF2DA95}">
      <dsp:nvSpPr>
        <dsp:cNvPr id="0" name=""/>
        <dsp:cNvSpPr/>
      </dsp:nvSpPr>
      <dsp:spPr>
        <a:xfrm>
          <a:off x="592189" y="1035353"/>
          <a:ext cx="206958" cy="2069582"/>
        </a:xfrm>
        <a:custGeom>
          <a:avLst/>
          <a:gdLst/>
          <a:ahLst/>
          <a:cxnLst/>
          <a:rect l="0" t="0" r="0" b="0"/>
          <a:pathLst>
            <a:path>
              <a:moveTo>
                <a:pt x="0" y="0"/>
              </a:moveTo>
              <a:lnTo>
                <a:pt x="0" y="2069582"/>
              </a:lnTo>
              <a:lnTo>
                <a:pt x="206958" y="20695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6DB79F-1BC1-4ED1-9E17-5DA3AE60EC28}">
      <dsp:nvSpPr>
        <dsp:cNvPr id="0" name=""/>
        <dsp:cNvSpPr/>
      </dsp:nvSpPr>
      <dsp:spPr>
        <a:xfrm>
          <a:off x="799147" y="2587540"/>
          <a:ext cx="1655666" cy="1034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US" sz="1300" kern="1200" dirty="0" smtClean="0"/>
            <a:t>Each element can have </a:t>
          </a:r>
          <a:r>
            <a:rPr lang="en-US" sz="1300" b="1" kern="1200" dirty="0" smtClean="0"/>
            <a:t>multiple classes, </a:t>
          </a:r>
          <a:r>
            <a:rPr lang="en-US" sz="1300" kern="1200" dirty="0" smtClean="0"/>
            <a:t>separated by spaces.</a:t>
          </a:r>
          <a:endParaRPr lang="en-US" sz="1300" kern="1200" dirty="0"/>
        </a:p>
      </dsp:txBody>
      <dsp:txXfrm>
        <a:off x="829455" y="2617848"/>
        <a:ext cx="1595050" cy="974175"/>
      </dsp:txXfrm>
    </dsp:sp>
    <dsp:sp modelId="{A17A8143-A19E-4AE1-8BF6-7119CF6CD101}">
      <dsp:nvSpPr>
        <dsp:cNvPr id="0" name=""/>
        <dsp:cNvSpPr/>
      </dsp:nvSpPr>
      <dsp:spPr>
        <a:xfrm>
          <a:off x="592189" y="1035353"/>
          <a:ext cx="206958" cy="3363072"/>
        </a:xfrm>
        <a:custGeom>
          <a:avLst/>
          <a:gdLst/>
          <a:ahLst/>
          <a:cxnLst/>
          <a:rect l="0" t="0" r="0" b="0"/>
          <a:pathLst>
            <a:path>
              <a:moveTo>
                <a:pt x="0" y="0"/>
              </a:moveTo>
              <a:lnTo>
                <a:pt x="0" y="3363072"/>
              </a:lnTo>
              <a:lnTo>
                <a:pt x="206958" y="33630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9E6A34-16A3-45D4-9A12-465C7F5B4F08}">
      <dsp:nvSpPr>
        <dsp:cNvPr id="0" name=""/>
        <dsp:cNvSpPr/>
      </dsp:nvSpPr>
      <dsp:spPr>
        <a:xfrm>
          <a:off x="799147" y="3881030"/>
          <a:ext cx="1655666" cy="1034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US" sz="1300" kern="1200" dirty="0" smtClean="0"/>
            <a:t>The class attribute can be applied for </a:t>
          </a:r>
          <a:r>
            <a:rPr lang="en-US" sz="1300" b="1" kern="1200" dirty="0" smtClean="0"/>
            <a:t>multiple </a:t>
          </a:r>
          <a:r>
            <a:rPr lang="en-US" sz="1300" b="1" kern="1200" dirty="0" err="1" smtClean="0"/>
            <a:t>elmenets</a:t>
          </a:r>
          <a:endParaRPr lang="en-US" sz="1300" kern="1200" dirty="0"/>
        </a:p>
      </dsp:txBody>
      <dsp:txXfrm>
        <a:off x="829455" y="3911338"/>
        <a:ext cx="1595050" cy="974175"/>
      </dsp:txXfrm>
    </dsp:sp>
    <dsp:sp modelId="{294DDFB9-A4A2-4465-B3E8-480755F2B7C2}">
      <dsp:nvSpPr>
        <dsp:cNvPr id="0" name=""/>
        <dsp:cNvSpPr/>
      </dsp:nvSpPr>
      <dsp:spPr>
        <a:xfrm>
          <a:off x="2972209" y="562"/>
          <a:ext cx="2069582" cy="10347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rtl="0">
            <a:lnSpc>
              <a:spcPct val="90000"/>
            </a:lnSpc>
            <a:spcBef>
              <a:spcPct val="0"/>
            </a:spcBef>
            <a:spcAft>
              <a:spcPct val="35000"/>
            </a:spcAft>
          </a:pPr>
          <a:r>
            <a:rPr lang="en-US" sz="2200" kern="1200" dirty="0" smtClean="0">
              <a:latin typeface="Kozuka Gothic Pro EL" panose="020B0200000000000000" pitchFamily="34" charset="-128"/>
              <a:ea typeface="Kozuka Gothic Pro EL" panose="020B0200000000000000" pitchFamily="34" charset="-128"/>
            </a:rPr>
            <a:t>ID attribute</a:t>
          </a:r>
          <a:endParaRPr lang="en-US" sz="2200" kern="1200" dirty="0">
            <a:latin typeface="Kozuka Gothic Pro EL" panose="020B0200000000000000" pitchFamily="34" charset="-128"/>
            <a:ea typeface="Kozuka Gothic Pro EL" panose="020B0200000000000000" pitchFamily="34" charset="-128"/>
          </a:endParaRPr>
        </a:p>
      </dsp:txBody>
      <dsp:txXfrm>
        <a:off x="3002517" y="30870"/>
        <a:ext cx="2008966" cy="974175"/>
      </dsp:txXfrm>
    </dsp:sp>
    <dsp:sp modelId="{6A6B2248-50F7-4394-ABF1-DB647BC7DF24}">
      <dsp:nvSpPr>
        <dsp:cNvPr id="0" name=""/>
        <dsp:cNvSpPr/>
      </dsp:nvSpPr>
      <dsp:spPr>
        <a:xfrm>
          <a:off x="3179168" y="1035353"/>
          <a:ext cx="206958" cy="776093"/>
        </a:xfrm>
        <a:custGeom>
          <a:avLst/>
          <a:gdLst/>
          <a:ahLst/>
          <a:cxnLst/>
          <a:rect l="0" t="0" r="0" b="0"/>
          <a:pathLst>
            <a:path>
              <a:moveTo>
                <a:pt x="0" y="0"/>
              </a:moveTo>
              <a:lnTo>
                <a:pt x="0" y="776093"/>
              </a:lnTo>
              <a:lnTo>
                <a:pt x="206958" y="7760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F4302-7B8B-4381-9AE6-47FD37F56C93}">
      <dsp:nvSpPr>
        <dsp:cNvPr id="0" name=""/>
        <dsp:cNvSpPr/>
      </dsp:nvSpPr>
      <dsp:spPr>
        <a:xfrm>
          <a:off x="3386126" y="1294051"/>
          <a:ext cx="1655666" cy="1034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US" sz="1300" kern="1200" smtClean="0"/>
            <a:t>id=“example_id”</a:t>
          </a:r>
          <a:endParaRPr lang="en-US" sz="1300" kern="1200"/>
        </a:p>
      </dsp:txBody>
      <dsp:txXfrm>
        <a:off x="3416434" y="1324359"/>
        <a:ext cx="1595050" cy="974175"/>
      </dsp:txXfrm>
    </dsp:sp>
    <dsp:sp modelId="{C17F0357-5584-49B0-AAED-D3EA48E5E3FB}">
      <dsp:nvSpPr>
        <dsp:cNvPr id="0" name=""/>
        <dsp:cNvSpPr/>
      </dsp:nvSpPr>
      <dsp:spPr>
        <a:xfrm>
          <a:off x="3179168" y="1035353"/>
          <a:ext cx="206958" cy="2069582"/>
        </a:xfrm>
        <a:custGeom>
          <a:avLst/>
          <a:gdLst/>
          <a:ahLst/>
          <a:cxnLst/>
          <a:rect l="0" t="0" r="0" b="0"/>
          <a:pathLst>
            <a:path>
              <a:moveTo>
                <a:pt x="0" y="0"/>
              </a:moveTo>
              <a:lnTo>
                <a:pt x="0" y="2069582"/>
              </a:lnTo>
              <a:lnTo>
                <a:pt x="206958" y="20695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B8970A-5893-4CBC-9107-7F9ADA40D8EB}">
      <dsp:nvSpPr>
        <dsp:cNvPr id="0" name=""/>
        <dsp:cNvSpPr/>
      </dsp:nvSpPr>
      <dsp:spPr>
        <a:xfrm>
          <a:off x="3386126" y="2587540"/>
          <a:ext cx="1655666" cy="1034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US" sz="1300" kern="1200" smtClean="0"/>
            <a:t>Each element can </a:t>
          </a:r>
          <a:r>
            <a:rPr lang="en-US" sz="1300" b="1" kern="1200" smtClean="0"/>
            <a:t>only</a:t>
          </a:r>
          <a:r>
            <a:rPr lang="en-US" sz="1300" kern="1200" smtClean="0"/>
            <a:t> have one class.</a:t>
          </a:r>
          <a:endParaRPr lang="en-US" sz="1300" kern="1200"/>
        </a:p>
      </dsp:txBody>
      <dsp:txXfrm>
        <a:off x="3416434" y="2617848"/>
        <a:ext cx="1595050" cy="974175"/>
      </dsp:txXfrm>
    </dsp:sp>
    <dsp:sp modelId="{C461E597-CBB1-47CD-AE27-86821A675ACF}">
      <dsp:nvSpPr>
        <dsp:cNvPr id="0" name=""/>
        <dsp:cNvSpPr/>
      </dsp:nvSpPr>
      <dsp:spPr>
        <a:xfrm>
          <a:off x="3179168" y="1035353"/>
          <a:ext cx="206958" cy="3363072"/>
        </a:xfrm>
        <a:custGeom>
          <a:avLst/>
          <a:gdLst/>
          <a:ahLst/>
          <a:cxnLst/>
          <a:rect l="0" t="0" r="0" b="0"/>
          <a:pathLst>
            <a:path>
              <a:moveTo>
                <a:pt x="0" y="0"/>
              </a:moveTo>
              <a:lnTo>
                <a:pt x="0" y="3363072"/>
              </a:lnTo>
              <a:lnTo>
                <a:pt x="206958" y="33630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5370FF-396B-4417-8404-43B3F90A2F5F}">
      <dsp:nvSpPr>
        <dsp:cNvPr id="0" name=""/>
        <dsp:cNvSpPr/>
      </dsp:nvSpPr>
      <dsp:spPr>
        <a:xfrm>
          <a:off x="3386126" y="3881030"/>
          <a:ext cx="1655666" cy="10347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rtl="0">
            <a:lnSpc>
              <a:spcPct val="90000"/>
            </a:lnSpc>
            <a:spcBef>
              <a:spcPct val="0"/>
            </a:spcBef>
            <a:spcAft>
              <a:spcPct val="35000"/>
            </a:spcAft>
          </a:pPr>
          <a:r>
            <a:rPr lang="en-US" sz="1300" kern="1200" smtClean="0"/>
            <a:t>The id attribute should be unique for </a:t>
          </a:r>
          <a:r>
            <a:rPr lang="en-US" sz="1300" b="1" kern="1200" smtClean="0"/>
            <a:t>one element.</a:t>
          </a:r>
          <a:endParaRPr lang="en-US" sz="1300" kern="1200"/>
        </a:p>
      </dsp:txBody>
      <dsp:txXfrm>
        <a:off x="3416434" y="3911338"/>
        <a:ext cx="1595050" cy="974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D6C9F-197D-4F67-A0B4-C8223911D2CB}">
      <dsp:nvSpPr>
        <dsp:cNvPr id="0" name=""/>
        <dsp:cNvSpPr/>
      </dsp:nvSpPr>
      <dsp:spPr>
        <a:xfrm>
          <a:off x="3150394" y="738"/>
          <a:ext cx="2976038" cy="11904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latin typeface="+mj-lt"/>
            </a:rPr>
            <a:t>Using a class</a:t>
          </a:r>
          <a:endParaRPr lang="en-US" sz="2400" kern="1200" dirty="0">
            <a:latin typeface="+mj-lt"/>
          </a:endParaRPr>
        </a:p>
      </dsp:txBody>
      <dsp:txXfrm>
        <a:off x="3745602" y="738"/>
        <a:ext cx="1785623" cy="1190415"/>
      </dsp:txXfrm>
    </dsp:sp>
    <dsp:sp modelId="{4CCFCB76-7E57-42F9-AFD7-FD69F272FF47}">
      <dsp:nvSpPr>
        <dsp:cNvPr id="0" name=""/>
        <dsp:cNvSpPr/>
      </dsp:nvSpPr>
      <dsp:spPr>
        <a:xfrm>
          <a:off x="5739548" y="101924"/>
          <a:ext cx="2470112" cy="98804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lvl="0" algn="ctr" defTabSz="755650" rtl="0">
            <a:lnSpc>
              <a:spcPct val="90000"/>
            </a:lnSpc>
            <a:spcBef>
              <a:spcPct val="0"/>
            </a:spcBef>
            <a:spcAft>
              <a:spcPct val="35000"/>
            </a:spcAft>
          </a:pPr>
          <a:r>
            <a:rPr lang="en-US" sz="1700" kern="1200" dirty="0" smtClean="0"/>
            <a:t>Add a period (.) before the class, use brackets</a:t>
          </a:r>
          <a:endParaRPr lang="en-US" sz="1700" kern="1200" dirty="0"/>
        </a:p>
      </dsp:txBody>
      <dsp:txXfrm>
        <a:off x="6233570" y="101924"/>
        <a:ext cx="1482068" cy="988044"/>
      </dsp:txXfrm>
    </dsp:sp>
    <dsp:sp modelId="{A44DA1C7-6DEE-46D9-BC45-84B8262081DB}">
      <dsp:nvSpPr>
        <dsp:cNvPr id="0" name=""/>
        <dsp:cNvSpPr/>
      </dsp:nvSpPr>
      <dsp:spPr>
        <a:xfrm>
          <a:off x="7863844" y="101924"/>
          <a:ext cx="2470112" cy="98804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l" defTabSz="577850" rtl="0">
            <a:lnSpc>
              <a:spcPct val="90000"/>
            </a:lnSpc>
            <a:spcBef>
              <a:spcPct val="0"/>
            </a:spcBef>
            <a:spcAft>
              <a:spcPts val="100"/>
            </a:spcAft>
          </a:pPr>
          <a:r>
            <a:rPr lang="en-US" sz="1300" kern="1200" dirty="0" smtClean="0">
              <a:latin typeface="Courier New" panose="02070309020205020404" pitchFamily="49" charset="0"/>
              <a:cs typeface="Courier New" panose="02070309020205020404" pitchFamily="49" charset="0"/>
            </a:rPr>
            <a:t>.</a:t>
          </a:r>
          <a:r>
            <a:rPr lang="en-US" sz="1300" kern="1200" dirty="0" err="1" smtClean="0">
              <a:latin typeface="Courier New" panose="02070309020205020404" pitchFamily="49" charset="0"/>
              <a:cs typeface="Courier New" panose="02070309020205020404" pitchFamily="49" charset="0"/>
            </a:rPr>
            <a:t>dataelement</a:t>
          </a:r>
          <a:r>
            <a:rPr lang="en-US" sz="1300" kern="1200" dirty="0" smtClean="0">
              <a:latin typeface="Courier New" panose="02070309020205020404" pitchFamily="49" charset="0"/>
              <a:cs typeface="Courier New" panose="02070309020205020404" pitchFamily="49" charset="0"/>
            </a:rPr>
            <a:t> {</a:t>
          </a:r>
        </a:p>
        <a:p>
          <a:pPr lvl="0" algn="l" defTabSz="577850" rtl="0">
            <a:lnSpc>
              <a:spcPct val="100000"/>
            </a:lnSpc>
            <a:spcBef>
              <a:spcPct val="0"/>
            </a:spcBef>
            <a:spcAft>
              <a:spcPts val="100"/>
            </a:spcAft>
          </a:pPr>
          <a:r>
            <a:rPr lang="en-US" sz="1300" kern="1200" dirty="0" smtClean="0">
              <a:latin typeface="Courier New" panose="02070309020205020404" pitchFamily="49" charset="0"/>
              <a:cs typeface="Courier New" panose="02070309020205020404" pitchFamily="49" charset="0"/>
            </a:rPr>
            <a:t>    </a:t>
          </a:r>
          <a:r>
            <a:rPr lang="en-US" sz="1300" kern="1200" dirty="0" err="1" smtClean="0">
              <a:latin typeface="Courier New" panose="02070309020205020404" pitchFamily="49" charset="0"/>
              <a:cs typeface="Courier New" panose="02070309020205020404" pitchFamily="49" charset="0"/>
            </a:rPr>
            <a:t>color:red</a:t>
          </a:r>
          <a:r>
            <a:rPr lang="en-US" sz="1300" kern="1200" dirty="0" smtClean="0">
              <a:latin typeface="Courier New" panose="02070309020205020404" pitchFamily="49" charset="0"/>
              <a:cs typeface="Courier New" panose="02070309020205020404" pitchFamily="49" charset="0"/>
            </a:rPr>
            <a:t>;</a:t>
          </a:r>
        </a:p>
        <a:p>
          <a:pPr lvl="0" algn="l" defTabSz="577850" rtl="0">
            <a:lnSpc>
              <a:spcPct val="90000"/>
            </a:lnSpc>
            <a:spcBef>
              <a:spcPct val="0"/>
            </a:spcBef>
            <a:spcAft>
              <a:spcPts val="100"/>
            </a:spcAft>
          </a:pPr>
          <a:r>
            <a:rPr lang="en-US" sz="1300" kern="1200" dirty="0" smtClean="0">
              <a:latin typeface="Courier New" panose="02070309020205020404" pitchFamily="49" charset="0"/>
              <a:cs typeface="Courier New" panose="02070309020205020404" pitchFamily="49" charset="0"/>
            </a:rPr>
            <a:t>    }</a:t>
          </a:r>
          <a:endParaRPr lang="en-US" sz="1300" kern="1200" dirty="0">
            <a:latin typeface="Courier New" panose="02070309020205020404" pitchFamily="49" charset="0"/>
            <a:cs typeface="Courier New" panose="02070309020205020404" pitchFamily="49" charset="0"/>
          </a:endParaRPr>
        </a:p>
      </dsp:txBody>
      <dsp:txXfrm>
        <a:off x="8357866" y="101924"/>
        <a:ext cx="1482068" cy="988044"/>
      </dsp:txXfrm>
    </dsp:sp>
    <dsp:sp modelId="{3C156BAB-040A-44F1-8055-78A2931656A9}">
      <dsp:nvSpPr>
        <dsp:cNvPr id="0" name=""/>
        <dsp:cNvSpPr/>
      </dsp:nvSpPr>
      <dsp:spPr>
        <a:xfrm>
          <a:off x="3150394" y="1357812"/>
          <a:ext cx="2976038" cy="11904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latin typeface="+mj-lt"/>
            </a:rPr>
            <a:t>Using an id</a:t>
          </a:r>
          <a:endParaRPr lang="en-US" sz="2400" kern="1200" dirty="0">
            <a:latin typeface="+mj-lt"/>
          </a:endParaRPr>
        </a:p>
      </dsp:txBody>
      <dsp:txXfrm>
        <a:off x="3745602" y="1357812"/>
        <a:ext cx="1785623" cy="1190415"/>
      </dsp:txXfrm>
    </dsp:sp>
    <dsp:sp modelId="{E71D63F2-8FC0-4608-A775-1689E8A2CDA0}">
      <dsp:nvSpPr>
        <dsp:cNvPr id="0" name=""/>
        <dsp:cNvSpPr/>
      </dsp:nvSpPr>
      <dsp:spPr>
        <a:xfrm>
          <a:off x="5739548" y="1458997"/>
          <a:ext cx="2470112" cy="98804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lvl="0" algn="ctr" defTabSz="755650" rtl="0">
            <a:lnSpc>
              <a:spcPct val="90000"/>
            </a:lnSpc>
            <a:spcBef>
              <a:spcPct val="0"/>
            </a:spcBef>
            <a:spcAft>
              <a:spcPct val="35000"/>
            </a:spcAft>
          </a:pPr>
          <a:r>
            <a:rPr lang="en-US" sz="1700" kern="1200" dirty="0" smtClean="0"/>
            <a:t>Add a hash (#) before the id, use brackets</a:t>
          </a:r>
          <a:endParaRPr lang="en-US" sz="1700" kern="1200" dirty="0"/>
        </a:p>
      </dsp:txBody>
      <dsp:txXfrm>
        <a:off x="6233570" y="1458997"/>
        <a:ext cx="1482068" cy="988044"/>
      </dsp:txXfrm>
    </dsp:sp>
    <dsp:sp modelId="{E85FA33B-5549-4B8E-BE14-55A0BEA8F67F}">
      <dsp:nvSpPr>
        <dsp:cNvPr id="0" name=""/>
        <dsp:cNvSpPr/>
      </dsp:nvSpPr>
      <dsp:spPr>
        <a:xfrm>
          <a:off x="7863844" y="1458997"/>
          <a:ext cx="2470112" cy="98804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l" defTabSz="533400" rtl="0">
            <a:lnSpc>
              <a:spcPct val="90000"/>
            </a:lnSpc>
            <a:spcBef>
              <a:spcPct val="0"/>
            </a:spcBef>
            <a:spcAft>
              <a:spcPct val="35000"/>
            </a:spcAft>
          </a:pPr>
          <a:r>
            <a:rPr lang="en-US" sz="1200" kern="1200" dirty="0" smtClean="0">
              <a:latin typeface="Courier New" panose="02070309020205020404" pitchFamily="49" charset="0"/>
              <a:cs typeface="Courier New" panose="02070309020205020404" pitchFamily="49" charset="0"/>
            </a:rPr>
            <a:t>#</a:t>
          </a:r>
          <a:r>
            <a:rPr lang="en-US" sz="1200" kern="1200" dirty="0" err="1" smtClean="0">
              <a:latin typeface="Courier New" panose="02070309020205020404" pitchFamily="49" charset="0"/>
              <a:cs typeface="Courier New" panose="02070309020205020404" pitchFamily="49" charset="0"/>
            </a:rPr>
            <a:t>datatable</a:t>
          </a:r>
          <a:r>
            <a:rPr lang="en-US" sz="1200" kern="1200" dirty="0" smtClean="0">
              <a:latin typeface="Courier New" panose="02070309020205020404" pitchFamily="49" charset="0"/>
              <a:cs typeface="Courier New" panose="02070309020205020404" pitchFamily="49" charset="0"/>
            </a:rPr>
            <a:t>{	</a:t>
          </a:r>
          <a:r>
            <a:rPr lang="en-US" sz="1200" kern="1200" dirty="0" err="1" smtClean="0">
              <a:latin typeface="Courier New" panose="02070309020205020404" pitchFamily="49" charset="0"/>
              <a:cs typeface="Courier New" panose="02070309020205020404" pitchFamily="49" charset="0"/>
            </a:rPr>
            <a:t>color:red</a:t>
          </a:r>
          <a:r>
            <a:rPr lang="en-US" sz="1200" kern="1200" dirty="0" smtClean="0">
              <a:latin typeface="Courier New" panose="02070309020205020404" pitchFamily="49" charset="0"/>
              <a:cs typeface="Courier New" panose="02070309020205020404" pitchFamily="49" charset="0"/>
            </a:rPr>
            <a:t>;	}</a:t>
          </a:r>
          <a:endParaRPr lang="en-US" sz="1200" kern="1200" dirty="0">
            <a:latin typeface="Courier New" panose="02070309020205020404" pitchFamily="49" charset="0"/>
            <a:cs typeface="Courier New" panose="02070309020205020404" pitchFamily="49" charset="0"/>
          </a:endParaRPr>
        </a:p>
      </dsp:txBody>
      <dsp:txXfrm>
        <a:off x="8357866" y="1458997"/>
        <a:ext cx="1482068" cy="9880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DF616-CF8C-4D31-A154-04B962785CBF}">
      <dsp:nvSpPr>
        <dsp:cNvPr id="0" name=""/>
        <dsp:cNvSpPr/>
      </dsp:nvSpPr>
      <dsp:spPr>
        <a:xfrm>
          <a:off x="5033147" y="2439134"/>
          <a:ext cx="2981164" cy="2981164"/>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HTML</a:t>
          </a:r>
          <a:endParaRPr lang="en-US" sz="1300" kern="1200" dirty="0"/>
        </a:p>
      </dsp:txBody>
      <dsp:txXfrm>
        <a:off x="5632494" y="3137457"/>
        <a:ext cx="1782470" cy="1532380"/>
      </dsp:txXfrm>
    </dsp:sp>
    <dsp:sp modelId="{E4F913F7-DED2-4191-82D4-4CBD637381A5}">
      <dsp:nvSpPr>
        <dsp:cNvPr id="0" name=""/>
        <dsp:cNvSpPr/>
      </dsp:nvSpPr>
      <dsp:spPr>
        <a:xfrm>
          <a:off x="4653726" y="4282036"/>
          <a:ext cx="1897104" cy="1138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A browser </a:t>
          </a:r>
          <a:r>
            <a:rPr lang="en-US" sz="1000" i="0" kern="1200" dirty="0" smtClean="0"/>
            <a:t>displays HTML, which is rendered by the browser.</a:t>
          </a:r>
          <a:endParaRPr lang="en-US" sz="1000" kern="1200" dirty="0"/>
        </a:p>
        <a:p>
          <a:pPr marL="57150" lvl="1" indent="-57150" algn="l" defTabSz="444500" rtl="0">
            <a:lnSpc>
              <a:spcPct val="90000"/>
            </a:lnSpc>
            <a:spcBef>
              <a:spcPct val="0"/>
            </a:spcBef>
            <a:spcAft>
              <a:spcPct val="15000"/>
            </a:spcAft>
            <a:buChar char="••"/>
          </a:pPr>
          <a:r>
            <a:rPr lang="en-US" sz="1000" kern="1200" dirty="0" smtClean="0"/>
            <a:t>Provides ‘structure’</a:t>
          </a:r>
          <a:endParaRPr lang="en-US" sz="1000" kern="1200" dirty="0"/>
        </a:p>
        <a:p>
          <a:pPr marL="57150" lvl="1" indent="-57150" algn="l" defTabSz="444500" rtl="0">
            <a:lnSpc>
              <a:spcPct val="90000"/>
            </a:lnSpc>
            <a:spcBef>
              <a:spcPct val="0"/>
            </a:spcBef>
            <a:spcAft>
              <a:spcPct val="15000"/>
            </a:spcAft>
            <a:buChar char="••"/>
          </a:pPr>
          <a:r>
            <a:rPr lang="en-US" sz="1000" kern="1200" dirty="0" smtClean="0"/>
            <a:t>Follows the specification of the Document-object Model (DOM)</a:t>
          </a:r>
          <a:endParaRPr lang="en-US" sz="1000" kern="1200" dirty="0"/>
        </a:p>
      </dsp:txBody>
      <dsp:txXfrm>
        <a:off x="4687065" y="4315375"/>
        <a:ext cx="1830426" cy="1071584"/>
      </dsp:txXfrm>
    </dsp:sp>
    <dsp:sp modelId="{39A93C5F-0D4C-465C-9691-93E2C8CB69B5}">
      <dsp:nvSpPr>
        <dsp:cNvPr id="0" name=""/>
        <dsp:cNvSpPr/>
      </dsp:nvSpPr>
      <dsp:spPr>
        <a:xfrm>
          <a:off x="3298651" y="1734495"/>
          <a:ext cx="2168119" cy="2168119"/>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CSS </a:t>
          </a:r>
          <a:endParaRPr lang="en-US" sz="1300" kern="1200" dirty="0"/>
        </a:p>
      </dsp:txBody>
      <dsp:txXfrm>
        <a:off x="3844481" y="2283624"/>
        <a:ext cx="1076459" cy="1069861"/>
      </dsp:txXfrm>
    </dsp:sp>
    <dsp:sp modelId="{23C46D75-082E-406B-8AB1-560DBA800B4F}">
      <dsp:nvSpPr>
        <dsp:cNvPr id="0" name=""/>
        <dsp:cNvSpPr/>
      </dsp:nvSpPr>
      <dsp:spPr>
        <a:xfrm>
          <a:off x="2594012" y="3143773"/>
          <a:ext cx="1897104" cy="1138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Provides ‘presentation’ (style, layout, colors, </a:t>
          </a:r>
          <a:r>
            <a:rPr lang="en-US" sz="1000" kern="1200" dirty="0" err="1" smtClean="0"/>
            <a:t>etc</a:t>
          </a:r>
          <a:r>
            <a:rPr lang="en-US" sz="1000" kern="1200" dirty="0" smtClean="0"/>
            <a:t>)</a:t>
          </a:r>
          <a:endParaRPr lang="en-US" sz="1000" kern="1200" dirty="0"/>
        </a:p>
        <a:p>
          <a:pPr marL="57150" lvl="1" indent="-57150" algn="l" defTabSz="444500" rtl="0">
            <a:lnSpc>
              <a:spcPct val="90000"/>
            </a:lnSpc>
            <a:spcBef>
              <a:spcPct val="0"/>
            </a:spcBef>
            <a:spcAft>
              <a:spcPct val="15000"/>
            </a:spcAft>
            <a:buChar char="••"/>
          </a:pPr>
          <a:r>
            <a:rPr lang="en-US" sz="1000" kern="1200" dirty="0" smtClean="0"/>
            <a:t>Operates via </a:t>
          </a:r>
          <a:r>
            <a:rPr lang="en-US" sz="1000" i="1" kern="1200" dirty="0" smtClean="0"/>
            <a:t>selectors</a:t>
          </a:r>
          <a:endParaRPr lang="en-US" sz="1000" kern="1200" dirty="0"/>
        </a:p>
        <a:p>
          <a:pPr marL="57150" lvl="1" indent="-57150" algn="l" defTabSz="444500" rtl="0">
            <a:lnSpc>
              <a:spcPct val="90000"/>
            </a:lnSpc>
            <a:spcBef>
              <a:spcPct val="0"/>
            </a:spcBef>
            <a:spcAft>
              <a:spcPct val="15000"/>
            </a:spcAft>
            <a:buChar char="••"/>
          </a:pPr>
          <a:r>
            <a:rPr lang="en-US" sz="1000" kern="1200" dirty="0" smtClean="0"/>
            <a:t>CSS3</a:t>
          </a:r>
          <a:endParaRPr lang="en-US" sz="1000" kern="1200" dirty="0"/>
        </a:p>
      </dsp:txBody>
      <dsp:txXfrm>
        <a:off x="2627351" y="3177112"/>
        <a:ext cx="1830426" cy="1071584"/>
      </dsp:txXfrm>
    </dsp:sp>
    <dsp:sp modelId="{E049D35C-53BB-4ADA-929B-7FBAD53ED713}">
      <dsp:nvSpPr>
        <dsp:cNvPr id="0" name=""/>
        <dsp:cNvSpPr/>
      </dsp:nvSpPr>
      <dsp:spPr>
        <a:xfrm rot="20700000">
          <a:off x="4513020" y="238714"/>
          <a:ext cx="2124314" cy="2124314"/>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err="1" smtClean="0"/>
            <a:t>Javascript</a:t>
          </a:r>
          <a:endParaRPr lang="en-US" sz="1300" kern="1200" dirty="0"/>
        </a:p>
      </dsp:txBody>
      <dsp:txXfrm rot="-20700000">
        <a:off x="4978944" y="704638"/>
        <a:ext cx="1192465" cy="1192465"/>
      </dsp:txXfrm>
    </dsp:sp>
    <dsp:sp modelId="{7756D979-B2C9-4702-9576-E91252D83C04}">
      <dsp:nvSpPr>
        <dsp:cNvPr id="0" name=""/>
        <dsp:cNvSpPr/>
      </dsp:nvSpPr>
      <dsp:spPr>
        <a:xfrm>
          <a:off x="6117207" y="704638"/>
          <a:ext cx="1897104" cy="1138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Provides ‘interaction’</a:t>
          </a:r>
          <a:endParaRPr lang="en-US" sz="1000" kern="1200" dirty="0"/>
        </a:p>
        <a:p>
          <a:pPr marL="57150" lvl="1" indent="-57150" algn="l" defTabSz="444500" rtl="0">
            <a:lnSpc>
              <a:spcPct val="90000"/>
            </a:lnSpc>
            <a:spcBef>
              <a:spcPct val="0"/>
            </a:spcBef>
            <a:spcAft>
              <a:spcPct val="15000"/>
            </a:spcAft>
            <a:buChar char="••"/>
          </a:pPr>
          <a:r>
            <a:rPr lang="en-US" sz="1000" kern="1200" dirty="0" smtClean="0"/>
            <a:t>Programming language used in web browsers</a:t>
          </a:r>
          <a:endParaRPr lang="en-US" sz="1000" kern="1200" dirty="0"/>
        </a:p>
      </dsp:txBody>
      <dsp:txXfrm>
        <a:off x="6150546" y="737977"/>
        <a:ext cx="1830426" cy="1071584"/>
      </dsp:txXfrm>
    </dsp:sp>
    <dsp:sp modelId="{4E65A1FB-FC5F-46EE-BE93-0081D994698F}">
      <dsp:nvSpPr>
        <dsp:cNvPr id="0" name=""/>
        <dsp:cNvSpPr/>
      </dsp:nvSpPr>
      <dsp:spPr>
        <a:xfrm>
          <a:off x="4817607" y="1981452"/>
          <a:ext cx="3815890" cy="3815890"/>
        </a:xfrm>
        <a:prstGeom prst="circularArrow">
          <a:avLst>
            <a:gd name="adj1" fmla="val 4688"/>
            <a:gd name="adj2" fmla="val 299029"/>
            <a:gd name="adj3" fmla="val 2539320"/>
            <a:gd name="adj4" fmla="val 1581227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FF690B-CB88-4577-B2EF-21F54212A195}">
      <dsp:nvSpPr>
        <dsp:cNvPr id="0" name=""/>
        <dsp:cNvSpPr/>
      </dsp:nvSpPr>
      <dsp:spPr>
        <a:xfrm>
          <a:off x="2914682" y="1249511"/>
          <a:ext cx="2772482" cy="277248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5024D9-A176-4CF3-9B8F-8527D3E1A010}">
      <dsp:nvSpPr>
        <dsp:cNvPr id="0" name=""/>
        <dsp:cNvSpPr/>
      </dsp:nvSpPr>
      <dsp:spPr>
        <a:xfrm>
          <a:off x="4021644" y="-231851"/>
          <a:ext cx="2989294" cy="29892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8F760-7684-4093-9545-DFF37FED0D8A}">
      <dsp:nvSpPr>
        <dsp:cNvPr id="0" name=""/>
        <dsp:cNvSpPr/>
      </dsp:nvSpPr>
      <dsp:spPr>
        <a:xfrm>
          <a:off x="3286" y="1255"/>
          <a:ext cx="3203971"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kern="1200" dirty="0" smtClean="0"/>
            <a:t>jQuery</a:t>
          </a:r>
          <a:endParaRPr lang="en-US" sz="1900" kern="1200" dirty="0"/>
        </a:p>
      </dsp:txBody>
      <dsp:txXfrm>
        <a:off x="3286" y="1255"/>
        <a:ext cx="3203971" cy="547200"/>
      </dsp:txXfrm>
    </dsp:sp>
    <dsp:sp modelId="{EF9CD34E-4FE7-45C7-9AD5-EFB30FFDFAC8}">
      <dsp:nvSpPr>
        <dsp:cNvPr id="0" name=""/>
        <dsp:cNvSpPr/>
      </dsp:nvSpPr>
      <dsp:spPr>
        <a:xfrm>
          <a:off x="3286" y="548455"/>
          <a:ext cx="3203971" cy="27332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Makes DOM manipulation, animation, event-handling, and AJAX easier and simple.</a:t>
          </a:r>
          <a:endParaRPr lang="en-US" sz="1900" kern="1200" dirty="0"/>
        </a:p>
        <a:p>
          <a:pPr marL="171450" lvl="1" indent="-171450" algn="l" defTabSz="844550" rtl="0">
            <a:lnSpc>
              <a:spcPct val="90000"/>
            </a:lnSpc>
            <a:spcBef>
              <a:spcPct val="0"/>
            </a:spcBef>
            <a:spcAft>
              <a:spcPct val="15000"/>
            </a:spcAft>
            <a:buChar char="••"/>
          </a:pPr>
          <a:r>
            <a:rPr lang="en-US" sz="1900" kern="1200" dirty="0" smtClean="0"/>
            <a:t>Most widely used </a:t>
          </a:r>
          <a:r>
            <a:rPr lang="en-US" sz="1900" kern="1200" dirty="0" err="1" smtClean="0"/>
            <a:t>Javascript</a:t>
          </a:r>
          <a:r>
            <a:rPr lang="en-US" sz="1900" kern="1200" dirty="0" smtClean="0"/>
            <a:t> library, many plugins are built with jQuery</a:t>
          </a:r>
          <a:endParaRPr lang="en-US" sz="1900" kern="1200" dirty="0"/>
        </a:p>
        <a:p>
          <a:pPr marL="171450" lvl="1" indent="-171450" algn="l" defTabSz="844550" rtl="0">
            <a:lnSpc>
              <a:spcPct val="90000"/>
            </a:lnSpc>
            <a:spcBef>
              <a:spcPct val="0"/>
            </a:spcBef>
            <a:spcAft>
              <a:spcPct val="15000"/>
            </a:spcAft>
            <a:buChar char="••"/>
          </a:pPr>
          <a:r>
            <a:rPr lang="en-US" sz="1900" kern="1200" dirty="0" smtClean="0"/>
            <a:t>Extremely powerful.</a:t>
          </a:r>
          <a:endParaRPr lang="en-US" sz="1900" kern="1200" dirty="0"/>
        </a:p>
      </dsp:txBody>
      <dsp:txXfrm>
        <a:off x="3286" y="548455"/>
        <a:ext cx="3203971" cy="2733247"/>
      </dsp:txXfrm>
    </dsp:sp>
    <dsp:sp modelId="{12F5F860-CEC2-4A98-9B5B-A8472F8578B0}">
      <dsp:nvSpPr>
        <dsp:cNvPr id="0" name=""/>
        <dsp:cNvSpPr/>
      </dsp:nvSpPr>
      <dsp:spPr>
        <a:xfrm>
          <a:off x="3655813" y="1255"/>
          <a:ext cx="3203971"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kern="1200" dirty="0" smtClean="0"/>
            <a:t>D3.js</a:t>
          </a:r>
          <a:endParaRPr lang="en-US" sz="1900" kern="1200" dirty="0"/>
        </a:p>
      </dsp:txBody>
      <dsp:txXfrm>
        <a:off x="3655813" y="1255"/>
        <a:ext cx="3203971" cy="547200"/>
      </dsp:txXfrm>
    </dsp:sp>
    <dsp:sp modelId="{D0072E26-A08B-44F8-9E6D-2BF2CAAEE0C9}">
      <dsp:nvSpPr>
        <dsp:cNvPr id="0" name=""/>
        <dsp:cNvSpPr/>
      </dsp:nvSpPr>
      <dsp:spPr>
        <a:xfrm>
          <a:off x="3655813" y="548455"/>
          <a:ext cx="3203971" cy="27332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“data-driven documents”</a:t>
          </a:r>
          <a:endParaRPr lang="en-US" sz="1900" kern="1200" dirty="0"/>
        </a:p>
        <a:p>
          <a:pPr marL="171450" lvl="1" indent="-171450" algn="l" defTabSz="844550" rtl="0">
            <a:lnSpc>
              <a:spcPct val="90000"/>
            </a:lnSpc>
            <a:spcBef>
              <a:spcPct val="0"/>
            </a:spcBef>
            <a:spcAft>
              <a:spcPct val="15000"/>
            </a:spcAft>
            <a:buChar char="••"/>
          </a:pPr>
          <a:r>
            <a:rPr lang="en-US" sz="1900" kern="1200" dirty="0" smtClean="0"/>
            <a:t>Some overlap with jQuery in terms of event handling, selection, etc.</a:t>
          </a:r>
          <a:endParaRPr lang="en-US" sz="1900" kern="1200" dirty="0"/>
        </a:p>
        <a:p>
          <a:pPr marL="171450" lvl="1" indent="-171450" algn="l" defTabSz="844550" rtl="0">
            <a:lnSpc>
              <a:spcPct val="90000"/>
            </a:lnSpc>
            <a:spcBef>
              <a:spcPct val="0"/>
            </a:spcBef>
            <a:spcAft>
              <a:spcPct val="15000"/>
            </a:spcAft>
            <a:buChar char="••"/>
          </a:pPr>
          <a:r>
            <a:rPr lang="en-US" sz="1900" kern="1200" dirty="0" smtClean="0"/>
            <a:t>Allows for ‘binding’ of data to elements!</a:t>
          </a:r>
          <a:endParaRPr lang="en-US" sz="1900" kern="1200" dirty="0"/>
        </a:p>
      </dsp:txBody>
      <dsp:txXfrm>
        <a:off x="3655813" y="548455"/>
        <a:ext cx="3203971" cy="2733247"/>
      </dsp:txXfrm>
    </dsp:sp>
    <dsp:sp modelId="{6BA1A91E-44C0-40C9-9498-DF0C69191374}">
      <dsp:nvSpPr>
        <dsp:cNvPr id="0" name=""/>
        <dsp:cNvSpPr/>
      </dsp:nvSpPr>
      <dsp:spPr>
        <a:xfrm>
          <a:off x="7308341" y="1255"/>
          <a:ext cx="3203971"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kern="1200" dirty="0" smtClean="0"/>
            <a:t>Bootstrap</a:t>
          </a:r>
          <a:endParaRPr lang="en-US" sz="1900" kern="1200" dirty="0"/>
        </a:p>
      </dsp:txBody>
      <dsp:txXfrm>
        <a:off x="7308341" y="1255"/>
        <a:ext cx="3203971" cy="547200"/>
      </dsp:txXfrm>
    </dsp:sp>
    <dsp:sp modelId="{B27C94CC-397C-4918-AFB0-9F934EFED7DD}">
      <dsp:nvSpPr>
        <dsp:cNvPr id="0" name=""/>
        <dsp:cNvSpPr/>
      </dsp:nvSpPr>
      <dsp:spPr>
        <a:xfrm>
          <a:off x="7308341" y="548455"/>
          <a:ext cx="3203971" cy="27332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Front-end framework dependent on jQuery</a:t>
          </a:r>
          <a:endParaRPr lang="en-US" sz="1900" kern="1200" dirty="0"/>
        </a:p>
        <a:p>
          <a:pPr marL="171450" lvl="1" indent="-171450" algn="l" defTabSz="844550" rtl="0">
            <a:lnSpc>
              <a:spcPct val="90000"/>
            </a:lnSpc>
            <a:spcBef>
              <a:spcPct val="0"/>
            </a:spcBef>
            <a:spcAft>
              <a:spcPct val="15000"/>
            </a:spcAft>
            <a:buChar char="••"/>
          </a:pPr>
          <a:r>
            <a:rPr lang="en-US" sz="1900" kern="1200" dirty="0" smtClean="0"/>
            <a:t>Focused on presentation, makes elements across the web consistent</a:t>
          </a:r>
          <a:endParaRPr lang="en-US" sz="1900" kern="1200" dirty="0"/>
        </a:p>
        <a:p>
          <a:pPr marL="171450" lvl="1" indent="-171450" algn="l" defTabSz="844550" rtl="0">
            <a:lnSpc>
              <a:spcPct val="90000"/>
            </a:lnSpc>
            <a:spcBef>
              <a:spcPct val="0"/>
            </a:spcBef>
            <a:spcAft>
              <a:spcPct val="15000"/>
            </a:spcAft>
            <a:buChar char="••"/>
          </a:pPr>
          <a:r>
            <a:rPr lang="en-US" sz="1900" kern="1200" dirty="0" smtClean="0"/>
            <a:t>Extremely popular.  You’ll probably recognize some (modified) bootstrap when you see it.</a:t>
          </a:r>
          <a:endParaRPr lang="en-US" sz="1900" kern="1200" dirty="0"/>
        </a:p>
      </dsp:txBody>
      <dsp:txXfrm>
        <a:off x="7308341" y="548455"/>
        <a:ext cx="3203971" cy="27332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9DBAF-C6F8-42F0-A5B2-47CDCF2362AC}" type="datetimeFigureOut">
              <a:rPr lang="en-US" smtClean="0"/>
              <a:t>1/27/2014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862F1-0877-43E6-A86F-ED8A337D02B8}" type="slidenum">
              <a:rPr lang="en-US" smtClean="0"/>
              <a:t>‹#›</a:t>
            </a:fld>
            <a:endParaRPr lang="en-US"/>
          </a:p>
        </p:txBody>
      </p:sp>
    </p:spTree>
    <p:extLst>
      <p:ext uri="{BB962C8B-B14F-4D97-AF65-F5344CB8AC3E}">
        <p14:creationId xmlns:p14="http://schemas.microsoft.com/office/powerpoint/2010/main" val="421094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http://i3.kym-cdn.com/photos/images/newsfeed/000/225/075/html_jokes_0000.jpg</a:t>
            </a:r>
            <a:endParaRPr lang="en-US" dirty="0"/>
          </a:p>
        </p:txBody>
      </p:sp>
      <p:sp>
        <p:nvSpPr>
          <p:cNvPr id="4" name="Slide Number Placeholder 3"/>
          <p:cNvSpPr>
            <a:spLocks noGrp="1"/>
          </p:cNvSpPr>
          <p:nvPr>
            <p:ph type="sldNum" sz="quarter" idx="10"/>
          </p:nvPr>
        </p:nvSpPr>
        <p:spPr/>
        <p:txBody>
          <a:bodyPr/>
          <a:lstStyle/>
          <a:p>
            <a:fld id="{628862F1-0877-43E6-A86F-ED8A337D02B8}" type="slidenum">
              <a:rPr lang="en-US" smtClean="0"/>
              <a:t>6</a:t>
            </a:fld>
            <a:endParaRPr lang="en-US"/>
          </a:p>
        </p:txBody>
      </p:sp>
    </p:spTree>
    <p:extLst>
      <p:ext uri="{BB962C8B-B14F-4D97-AF65-F5344CB8AC3E}">
        <p14:creationId xmlns:p14="http://schemas.microsoft.com/office/powerpoint/2010/main" val="334823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http://i3.kym-cdn.com/photos/images/newsfeed/000/225/075/html_jokes_0000.jpg</a:t>
            </a:r>
            <a:endParaRPr lang="en-US" dirty="0"/>
          </a:p>
        </p:txBody>
      </p:sp>
      <p:sp>
        <p:nvSpPr>
          <p:cNvPr id="4" name="Slide Number Placeholder 3"/>
          <p:cNvSpPr>
            <a:spLocks noGrp="1"/>
          </p:cNvSpPr>
          <p:nvPr>
            <p:ph type="sldNum" sz="quarter" idx="10"/>
          </p:nvPr>
        </p:nvSpPr>
        <p:spPr/>
        <p:txBody>
          <a:bodyPr/>
          <a:lstStyle/>
          <a:p>
            <a:fld id="{628862F1-0877-43E6-A86F-ED8A337D02B8}" type="slidenum">
              <a:rPr lang="en-US" smtClean="0"/>
              <a:t>7</a:t>
            </a:fld>
            <a:endParaRPr lang="en-US"/>
          </a:p>
        </p:txBody>
      </p:sp>
    </p:spTree>
    <p:extLst>
      <p:ext uri="{BB962C8B-B14F-4D97-AF65-F5344CB8AC3E}">
        <p14:creationId xmlns:p14="http://schemas.microsoft.com/office/powerpoint/2010/main" val="2777235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http://www.mckremie.com/blog/2009/10/25-of-the-most-used-html-tags-and-tag-attributes/</a:t>
            </a:r>
            <a:endParaRPr lang="en-US" dirty="0"/>
          </a:p>
        </p:txBody>
      </p:sp>
      <p:sp>
        <p:nvSpPr>
          <p:cNvPr id="4" name="Slide Number Placeholder 3"/>
          <p:cNvSpPr>
            <a:spLocks noGrp="1"/>
          </p:cNvSpPr>
          <p:nvPr>
            <p:ph type="sldNum" sz="quarter" idx="10"/>
          </p:nvPr>
        </p:nvSpPr>
        <p:spPr/>
        <p:txBody>
          <a:bodyPr/>
          <a:lstStyle/>
          <a:p>
            <a:fld id="{628862F1-0877-43E6-A86F-ED8A337D02B8}" type="slidenum">
              <a:rPr lang="en-US" smtClean="0"/>
              <a:t>8</a:t>
            </a:fld>
            <a:endParaRPr lang="en-US"/>
          </a:p>
        </p:txBody>
      </p:sp>
    </p:spTree>
    <p:extLst>
      <p:ext uri="{BB962C8B-B14F-4D97-AF65-F5344CB8AC3E}">
        <p14:creationId xmlns:p14="http://schemas.microsoft.com/office/powerpoint/2010/main" val="118024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http://i3.kym-cdn.com/photos/images/newsfeed/000/225/075/html_jokes_0000.jpg</a:t>
            </a:r>
            <a:endParaRPr lang="en-US" dirty="0"/>
          </a:p>
        </p:txBody>
      </p:sp>
      <p:sp>
        <p:nvSpPr>
          <p:cNvPr id="4" name="Slide Number Placeholder 3"/>
          <p:cNvSpPr>
            <a:spLocks noGrp="1"/>
          </p:cNvSpPr>
          <p:nvPr>
            <p:ph type="sldNum" sz="quarter" idx="10"/>
          </p:nvPr>
        </p:nvSpPr>
        <p:spPr/>
        <p:txBody>
          <a:bodyPr/>
          <a:lstStyle/>
          <a:p>
            <a:fld id="{628862F1-0877-43E6-A86F-ED8A337D02B8}" type="slidenum">
              <a:rPr lang="en-US" smtClean="0"/>
              <a:t>9</a:t>
            </a:fld>
            <a:endParaRPr lang="en-US"/>
          </a:p>
        </p:txBody>
      </p:sp>
    </p:spTree>
    <p:extLst>
      <p:ext uri="{BB962C8B-B14F-4D97-AF65-F5344CB8AC3E}">
        <p14:creationId xmlns:p14="http://schemas.microsoft.com/office/powerpoint/2010/main" val="945835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http://i3.kym-cdn.com/photos/images/newsfeed/000/225/075/html_jokes_0000.jpg</a:t>
            </a:r>
            <a:endParaRPr lang="en-US" dirty="0"/>
          </a:p>
        </p:txBody>
      </p:sp>
      <p:sp>
        <p:nvSpPr>
          <p:cNvPr id="4" name="Slide Number Placeholder 3"/>
          <p:cNvSpPr>
            <a:spLocks noGrp="1"/>
          </p:cNvSpPr>
          <p:nvPr>
            <p:ph type="sldNum" sz="quarter" idx="10"/>
          </p:nvPr>
        </p:nvSpPr>
        <p:spPr/>
        <p:txBody>
          <a:bodyPr/>
          <a:lstStyle/>
          <a:p>
            <a:fld id="{628862F1-0877-43E6-A86F-ED8A337D02B8}" type="slidenum">
              <a:rPr lang="en-US" smtClean="0"/>
              <a:t>10</a:t>
            </a:fld>
            <a:endParaRPr lang="en-US"/>
          </a:p>
        </p:txBody>
      </p:sp>
    </p:spTree>
    <p:extLst>
      <p:ext uri="{BB962C8B-B14F-4D97-AF65-F5344CB8AC3E}">
        <p14:creationId xmlns:p14="http://schemas.microsoft.com/office/powerpoint/2010/main" val="3489441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a:t>
            </a:r>
            <a:r>
              <a:rPr lang="en-US" baseline="0" dirty="0" smtClean="0"/>
              <a:t> push/pop/shift</a:t>
            </a:r>
            <a:endParaRPr lang="en-US" dirty="0"/>
          </a:p>
        </p:txBody>
      </p:sp>
      <p:sp>
        <p:nvSpPr>
          <p:cNvPr id="4" name="Slide Number Placeholder 3"/>
          <p:cNvSpPr>
            <a:spLocks noGrp="1"/>
          </p:cNvSpPr>
          <p:nvPr>
            <p:ph type="sldNum" sz="quarter" idx="10"/>
          </p:nvPr>
        </p:nvSpPr>
        <p:spPr/>
        <p:txBody>
          <a:bodyPr/>
          <a:lstStyle/>
          <a:p>
            <a:fld id="{628862F1-0877-43E6-A86F-ED8A337D02B8}" type="slidenum">
              <a:rPr lang="en-US" smtClean="0"/>
              <a:t>30</a:t>
            </a:fld>
            <a:endParaRPr lang="en-US"/>
          </a:p>
        </p:txBody>
      </p:sp>
    </p:spTree>
    <p:extLst>
      <p:ext uri="{BB962C8B-B14F-4D97-AF65-F5344CB8AC3E}">
        <p14:creationId xmlns:p14="http://schemas.microsoft.com/office/powerpoint/2010/main" val="117314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a:t>
            </a:r>
            <a:r>
              <a:rPr lang="en-US" baseline="0" dirty="0" smtClean="0"/>
              <a:t> push/pop/shift</a:t>
            </a:r>
            <a:endParaRPr lang="en-US" dirty="0"/>
          </a:p>
        </p:txBody>
      </p:sp>
      <p:sp>
        <p:nvSpPr>
          <p:cNvPr id="4" name="Slide Number Placeholder 3"/>
          <p:cNvSpPr>
            <a:spLocks noGrp="1"/>
          </p:cNvSpPr>
          <p:nvPr>
            <p:ph type="sldNum" sz="quarter" idx="10"/>
          </p:nvPr>
        </p:nvSpPr>
        <p:spPr/>
        <p:txBody>
          <a:bodyPr/>
          <a:lstStyle/>
          <a:p>
            <a:fld id="{628862F1-0877-43E6-A86F-ED8A337D02B8}" type="slidenum">
              <a:rPr lang="en-US" smtClean="0"/>
              <a:t>31</a:t>
            </a:fld>
            <a:endParaRPr lang="en-US"/>
          </a:p>
        </p:txBody>
      </p:sp>
    </p:spTree>
    <p:extLst>
      <p:ext uri="{BB962C8B-B14F-4D97-AF65-F5344CB8AC3E}">
        <p14:creationId xmlns:p14="http://schemas.microsoft.com/office/powerpoint/2010/main" val="21347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Typing,</a:t>
            </a:r>
            <a:r>
              <a:rPr lang="en-US" baseline="0" dirty="0" smtClean="0"/>
              <a:t>  scope of variables.</a:t>
            </a:r>
          </a:p>
          <a:p>
            <a:endParaRPr lang="en-US" dirty="0"/>
          </a:p>
        </p:txBody>
      </p:sp>
      <p:sp>
        <p:nvSpPr>
          <p:cNvPr id="4" name="Slide Number Placeholder 3"/>
          <p:cNvSpPr>
            <a:spLocks noGrp="1"/>
          </p:cNvSpPr>
          <p:nvPr>
            <p:ph type="sldNum" sz="quarter" idx="10"/>
          </p:nvPr>
        </p:nvSpPr>
        <p:spPr/>
        <p:txBody>
          <a:bodyPr/>
          <a:lstStyle/>
          <a:p>
            <a:fld id="{628862F1-0877-43E6-A86F-ED8A337D02B8}" type="slidenum">
              <a:rPr lang="en-US" smtClean="0"/>
              <a:t>33</a:t>
            </a:fld>
            <a:endParaRPr lang="en-US"/>
          </a:p>
        </p:txBody>
      </p:sp>
    </p:spTree>
    <p:extLst>
      <p:ext uri="{BB962C8B-B14F-4D97-AF65-F5344CB8AC3E}">
        <p14:creationId xmlns:p14="http://schemas.microsoft.com/office/powerpoint/2010/main" val="291948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Breakpoints</a:t>
            </a:r>
            <a:endParaRPr lang="en-US" dirty="0"/>
          </a:p>
        </p:txBody>
      </p:sp>
      <p:sp>
        <p:nvSpPr>
          <p:cNvPr id="4" name="Slide Number Placeholder 3"/>
          <p:cNvSpPr>
            <a:spLocks noGrp="1"/>
          </p:cNvSpPr>
          <p:nvPr>
            <p:ph type="sldNum" sz="quarter" idx="10"/>
          </p:nvPr>
        </p:nvSpPr>
        <p:spPr/>
        <p:txBody>
          <a:bodyPr/>
          <a:lstStyle/>
          <a:p>
            <a:fld id="{628862F1-0877-43E6-A86F-ED8A337D02B8}" type="slidenum">
              <a:rPr lang="en-US" smtClean="0"/>
              <a:t>36</a:t>
            </a:fld>
            <a:endParaRPr lang="en-US"/>
          </a:p>
        </p:txBody>
      </p:sp>
    </p:spTree>
    <p:extLst>
      <p:ext uri="{BB962C8B-B14F-4D97-AF65-F5344CB8AC3E}">
        <p14:creationId xmlns:p14="http://schemas.microsoft.com/office/powerpoint/2010/main" val="192149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D1E774-93A9-4061-BD6B-D0B0BB422B74}"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278067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1E774-93A9-4061-BD6B-D0B0BB422B74}"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80450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1E774-93A9-4061-BD6B-D0B0BB422B74}"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198378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1E774-93A9-4061-BD6B-D0B0BB422B74}"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272546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D1E774-93A9-4061-BD6B-D0B0BB422B74}"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95528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D1E774-93A9-4061-BD6B-D0B0BB422B74}"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367358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D1E774-93A9-4061-BD6B-D0B0BB422B74}" type="datetimeFigureOut">
              <a:rPr lang="en-US" smtClean="0"/>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14512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D1E774-93A9-4061-BD6B-D0B0BB422B74}" type="datetimeFigureOut">
              <a:rPr lang="en-US" smtClean="0"/>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197046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1E774-93A9-4061-BD6B-D0B0BB422B74}" type="datetimeFigureOut">
              <a:rPr lang="en-US" smtClean="0"/>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55730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1E774-93A9-4061-BD6B-D0B0BB422B74}"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208195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1E774-93A9-4061-BD6B-D0B0BB422B74}"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4EE3-597C-4F18-A523-03D9FEA62EF0}" type="slidenum">
              <a:rPr lang="en-US" smtClean="0"/>
              <a:t>‹#›</a:t>
            </a:fld>
            <a:endParaRPr lang="en-US"/>
          </a:p>
        </p:txBody>
      </p:sp>
    </p:spTree>
    <p:extLst>
      <p:ext uri="{BB962C8B-B14F-4D97-AF65-F5344CB8AC3E}">
        <p14:creationId xmlns:p14="http://schemas.microsoft.com/office/powerpoint/2010/main" val="9271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1E774-93A9-4061-BD6B-D0B0BB422B74}" type="datetimeFigureOut">
              <a:rPr lang="en-US" smtClean="0"/>
              <a:t>1/27/2014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4EE3-597C-4F18-A523-03D9FEA62EF0}" type="slidenum">
              <a:rPr lang="en-US" smtClean="0"/>
              <a:t>‹#›</a:t>
            </a:fld>
            <a:endParaRPr lang="en-US"/>
          </a:p>
        </p:txBody>
      </p:sp>
    </p:spTree>
    <p:extLst>
      <p:ext uri="{BB962C8B-B14F-4D97-AF65-F5344CB8AC3E}">
        <p14:creationId xmlns:p14="http://schemas.microsoft.com/office/powerpoint/2010/main" val="42814440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Web/JavaScript/Guide" TargetMode="External"/><Relationship Id="rId2" Type="http://schemas.openxmlformats.org/officeDocument/2006/relationships/hyperlink" Target="http://overapi.com/javascrip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w3.org/Graphics/SVG/IG/resources/svgprimer.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hyperlink" Target="http://d3js.org/" TargetMode="External"/><Relationship Id="rId1" Type="http://schemas.openxmlformats.org/officeDocument/2006/relationships/slideLayout" Target="../slideLayouts/slideLayout2.xml"/><Relationship Id="rId4" Type="http://schemas.openxmlformats.org/officeDocument/2006/relationships/hyperlink" Target="http://jquery.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CS171/HW1"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CS171/HW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localhost:8000/table.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macwright.org/presentations/dcjq/"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Kozuka Gothic Pro EL" panose="020B0200000000000000" pitchFamily="34" charset="-128"/>
                <a:ea typeface="Kozuka Gothic Pro EL" panose="020B0200000000000000" pitchFamily="34" charset="-128"/>
              </a:rPr>
              <a:t>Intro to HTML &amp; </a:t>
            </a:r>
            <a:r>
              <a:rPr lang="en-US" sz="4400" dirty="0" err="1" smtClean="0">
                <a:latin typeface="Kozuka Gothic Pro EL" panose="020B0200000000000000" pitchFamily="34" charset="-128"/>
                <a:ea typeface="Kozuka Gothic Pro EL" panose="020B0200000000000000" pitchFamily="34" charset="-128"/>
              </a:rPr>
              <a:t>Javascript</a:t>
            </a:r>
            <a:r>
              <a:rPr lang="en-US" sz="4400" dirty="0" smtClean="0">
                <a:latin typeface="Kozuka Gothic Pro EL" panose="020B0200000000000000" pitchFamily="34" charset="-128"/>
                <a:ea typeface="Kozuka Gothic Pro EL" panose="020B0200000000000000" pitchFamily="34" charset="-128"/>
              </a:rPr>
              <a:t/>
            </a:r>
            <a:br>
              <a:rPr lang="en-US" sz="4400" dirty="0" smtClean="0">
                <a:latin typeface="Kozuka Gothic Pro EL" panose="020B0200000000000000" pitchFamily="34" charset="-128"/>
                <a:ea typeface="Kozuka Gothic Pro EL" panose="020B0200000000000000" pitchFamily="34" charset="-128"/>
              </a:rPr>
            </a:br>
            <a:r>
              <a:rPr lang="en-US" sz="3000" dirty="0" smtClean="0">
                <a:latin typeface="Kozuka Gothic Pro EL" panose="020B0200000000000000" pitchFamily="34" charset="-128"/>
                <a:ea typeface="Kozuka Gothic Pro EL" panose="020B0200000000000000" pitchFamily="34" charset="-128"/>
              </a:rPr>
              <a:t>(with a little CSS, +libraries/frameworks)</a:t>
            </a:r>
            <a:endParaRPr lang="en-US" sz="3000" dirty="0">
              <a:latin typeface="Kozuka Gothic Pro EL" panose="020B0200000000000000" pitchFamily="34" charset="-128"/>
              <a:ea typeface="Kozuka Gothic Pro EL" panose="020B0200000000000000" pitchFamily="34" charset="-128"/>
            </a:endParaRPr>
          </a:p>
        </p:txBody>
      </p:sp>
      <p:sp>
        <p:nvSpPr>
          <p:cNvPr id="3" name="Subtitle 2"/>
          <p:cNvSpPr>
            <a:spLocks noGrp="1"/>
          </p:cNvSpPr>
          <p:nvPr>
            <p:ph type="subTitle" idx="1"/>
          </p:nvPr>
        </p:nvSpPr>
        <p:spPr>
          <a:xfrm>
            <a:off x="1524000" y="4267056"/>
            <a:ext cx="9144000" cy="1655762"/>
          </a:xfrm>
        </p:spPr>
        <p:txBody>
          <a:bodyPr>
            <a:normAutofit/>
          </a:bodyPr>
          <a:lstStyle/>
          <a:p>
            <a:r>
              <a:rPr lang="en-US" sz="2600" dirty="0" smtClean="0">
                <a:latin typeface="+mj-lt"/>
              </a:rPr>
              <a:t>CS171 – Lab 1 </a:t>
            </a:r>
          </a:p>
          <a:p>
            <a:r>
              <a:rPr lang="en-US" sz="2600" dirty="0" smtClean="0">
                <a:latin typeface="+mj-lt"/>
              </a:rPr>
              <a:t>1/31/14</a:t>
            </a:r>
            <a:endParaRPr lang="en-US" sz="2600" dirty="0">
              <a:latin typeface="+mj-lt"/>
            </a:endParaRPr>
          </a:p>
        </p:txBody>
      </p:sp>
    </p:spTree>
    <p:extLst>
      <p:ext uri="{BB962C8B-B14F-4D97-AF65-F5344CB8AC3E}">
        <p14:creationId xmlns:p14="http://schemas.microsoft.com/office/powerpoint/2010/main" val="4096070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HTML follows a tree structure</a:t>
            </a:r>
            <a:endParaRPr lang="en-US" dirty="0">
              <a:latin typeface="Kozuka Gothic Pro EL" panose="020B0200000000000000" pitchFamily="34" charset="-128"/>
              <a:ea typeface="Kozuka Gothic Pro EL" panose="020B0200000000000000" pitchFamily="34" charset="-128"/>
            </a:endParaRPr>
          </a:p>
        </p:txBody>
      </p:sp>
      <p:sp>
        <p:nvSpPr>
          <p:cNvPr id="5" name="Content Placeholder 2"/>
          <p:cNvSpPr>
            <a:spLocks noGrp="1"/>
          </p:cNvSpPr>
          <p:nvPr>
            <p:ph idx="1"/>
          </p:nvPr>
        </p:nvSpPr>
        <p:spPr>
          <a:xfrm>
            <a:off x="838200" y="1825625"/>
            <a:ext cx="10515600" cy="4351338"/>
          </a:xfrm>
        </p:spPr>
        <p:txBody>
          <a:bodyPr>
            <a:normAutofit/>
          </a:bodyPr>
          <a:lstStyle/>
          <a:p>
            <a:r>
              <a:rPr lang="en-US" sz="2200" dirty="0" smtClean="0">
                <a:latin typeface="+mj-lt"/>
              </a:rPr>
              <a:t>Your web browser renders HTML with a Document Object Model (DOM):</a:t>
            </a:r>
          </a:p>
          <a:p>
            <a:pPr lvl="1"/>
            <a:r>
              <a:rPr lang="en-US" sz="1800" dirty="0" smtClean="0">
                <a:latin typeface="+mj-lt"/>
              </a:rPr>
              <a:t>Note: objects in the DOM tree can be added / removed / manipulated by </a:t>
            </a:r>
            <a:r>
              <a:rPr lang="en-US" sz="1800" dirty="0" err="1" smtClean="0">
                <a:latin typeface="+mj-lt"/>
              </a:rPr>
              <a:t>Javascript</a:t>
            </a:r>
            <a:endParaRPr lang="en-US" sz="1800" dirty="0" smtClean="0">
              <a:latin typeface="+mj-lt"/>
            </a:endParaRPr>
          </a:p>
          <a:p>
            <a:r>
              <a:rPr lang="en-US" sz="2200" dirty="0" smtClean="0">
                <a:latin typeface="+mj-lt"/>
              </a:rPr>
              <a:t>We’ll check this out later in Chrome’s element inspector</a:t>
            </a:r>
            <a:endParaRPr lang="en-US" sz="2200" i="1" dirty="0">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926" y="3410812"/>
            <a:ext cx="5300485" cy="2901088"/>
          </a:xfrm>
          <a:prstGeom prst="rect">
            <a:avLst/>
          </a:prstGeom>
        </p:spPr>
      </p:pic>
      <p:sp>
        <p:nvSpPr>
          <p:cNvPr id="4" name="TextBox 3"/>
          <p:cNvSpPr txBox="1"/>
          <p:nvPr/>
        </p:nvSpPr>
        <p:spPr>
          <a:xfrm>
            <a:off x="1045028" y="3616672"/>
            <a:ext cx="4011034" cy="2308324"/>
          </a:xfrm>
          <a:prstGeom prst="rect">
            <a:avLst/>
          </a:prstGeom>
          <a:noFill/>
        </p:spPr>
        <p:txBody>
          <a:bodyPr wrap="none" rtlCol="0">
            <a:spAutoFit/>
          </a:bodyPr>
          <a:lstStyle/>
          <a:p>
            <a:r>
              <a:rPr lang="en-US" sz="1600" dirty="0" smtClean="0">
                <a:latin typeface="Courier New" panose="02070309020205020404" pitchFamily="49" charset="0"/>
                <a:cs typeface="Courier New" panose="02070309020205020404" pitchFamily="49" charset="0"/>
              </a:rPr>
              <a:t>&lt;html&gt;</a:t>
            </a:r>
          </a:p>
          <a:p>
            <a:r>
              <a:rPr lang="en-US" sz="1600" dirty="0" smtClean="0">
                <a:latin typeface="Courier New" panose="02070309020205020404" pitchFamily="49" charset="0"/>
                <a:cs typeface="Courier New" panose="02070309020205020404" pitchFamily="49" charset="0"/>
              </a:rPr>
              <a:t>    &lt;head&gt;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&lt;title&gt;My title&lt;/title&gt;</a:t>
            </a:r>
          </a:p>
          <a:p>
            <a:r>
              <a:rPr lang="en-US" sz="1600" dirty="0" smtClean="0">
                <a:latin typeface="Courier New" panose="02070309020205020404" pitchFamily="49" charset="0"/>
                <a:cs typeface="Courier New" panose="02070309020205020404" pitchFamily="49" charset="0"/>
              </a:rPr>
              <a:t>    &lt;/head&gt;</a:t>
            </a:r>
          </a:p>
          <a:p>
            <a:r>
              <a:rPr lang="en-US" sz="1600" dirty="0" smtClean="0">
                <a:latin typeface="Courier New" panose="02070309020205020404" pitchFamily="49" charset="0"/>
                <a:cs typeface="Courier New" panose="02070309020205020404" pitchFamily="49" charset="0"/>
              </a:rPr>
              <a:t>    &lt;body&gt;</a:t>
            </a:r>
          </a:p>
          <a:p>
            <a:r>
              <a:rPr lang="en-US" sz="1600" dirty="0" smtClean="0">
                <a:latin typeface="Courier New" panose="02070309020205020404" pitchFamily="49" charset="0"/>
                <a:cs typeface="Courier New" panose="02070309020205020404" pitchFamily="49" charset="0"/>
              </a:rPr>
              <a:t>        &lt;a </a:t>
            </a:r>
            <a:r>
              <a:rPr lang="en-US" sz="1600" dirty="0" err="1" smtClean="0">
                <a:latin typeface="Courier New" panose="02070309020205020404" pitchFamily="49" charset="0"/>
                <a:cs typeface="Courier New" panose="02070309020205020404" pitchFamily="49" charset="0"/>
              </a:rPr>
              <a:t>href</a:t>
            </a:r>
            <a:r>
              <a:rPr lang="en-US" sz="1600" dirty="0" smtClean="0">
                <a:latin typeface="Courier New" panose="02070309020205020404" pitchFamily="49" charset="0"/>
                <a:cs typeface="Courier New" panose="02070309020205020404" pitchFamily="49" charset="0"/>
              </a:rPr>
              <a:t>=“”&gt;My link&lt;/a&gt;</a:t>
            </a:r>
          </a:p>
          <a:p>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&lt;h1&gt;My header&lt;/h1&gt;</a:t>
            </a:r>
          </a:p>
          <a:p>
            <a:r>
              <a:rPr lang="en-US" sz="1600" dirty="0" smtClean="0">
                <a:latin typeface="Courier New" panose="02070309020205020404" pitchFamily="49" charset="0"/>
                <a:cs typeface="Courier New" panose="02070309020205020404" pitchFamily="49" charset="0"/>
              </a:rPr>
              <a:t>    &lt;/body&gt;</a:t>
            </a:r>
          </a:p>
          <a:p>
            <a:r>
              <a:rPr lang="en-US" sz="1600" dirty="0" smtClean="0">
                <a:latin typeface="Courier New" panose="02070309020205020404" pitchFamily="49" charset="0"/>
                <a:cs typeface="Courier New" panose="02070309020205020404" pitchFamily="49" charset="0"/>
              </a:rPr>
              <a:t>&lt;/html&gt;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6486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Getting Started with HTML</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rmAutofit/>
          </a:bodyPr>
          <a:lstStyle/>
          <a:p>
            <a:r>
              <a:rPr lang="en-US" sz="2200" dirty="0" smtClean="0">
                <a:latin typeface="+mj-lt"/>
                <a:ea typeface="Kozuka Gothic Pro EL" panose="020B0200000000000000" pitchFamily="34" charset="-128"/>
              </a:rPr>
              <a:t>You don’t need to memorize all your tags!</a:t>
            </a:r>
          </a:p>
          <a:p>
            <a:pPr lvl="1"/>
            <a:r>
              <a:rPr lang="en-US" sz="2200" dirty="0" smtClean="0">
                <a:latin typeface="+mj-lt"/>
                <a:ea typeface="Kozuka Gothic Pro EL" panose="020B0200000000000000" pitchFamily="34" charset="-128"/>
              </a:rPr>
              <a:t>But you should know how to use </a:t>
            </a:r>
            <a:r>
              <a:rPr lang="en-US" sz="2200" b="1" dirty="0" smtClean="0">
                <a:latin typeface="+mj-lt"/>
                <a:ea typeface="Kozuka Gothic Pro EL" panose="020B0200000000000000" pitchFamily="34" charset="-128"/>
              </a:rPr>
              <a:t>class</a:t>
            </a:r>
            <a:r>
              <a:rPr lang="en-US" sz="2200" dirty="0" smtClean="0">
                <a:latin typeface="+mj-lt"/>
                <a:ea typeface="Kozuka Gothic Pro EL" panose="020B0200000000000000" pitchFamily="34" charset="-128"/>
              </a:rPr>
              <a:t> and </a:t>
            </a:r>
            <a:r>
              <a:rPr lang="en-US" sz="2200" b="1" dirty="0" smtClean="0">
                <a:latin typeface="+mj-lt"/>
                <a:ea typeface="Kozuka Gothic Pro EL" panose="020B0200000000000000" pitchFamily="34" charset="-128"/>
              </a:rPr>
              <a:t>id </a:t>
            </a:r>
            <a:r>
              <a:rPr lang="en-US" sz="2200" dirty="0" smtClean="0">
                <a:latin typeface="+mj-lt"/>
                <a:ea typeface="Kozuka Gothic Pro EL" panose="020B0200000000000000" pitchFamily="34" charset="-128"/>
              </a:rPr>
              <a:t>attributes for HTML elements</a:t>
            </a:r>
            <a:r>
              <a:rPr lang="en-US" sz="2200" b="1" dirty="0" smtClean="0">
                <a:latin typeface="+mj-lt"/>
                <a:ea typeface="Kozuka Gothic Pro EL" panose="020B0200000000000000" pitchFamily="34" charset="-128"/>
              </a:rPr>
              <a:t>.</a:t>
            </a:r>
            <a:endParaRPr lang="en-US" sz="2200" dirty="0" smtClean="0">
              <a:latin typeface="+mj-lt"/>
              <a:ea typeface="Kozuka Gothic Pro EL" panose="020B0200000000000000" pitchFamily="34" charset="-128"/>
            </a:endParaRPr>
          </a:p>
          <a:p>
            <a:pPr marL="457200" lvl="1" indent="0">
              <a:buNone/>
            </a:pPr>
            <a:endParaRPr lang="en-US" sz="2200" dirty="0" smtClean="0">
              <a:latin typeface="+mj-lt"/>
              <a:ea typeface="Kozuka Gothic Pro EL" panose="020B0200000000000000" pitchFamily="34" charset="-128"/>
            </a:endParaRPr>
          </a:p>
          <a:p>
            <a:pPr marL="457200" lvl="1" indent="0">
              <a:buNone/>
            </a:pPr>
            <a:r>
              <a:rPr lang="en-US" sz="2200" dirty="0" smtClean="0">
                <a:latin typeface="+mj-lt"/>
                <a:ea typeface="Kozuka Gothic Pro EL" panose="020B0200000000000000" pitchFamily="34" charset="-128"/>
              </a:rPr>
              <a:t>These attributes will help ‘label’ HTML elements so you can do things with them.</a:t>
            </a:r>
            <a:endParaRPr lang="en-US" sz="2200" dirty="0">
              <a:latin typeface="+mj-lt"/>
              <a:ea typeface="Kozuka Gothic Pro EL" panose="020B0200000000000000" pitchFamily="34" charset="-128"/>
            </a:endParaRPr>
          </a:p>
          <a:p>
            <a:pPr marL="457200" lvl="1" indent="0">
              <a:buNone/>
            </a:pPr>
            <a:endParaRPr lang="en-US" sz="2200" dirty="0" smtClean="0">
              <a:latin typeface="+mj-lt"/>
              <a:ea typeface="Kozuka Gothic Pro EL" panose="020B0200000000000000" pitchFamily="34" charset="-128"/>
            </a:endParaRPr>
          </a:p>
          <a:p>
            <a:pPr lvl="1"/>
            <a:endParaRPr lang="en-US" sz="2200" dirty="0" smtClean="0">
              <a:latin typeface="+mj-lt"/>
              <a:ea typeface="Kozuka Gothic Pro EL" panose="020B0200000000000000" pitchFamily="34" charset="-128"/>
            </a:endParaRPr>
          </a:p>
          <a:p>
            <a:pPr lvl="1"/>
            <a:endParaRPr lang="en-US" sz="2200" dirty="0" smtClean="0">
              <a:latin typeface="+mj-lt"/>
              <a:ea typeface="Kozuka Gothic Pro EL" panose="020B0200000000000000" pitchFamily="34" charset="-128"/>
            </a:endParaRPr>
          </a:p>
          <a:p>
            <a:pPr marL="0" indent="0">
              <a:buNone/>
            </a:pPr>
            <a:r>
              <a:rPr lang="en-US" sz="2200" dirty="0" smtClean="0">
                <a:latin typeface="+mj-lt"/>
                <a:ea typeface="Kozuka Gothic Pro EL" panose="020B0200000000000000" pitchFamily="34" charset="-128"/>
              </a:rPr>
              <a:t>Open up your favorite text editor and create a new file called ‘index.html.’</a:t>
            </a:r>
            <a:endParaRPr lang="en-US" sz="2200" dirty="0">
              <a:latin typeface="+mj-lt"/>
              <a:ea typeface="Kozuka Gothic Pro EL" panose="020B0200000000000000" pitchFamily="34" charset="-128"/>
            </a:endParaRPr>
          </a:p>
        </p:txBody>
      </p:sp>
    </p:spTree>
    <p:extLst>
      <p:ext uri="{BB962C8B-B14F-4D97-AF65-F5344CB8AC3E}">
        <p14:creationId xmlns:p14="http://schemas.microsoft.com/office/powerpoint/2010/main" val="1498499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This doesn’t look that good.</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236317" y="1895073"/>
            <a:ext cx="6014013" cy="4351338"/>
          </a:xfrm>
        </p:spPr>
        <p:txBody>
          <a:bodyPr>
            <a:noAutofit/>
          </a:bodyPr>
          <a:lstStyle/>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&lt;html&gt;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&lt;head&gt;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&lt;title&gt;My First Visualization!&lt;/title&gt;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 My first visualization, created by __; 1/28/14 --&gt;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&lt;/head&gt;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&lt;body&gt;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&lt;h1&gt;My First Visualization&lt;/h1&gt;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&lt;p&gt;This is paragraph text describing my first visualization.&lt;/p&gt;</a:t>
            </a:r>
          </a:p>
          <a:p>
            <a:pPr marL="0" indent="0">
              <a:lnSpc>
                <a:spcPct val="100000"/>
              </a:lnSpc>
              <a:spcBef>
                <a:spcPts val="0"/>
              </a:spcBef>
              <a:buNone/>
            </a:pPr>
            <a:r>
              <a:rPr lang="en-US" sz="800" dirty="0" smtClean="0">
                <a:latin typeface="Courier New" panose="02070309020205020404" pitchFamily="49" charset="0"/>
                <a:cs typeface="Courier New" panose="02070309020205020404" pitchFamily="49" charset="0"/>
              </a:rPr>
              <a:t>	&lt;button&gt;This is a button for my visualization&lt;/button&gt;</a:t>
            </a:r>
          </a:p>
          <a:p>
            <a:pPr marL="0" indent="0">
              <a:lnSpc>
                <a:spcPct val="100000"/>
              </a:lnSpc>
              <a:spcBef>
                <a:spcPts val="0"/>
              </a:spcBef>
              <a:buNone/>
            </a:pPr>
            <a:r>
              <a:rPr lang="en-US" sz="800" dirty="0" smtClean="0">
                <a:latin typeface="Courier New" panose="02070309020205020404" pitchFamily="49" charset="0"/>
                <a:cs typeface="Courier New" panose="02070309020205020404" pitchFamily="49" charset="0"/>
              </a:rPr>
              <a:t>        &lt;</a:t>
            </a:r>
            <a:r>
              <a:rPr lang="en-US" sz="800" dirty="0">
                <a:latin typeface="Courier New" panose="02070309020205020404" pitchFamily="49" charset="0"/>
                <a:cs typeface="Courier New" panose="02070309020205020404" pitchFamily="49" charset="0"/>
              </a:rPr>
              <a:t>table&gt;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thead</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tr</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th</a:t>
            </a:r>
            <a:r>
              <a:rPr lang="en-US" sz="800" dirty="0">
                <a:latin typeface="Courier New" panose="02070309020205020404" pitchFamily="49" charset="0"/>
                <a:cs typeface="Courier New" panose="02070309020205020404" pitchFamily="49" charset="0"/>
              </a:rPr>
              <a:t>&gt;Header 1&lt;/</a:t>
            </a:r>
            <a:r>
              <a:rPr lang="en-US" sz="800" dirty="0" err="1">
                <a:latin typeface="Courier New" panose="02070309020205020404" pitchFamily="49" charset="0"/>
                <a:cs typeface="Courier New" panose="02070309020205020404" pitchFamily="49" charset="0"/>
              </a:rPr>
              <a:t>th</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th</a:t>
            </a:r>
            <a:r>
              <a:rPr lang="en-US" sz="800" dirty="0">
                <a:latin typeface="Courier New" panose="02070309020205020404" pitchFamily="49" charset="0"/>
                <a:cs typeface="Courier New" panose="02070309020205020404" pitchFamily="49" charset="0"/>
              </a:rPr>
              <a:t>&gt;Header 2&lt;/</a:t>
            </a:r>
            <a:r>
              <a:rPr lang="en-US" sz="800" dirty="0" err="1">
                <a:latin typeface="Courier New" panose="02070309020205020404" pitchFamily="49" charset="0"/>
                <a:cs typeface="Courier New" panose="02070309020205020404" pitchFamily="49" charset="0"/>
              </a:rPr>
              <a:t>th</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tr</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thead</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tbody</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tr</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&lt;td&gt;Cell 1&lt;/td&gt;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&lt;td&gt;Cell 2&lt;/td&gt;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tr</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tr</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&lt;td&gt;Cell 3&lt;/td&gt;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&lt;td&gt;Cell 4&lt;/td&gt;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tr</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tbody</a:t>
            </a:r>
            <a:r>
              <a:rPr lang="en-US" sz="8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&lt;/table&gt;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    &lt;/body&gt;</a:t>
            </a:r>
          </a:p>
          <a:p>
            <a:pPr marL="0" indent="0">
              <a:lnSpc>
                <a:spcPct val="100000"/>
              </a:lnSpc>
              <a:spcBef>
                <a:spcPts val="0"/>
              </a:spcBef>
              <a:buNone/>
            </a:pPr>
            <a:r>
              <a:rPr lang="en-US" sz="800" dirty="0">
                <a:latin typeface="Courier New" panose="02070309020205020404" pitchFamily="49" charset="0"/>
                <a:cs typeface="Courier New" panose="02070309020205020404" pitchFamily="49" charset="0"/>
              </a:rPr>
              <a:t>&lt;/html&gt;</a:t>
            </a:r>
          </a:p>
        </p:txBody>
      </p:sp>
      <p:pic>
        <p:nvPicPr>
          <p:cNvPr id="4" name="Picture 3"/>
          <p:cNvPicPr>
            <a:picLocks noChangeAspect="1"/>
          </p:cNvPicPr>
          <p:nvPr/>
        </p:nvPicPr>
        <p:blipFill>
          <a:blip r:embed="rId2"/>
          <a:stretch>
            <a:fillRect/>
          </a:stretch>
        </p:blipFill>
        <p:spPr>
          <a:xfrm>
            <a:off x="7130488" y="1895073"/>
            <a:ext cx="4343400" cy="3762375"/>
          </a:xfrm>
          <a:prstGeom prst="rect">
            <a:avLst/>
          </a:prstGeom>
        </p:spPr>
      </p:pic>
    </p:spTree>
    <p:extLst>
      <p:ext uri="{BB962C8B-B14F-4D97-AF65-F5344CB8AC3E}">
        <p14:creationId xmlns:p14="http://schemas.microsoft.com/office/powerpoint/2010/main" val="760979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What is CSS?</a:t>
            </a:r>
            <a:endParaRPr lang="en-US" dirty="0">
              <a:latin typeface="Kozuka Gothic Pro EL" panose="020B0200000000000000" pitchFamily="34" charset="-128"/>
              <a:ea typeface="Kozuka Gothic Pro EL" panose="020B0200000000000000" pitchFamily="34" charset="-128"/>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4140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What is CSS?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838200" y="1825625"/>
            <a:ext cx="10515600" cy="5032375"/>
          </a:xfrm>
        </p:spPr>
        <p:txBody>
          <a:bodyPr>
            <a:normAutofit/>
          </a:bodyPr>
          <a:lstStyle/>
          <a:p>
            <a:r>
              <a:rPr lang="en-US" sz="2200" dirty="0" smtClean="0">
                <a:latin typeface="+mj-lt"/>
              </a:rPr>
              <a:t>Cascading Style Sheets</a:t>
            </a:r>
          </a:p>
          <a:p>
            <a:pPr lvl="1"/>
            <a:r>
              <a:rPr lang="en-US" sz="2200" dirty="0" err="1" smtClean="0">
                <a:latin typeface="+mj-lt"/>
              </a:rPr>
              <a:t>Stylesheet</a:t>
            </a:r>
            <a:r>
              <a:rPr lang="en-US" sz="2200" dirty="0" smtClean="0">
                <a:latin typeface="+mj-lt"/>
              </a:rPr>
              <a:t> language for the web, makes webpages look good.</a:t>
            </a:r>
          </a:p>
          <a:p>
            <a:pPr lvl="1"/>
            <a:r>
              <a:rPr lang="en-US" sz="2200" dirty="0" smtClean="0">
                <a:latin typeface="+mj-lt"/>
              </a:rPr>
              <a:t>Includes the fonts, colors, and many other properties for web pages.</a:t>
            </a:r>
          </a:p>
          <a:p>
            <a:r>
              <a:rPr lang="en-US" sz="2200" dirty="0" smtClean="0">
                <a:latin typeface="+mj-lt"/>
              </a:rPr>
              <a:t>CSS is applied to HTML elements, with CSS properties</a:t>
            </a:r>
          </a:p>
          <a:p>
            <a:endParaRPr lang="en-US" sz="2200" dirty="0">
              <a:latin typeface="+mj-lt"/>
            </a:endParaRPr>
          </a:p>
          <a:p>
            <a:r>
              <a:rPr lang="en-US" sz="2200" dirty="0" smtClean="0">
                <a:latin typeface="+mj-lt"/>
              </a:rPr>
              <a:t>Examples of CSS properties:</a:t>
            </a:r>
            <a:endParaRPr lang="en-US" sz="2200" dirty="0">
              <a:latin typeface="+mj-lt"/>
            </a:endParaRPr>
          </a:p>
          <a:p>
            <a:pPr lvl="1"/>
            <a:r>
              <a:rPr lang="en-US" sz="1800" dirty="0" err="1">
                <a:latin typeface="Courier New" panose="02070309020205020404" pitchFamily="49" charset="0"/>
                <a:cs typeface="Courier New" panose="02070309020205020404" pitchFamily="49" charset="0"/>
              </a:rPr>
              <a:t>c</a:t>
            </a:r>
            <a:r>
              <a:rPr lang="en-US" sz="1800" dirty="0" err="1" smtClean="0">
                <a:latin typeface="Courier New" panose="02070309020205020404" pitchFamily="49" charset="0"/>
                <a:cs typeface="Courier New" panose="02070309020205020404" pitchFamily="49" charset="0"/>
              </a:rPr>
              <a:t>olor:red</a:t>
            </a:r>
            <a:endParaRPr lang="en-US" sz="1800" dirty="0" smtClean="0">
              <a:latin typeface="Courier New" panose="02070309020205020404" pitchFamily="49" charset="0"/>
              <a:cs typeface="Courier New" panose="02070309020205020404" pitchFamily="49" charset="0"/>
            </a:endParaRPr>
          </a:p>
          <a:p>
            <a:pPr lvl="1"/>
            <a:r>
              <a:rPr lang="en-US" sz="1800" dirty="0">
                <a:latin typeface="Courier New" panose="02070309020205020404" pitchFamily="49" charset="0"/>
                <a:cs typeface="Courier New" panose="02070309020205020404" pitchFamily="49" charset="0"/>
              </a:rPr>
              <a:t>b</a:t>
            </a:r>
            <a:r>
              <a:rPr lang="en-US" sz="1800" dirty="0" smtClean="0">
                <a:latin typeface="Courier New" panose="02070309020205020404" pitchFamily="49" charset="0"/>
                <a:cs typeface="Courier New" panose="02070309020205020404" pitchFamily="49" charset="0"/>
              </a:rPr>
              <a:t>ackground-color:#</a:t>
            </a:r>
            <a:r>
              <a:rPr lang="en-US" sz="1800" dirty="0" err="1" smtClean="0">
                <a:latin typeface="Courier New" panose="02070309020205020404" pitchFamily="49" charset="0"/>
                <a:cs typeface="Courier New" panose="02070309020205020404" pitchFamily="49" charset="0"/>
              </a:rPr>
              <a:t>fff</a:t>
            </a:r>
            <a:r>
              <a:rPr lang="en-US" sz="1800" dirty="0" smtClean="0">
                <a:latin typeface="Courier New" panose="02070309020205020404" pitchFamily="49" charset="0"/>
                <a:cs typeface="Courier New" panose="02070309020205020404" pitchFamily="49" charset="0"/>
              </a:rPr>
              <a:t>;</a:t>
            </a:r>
          </a:p>
          <a:p>
            <a:pPr lvl="1"/>
            <a:r>
              <a:rPr lang="en-US" sz="1800" dirty="0">
                <a:latin typeface="Courier New" panose="02070309020205020404" pitchFamily="49" charset="0"/>
                <a:cs typeface="Courier New" panose="02070309020205020404" pitchFamily="49" charset="0"/>
              </a:rPr>
              <a:t>p</a:t>
            </a:r>
            <a:r>
              <a:rPr lang="en-US" sz="1800" dirty="0" smtClean="0">
                <a:latin typeface="Courier New" panose="02070309020205020404" pitchFamily="49" charset="0"/>
                <a:cs typeface="Courier New" panose="02070309020205020404" pitchFamily="49" charset="0"/>
              </a:rPr>
              <a:t>adding:20px;</a:t>
            </a:r>
          </a:p>
          <a:p>
            <a:pPr lvl="1"/>
            <a:r>
              <a:rPr lang="en-US" sz="1800" dirty="0">
                <a:latin typeface="Courier New" panose="02070309020205020404" pitchFamily="49" charset="0"/>
                <a:cs typeface="Courier New" panose="02070309020205020404" pitchFamily="49" charset="0"/>
              </a:rPr>
              <a:t>f</a:t>
            </a:r>
            <a:r>
              <a:rPr lang="en-US" sz="1800" dirty="0" smtClean="0">
                <a:latin typeface="Courier New" panose="02070309020205020404" pitchFamily="49" charset="0"/>
                <a:cs typeface="Courier New" panose="02070309020205020404" pitchFamily="49" charset="0"/>
              </a:rPr>
              <a:t>ont-size:18px;</a:t>
            </a:r>
          </a:p>
          <a:p>
            <a:pPr lvl="1"/>
            <a:r>
              <a:rPr lang="en-US" sz="1800" dirty="0" err="1" smtClean="0">
                <a:latin typeface="Courier New" panose="02070309020205020404" pitchFamily="49" charset="0"/>
                <a:cs typeface="Courier New" panose="02070309020205020404" pitchFamily="49" charset="0"/>
              </a:rPr>
              <a:t>display:none</a:t>
            </a:r>
            <a:r>
              <a:rPr lang="en-US" sz="1800" dirty="0" smtClean="0">
                <a:latin typeface="Courier New" panose="02070309020205020404" pitchFamily="49" charset="0"/>
                <a:cs typeface="Courier New" panose="02070309020205020404" pitchFamily="49" charset="0"/>
              </a:rPr>
              <a:t>;</a:t>
            </a:r>
          </a:p>
          <a:p>
            <a:pPr lvl="1"/>
            <a:endParaRPr lang="en-US" sz="1800" dirty="0" smtClean="0">
              <a:latin typeface="Courier New" panose="02070309020205020404" pitchFamily="49" charset="0"/>
              <a:cs typeface="Courier New" panose="02070309020205020404" pitchFamily="49" charset="0"/>
            </a:endParaRPr>
          </a:p>
          <a:p>
            <a:pPr lvl="1"/>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9224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How do you start using CSS?</a:t>
            </a:r>
            <a:endParaRPr lang="en-US" dirty="0">
              <a:latin typeface="Kozuka Gothic Pro EL" panose="020B0200000000000000" pitchFamily="34" charset="-128"/>
              <a:ea typeface="Kozuka Gothic Pro EL" panose="020B0200000000000000" pitchFamily="34" charset="-128"/>
            </a:endParaRPr>
          </a:p>
        </p:txBody>
      </p:sp>
      <p:grpSp>
        <p:nvGrpSpPr>
          <p:cNvPr id="5" name="Group 4"/>
          <p:cNvGrpSpPr/>
          <p:nvPr/>
        </p:nvGrpSpPr>
        <p:grpSpPr>
          <a:xfrm>
            <a:off x="992580" y="2341513"/>
            <a:ext cx="9968344" cy="4247215"/>
            <a:chOff x="992580" y="2341513"/>
            <a:chExt cx="9968344" cy="4247215"/>
          </a:xfrm>
        </p:grpSpPr>
        <p:sp>
          <p:nvSpPr>
            <p:cNvPr id="7" name="Freeform 6"/>
            <p:cNvSpPr/>
            <p:nvPr/>
          </p:nvSpPr>
          <p:spPr>
            <a:xfrm>
              <a:off x="4581183" y="2478521"/>
              <a:ext cx="6379741" cy="1096056"/>
            </a:xfrm>
            <a:custGeom>
              <a:avLst/>
              <a:gdLst>
                <a:gd name="connsiteX0" fmla="*/ 182679 w 1096055"/>
                <a:gd name="connsiteY0" fmla="*/ 0 h 6379740"/>
                <a:gd name="connsiteX1" fmla="*/ 913376 w 1096055"/>
                <a:gd name="connsiteY1" fmla="*/ 0 h 6379740"/>
                <a:gd name="connsiteX2" fmla="*/ 1096055 w 1096055"/>
                <a:gd name="connsiteY2" fmla="*/ 182679 h 6379740"/>
                <a:gd name="connsiteX3" fmla="*/ 1096055 w 1096055"/>
                <a:gd name="connsiteY3" fmla="*/ 6379740 h 6379740"/>
                <a:gd name="connsiteX4" fmla="*/ 1096055 w 1096055"/>
                <a:gd name="connsiteY4" fmla="*/ 6379740 h 6379740"/>
                <a:gd name="connsiteX5" fmla="*/ 0 w 1096055"/>
                <a:gd name="connsiteY5" fmla="*/ 6379740 h 6379740"/>
                <a:gd name="connsiteX6" fmla="*/ 0 w 1096055"/>
                <a:gd name="connsiteY6" fmla="*/ 6379740 h 6379740"/>
                <a:gd name="connsiteX7" fmla="*/ 0 w 1096055"/>
                <a:gd name="connsiteY7" fmla="*/ 182679 h 6379740"/>
                <a:gd name="connsiteX8" fmla="*/ 182679 w 1096055"/>
                <a:gd name="connsiteY8" fmla="*/ 0 h 6379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6055" h="6379740">
                  <a:moveTo>
                    <a:pt x="1096055" y="1063310"/>
                  </a:moveTo>
                  <a:lnTo>
                    <a:pt x="1096055" y="5316430"/>
                  </a:lnTo>
                  <a:cubicBezTo>
                    <a:pt x="1096055" y="5903679"/>
                    <a:pt x="1082004" y="6379737"/>
                    <a:pt x="1064670" y="6379737"/>
                  </a:cubicBezTo>
                  <a:lnTo>
                    <a:pt x="0" y="6379737"/>
                  </a:lnTo>
                  <a:lnTo>
                    <a:pt x="0" y="6379737"/>
                  </a:lnTo>
                  <a:lnTo>
                    <a:pt x="0" y="3"/>
                  </a:lnTo>
                  <a:lnTo>
                    <a:pt x="0" y="3"/>
                  </a:lnTo>
                  <a:lnTo>
                    <a:pt x="1064670" y="3"/>
                  </a:lnTo>
                  <a:cubicBezTo>
                    <a:pt x="1082004" y="3"/>
                    <a:pt x="1096055" y="476061"/>
                    <a:pt x="1096055" y="106331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071" tIns="143040" rIns="232575" bIns="143041" numCol="1" spcCol="1270" anchor="ctr" anchorCtr="0">
              <a:noAutofit/>
            </a:bodyPr>
            <a:lstStyle/>
            <a:p>
              <a:pPr marL="0" lvl="1" algn="l" defTabSz="622300" rtl="0">
                <a:lnSpc>
                  <a:spcPct val="90000"/>
                </a:lnSpc>
                <a:spcBef>
                  <a:spcPct val="0"/>
                </a:spcBef>
                <a:spcAft>
                  <a:spcPct val="15000"/>
                </a:spcAft>
              </a:pPr>
              <a:r>
                <a:rPr lang="en-US" sz="1200" dirty="0" smtClean="0">
                  <a:latin typeface="Courier New" panose="02070309020205020404" pitchFamily="49" charset="0"/>
                  <a:cs typeface="Courier New" panose="02070309020205020404" pitchFamily="49" charset="0"/>
                </a:rPr>
                <a:t>	&lt;</a:t>
              </a:r>
              <a:r>
                <a:rPr lang="en-US" sz="1200" kern="1200" dirty="0" smtClean="0">
                  <a:latin typeface="Courier New" panose="02070309020205020404" pitchFamily="49" charset="0"/>
                  <a:cs typeface="Courier New" panose="02070309020205020404" pitchFamily="49" charset="0"/>
                </a:rPr>
                <a:t>table style=“margin-top:20px;”&gt;…&lt;/table&gt;</a:t>
              </a:r>
              <a:endParaRPr lang="en-US" sz="1200" kern="1200" dirty="0">
                <a:latin typeface="Courier New" panose="02070309020205020404" pitchFamily="49" charset="0"/>
                <a:cs typeface="Courier New" panose="02070309020205020404" pitchFamily="49" charset="0"/>
              </a:endParaRPr>
            </a:p>
          </p:txBody>
        </p:sp>
        <p:sp>
          <p:nvSpPr>
            <p:cNvPr id="8" name="Freeform 7"/>
            <p:cNvSpPr/>
            <p:nvPr/>
          </p:nvSpPr>
          <p:spPr>
            <a:xfrm>
              <a:off x="992580" y="2341513"/>
              <a:ext cx="3588604" cy="1370069"/>
            </a:xfrm>
            <a:custGeom>
              <a:avLst/>
              <a:gdLst>
                <a:gd name="connsiteX0" fmla="*/ 0 w 3588604"/>
                <a:gd name="connsiteY0" fmla="*/ 228349 h 1370069"/>
                <a:gd name="connsiteX1" fmla="*/ 228349 w 3588604"/>
                <a:gd name="connsiteY1" fmla="*/ 0 h 1370069"/>
                <a:gd name="connsiteX2" fmla="*/ 3360255 w 3588604"/>
                <a:gd name="connsiteY2" fmla="*/ 0 h 1370069"/>
                <a:gd name="connsiteX3" fmla="*/ 3588604 w 3588604"/>
                <a:gd name="connsiteY3" fmla="*/ 228349 h 1370069"/>
                <a:gd name="connsiteX4" fmla="*/ 3588604 w 3588604"/>
                <a:gd name="connsiteY4" fmla="*/ 1141720 h 1370069"/>
                <a:gd name="connsiteX5" fmla="*/ 3360255 w 3588604"/>
                <a:gd name="connsiteY5" fmla="*/ 1370069 h 1370069"/>
                <a:gd name="connsiteX6" fmla="*/ 228349 w 3588604"/>
                <a:gd name="connsiteY6" fmla="*/ 1370069 h 1370069"/>
                <a:gd name="connsiteX7" fmla="*/ 0 w 3588604"/>
                <a:gd name="connsiteY7" fmla="*/ 1141720 h 1370069"/>
                <a:gd name="connsiteX8" fmla="*/ 0 w 3588604"/>
                <a:gd name="connsiteY8" fmla="*/ 228349 h 137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8604" h="1370069">
                  <a:moveTo>
                    <a:pt x="0" y="228349"/>
                  </a:moveTo>
                  <a:cubicBezTo>
                    <a:pt x="0" y="102235"/>
                    <a:pt x="102235" y="0"/>
                    <a:pt x="228349" y="0"/>
                  </a:cubicBezTo>
                  <a:lnTo>
                    <a:pt x="3360255" y="0"/>
                  </a:lnTo>
                  <a:cubicBezTo>
                    <a:pt x="3486369" y="0"/>
                    <a:pt x="3588604" y="102235"/>
                    <a:pt x="3588604" y="228349"/>
                  </a:cubicBezTo>
                  <a:lnTo>
                    <a:pt x="3588604" y="1141720"/>
                  </a:lnTo>
                  <a:cubicBezTo>
                    <a:pt x="3588604" y="1267834"/>
                    <a:pt x="3486369" y="1370069"/>
                    <a:pt x="3360255" y="1370069"/>
                  </a:cubicBezTo>
                  <a:lnTo>
                    <a:pt x="228349" y="1370069"/>
                  </a:lnTo>
                  <a:cubicBezTo>
                    <a:pt x="102235" y="1370069"/>
                    <a:pt x="0" y="1267834"/>
                    <a:pt x="0" y="1141720"/>
                  </a:cubicBezTo>
                  <a:lnTo>
                    <a:pt x="0" y="22834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461" tIns="101171" rIns="135461" bIns="101171" numCol="1" spcCol="1270" anchor="ctr" anchorCtr="0">
              <a:noAutofit/>
            </a:bodyPr>
            <a:lstStyle/>
            <a:p>
              <a:pPr lvl="0" algn="ctr" defTabSz="800100" rtl="0">
                <a:lnSpc>
                  <a:spcPct val="90000"/>
                </a:lnSpc>
                <a:spcBef>
                  <a:spcPct val="0"/>
                </a:spcBef>
                <a:spcAft>
                  <a:spcPct val="35000"/>
                </a:spcAft>
              </a:pPr>
              <a:r>
                <a:rPr lang="en-US" sz="1800" kern="1200" dirty="0" smtClean="0">
                  <a:latin typeface="+mj-lt"/>
                </a:rPr>
                <a:t>Inline (inside the HTML):</a:t>
              </a:r>
              <a:endParaRPr lang="en-US" sz="1800" kern="1200" dirty="0">
                <a:latin typeface="+mj-lt"/>
              </a:endParaRPr>
            </a:p>
          </p:txBody>
        </p:sp>
        <p:sp>
          <p:nvSpPr>
            <p:cNvPr id="9" name="Freeform 8"/>
            <p:cNvSpPr/>
            <p:nvPr/>
          </p:nvSpPr>
          <p:spPr>
            <a:xfrm>
              <a:off x="4581183" y="3917094"/>
              <a:ext cx="6379741" cy="1096056"/>
            </a:xfrm>
            <a:custGeom>
              <a:avLst/>
              <a:gdLst>
                <a:gd name="connsiteX0" fmla="*/ 182679 w 1096055"/>
                <a:gd name="connsiteY0" fmla="*/ 0 h 6379740"/>
                <a:gd name="connsiteX1" fmla="*/ 913376 w 1096055"/>
                <a:gd name="connsiteY1" fmla="*/ 0 h 6379740"/>
                <a:gd name="connsiteX2" fmla="*/ 1096055 w 1096055"/>
                <a:gd name="connsiteY2" fmla="*/ 182679 h 6379740"/>
                <a:gd name="connsiteX3" fmla="*/ 1096055 w 1096055"/>
                <a:gd name="connsiteY3" fmla="*/ 6379740 h 6379740"/>
                <a:gd name="connsiteX4" fmla="*/ 1096055 w 1096055"/>
                <a:gd name="connsiteY4" fmla="*/ 6379740 h 6379740"/>
                <a:gd name="connsiteX5" fmla="*/ 0 w 1096055"/>
                <a:gd name="connsiteY5" fmla="*/ 6379740 h 6379740"/>
                <a:gd name="connsiteX6" fmla="*/ 0 w 1096055"/>
                <a:gd name="connsiteY6" fmla="*/ 6379740 h 6379740"/>
                <a:gd name="connsiteX7" fmla="*/ 0 w 1096055"/>
                <a:gd name="connsiteY7" fmla="*/ 182679 h 6379740"/>
                <a:gd name="connsiteX8" fmla="*/ 182679 w 1096055"/>
                <a:gd name="connsiteY8" fmla="*/ 0 h 6379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6055" h="6379740">
                  <a:moveTo>
                    <a:pt x="1096055" y="1063310"/>
                  </a:moveTo>
                  <a:lnTo>
                    <a:pt x="1096055" y="5316430"/>
                  </a:lnTo>
                  <a:cubicBezTo>
                    <a:pt x="1096055" y="5903679"/>
                    <a:pt x="1082004" y="6379737"/>
                    <a:pt x="1064670" y="6379737"/>
                  </a:cubicBezTo>
                  <a:lnTo>
                    <a:pt x="0" y="6379737"/>
                  </a:lnTo>
                  <a:lnTo>
                    <a:pt x="0" y="6379737"/>
                  </a:lnTo>
                  <a:lnTo>
                    <a:pt x="0" y="3"/>
                  </a:lnTo>
                  <a:lnTo>
                    <a:pt x="0" y="3"/>
                  </a:lnTo>
                  <a:lnTo>
                    <a:pt x="1064670" y="3"/>
                  </a:lnTo>
                  <a:cubicBezTo>
                    <a:pt x="1082004" y="3"/>
                    <a:pt x="1096055" y="476061"/>
                    <a:pt x="1096055" y="106331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071" tIns="143040" rIns="232575" bIns="143041" numCol="1" spcCol="1270" anchor="ctr" anchorCtr="0">
              <a:noAutofit/>
            </a:bodyPr>
            <a:lstStyle/>
            <a:p>
              <a:pPr marL="633413" lvl="2" defTabSz="533400">
                <a:lnSpc>
                  <a:spcPct val="90000"/>
                </a:lnSpc>
                <a:spcBef>
                  <a:spcPct val="0"/>
                </a:spcBef>
                <a:spcAft>
                  <a:spcPct val="15000"/>
                </a:spcAft>
              </a:pPr>
              <a:r>
                <a:rPr lang="en-US" sz="1200" kern="1200" dirty="0" smtClean="0">
                  <a:latin typeface="Courier New" panose="02070309020205020404" pitchFamily="49" charset="0"/>
                  <a:cs typeface="Courier New" panose="02070309020205020404" pitchFamily="49" charset="0"/>
                </a:rPr>
                <a:t>&lt;style type="text/</a:t>
              </a:r>
              <a:r>
                <a:rPr lang="en-US" sz="1200" kern="1200" dirty="0" err="1" smtClean="0">
                  <a:latin typeface="Courier New" panose="02070309020205020404" pitchFamily="49" charset="0"/>
                  <a:cs typeface="Courier New" panose="02070309020205020404" pitchFamily="49" charset="0"/>
                </a:rPr>
                <a:t>css</a:t>
              </a:r>
              <a:r>
                <a:rPr lang="en-US" sz="1200" kern="1200" dirty="0" smtClean="0">
                  <a:latin typeface="Courier New" panose="02070309020205020404" pitchFamily="49" charset="0"/>
                  <a:cs typeface="Courier New" panose="02070309020205020404" pitchFamily="49" charset="0"/>
                </a:rPr>
                <a:t>"&gt;</a:t>
              </a:r>
            </a:p>
            <a:p>
              <a:pPr marL="633413" lvl="2" defTabSz="533400">
                <a:lnSpc>
                  <a:spcPct val="90000"/>
                </a:lnSpc>
                <a:spcBef>
                  <a:spcPct val="0"/>
                </a:spcBef>
                <a:spcAft>
                  <a:spcPct val="15000"/>
                </a:spcAft>
              </a:pPr>
              <a:r>
                <a:rPr lang="en-US" sz="1200" kern="1200" dirty="0" smtClean="0">
                  <a:latin typeface="Courier New" panose="02070309020205020404" pitchFamily="49" charset="0"/>
                  <a:cs typeface="Courier New" panose="02070309020205020404" pitchFamily="49" charset="0"/>
                </a:rPr>
                <a:t>	#</a:t>
              </a:r>
              <a:r>
                <a:rPr lang="en-US" sz="1200" kern="1200" dirty="0" err="1" smtClean="0">
                  <a:latin typeface="Courier New" panose="02070309020205020404" pitchFamily="49" charset="0"/>
                  <a:cs typeface="Courier New" panose="02070309020205020404" pitchFamily="49" charset="0"/>
                </a:rPr>
                <a:t>datatable</a:t>
              </a:r>
              <a:r>
                <a:rPr lang="en-US" sz="1200" kern="1200" dirty="0" smtClean="0">
                  <a:latin typeface="Courier New" panose="02070309020205020404" pitchFamily="49" charset="0"/>
                  <a:cs typeface="Courier New" panose="02070309020205020404" pitchFamily="49" charset="0"/>
                </a:rPr>
                <a:t> {</a:t>
              </a:r>
            </a:p>
            <a:p>
              <a:pPr marL="633413" lvl="2" defTabSz="533400">
                <a:lnSpc>
                  <a:spcPct val="90000"/>
                </a:lnSpc>
                <a:spcBef>
                  <a:spcPct val="0"/>
                </a:spcBef>
                <a:spcAft>
                  <a:spcPct val="15000"/>
                </a:spcAft>
              </a:pPr>
              <a:r>
                <a:rPr lang="en-US" sz="1200" kern="1200" dirty="0" smtClean="0">
                  <a:latin typeface="Courier New" panose="02070309020205020404" pitchFamily="49" charset="0"/>
                  <a:cs typeface="Courier New" panose="02070309020205020404" pitchFamily="49" charset="0"/>
                </a:rPr>
                <a:t>	margin-top:20px;</a:t>
              </a:r>
            </a:p>
            <a:p>
              <a:pPr marL="633413" lvl="2" defTabSz="533400">
                <a:lnSpc>
                  <a:spcPct val="90000"/>
                </a:lnSpc>
                <a:spcBef>
                  <a:spcPct val="0"/>
                </a:spcBef>
                <a:spcAft>
                  <a:spcPct val="15000"/>
                </a:spcAft>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kern="1200" dirty="0" smtClean="0">
                <a:latin typeface="Courier New" panose="02070309020205020404" pitchFamily="49" charset="0"/>
                <a:cs typeface="Courier New" panose="02070309020205020404" pitchFamily="49" charset="0"/>
              </a:endParaRPr>
            </a:p>
            <a:p>
              <a:pPr marL="633413" lvl="2" defTabSz="533400">
                <a:lnSpc>
                  <a:spcPct val="90000"/>
                </a:lnSpc>
                <a:spcBef>
                  <a:spcPct val="0"/>
                </a:spcBef>
                <a:spcAft>
                  <a:spcPct val="15000"/>
                </a:spcAft>
              </a:pPr>
              <a:r>
                <a:rPr lang="en-US" sz="1200" kern="1200" dirty="0" smtClean="0">
                  <a:latin typeface="Courier New" panose="02070309020205020404" pitchFamily="49" charset="0"/>
                  <a:cs typeface="Courier New" panose="02070309020205020404" pitchFamily="49" charset="0"/>
                </a:rPr>
                <a:t>&lt;/style&gt;</a:t>
              </a:r>
              <a:endParaRPr lang="en-US" sz="1200" kern="1200" dirty="0">
                <a:latin typeface="Courier New" panose="02070309020205020404" pitchFamily="49" charset="0"/>
                <a:cs typeface="Courier New" panose="02070309020205020404" pitchFamily="49" charset="0"/>
              </a:endParaRPr>
            </a:p>
          </p:txBody>
        </p:sp>
        <p:sp>
          <p:nvSpPr>
            <p:cNvPr id="10" name="Freeform 9"/>
            <p:cNvSpPr/>
            <p:nvPr/>
          </p:nvSpPr>
          <p:spPr>
            <a:xfrm>
              <a:off x="992580" y="3780086"/>
              <a:ext cx="3588604" cy="1370069"/>
            </a:xfrm>
            <a:custGeom>
              <a:avLst/>
              <a:gdLst>
                <a:gd name="connsiteX0" fmla="*/ 0 w 3588604"/>
                <a:gd name="connsiteY0" fmla="*/ 228349 h 1370069"/>
                <a:gd name="connsiteX1" fmla="*/ 228349 w 3588604"/>
                <a:gd name="connsiteY1" fmla="*/ 0 h 1370069"/>
                <a:gd name="connsiteX2" fmla="*/ 3360255 w 3588604"/>
                <a:gd name="connsiteY2" fmla="*/ 0 h 1370069"/>
                <a:gd name="connsiteX3" fmla="*/ 3588604 w 3588604"/>
                <a:gd name="connsiteY3" fmla="*/ 228349 h 1370069"/>
                <a:gd name="connsiteX4" fmla="*/ 3588604 w 3588604"/>
                <a:gd name="connsiteY4" fmla="*/ 1141720 h 1370069"/>
                <a:gd name="connsiteX5" fmla="*/ 3360255 w 3588604"/>
                <a:gd name="connsiteY5" fmla="*/ 1370069 h 1370069"/>
                <a:gd name="connsiteX6" fmla="*/ 228349 w 3588604"/>
                <a:gd name="connsiteY6" fmla="*/ 1370069 h 1370069"/>
                <a:gd name="connsiteX7" fmla="*/ 0 w 3588604"/>
                <a:gd name="connsiteY7" fmla="*/ 1141720 h 1370069"/>
                <a:gd name="connsiteX8" fmla="*/ 0 w 3588604"/>
                <a:gd name="connsiteY8" fmla="*/ 228349 h 137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8604" h="1370069">
                  <a:moveTo>
                    <a:pt x="0" y="228349"/>
                  </a:moveTo>
                  <a:cubicBezTo>
                    <a:pt x="0" y="102235"/>
                    <a:pt x="102235" y="0"/>
                    <a:pt x="228349" y="0"/>
                  </a:cubicBezTo>
                  <a:lnTo>
                    <a:pt x="3360255" y="0"/>
                  </a:lnTo>
                  <a:cubicBezTo>
                    <a:pt x="3486369" y="0"/>
                    <a:pt x="3588604" y="102235"/>
                    <a:pt x="3588604" y="228349"/>
                  </a:cubicBezTo>
                  <a:lnTo>
                    <a:pt x="3588604" y="1141720"/>
                  </a:lnTo>
                  <a:cubicBezTo>
                    <a:pt x="3588604" y="1267834"/>
                    <a:pt x="3486369" y="1370069"/>
                    <a:pt x="3360255" y="1370069"/>
                  </a:cubicBezTo>
                  <a:lnTo>
                    <a:pt x="228349" y="1370069"/>
                  </a:lnTo>
                  <a:cubicBezTo>
                    <a:pt x="102235" y="1370069"/>
                    <a:pt x="0" y="1267834"/>
                    <a:pt x="0" y="1141720"/>
                  </a:cubicBezTo>
                  <a:lnTo>
                    <a:pt x="0" y="22834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461" tIns="101171" rIns="135461" bIns="101171" numCol="1" spcCol="1270" anchor="ctr" anchorCtr="0">
              <a:noAutofit/>
            </a:bodyPr>
            <a:lstStyle/>
            <a:p>
              <a:pPr lvl="0" algn="ctr" defTabSz="800100" rtl="0">
                <a:lnSpc>
                  <a:spcPct val="90000"/>
                </a:lnSpc>
                <a:spcBef>
                  <a:spcPct val="0"/>
                </a:spcBef>
                <a:spcAft>
                  <a:spcPct val="35000"/>
                </a:spcAft>
              </a:pPr>
              <a:r>
                <a:rPr lang="en-US" sz="1800" kern="1200" dirty="0" smtClean="0">
                  <a:latin typeface="+mj-lt"/>
                </a:rPr>
                <a:t>In the document:</a:t>
              </a:r>
              <a:endParaRPr lang="en-US" sz="1800" kern="1200" dirty="0">
                <a:latin typeface="+mj-lt"/>
              </a:endParaRPr>
            </a:p>
          </p:txBody>
        </p:sp>
        <p:sp>
          <p:nvSpPr>
            <p:cNvPr id="11" name="Freeform 10"/>
            <p:cNvSpPr/>
            <p:nvPr/>
          </p:nvSpPr>
          <p:spPr>
            <a:xfrm>
              <a:off x="4581183" y="5355666"/>
              <a:ext cx="6379741" cy="1096056"/>
            </a:xfrm>
            <a:custGeom>
              <a:avLst/>
              <a:gdLst>
                <a:gd name="connsiteX0" fmla="*/ 182679 w 1096055"/>
                <a:gd name="connsiteY0" fmla="*/ 0 h 6379740"/>
                <a:gd name="connsiteX1" fmla="*/ 913376 w 1096055"/>
                <a:gd name="connsiteY1" fmla="*/ 0 h 6379740"/>
                <a:gd name="connsiteX2" fmla="*/ 1096055 w 1096055"/>
                <a:gd name="connsiteY2" fmla="*/ 182679 h 6379740"/>
                <a:gd name="connsiteX3" fmla="*/ 1096055 w 1096055"/>
                <a:gd name="connsiteY3" fmla="*/ 6379740 h 6379740"/>
                <a:gd name="connsiteX4" fmla="*/ 1096055 w 1096055"/>
                <a:gd name="connsiteY4" fmla="*/ 6379740 h 6379740"/>
                <a:gd name="connsiteX5" fmla="*/ 0 w 1096055"/>
                <a:gd name="connsiteY5" fmla="*/ 6379740 h 6379740"/>
                <a:gd name="connsiteX6" fmla="*/ 0 w 1096055"/>
                <a:gd name="connsiteY6" fmla="*/ 6379740 h 6379740"/>
                <a:gd name="connsiteX7" fmla="*/ 0 w 1096055"/>
                <a:gd name="connsiteY7" fmla="*/ 182679 h 6379740"/>
                <a:gd name="connsiteX8" fmla="*/ 182679 w 1096055"/>
                <a:gd name="connsiteY8" fmla="*/ 0 h 6379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6055" h="6379740">
                  <a:moveTo>
                    <a:pt x="1096055" y="1063310"/>
                  </a:moveTo>
                  <a:lnTo>
                    <a:pt x="1096055" y="5316430"/>
                  </a:lnTo>
                  <a:cubicBezTo>
                    <a:pt x="1096055" y="5903679"/>
                    <a:pt x="1082004" y="6379737"/>
                    <a:pt x="1064670" y="6379737"/>
                  </a:cubicBezTo>
                  <a:lnTo>
                    <a:pt x="0" y="6379737"/>
                  </a:lnTo>
                  <a:lnTo>
                    <a:pt x="0" y="6379737"/>
                  </a:lnTo>
                  <a:lnTo>
                    <a:pt x="0" y="3"/>
                  </a:lnTo>
                  <a:lnTo>
                    <a:pt x="0" y="3"/>
                  </a:lnTo>
                  <a:lnTo>
                    <a:pt x="1064670" y="3"/>
                  </a:lnTo>
                  <a:cubicBezTo>
                    <a:pt x="1082004" y="3"/>
                    <a:pt x="1096055" y="476061"/>
                    <a:pt x="1096055" y="1063310"/>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8111" tIns="112561" rIns="171615" bIns="112560" numCol="1" spcCol="1270" anchor="ctr" anchorCtr="0">
              <a:noAutofit/>
            </a:bodyPr>
            <a:lstStyle/>
            <a:p>
              <a:pPr marL="0" lvl="1" algn="l" defTabSz="1377950" rtl="0">
                <a:lnSpc>
                  <a:spcPct val="90000"/>
                </a:lnSpc>
                <a:spcBef>
                  <a:spcPct val="0"/>
                </a:spcBef>
                <a:spcAft>
                  <a:spcPct val="15000"/>
                </a:spcAft>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kern="1200" dirty="0" smtClean="0">
                  <a:latin typeface="Courier New" panose="02070309020205020404" pitchFamily="49" charset="0"/>
                  <a:cs typeface="Courier New" panose="02070309020205020404" pitchFamily="49" charset="0"/>
                </a:rPr>
                <a:t>&lt;link </a:t>
              </a:r>
              <a:r>
                <a:rPr lang="en-US" sz="1200" kern="1200" dirty="0" err="1" smtClean="0">
                  <a:latin typeface="Courier New" panose="02070309020205020404" pitchFamily="49" charset="0"/>
                  <a:cs typeface="Courier New" panose="02070309020205020404" pitchFamily="49" charset="0"/>
                </a:rPr>
                <a:t>href</a:t>
              </a:r>
              <a:r>
                <a:rPr lang="en-US" sz="1200" kern="1200" dirty="0" smtClean="0">
                  <a:latin typeface="Courier New" panose="02070309020205020404" pitchFamily="49" charset="0"/>
                  <a:cs typeface="Courier New" panose="02070309020205020404" pitchFamily="49" charset="0"/>
                </a:rPr>
                <a:t>="path/to/file.css" </a:t>
              </a:r>
              <a:r>
                <a:rPr lang="en-US" sz="1200" kern="1200" dirty="0" err="1" smtClean="0">
                  <a:latin typeface="Courier New" panose="02070309020205020404" pitchFamily="49" charset="0"/>
                  <a:cs typeface="Courier New" panose="02070309020205020404" pitchFamily="49" charset="0"/>
                </a:rPr>
                <a:t>rel</a:t>
              </a:r>
              <a:r>
                <a:rPr lang="en-US" sz="1200" kern="1200" dirty="0" smtClean="0">
                  <a:latin typeface="Courier New" panose="02070309020205020404" pitchFamily="49" charset="0"/>
                  <a:cs typeface="Courier New" panose="02070309020205020404" pitchFamily="49" charset="0"/>
                </a:rPr>
                <a:t>="</a:t>
              </a:r>
              <a:r>
                <a:rPr lang="en-US" sz="1200" kern="1200" dirty="0" err="1" smtClean="0">
                  <a:latin typeface="Courier New" panose="02070309020205020404" pitchFamily="49" charset="0"/>
                  <a:cs typeface="Courier New" panose="02070309020205020404" pitchFamily="49" charset="0"/>
                </a:rPr>
                <a:t>stylesheet</a:t>
              </a:r>
              <a:r>
                <a:rPr lang="en-US" sz="1200" kern="1200" dirty="0" smtClean="0">
                  <a:latin typeface="Courier New" panose="02070309020205020404" pitchFamily="49" charset="0"/>
                  <a:cs typeface="Courier New" panose="02070309020205020404" pitchFamily="49" charset="0"/>
                </a:rPr>
                <a:t>"&gt; </a:t>
              </a:r>
              <a:endParaRPr lang="en-US" sz="1200" kern="1200" dirty="0">
                <a:latin typeface="Courier New" panose="02070309020205020404" pitchFamily="49" charset="0"/>
                <a:cs typeface="Courier New" panose="02070309020205020404" pitchFamily="49" charset="0"/>
              </a:endParaRPr>
            </a:p>
          </p:txBody>
        </p:sp>
        <p:sp>
          <p:nvSpPr>
            <p:cNvPr id="12" name="Freeform 11"/>
            <p:cNvSpPr/>
            <p:nvPr/>
          </p:nvSpPr>
          <p:spPr>
            <a:xfrm>
              <a:off x="992580" y="5218659"/>
              <a:ext cx="3588604" cy="1370069"/>
            </a:xfrm>
            <a:custGeom>
              <a:avLst/>
              <a:gdLst>
                <a:gd name="connsiteX0" fmla="*/ 0 w 3588604"/>
                <a:gd name="connsiteY0" fmla="*/ 228349 h 1370069"/>
                <a:gd name="connsiteX1" fmla="*/ 228349 w 3588604"/>
                <a:gd name="connsiteY1" fmla="*/ 0 h 1370069"/>
                <a:gd name="connsiteX2" fmla="*/ 3360255 w 3588604"/>
                <a:gd name="connsiteY2" fmla="*/ 0 h 1370069"/>
                <a:gd name="connsiteX3" fmla="*/ 3588604 w 3588604"/>
                <a:gd name="connsiteY3" fmla="*/ 228349 h 1370069"/>
                <a:gd name="connsiteX4" fmla="*/ 3588604 w 3588604"/>
                <a:gd name="connsiteY4" fmla="*/ 1141720 h 1370069"/>
                <a:gd name="connsiteX5" fmla="*/ 3360255 w 3588604"/>
                <a:gd name="connsiteY5" fmla="*/ 1370069 h 1370069"/>
                <a:gd name="connsiteX6" fmla="*/ 228349 w 3588604"/>
                <a:gd name="connsiteY6" fmla="*/ 1370069 h 1370069"/>
                <a:gd name="connsiteX7" fmla="*/ 0 w 3588604"/>
                <a:gd name="connsiteY7" fmla="*/ 1141720 h 1370069"/>
                <a:gd name="connsiteX8" fmla="*/ 0 w 3588604"/>
                <a:gd name="connsiteY8" fmla="*/ 228349 h 137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8604" h="1370069">
                  <a:moveTo>
                    <a:pt x="0" y="228349"/>
                  </a:moveTo>
                  <a:cubicBezTo>
                    <a:pt x="0" y="102235"/>
                    <a:pt x="102235" y="0"/>
                    <a:pt x="228349" y="0"/>
                  </a:cubicBezTo>
                  <a:lnTo>
                    <a:pt x="3360255" y="0"/>
                  </a:lnTo>
                  <a:cubicBezTo>
                    <a:pt x="3486369" y="0"/>
                    <a:pt x="3588604" y="102235"/>
                    <a:pt x="3588604" y="228349"/>
                  </a:cubicBezTo>
                  <a:lnTo>
                    <a:pt x="3588604" y="1141720"/>
                  </a:lnTo>
                  <a:cubicBezTo>
                    <a:pt x="3588604" y="1267834"/>
                    <a:pt x="3486369" y="1370069"/>
                    <a:pt x="3360255" y="1370069"/>
                  </a:cubicBezTo>
                  <a:lnTo>
                    <a:pt x="228349" y="1370069"/>
                  </a:lnTo>
                  <a:cubicBezTo>
                    <a:pt x="102235" y="1370069"/>
                    <a:pt x="0" y="1267834"/>
                    <a:pt x="0" y="1141720"/>
                  </a:cubicBezTo>
                  <a:lnTo>
                    <a:pt x="0" y="22834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0701" tIns="108791" rIns="150701" bIns="108791" numCol="1" spcCol="1270" anchor="ctr" anchorCtr="0">
              <a:noAutofit/>
            </a:bodyPr>
            <a:lstStyle/>
            <a:p>
              <a:pPr lvl="0" algn="ctr" defTabSz="977900" rtl="0">
                <a:lnSpc>
                  <a:spcPct val="90000"/>
                </a:lnSpc>
                <a:spcBef>
                  <a:spcPct val="0"/>
                </a:spcBef>
                <a:spcAft>
                  <a:spcPct val="35000"/>
                </a:spcAft>
              </a:pPr>
              <a:r>
                <a:rPr lang="en-US" sz="2200" kern="1200" dirty="0" smtClean="0">
                  <a:latin typeface="+mn-lt"/>
                </a:rPr>
                <a:t>In a separate file:</a:t>
              </a:r>
              <a:endParaRPr lang="en-US" sz="2200" kern="1200" dirty="0">
                <a:latin typeface="+mn-lt"/>
              </a:endParaRPr>
            </a:p>
          </p:txBody>
        </p:sp>
      </p:grpSp>
    </p:spTree>
    <p:extLst>
      <p:ext uri="{BB962C8B-B14F-4D97-AF65-F5344CB8AC3E}">
        <p14:creationId xmlns:p14="http://schemas.microsoft.com/office/powerpoint/2010/main" val="940796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How does external CSS  work?</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838200" y="1732251"/>
            <a:ext cx="9122664" cy="1840005"/>
          </a:xfrm>
        </p:spPr>
        <p:txBody>
          <a:bodyPr>
            <a:noAutofit/>
          </a:bodyPr>
          <a:lstStyle/>
          <a:p>
            <a:pPr marL="0" indent="0">
              <a:buNone/>
            </a:pPr>
            <a:r>
              <a:rPr lang="en-US" sz="2000" dirty="0" smtClean="0">
                <a:latin typeface="+mj-lt"/>
              </a:rPr>
              <a:t>In a Cascading Style Sheet file you ‘select’ elements based on class and id attributes in the HTML, then apply properties.</a:t>
            </a:r>
            <a:endParaRPr lang="en-US" sz="2000" dirty="0">
              <a:latin typeface="+mj-lt"/>
            </a:endParaRPr>
          </a:p>
          <a:p>
            <a:pPr marL="514350" indent="-514350">
              <a:buFont typeface="+mj-lt"/>
              <a:buAutoNum type="arabicPeriod"/>
            </a:pPr>
            <a:r>
              <a:rPr lang="en-US" sz="2000" dirty="0" smtClean="0">
                <a:latin typeface="+mj-lt"/>
              </a:rPr>
              <a:t>Add ‘class’ and ‘id’ attributes to HTML elements:</a:t>
            </a:r>
          </a:p>
          <a:p>
            <a:pPr marL="457200" lvl="1" indent="0">
              <a:buNone/>
            </a:pPr>
            <a:r>
              <a:rPr lang="en-US" sz="2000" dirty="0" smtClean="0"/>
              <a:t>Ex</a:t>
            </a:r>
            <a:r>
              <a:rPr lang="en-US" sz="1600" dirty="0" smtClean="0"/>
              <a:t>:   </a:t>
            </a:r>
            <a:r>
              <a:rPr lang="en-US" sz="1600" dirty="0" smtClean="0">
                <a:latin typeface="Courier New" panose="02070309020205020404" pitchFamily="49" charset="0"/>
                <a:cs typeface="Courier New" panose="02070309020205020404" pitchFamily="49" charset="0"/>
              </a:rPr>
              <a:t>&lt;table&gt; </a:t>
            </a:r>
            <a:r>
              <a:rPr lang="en-US" sz="2000" dirty="0" smtClean="0"/>
              <a:t>to   </a:t>
            </a:r>
            <a:r>
              <a:rPr lang="en-US" sz="1600" dirty="0" smtClean="0">
                <a:latin typeface="Courier New" panose="02070309020205020404" pitchFamily="49" charset="0"/>
                <a:cs typeface="Courier New" panose="02070309020205020404" pitchFamily="49" charset="0"/>
              </a:rPr>
              <a:t>&lt;table id=“datatable1” class=”</a:t>
            </a:r>
            <a:r>
              <a:rPr lang="en-US" sz="1600" dirty="0" err="1" smtClean="0">
                <a:latin typeface="Courier New" panose="02070309020205020404" pitchFamily="49" charset="0"/>
                <a:cs typeface="Courier New" panose="02070309020205020404" pitchFamily="49" charset="0"/>
              </a:rPr>
              <a:t>dataelement</a:t>
            </a:r>
            <a:r>
              <a:rPr lang="en-US" sz="1600" dirty="0" smtClean="0">
                <a:latin typeface="Courier New" panose="02070309020205020404" pitchFamily="49" charset="0"/>
                <a:cs typeface="Courier New" panose="02070309020205020404" pitchFamily="49" charset="0"/>
              </a:rPr>
              <a:t>”&gt;</a:t>
            </a:r>
            <a:endParaRPr lang="en-US" sz="2000" dirty="0" smtClean="0"/>
          </a:p>
          <a:p>
            <a:pPr marL="514350" indent="-514350">
              <a:buFont typeface="+mj-lt"/>
              <a:buAutoNum type="arabicPeriod"/>
            </a:pPr>
            <a:r>
              <a:rPr lang="en-US" sz="2000" dirty="0" smtClean="0">
                <a:latin typeface="+mj-lt"/>
              </a:rPr>
              <a:t>Add CSS </a:t>
            </a:r>
            <a:r>
              <a:rPr lang="en-US" sz="2000" i="1" dirty="0" smtClean="0">
                <a:latin typeface="+mj-lt"/>
              </a:rPr>
              <a:t>selectors</a:t>
            </a:r>
            <a:r>
              <a:rPr lang="en-US" sz="2000" dirty="0" smtClean="0">
                <a:latin typeface="+mj-lt"/>
              </a:rPr>
              <a:t> to these classes/ids in the CSS document:</a:t>
            </a:r>
          </a:p>
          <a:p>
            <a:pPr marL="0" indent="0">
              <a:buNone/>
            </a:pPr>
            <a:endParaRPr lang="en-US" sz="2000" dirty="0" smtClean="0">
              <a:latin typeface="+mj-lt"/>
            </a:endParaRPr>
          </a:p>
          <a:p>
            <a:pPr lvl="1"/>
            <a:endParaRPr lang="en-US" sz="2000" i="1" dirty="0" smtClean="0"/>
          </a:p>
          <a:p>
            <a:pPr lvl="1"/>
            <a:endParaRPr lang="en-US" sz="2000" i="1" dirty="0"/>
          </a:p>
        </p:txBody>
      </p:sp>
      <p:graphicFrame>
        <p:nvGraphicFramePr>
          <p:cNvPr id="5" name="Diagram 4"/>
          <p:cNvGraphicFramePr/>
          <p:nvPr>
            <p:extLst>
              <p:ext uri="{D42A27DB-BD31-4B8C-83A1-F6EECF244321}">
                <p14:modId xmlns:p14="http://schemas.microsoft.com/office/powerpoint/2010/main" val="1779224126"/>
              </p:ext>
            </p:extLst>
          </p:nvPr>
        </p:nvGraphicFramePr>
        <p:xfrm>
          <a:off x="-1609344" y="3998976"/>
          <a:ext cx="13484352" cy="2548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853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Learning CSS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latin typeface="+mj-lt"/>
                <a:ea typeface="Kozuka Gothic Pro EL" panose="020B0200000000000000" pitchFamily="34" charset="-128"/>
              </a:rPr>
              <a:t>There are a lot of different types of selectors and CSS properties, we won’t have time to cover it all. (google is your friend)</a:t>
            </a:r>
          </a:p>
          <a:p>
            <a:pPr marL="0" indent="0">
              <a:buNone/>
            </a:pPr>
            <a:endParaRPr lang="en-US" sz="2200" dirty="0">
              <a:latin typeface="+mj-lt"/>
              <a:ea typeface="Kozuka Gothic Pro EL" panose="020B0200000000000000" pitchFamily="34" charset="-128"/>
            </a:endParaRPr>
          </a:p>
          <a:p>
            <a:pPr marL="0" indent="0">
              <a:buNone/>
            </a:pPr>
            <a:endParaRPr lang="en-US" sz="2200" dirty="0">
              <a:latin typeface="+mj-lt"/>
              <a:ea typeface="Kozuka Gothic Pro EL" panose="020B0200000000000000" pitchFamily="34" charset="-128"/>
            </a:endParaRPr>
          </a:p>
          <a:p>
            <a:pPr marL="0" indent="0">
              <a:buNone/>
            </a:pPr>
            <a:r>
              <a:rPr lang="en-US" sz="2200" b="1" dirty="0" smtClean="0">
                <a:latin typeface="+mj-lt"/>
                <a:ea typeface="Kozuka Gothic Pro EL" panose="020B0200000000000000" pitchFamily="34" charset="-128"/>
              </a:rPr>
              <a:t>CSS Demo</a:t>
            </a:r>
          </a:p>
          <a:p>
            <a:pPr marL="457200" indent="-457200">
              <a:buFont typeface="+mj-lt"/>
              <a:buAutoNum type="arabicPeriod"/>
            </a:pPr>
            <a:r>
              <a:rPr lang="en-US" sz="2200" dirty="0" smtClean="0">
                <a:latin typeface="+mj-lt"/>
                <a:ea typeface="Kozuka Gothic Pro EL" panose="020B0200000000000000" pitchFamily="34" charset="-128"/>
              </a:rPr>
              <a:t>Create a new file called ‘styles.css’ in the same directory as the previous HTML file you worked on</a:t>
            </a:r>
          </a:p>
          <a:p>
            <a:pPr marL="457200" indent="-457200">
              <a:buFont typeface="+mj-lt"/>
              <a:buAutoNum type="arabicPeriod"/>
            </a:pPr>
            <a:r>
              <a:rPr lang="en-US" sz="2200" dirty="0" smtClean="0">
                <a:latin typeface="+mj-lt"/>
                <a:ea typeface="Kozuka Gothic Pro EL" panose="020B0200000000000000" pitchFamily="34" charset="-128"/>
              </a:rPr>
              <a:t>Add this to your header:</a:t>
            </a:r>
          </a:p>
          <a:p>
            <a:pPr marL="0" indent="0">
              <a:buNone/>
            </a:pPr>
            <a:endParaRPr lang="en-US" dirty="0" smtClean="0">
              <a:latin typeface="Kozuka Gothic Pro EL" panose="020B0200000000000000" pitchFamily="34" charset="-128"/>
              <a:ea typeface="Kozuka Gothic Pro EL" panose="020B0200000000000000" pitchFamily="34" charset="-128"/>
            </a:endParaRPr>
          </a:p>
          <a:p>
            <a:pPr marL="0" lvl="1" indent="0">
              <a:spcBef>
                <a:spcPts val="1000"/>
              </a:spcBef>
              <a:buNone/>
            </a:pPr>
            <a:r>
              <a:rPr lang="en-US" dirty="0">
                <a:latin typeface="Courier New" panose="02070309020205020404" pitchFamily="49" charset="0"/>
                <a:cs typeface="Courier New" panose="02070309020205020404" pitchFamily="49" charset="0"/>
              </a:rPr>
              <a:t>&lt;link </a:t>
            </a:r>
            <a:r>
              <a:rPr lang="en-US" dirty="0" err="1">
                <a:latin typeface="Courier New" panose="02070309020205020404" pitchFamily="49" charset="0"/>
                <a:cs typeface="Courier New" panose="02070309020205020404" pitchFamily="49" charset="0"/>
              </a:rPr>
              <a:t>href</a:t>
            </a:r>
            <a:r>
              <a:rPr lang="en-US" dirty="0" smtClean="0">
                <a:latin typeface="Courier New" panose="02070309020205020404" pitchFamily="49" charset="0"/>
                <a:cs typeface="Courier New" panose="02070309020205020404" pitchFamily="49" charset="0"/>
              </a:rPr>
              <a:t>=“styles.css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stylesheet</a:t>
            </a:r>
            <a:r>
              <a:rPr lang="en-US" dirty="0">
                <a:latin typeface="Courier New" panose="02070309020205020404" pitchFamily="49" charset="0"/>
                <a:cs typeface="Courier New" panose="02070309020205020404" pitchFamily="49" charset="0"/>
              </a:rPr>
              <a:t>"&gt; </a:t>
            </a:r>
            <a:endParaRPr lang="en-US" i="1" dirty="0">
              <a:latin typeface="Courier New" panose="02070309020205020404" pitchFamily="49" charset="0"/>
              <a:cs typeface="Courier New" panose="02070309020205020404" pitchFamily="49" charset="0"/>
            </a:endParaRPr>
          </a:p>
          <a:p>
            <a:pPr marL="0" indent="0">
              <a:buNone/>
            </a:pPr>
            <a:endParaRPr lang="en-US" dirty="0" smtClean="0">
              <a:latin typeface="Kozuka Gothic Pro EL" panose="020B0200000000000000" pitchFamily="34" charset="-128"/>
              <a:ea typeface="Kozuka Gothic Pro EL" panose="020B0200000000000000" pitchFamily="34" charset="-128"/>
            </a:endParaRPr>
          </a:p>
          <a:p>
            <a:pPr marL="0" indent="0">
              <a:buNone/>
            </a:pPr>
            <a:endParaRPr lang="en-US" dirty="0" smtClean="0">
              <a:latin typeface="Kozuka Gothic Pro EL" panose="020B0200000000000000" pitchFamily="34" charset="-128"/>
              <a:ea typeface="Kozuka Gothic Pro EL" panose="020B0200000000000000" pitchFamily="34" charset="-128"/>
            </a:endParaRPr>
          </a:p>
          <a:p>
            <a:pPr lvl="1"/>
            <a:endParaRPr lang="en-US" dirty="0">
              <a:latin typeface="Kozuka Gothic Pro EL" panose="020B0200000000000000" pitchFamily="34" charset="-128"/>
              <a:ea typeface="Kozuka Gothic Pro EL" panose="020B0200000000000000" pitchFamily="34" charset="-128"/>
            </a:endParaRPr>
          </a:p>
        </p:txBody>
      </p:sp>
    </p:spTree>
    <p:extLst>
      <p:ext uri="{BB962C8B-B14F-4D97-AF65-F5344CB8AC3E}">
        <p14:creationId xmlns:p14="http://schemas.microsoft.com/office/powerpoint/2010/main" val="2860582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Chrome Developer Tools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rmAutofit/>
          </a:bodyPr>
          <a:lstStyle/>
          <a:p>
            <a:pPr marL="0" indent="0">
              <a:buNone/>
            </a:pPr>
            <a:r>
              <a:rPr lang="en-US" sz="2200" dirty="0" smtClean="0">
                <a:latin typeface="+mj-lt"/>
              </a:rPr>
              <a:t>Google Chrome has a set of tools that makes styling and visualizing the HTML document easier:</a:t>
            </a:r>
          </a:p>
          <a:p>
            <a:pPr marL="0" indent="0">
              <a:buNone/>
            </a:pPr>
            <a:endParaRPr lang="en-US" sz="2200" dirty="0">
              <a:latin typeface="+mj-lt"/>
            </a:endParaRPr>
          </a:p>
          <a:p>
            <a:pPr marL="0" indent="0">
              <a:buNone/>
            </a:pPr>
            <a:r>
              <a:rPr lang="en-US" sz="2200" dirty="0" smtClean="0">
                <a:latin typeface="+mj-lt"/>
              </a:rPr>
              <a:t>Menu &gt; Tools &gt; ‘Developer Tools’</a:t>
            </a:r>
          </a:p>
          <a:p>
            <a:pPr marL="0" indent="0">
              <a:buNone/>
            </a:pPr>
            <a:r>
              <a:rPr lang="en-US" sz="2200" dirty="0" smtClean="0">
                <a:solidFill>
                  <a:schemeClr val="bg1">
                    <a:lumMod val="50000"/>
                  </a:schemeClr>
                </a:solidFill>
                <a:latin typeface="+mj-lt"/>
              </a:rPr>
              <a:t>or</a:t>
            </a:r>
            <a:endParaRPr lang="en-US" sz="2200" dirty="0">
              <a:solidFill>
                <a:schemeClr val="bg1">
                  <a:lumMod val="50000"/>
                </a:schemeClr>
              </a:solidFill>
              <a:latin typeface="+mj-lt"/>
            </a:endParaRPr>
          </a:p>
          <a:p>
            <a:pPr marL="0" indent="0">
              <a:buNone/>
            </a:pPr>
            <a:r>
              <a:rPr lang="en-US" sz="2200" dirty="0" smtClean="0">
                <a:latin typeface="+mj-lt"/>
              </a:rPr>
              <a:t>Ctrl + Shift + I</a:t>
            </a:r>
          </a:p>
          <a:p>
            <a:pPr marL="0" indent="0">
              <a:buNone/>
            </a:pPr>
            <a:r>
              <a:rPr lang="en-US" sz="2200" dirty="0">
                <a:solidFill>
                  <a:schemeClr val="bg1">
                    <a:lumMod val="50000"/>
                  </a:schemeClr>
                </a:solidFill>
                <a:latin typeface="+mj-lt"/>
              </a:rPr>
              <a:t>o</a:t>
            </a:r>
            <a:r>
              <a:rPr lang="en-US" sz="2200" dirty="0" smtClean="0">
                <a:solidFill>
                  <a:schemeClr val="bg1">
                    <a:lumMod val="50000"/>
                  </a:schemeClr>
                </a:solidFill>
                <a:latin typeface="+mj-lt"/>
              </a:rPr>
              <a:t>r</a:t>
            </a:r>
          </a:p>
          <a:p>
            <a:pPr marL="0" indent="0">
              <a:buNone/>
            </a:pPr>
            <a:r>
              <a:rPr lang="en-US" sz="2200" dirty="0" smtClean="0">
                <a:latin typeface="+mj-lt"/>
              </a:rPr>
              <a:t>Right click on webpage &gt; Inspect element</a:t>
            </a:r>
          </a:p>
          <a:p>
            <a:pPr marL="0" indent="0">
              <a:buNone/>
            </a:pPr>
            <a:endParaRPr lang="en-US" sz="2200" dirty="0" smtClean="0">
              <a:latin typeface="+mj-lt"/>
            </a:endParaRPr>
          </a:p>
          <a:p>
            <a:pPr marL="0" indent="0">
              <a:buNone/>
            </a:pPr>
            <a:endParaRPr lang="en-US" sz="2200" dirty="0">
              <a:latin typeface="+mj-lt"/>
            </a:endParaRPr>
          </a:p>
          <a:p>
            <a:pPr marL="0" indent="0">
              <a:buNone/>
            </a:pPr>
            <a:endParaRPr lang="en-US" sz="2200" dirty="0" smtClean="0">
              <a:latin typeface="+mj-lt"/>
            </a:endParaRPr>
          </a:p>
          <a:p>
            <a:pPr marL="457200" lvl="1" indent="0">
              <a:buNone/>
            </a:pPr>
            <a:endParaRPr lang="en-US" sz="2200" dirty="0" smtClean="0">
              <a:latin typeface="+mj-lt"/>
            </a:endParaRPr>
          </a:p>
          <a:p>
            <a:pPr lvl="1"/>
            <a:endParaRPr lang="en-US" sz="2200" i="1" dirty="0" smtClean="0">
              <a:latin typeface="+mj-lt"/>
            </a:endParaRPr>
          </a:p>
          <a:p>
            <a:pPr lvl="1"/>
            <a:endParaRPr lang="en-US" sz="2200" i="1" dirty="0">
              <a:latin typeface="+mj-lt"/>
            </a:endParaRPr>
          </a:p>
        </p:txBody>
      </p:sp>
    </p:spTree>
    <p:extLst>
      <p:ext uri="{BB962C8B-B14F-4D97-AF65-F5344CB8AC3E}">
        <p14:creationId xmlns:p14="http://schemas.microsoft.com/office/powerpoint/2010/main" val="3867054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What is </a:t>
            </a:r>
            <a:r>
              <a:rPr lang="en-US" dirty="0" err="1" smtClean="0">
                <a:latin typeface="Kozuka Gothic Pro EL" panose="020B0200000000000000" pitchFamily="34" charset="-128"/>
                <a:ea typeface="Kozuka Gothic Pro EL" panose="020B0200000000000000" pitchFamily="34" charset="-128"/>
              </a:rPr>
              <a:t>Javascript</a:t>
            </a:r>
            <a:r>
              <a:rPr lang="en-US" dirty="0" smtClean="0">
                <a:latin typeface="Kozuka Gothic Pro EL" panose="020B0200000000000000" pitchFamily="34" charset="-128"/>
                <a:ea typeface="Kozuka Gothic Pro EL" panose="020B0200000000000000" pitchFamily="34" charset="-128"/>
              </a:rPr>
              <a:t>?</a:t>
            </a:r>
            <a:endParaRPr lang="en-US" dirty="0">
              <a:latin typeface="Kozuka Gothic Pro EL" panose="020B0200000000000000" pitchFamily="34" charset="-128"/>
              <a:ea typeface="Kozuka Gothic Pro EL" panose="020B0200000000000000" pitchFamily="34" charset="-128"/>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0545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Introduction for today</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838200" y="1690688"/>
            <a:ext cx="10350500" cy="4557712"/>
          </a:xfrm>
        </p:spPr>
        <p:txBody>
          <a:bodyPr>
            <a:normAutofit lnSpcReduction="10000"/>
          </a:bodyPr>
          <a:lstStyle/>
          <a:p>
            <a:r>
              <a:rPr lang="en-US" b="1" dirty="0" smtClean="0">
                <a:latin typeface="+mj-lt"/>
                <a:ea typeface="Kozuka Gothic Pro EL" panose="020B0200000000000000" pitchFamily="34" charset="-128"/>
              </a:rPr>
              <a:t>HTML &amp; CSS</a:t>
            </a:r>
          </a:p>
          <a:p>
            <a:pPr lvl="1"/>
            <a:r>
              <a:rPr lang="en-US" dirty="0" smtClean="0">
                <a:latin typeface="+mj-lt"/>
                <a:ea typeface="Kozuka Gothic Pro EL" panose="020B0200000000000000" pitchFamily="34" charset="-128"/>
              </a:rPr>
              <a:t>Build and style a basic webpage</a:t>
            </a:r>
          </a:p>
          <a:p>
            <a:pPr marL="457200" lvl="1" indent="0">
              <a:buNone/>
            </a:pPr>
            <a:endParaRPr lang="en-US" dirty="0" smtClean="0">
              <a:latin typeface="+mj-lt"/>
              <a:ea typeface="Kozuka Gothic Pro EL" panose="020B0200000000000000" pitchFamily="34" charset="-128"/>
            </a:endParaRPr>
          </a:p>
          <a:p>
            <a:r>
              <a:rPr lang="en-US" b="1" dirty="0" err="1" smtClean="0">
                <a:latin typeface="+mj-lt"/>
                <a:ea typeface="Kozuka Gothic Pro EL" panose="020B0200000000000000" pitchFamily="34" charset="-128"/>
              </a:rPr>
              <a:t>Javascript</a:t>
            </a:r>
            <a:endParaRPr lang="en-US" b="1" dirty="0" smtClean="0">
              <a:latin typeface="+mj-lt"/>
              <a:ea typeface="Kozuka Gothic Pro EL" panose="020B0200000000000000" pitchFamily="34" charset="-128"/>
            </a:endParaRPr>
          </a:p>
          <a:p>
            <a:pPr lvl="1"/>
            <a:r>
              <a:rPr lang="en-US" dirty="0" smtClean="0">
                <a:latin typeface="+mj-lt"/>
                <a:ea typeface="Kozuka Gothic Pro EL" panose="020B0200000000000000" pitchFamily="34" charset="-128"/>
              </a:rPr>
              <a:t>Introduce &amp; review </a:t>
            </a:r>
            <a:r>
              <a:rPr lang="en-US" dirty="0" err="1" smtClean="0">
                <a:latin typeface="+mj-lt"/>
                <a:ea typeface="Kozuka Gothic Pro EL" panose="020B0200000000000000" pitchFamily="34" charset="-128"/>
              </a:rPr>
              <a:t>Javascript</a:t>
            </a:r>
            <a:r>
              <a:rPr lang="en-US" dirty="0" smtClean="0">
                <a:latin typeface="+mj-lt"/>
                <a:ea typeface="Kozuka Gothic Pro EL" panose="020B0200000000000000" pitchFamily="34" charset="-128"/>
              </a:rPr>
              <a:t> syntax and style.</a:t>
            </a:r>
          </a:p>
          <a:p>
            <a:pPr lvl="1"/>
            <a:r>
              <a:rPr lang="en-US" dirty="0" smtClean="0">
                <a:latin typeface="+mj-lt"/>
                <a:ea typeface="Kozuka Gothic Pro EL" panose="020B0200000000000000" pitchFamily="34" charset="-128"/>
              </a:rPr>
              <a:t>Link to libraries &amp; start writing </a:t>
            </a:r>
            <a:r>
              <a:rPr lang="en-US" dirty="0" err="1" smtClean="0">
                <a:latin typeface="+mj-lt"/>
                <a:ea typeface="Kozuka Gothic Pro EL" panose="020B0200000000000000" pitchFamily="34" charset="-128"/>
              </a:rPr>
              <a:t>Javascript</a:t>
            </a:r>
            <a:r>
              <a:rPr lang="en-US" dirty="0">
                <a:latin typeface="+mj-lt"/>
                <a:ea typeface="Kozuka Gothic Pro EL" panose="020B0200000000000000" pitchFamily="34" charset="-128"/>
              </a:rPr>
              <a:t>.</a:t>
            </a:r>
            <a:endParaRPr lang="en-US" dirty="0" smtClean="0">
              <a:latin typeface="+mj-lt"/>
              <a:ea typeface="Kozuka Gothic Pro EL" panose="020B0200000000000000" pitchFamily="34" charset="-128"/>
            </a:endParaRPr>
          </a:p>
          <a:p>
            <a:pPr lvl="1"/>
            <a:r>
              <a:rPr lang="en-US" dirty="0" smtClean="0">
                <a:latin typeface="+mj-lt"/>
                <a:ea typeface="Kozuka Gothic Pro EL" panose="020B0200000000000000" pitchFamily="34" charset="-128"/>
              </a:rPr>
              <a:t>Learn about the console and how to use Chrome’s inspector tool.</a:t>
            </a:r>
          </a:p>
          <a:p>
            <a:pPr lvl="1"/>
            <a:r>
              <a:rPr lang="en-US" dirty="0" smtClean="0">
                <a:latin typeface="+mj-lt"/>
                <a:ea typeface="Kozuka Gothic Pro EL" panose="020B0200000000000000" pitchFamily="34" charset="-128"/>
              </a:rPr>
              <a:t>Learn basic techniques to debugging </a:t>
            </a:r>
            <a:r>
              <a:rPr lang="en-US" dirty="0" err="1" smtClean="0">
                <a:latin typeface="+mj-lt"/>
                <a:ea typeface="Kozuka Gothic Pro EL" panose="020B0200000000000000" pitchFamily="34" charset="-128"/>
              </a:rPr>
              <a:t>Javascript</a:t>
            </a:r>
            <a:endParaRPr lang="en-US" dirty="0" smtClean="0">
              <a:latin typeface="+mj-lt"/>
              <a:ea typeface="Kozuka Gothic Pro EL" panose="020B0200000000000000" pitchFamily="34" charset="-128"/>
            </a:endParaRPr>
          </a:p>
          <a:p>
            <a:pPr lvl="1"/>
            <a:endParaRPr lang="en-US" dirty="0">
              <a:latin typeface="+mj-lt"/>
              <a:ea typeface="Kozuka Gothic Pro EL" panose="020B0200000000000000" pitchFamily="34" charset="-128"/>
            </a:endParaRPr>
          </a:p>
          <a:p>
            <a:r>
              <a:rPr lang="en-US" b="1" dirty="0" smtClean="0">
                <a:latin typeface="+mj-lt"/>
                <a:ea typeface="Kozuka Gothic Pro EL" panose="020B0200000000000000" pitchFamily="34" charset="-128"/>
              </a:rPr>
              <a:t>Homework 1</a:t>
            </a:r>
          </a:p>
          <a:p>
            <a:pPr lvl="1"/>
            <a:r>
              <a:rPr lang="en-US" dirty="0" smtClean="0">
                <a:latin typeface="+mj-lt"/>
                <a:ea typeface="Kozuka Gothic Pro EL" panose="020B0200000000000000" pitchFamily="34" charset="-128"/>
              </a:rPr>
              <a:t>Get started with running a basic webserver &amp; understanding the code</a:t>
            </a:r>
          </a:p>
          <a:p>
            <a:pPr lvl="1"/>
            <a:endParaRPr lang="en-US" dirty="0">
              <a:latin typeface="+mj-lt"/>
              <a:ea typeface="Kozuka Gothic Pro EL" panose="020B0200000000000000" pitchFamily="34" charset="-128"/>
            </a:endParaRPr>
          </a:p>
        </p:txBody>
      </p:sp>
    </p:spTree>
    <p:extLst>
      <p:ext uri="{BB962C8B-B14F-4D97-AF65-F5344CB8AC3E}">
        <p14:creationId xmlns:p14="http://schemas.microsoft.com/office/powerpoint/2010/main" val="873435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What is </a:t>
            </a:r>
            <a:r>
              <a:rPr lang="en-US" dirty="0" err="1" smtClean="0">
                <a:latin typeface="Kozuka Gothic Pro EL" panose="020B0200000000000000" pitchFamily="34" charset="-128"/>
                <a:ea typeface="Kozuka Gothic Pro EL" panose="020B0200000000000000" pitchFamily="34" charset="-128"/>
              </a:rPr>
              <a:t>Javascript</a:t>
            </a:r>
            <a:r>
              <a:rPr lang="en-US" dirty="0" smtClean="0">
                <a:latin typeface="Kozuka Gothic Pro EL" panose="020B0200000000000000" pitchFamily="34" charset="-128"/>
                <a:ea typeface="Kozuka Gothic Pro EL" panose="020B0200000000000000" pitchFamily="34" charset="-128"/>
              </a:rPr>
              <a:t>?</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838200" y="1825624"/>
            <a:ext cx="10515600" cy="4855591"/>
          </a:xfrm>
        </p:spPr>
        <p:txBody>
          <a:bodyPr>
            <a:normAutofit lnSpcReduction="10000"/>
          </a:bodyPr>
          <a:lstStyle/>
          <a:p>
            <a:r>
              <a:rPr lang="en-US" sz="2200" dirty="0" smtClean="0">
                <a:latin typeface="+mj-lt"/>
              </a:rPr>
              <a:t>A programming language for web browsers generally executed client-side (</a:t>
            </a:r>
            <a:r>
              <a:rPr lang="en-US" sz="2200" i="1" dirty="0" smtClean="0">
                <a:latin typeface="+mj-lt"/>
              </a:rPr>
              <a:t>in</a:t>
            </a:r>
            <a:r>
              <a:rPr lang="en-US" sz="2200" dirty="0" smtClean="0">
                <a:latin typeface="+mj-lt"/>
              </a:rPr>
              <a:t> your web browser)</a:t>
            </a:r>
          </a:p>
          <a:p>
            <a:r>
              <a:rPr lang="en-US" sz="2200" dirty="0" err="1" smtClean="0">
                <a:latin typeface="+mj-lt"/>
              </a:rPr>
              <a:t>Javascript</a:t>
            </a:r>
            <a:r>
              <a:rPr lang="en-US" sz="2200" dirty="0" smtClean="0">
                <a:latin typeface="+mj-lt"/>
              </a:rPr>
              <a:t> code is written in ‘scripts’ which are run when the page renders.</a:t>
            </a:r>
          </a:p>
          <a:p>
            <a:r>
              <a:rPr lang="en-US" sz="2200" dirty="0" smtClean="0">
                <a:latin typeface="+mj-lt"/>
              </a:rPr>
              <a:t>There are two ways to include </a:t>
            </a:r>
            <a:r>
              <a:rPr lang="en-US" sz="2200" dirty="0" err="1" smtClean="0">
                <a:latin typeface="+mj-lt"/>
              </a:rPr>
              <a:t>Javascript</a:t>
            </a:r>
            <a:endParaRPr lang="en-US" sz="2200" dirty="0" smtClean="0">
              <a:latin typeface="+mj-lt"/>
            </a:endParaRPr>
          </a:p>
          <a:p>
            <a:pPr lvl="1"/>
            <a:r>
              <a:rPr lang="en-US" sz="2200" dirty="0" smtClean="0">
                <a:latin typeface="+mj-lt"/>
              </a:rPr>
              <a:t>In the document:</a:t>
            </a:r>
          </a:p>
          <a:p>
            <a:pPr marL="1828800" lvl="4" indent="0">
              <a:buNone/>
            </a:pPr>
            <a:r>
              <a:rPr lang="en-US" sz="1300" dirty="0" smtClean="0">
                <a:latin typeface="Courier New" panose="02070309020205020404" pitchFamily="49" charset="0"/>
                <a:cs typeface="Courier New" panose="02070309020205020404" pitchFamily="49" charset="0"/>
              </a:rPr>
              <a:t>&lt;</a:t>
            </a:r>
            <a:r>
              <a:rPr lang="en-US" sz="1400" dirty="0" smtClean="0">
                <a:latin typeface="Courier New" panose="02070309020205020404" pitchFamily="49" charset="0"/>
                <a:cs typeface="Courier New" panose="02070309020205020404" pitchFamily="49" charset="0"/>
              </a:rPr>
              <a:t>script </a:t>
            </a:r>
            <a:r>
              <a:rPr lang="en-US" sz="1400" dirty="0">
                <a:latin typeface="Courier New" panose="02070309020205020404" pitchFamily="49" charset="0"/>
                <a:cs typeface="Courier New" panose="02070309020205020404" pitchFamily="49" charset="0"/>
              </a:rPr>
              <a:t>type="</a:t>
            </a:r>
            <a:r>
              <a:rPr lang="en-US" sz="1400" dirty="0" smtClean="0">
                <a:latin typeface="Courier New" panose="02070309020205020404" pitchFamily="49" charset="0"/>
                <a:cs typeface="Courier New" panose="02070309020205020404" pitchFamily="49" charset="0"/>
              </a:rPr>
              <a:t>text/</a:t>
            </a:r>
            <a:r>
              <a:rPr lang="en-US" sz="1400" dirty="0" err="1" smtClean="0">
                <a:latin typeface="Courier New" panose="02070309020205020404" pitchFamily="49" charset="0"/>
                <a:cs typeface="Courier New" panose="02070309020205020404" pitchFamily="49" charset="0"/>
              </a:rPr>
              <a:t>javascript</a:t>
            </a:r>
            <a:r>
              <a:rPr lang="en-US" sz="1400" dirty="0" smtClean="0">
                <a:latin typeface="Courier New" panose="02070309020205020404" pitchFamily="49" charset="0"/>
                <a:cs typeface="Courier New" panose="02070309020205020404" pitchFamily="49" charset="0"/>
              </a:rPr>
              <a:t>"&gt; </a:t>
            </a:r>
            <a:endParaRPr lang="en-US" sz="1400" dirty="0">
              <a:latin typeface="Courier New" panose="02070309020205020404" pitchFamily="49" charset="0"/>
              <a:cs typeface="Courier New" panose="02070309020205020404" pitchFamily="49" charset="0"/>
            </a:endParaRPr>
          </a:p>
          <a:p>
            <a:pPr marL="1828800" lvl="4"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alert(“This is your first line of </a:t>
            </a:r>
            <a:r>
              <a:rPr lang="en-US" sz="1400" dirty="0" err="1" smtClean="0">
                <a:latin typeface="Courier New" panose="02070309020205020404" pitchFamily="49" charset="0"/>
                <a:cs typeface="Courier New" panose="02070309020205020404" pitchFamily="49" charset="0"/>
              </a:rPr>
              <a:t>Javascript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1828800" lvl="4" indent="0">
              <a:buNone/>
            </a:pPr>
            <a:r>
              <a:rPr lang="en-US" sz="1400" dirty="0" smtClean="0">
                <a:latin typeface="Courier New" panose="02070309020205020404" pitchFamily="49" charset="0"/>
                <a:cs typeface="Courier New" panose="02070309020205020404" pitchFamily="49" charset="0"/>
              </a:rPr>
              <a:t>&lt;/script&gt;</a:t>
            </a:r>
            <a:endParaRPr lang="en-US" sz="1400" dirty="0">
              <a:latin typeface="Courier New" panose="02070309020205020404" pitchFamily="49" charset="0"/>
              <a:cs typeface="Courier New" panose="02070309020205020404" pitchFamily="49" charset="0"/>
            </a:endParaRPr>
          </a:p>
          <a:p>
            <a:pPr marL="457200" lvl="1" indent="0">
              <a:buNone/>
            </a:pPr>
            <a:endParaRPr lang="en-US" dirty="0" smtClean="0"/>
          </a:p>
          <a:p>
            <a:pPr lvl="1"/>
            <a:r>
              <a:rPr lang="en-US" b="1" dirty="0" smtClean="0"/>
              <a:t>In a separate file:</a:t>
            </a:r>
          </a:p>
          <a:p>
            <a:pPr marL="457200" lvl="1" indent="0">
              <a:buNone/>
            </a:pPr>
            <a:r>
              <a:rPr lang="en-US"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&lt;script </a:t>
            </a:r>
            <a:r>
              <a:rPr lang="en-US" sz="1400" dirty="0" err="1" smtClean="0">
                <a:latin typeface="Courier New" panose="02070309020205020404" pitchFamily="49" charset="0"/>
                <a:cs typeface="Courier New" panose="02070309020205020404" pitchFamily="49" charset="0"/>
              </a:rPr>
              <a:t>src</a:t>
            </a:r>
            <a:r>
              <a:rPr lang="en-US" sz="1400" dirty="0" smtClean="0">
                <a:latin typeface="Courier New" panose="02070309020205020404" pitchFamily="49" charset="0"/>
                <a:cs typeface="Courier New" panose="02070309020205020404" pitchFamily="49" charset="0"/>
              </a:rPr>
              <a:t>=“viz.js"&gt;&lt;/script&gt;</a:t>
            </a:r>
          </a:p>
          <a:p>
            <a:pPr marL="457200" lvl="1" indent="0">
              <a:buNone/>
            </a:pPr>
            <a:r>
              <a:rPr lang="en-US" sz="1400" dirty="0">
                <a:solidFill>
                  <a:schemeClr val="bg1">
                    <a:lumMod val="50000"/>
                  </a:schemeClr>
                </a:solidFill>
                <a:latin typeface="+mj-lt"/>
                <a:cs typeface="Courier New" panose="02070309020205020404" pitchFamily="49" charset="0"/>
              </a:rPr>
              <a:t>	</a:t>
            </a:r>
            <a:r>
              <a:rPr lang="en-US" sz="1400" dirty="0" smtClean="0">
                <a:solidFill>
                  <a:schemeClr val="bg1">
                    <a:lumMod val="50000"/>
                  </a:schemeClr>
                </a:solidFill>
                <a:latin typeface="+mj-lt"/>
                <a:cs typeface="Courier New" panose="02070309020205020404" pitchFamily="49" charset="0"/>
              </a:rPr>
              <a:t>	(this simply loads the content of the file as if it were </a:t>
            </a:r>
            <a:r>
              <a:rPr lang="en-US" sz="1400" dirty="0" err="1" smtClean="0">
                <a:solidFill>
                  <a:schemeClr val="bg1">
                    <a:lumMod val="50000"/>
                  </a:schemeClr>
                </a:solidFill>
                <a:latin typeface="+mj-lt"/>
                <a:cs typeface="Courier New" panose="02070309020205020404" pitchFamily="49" charset="0"/>
              </a:rPr>
              <a:t>Javascript</a:t>
            </a:r>
            <a:r>
              <a:rPr lang="en-US" sz="1400" dirty="0" smtClean="0">
                <a:solidFill>
                  <a:schemeClr val="bg1">
                    <a:lumMod val="50000"/>
                  </a:schemeClr>
                </a:solidFill>
                <a:latin typeface="+mj-lt"/>
                <a:cs typeface="Courier New" panose="02070309020205020404" pitchFamily="49" charset="0"/>
              </a:rPr>
              <a:t>)</a:t>
            </a:r>
          </a:p>
          <a:p>
            <a:pPr marL="457200" lvl="1" indent="0">
              <a:buNone/>
            </a:pPr>
            <a:endParaRPr lang="en-US" dirty="0" smtClean="0">
              <a:latin typeface="Courier New" panose="02070309020205020404" pitchFamily="49" charset="0"/>
              <a:cs typeface="Courier New" panose="02070309020205020404" pitchFamily="49" charset="0"/>
            </a:endParaRPr>
          </a:p>
          <a:p>
            <a:pPr marL="457200" lvl="1" indent="0">
              <a:buNone/>
            </a:pPr>
            <a:r>
              <a:rPr lang="en-US" sz="2200" dirty="0" smtClean="0">
                <a:latin typeface="+mj-lt"/>
                <a:cs typeface="Courier New" panose="02070309020205020404" pitchFamily="49" charset="0"/>
              </a:rPr>
              <a:t>A </a:t>
            </a:r>
            <a:r>
              <a:rPr lang="en-US" sz="2200" dirty="0" err="1" smtClean="0">
                <a:latin typeface="+mj-lt"/>
                <a:cs typeface="Courier New" panose="02070309020205020404" pitchFamily="49" charset="0"/>
              </a:rPr>
              <a:t>Javascript</a:t>
            </a:r>
            <a:r>
              <a:rPr lang="en-US" sz="2200" dirty="0" smtClean="0">
                <a:latin typeface="+mj-lt"/>
                <a:cs typeface="Courier New" panose="02070309020205020404" pitchFamily="49" charset="0"/>
              </a:rPr>
              <a:t> file is simply a text file with a .</a:t>
            </a:r>
            <a:r>
              <a:rPr lang="en-US" sz="2200" dirty="0" err="1" smtClean="0">
                <a:latin typeface="+mj-lt"/>
                <a:cs typeface="Courier New" panose="02070309020205020404" pitchFamily="49" charset="0"/>
              </a:rPr>
              <a:t>js</a:t>
            </a:r>
            <a:r>
              <a:rPr lang="en-US" sz="2200" dirty="0" smtClean="0">
                <a:latin typeface="+mj-lt"/>
                <a:cs typeface="Courier New" panose="02070309020205020404" pitchFamily="49" charset="0"/>
              </a:rPr>
              <a:t> extension which contains </a:t>
            </a:r>
            <a:r>
              <a:rPr lang="en-US" sz="2200" dirty="0" err="1" smtClean="0">
                <a:latin typeface="+mj-lt"/>
                <a:cs typeface="Courier New" panose="02070309020205020404" pitchFamily="49" charset="0"/>
              </a:rPr>
              <a:t>Javascript</a:t>
            </a:r>
            <a:r>
              <a:rPr lang="en-US" sz="2200" dirty="0" smtClean="0">
                <a:latin typeface="+mj-lt"/>
                <a:cs typeface="Courier New" panose="02070309020205020404" pitchFamily="49" charset="0"/>
              </a:rPr>
              <a:t>.</a:t>
            </a:r>
          </a:p>
          <a:p>
            <a:pPr marL="457200" lvl="1" indent="0">
              <a:buNone/>
            </a:pPr>
            <a:endParaRPr lang="en-US" dirty="0" smtClean="0">
              <a:latin typeface="Courier New" panose="02070309020205020404" pitchFamily="49" charset="0"/>
              <a:cs typeface="Courier New" panose="02070309020205020404" pitchFamily="49" charset="0"/>
            </a:endParaRPr>
          </a:p>
          <a:p>
            <a:pPr marL="457200" lvl="1" indent="0">
              <a:buNone/>
            </a:pPr>
            <a:endParaRPr lang="en-US" i="1" dirty="0">
              <a:latin typeface="Courier New" panose="02070309020205020404" pitchFamily="49" charset="0"/>
              <a:cs typeface="Courier New" panose="02070309020205020404" pitchFamily="49" charset="0"/>
            </a:endParaRPr>
          </a:p>
          <a:p>
            <a:pPr lvl="1"/>
            <a:endParaRPr lang="en-US" b="1" dirty="0"/>
          </a:p>
          <a:p>
            <a:pPr lvl="1"/>
            <a:endParaRPr lang="en-US" dirty="0" smtClean="0"/>
          </a:p>
          <a:p>
            <a:pPr lvl="1"/>
            <a:endParaRPr lang="en-US" dirty="0" smtClean="0"/>
          </a:p>
          <a:p>
            <a:pPr lvl="1"/>
            <a:endParaRPr lang="en-US" i="1" dirty="0" smtClean="0"/>
          </a:p>
          <a:p>
            <a:pPr lvl="1"/>
            <a:endParaRPr lang="en-US" i="1" dirty="0"/>
          </a:p>
        </p:txBody>
      </p:sp>
    </p:spTree>
    <p:extLst>
      <p:ext uri="{BB962C8B-B14F-4D97-AF65-F5344CB8AC3E}">
        <p14:creationId xmlns:p14="http://schemas.microsoft.com/office/powerpoint/2010/main" val="2636342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Why </a:t>
            </a:r>
            <a:r>
              <a:rPr lang="en-US" dirty="0" err="1" smtClean="0">
                <a:latin typeface="Kozuka Gothic Pro EL" panose="020B0200000000000000" pitchFamily="34" charset="-128"/>
                <a:ea typeface="Kozuka Gothic Pro EL" panose="020B0200000000000000" pitchFamily="34" charset="-128"/>
              </a:rPr>
              <a:t>Javascript</a:t>
            </a:r>
            <a:r>
              <a:rPr lang="en-US" dirty="0" smtClean="0">
                <a:latin typeface="Kozuka Gothic Pro EL" panose="020B0200000000000000" pitchFamily="34" charset="-128"/>
                <a:ea typeface="Kozuka Gothic Pro EL" panose="020B0200000000000000" pitchFamily="34" charset="-128"/>
              </a:rPr>
              <a:t>?</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rmAutofit/>
          </a:bodyPr>
          <a:lstStyle/>
          <a:p>
            <a:r>
              <a:rPr lang="en-US" dirty="0" err="1" smtClean="0">
                <a:latin typeface="+mj-lt"/>
              </a:rPr>
              <a:t>Javascript</a:t>
            </a:r>
            <a:r>
              <a:rPr lang="en-US" dirty="0" smtClean="0">
                <a:latin typeface="+mj-lt"/>
              </a:rPr>
              <a:t> can do a lot!</a:t>
            </a:r>
          </a:p>
          <a:p>
            <a:endParaRPr lang="en-US" dirty="0">
              <a:latin typeface="+mj-lt"/>
            </a:endParaRPr>
          </a:p>
          <a:p>
            <a:pPr marL="0" indent="0">
              <a:buNone/>
            </a:pPr>
            <a:endParaRPr lang="en-US" dirty="0" smtClean="0">
              <a:latin typeface="+mj-lt"/>
            </a:endParaRPr>
          </a:p>
          <a:p>
            <a:endParaRPr lang="en-US" dirty="0" smtClean="0">
              <a:latin typeface="+mj-lt"/>
            </a:endParaRPr>
          </a:p>
          <a:p>
            <a:pPr lvl="1"/>
            <a:endParaRPr lang="en-US" dirty="0">
              <a:latin typeface="+mj-lt"/>
            </a:endParaRPr>
          </a:p>
          <a:p>
            <a:pPr lvl="1"/>
            <a:endParaRPr lang="en-US" dirty="0" smtClean="0">
              <a:latin typeface="+mj-lt"/>
            </a:endParaRPr>
          </a:p>
          <a:p>
            <a:pPr lvl="1"/>
            <a:endParaRPr lang="en-US" dirty="0">
              <a:latin typeface="+mj-lt"/>
            </a:endParaRPr>
          </a:p>
          <a:p>
            <a:pPr lvl="1"/>
            <a:r>
              <a:rPr lang="en-US" dirty="0" smtClean="0">
                <a:latin typeface="+mj-lt"/>
              </a:rPr>
              <a:t>Example: responding to clicks, adding </a:t>
            </a:r>
            <a:r>
              <a:rPr lang="en-US" dirty="0" err="1" smtClean="0">
                <a:latin typeface="+mj-lt"/>
              </a:rPr>
              <a:t>svg</a:t>
            </a:r>
            <a:r>
              <a:rPr lang="en-US" dirty="0" smtClean="0">
                <a:latin typeface="+mj-lt"/>
              </a:rPr>
              <a:t> (graphics) elements, creating elements from data, etc.</a:t>
            </a:r>
          </a:p>
          <a:p>
            <a:pPr lvl="1"/>
            <a:endParaRPr lang="en-US" i="1" dirty="0" smtClean="0">
              <a:latin typeface="+mj-lt"/>
            </a:endParaRPr>
          </a:p>
          <a:p>
            <a:pPr lvl="1"/>
            <a:endParaRPr lang="en-US" i="1" dirty="0">
              <a:latin typeface="+mj-lt"/>
            </a:endParaRPr>
          </a:p>
        </p:txBody>
      </p:sp>
      <p:pic>
        <p:nvPicPr>
          <p:cNvPr id="4" name="Picture 3"/>
          <p:cNvPicPr>
            <a:picLocks noChangeAspect="1"/>
          </p:cNvPicPr>
          <p:nvPr/>
        </p:nvPicPr>
        <p:blipFill>
          <a:blip r:embed="rId2"/>
          <a:stretch>
            <a:fillRect/>
          </a:stretch>
        </p:blipFill>
        <p:spPr>
          <a:xfrm>
            <a:off x="2327293" y="2568803"/>
            <a:ext cx="7373699" cy="1962685"/>
          </a:xfrm>
          <a:prstGeom prst="rect">
            <a:avLst/>
          </a:prstGeom>
        </p:spPr>
      </p:pic>
      <p:sp>
        <p:nvSpPr>
          <p:cNvPr id="5" name="TextBox 4"/>
          <p:cNvSpPr txBox="1"/>
          <p:nvPr/>
        </p:nvSpPr>
        <p:spPr>
          <a:xfrm>
            <a:off x="2720051" y="4531488"/>
            <a:ext cx="1005403" cy="246221"/>
          </a:xfrm>
          <a:prstGeom prst="rect">
            <a:avLst/>
          </a:prstGeom>
          <a:noFill/>
        </p:spPr>
        <p:txBody>
          <a:bodyPr wrap="none" rtlCol="0">
            <a:spAutoFit/>
          </a:bodyPr>
          <a:lstStyle/>
          <a:p>
            <a:r>
              <a:rPr lang="en-US" sz="1000" dirty="0" smtClean="0"/>
              <a:t>W3schools.com</a:t>
            </a:r>
            <a:endParaRPr lang="en-US" sz="1000" dirty="0"/>
          </a:p>
        </p:txBody>
      </p:sp>
    </p:spTree>
    <p:extLst>
      <p:ext uri="{BB962C8B-B14F-4D97-AF65-F5344CB8AC3E}">
        <p14:creationId xmlns:p14="http://schemas.microsoft.com/office/powerpoint/2010/main" val="2860909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838200" y="1732251"/>
            <a:ext cx="9866376" cy="4444712"/>
          </a:xfrm>
        </p:spPr>
        <p:txBody>
          <a:bodyPr>
            <a:normAutofit/>
          </a:bodyPr>
          <a:lstStyle/>
          <a:p>
            <a:r>
              <a:rPr lang="en-US" sz="2200" dirty="0" smtClean="0">
                <a:latin typeface="+mj-lt"/>
              </a:rPr>
              <a:t>Check </a:t>
            </a:r>
            <a:r>
              <a:rPr lang="en-US" sz="2200" dirty="0">
                <a:latin typeface="+mj-lt"/>
              </a:rPr>
              <a:t>out </a:t>
            </a:r>
            <a:r>
              <a:rPr lang="en-US" sz="2200" dirty="0" smtClean="0">
                <a:latin typeface="+mj-lt"/>
              </a:rPr>
              <a:t>the browser </a:t>
            </a:r>
            <a:r>
              <a:rPr lang="en-US" sz="2200" dirty="0">
                <a:latin typeface="+mj-lt"/>
              </a:rPr>
              <a:t>methods at: </a:t>
            </a:r>
            <a:r>
              <a:rPr lang="en-US" sz="2200" dirty="0">
                <a:latin typeface="+mj-lt"/>
                <a:hlinkClick r:id="rId2"/>
              </a:rPr>
              <a:t>http://overapi.com/javascript</a:t>
            </a:r>
            <a:r>
              <a:rPr lang="en-US" sz="2200" dirty="0" smtClean="0">
                <a:latin typeface="+mj-lt"/>
                <a:hlinkClick r:id="rId2"/>
              </a:rPr>
              <a:t>/</a:t>
            </a:r>
            <a:endParaRPr lang="en-US" sz="2200" dirty="0" smtClean="0">
              <a:latin typeface="+mj-lt"/>
            </a:endParaRPr>
          </a:p>
          <a:p>
            <a:r>
              <a:rPr lang="en-US" sz="2200" dirty="0" smtClean="0">
                <a:latin typeface="+mj-lt"/>
              </a:rPr>
              <a:t>If you are completely new, also refer to the tutorial </a:t>
            </a:r>
            <a:r>
              <a:rPr lang="en-US" sz="2200" dirty="0">
                <a:latin typeface="+mj-lt"/>
              </a:rPr>
              <a:t>at: </a:t>
            </a:r>
            <a:r>
              <a:rPr lang="en-US" sz="2200" dirty="0">
                <a:latin typeface="+mj-lt"/>
                <a:hlinkClick r:id="rId3"/>
              </a:rPr>
              <a:t>https://</a:t>
            </a:r>
            <a:r>
              <a:rPr lang="en-US" sz="2200" dirty="0" smtClean="0">
                <a:latin typeface="+mj-lt"/>
                <a:hlinkClick r:id="rId3"/>
              </a:rPr>
              <a:t>developer.mozilla.org/en-US/docs/Web/JavaScript/Guide</a:t>
            </a:r>
            <a:endParaRPr lang="en-US" sz="2200" dirty="0" smtClean="0">
              <a:latin typeface="+mj-lt"/>
            </a:endParaRPr>
          </a:p>
          <a:p>
            <a:r>
              <a:rPr lang="en-US" sz="2200" dirty="0" smtClean="0">
                <a:latin typeface="+mj-lt"/>
              </a:rPr>
              <a:t>For those experienced with programming, the syntax is similar to C and PHP. </a:t>
            </a:r>
            <a:endParaRPr lang="en-US" sz="1800" dirty="0" smtClean="0">
              <a:latin typeface="+mj-lt"/>
            </a:endParaRPr>
          </a:p>
          <a:p>
            <a:pPr marL="0" indent="0">
              <a:buNone/>
            </a:pPr>
            <a:endParaRPr lang="en-US" sz="2200" dirty="0" smtClean="0">
              <a:latin typeface="+mj-lt"/>
            </a:endParaRPr>
          </a:p>
          <a:p>
            <a:pPr marL="0" indent="0">
              <a:buNone/>
            </a:pPr>
            <a:endParaRPr lang="en-US" sz="2200" dirty="0">
              <a:latin typeface="+mj-lt"/>
            </a:endParaRPr>
          </a:p>
          <a:p>
            <a:pPr marL="0" indent="0">
              <a:buNone/>
            </a:pPr>
            <a:r>
              <a:rPr lang="en-US" sz="2200" dirty="0" smtClean="0">
                <a:latin typeface="+mj-lt"/>
              </a:rPr>
              <a:t>Programming (with </a:t>
            </a:r>
            <a:r>
              <a:rPr lang="en-US" sz="2200" dirty="0" err="1" smtClean="0">
                <a:latin typeface="+mj-lt"/>
              </a:rPr>
              <a:t>Javascript</a:t>
            </a:r>
            <a:r>
              <a:rPr lang="en-US" sz="2200" dirty="0" smtClean="0">
                <a:latin typeface="+mj-lt"/>
              </a:rPr>
              <a:t>) can be frustrating!</a:t>
            </a:r>
          </a:p>
          <a:p>
            <a:pPr marL="0" indent="0">
              <a:buNone/>
            </a:pPr>
            <a:endParaRPr lang="en-US" sz="2200" dirty="0" smtClean="0">
              <a:latin typeface="+mj-lt"/>
              <a:cs typeface="Courier New" panose="02070309020205020404" pitchFamily="49" charset="0"/>
            </a:endParaRPr>
          </a:p>
          <a:p>
            <a:pPr lvl="1"/>
            <a:endParaRPr lang="en-US" sz="2200" dirty="0" smtClean="0">
              <a:latin typeface="+mj-lt"/>
            </a:endParaRPr>
          </a:p>
          <a:p>
            <a:pPr lvl="1"/>
            <a:endParaRPr lang="en-US" sz="2200" i="1" dirty="0" smtClean="0">
              <a:latin typeface="+mj-lt"/>
            </a:endParaRPr>
          </a:p>
          <a:p>
            <a:pPr lvl="1"/>
            <a:endParaRPr lang="en-US" sz="2200" i="1" dirty="0">
              <a:latin typeface="+mj-lt"/>
            </a:endParaRPr>
          </a:p>
        </p:txBody>
      </p:sp>
    </p:spTree>
    <p:extLst>
      <p:ext uri="{BB962C8B-B14F-4D97-AF65-F5344CB8AC3E}">
        <p14:creationId xmlns:p14="http://schemas.microsoft.com/office/powerpoint/2010/main" val="3283224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First Steps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838200" y="1732251"/>
            <a:ext cx="9866376" cy="4444712"/>
          </a:xfrm>
        </p:spPr>
        <p:txBody>
          <a:bodyPr>
            <a:normAutofit/>
          </a:bodyPr>
          <a:lstStyle/>
          <a:p>
            <a:pPr marL="0" indent="0">
              <a:buNone/>
            </a:pPr>
            <a:endParaRPr lang="en-US" sz="2200" dirty="0" smtClean="0">
              <a:latin typeface="Courier New" panose="02070309020205020404" pitchFamily="49" charset="0"/>
              <a:cs typeface="Courier New" panose="02070309020205020404" pitchFamily="49" charset="0"/>
            </a:endParaRP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smtClean="0">
                <a:latin typeface="Courier New" panose="02070309020205020404" pitchFamily="49" charset="0"/>
                <a:cs typeface="Courier New" panose="02070309020205020404" pitchFamily="49" charset="0"/>
              </a:rPr>
              <a:t>&lt;script&gt;</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alert(“hello world!”);</a:t>
            </a:r>
          </a:p>
          <a:p>
            <a:pPr marL="0" indent="0">
              <a:buNone/>
            </a:pPr>
            <a:r>
              <a:rPr lang="en-US" sz="2200" dirty="0" smtClean="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solidFill>
                  <a:schemeClr val="bg1">
                    <a:lumMod val="50000"/>
                  </a:schemeClr>
                </a:solidFill>
                <a:latin typeface="Courier New" panose="02070309020205020404" pitchFamily="49" charset="0"/>
                <a:cs typeface="Courier New" panose="02070309020205020404" pitchFamily="49" charset="0"/>
              </a:rPr>
              <a:t>//This is your first comment!</a:t>
            </a:r>
          </a:p>
          <a:p>
            <a:pPr marL="0" indent="0">
              <a:buNone/>
            </a:pPr>
            <a:r>
              <a:rPr lang="en-US" sz="2200" dirty="0" smtClean="0">
                <a:latin typeface="Courier New" panose="02070309020205020404" pitchFamily="49" charset="0"/>
                <a:cs typeface="Courier New" panose="02070309020205020404" pitchFamily="49" charset="0"/>
              </a:rPr>
              <a:t>&lt;/script&gt;</a:t>
            </a:r>
            <a:endParaRPr lang="en-US" sz="2200" dirty="0">
              <a:latin typeface="Courier New" panose="02070309020205020404" pitchFamily="49" charset="0"/>
              <a:cs typeface="Courier New" panose="02070309020205020404" pitchFamily="49" charset="0"/>
            </a:endParaRPr>
          </a:p>
          <a:p>
            <a:pPr marL="0" indent="0">
              <a:buNone/>
            </a:pPr>
            <a:endParaRPr lang="en-US" sz="2200" dirty="0" smtClean="0">
              <a:latin typeface="Courier New" panose="02070309020205020404" pitchFamily="49" charset="0"/>
              <a:cs typeface="Courier New" panose="02070309020205020404" pitchFamily="49" charset="0"/>
            </a:endParaRPr>
          </a:p>
          <a:p>
            <a:pPr lvl="1"/>
            <a:endParaRPr lang="en-US" sz="2200" dirty="0" smtClean="0">
              <a:latin typeface="Courier New" panose="02070309020205020404" pitchFamily="49" charset="0"/>
              <a:cs typeface="Courier New" panose="02070309020205020404" pitchFamily="49" charset="0"/>
            </a:endParaRPr>
          </a:p>
          <a:p>
            <a:pPr lvl="1"/>
            <a:endParaRPr lang="en-US" sz="2200" i="1" dirty="0" smtClean="0">
              <a:latin typeface="Courier New" panose="02070309020205020404" pitchFamily="49" charset="0"/>
              <a:cs typeface="Courier New" panose="02070309020205020404" pitchFamily="49" charset="0"/>
            </a:endParaRPr>
          </a:p>
          <a:p>
            <a:pPr lvl="1"/>
            <a:endParaRPr lang="en-US" sz="2200" i="1" dirty="0">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flipH="1">
            <a:off x="2657856" y="2060448"/>
            <a:ext cx="3816096" cy="585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827776" y="2973861"/>
            <a:ext cx="1316736" cy="11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08064" y="1768060"/>
            <a:ext cx="4230624" cy="584775"/>
          </a:xfrm>
          <a:prstGeom prst="rect">
            <a:avLst/>
          </a:prstGeom>
          <a:noFill/>
        </p:spPr>
        <p:txBody>
          <a:bodyPr wrap="square" rtlCol="0">
            <a:spAutoFit/>
          </a:bodyPr>
          <a:lstStyle/>
          <a:p>
            <a:r>
              <a:rPr lang="en-US" sz="1600" dirty="0" smtClean="0">
                <a:solidFill>
                  <a:schemeClr val="bg1">
                    <a:lumMod val="50000"/>
                  </a:schemeClr>
                </a:solidFill>
                <a:latin typeface="+mj-lt"/>
              </a:rPr>
              <a:t>This is actually just HTML telling the browser that </a:t>
            </a:r>
            <a:r>
              <a:rPr lang="en-US" sz="1600" dirty="0" err="1" smtClean="0">
                <a:solidFill>
                  <a:schemeClr val="bg1">
                    <a:lumMod val="50000"/>
                  </a:schemeClr>
                </a:solidFill>
                <a:latin typeface="+mj-lt"/>
              </a:rPr>
              <a:t>Javascript</a:t>
            </a:r>
            <a:r>
              <a:rPr lang="en-US" sz="1600" dirty="0" smtClean="0">
                <a:solidFill>
                  <a:schemeClr val="bg1">
                    <a:lumMod val="50000"/>
                  </a:schemeClr>
                </a:solidFill>
                <a:latin typeface="+mj-lt"/>
              </a:rPr>
              <a:t> is coming.</a:t>
            </a:r>
            <a:endParaRPr lang="en-US" sz="1600" dirty="0">
              <a:solidFill>
                <a:schemeClr val="bg1">
                  <a:lumMod val="50000"/>
                </a:schemeClr>
              </a:solidFill>
              <a:latin typeface="+mj-lt"/>
            </a:endParaRPr>
          </a:p>
        </p:txBody>
      </p:sp>
      <p:sp>
        <p:nvSpPr>
          <p:cNvPr id="11" name="TextBox 10"/>
          <p:cNvSpPr txBox="1"/>
          <p:nvPr/>
        </p:nvSpPr>
        <p:spPr>
          <a:xfrm>
            <a:off x="7449312" y="2613719"/>
            <a:ext cx="4230624" cy="830997"/>
          </a:xfrm>
          <a:prstGeom prst="rect">
            <a:avLst/>
          </a:prstGeom>
          <a:noFill/>
        </p:spPr>
        <p:txBody>
          <a:bodyPr wrap="square" rtlCol="0">
            <a:spAutoFit/>
          </a:bodyPr>
          <a:lstStyle/>
          <a:p>
            <a:r>
              <a:rPr lang="en-US" sz="1600" dirty="0" smtClean="0">
                <a:solidFill>
                  <a:schemeClr val="bg1">
                    <a:lumMod val="50000"/>
                  </a:schemeClr>
                </a:solidFill>
                <a:latin typeface="+mj-lt"/>
              </a:rPr>
              <a:t>This is a line of </a:t>
            </a:r>
            <a:r>
              <a:rPr lang="en-US" sz="1600" dirty="0" err="1" smtClean="0">
                <a:solidFill>
                  <a:schemeClr val="bg1">
                    <a:lumMod val="50000"/>
                  </a:schemeClr>
                </a:solidFill>
                <a:latin typeface="+mj-lt"/>
              </a:rPr>
              <a:t>Javascript</a:t>
            </a:r>
            <a:r>
              <a:rPr lang="en-US" sz="1600" dirty="0" smtClean="0">
                <a:solidFill>
                  <a:schemeClr val="bg1">
                    <a:lumMod val="50000"/>
                  </a:schemeClr>
                </a:solidFill>
                <a:latin typeface="+mj-lt"/>
              </a:rPr>
              <a:t>. Here we call the alert() function with the string “hello world!”  The alert() function displays a message box in your browser.</a:t>
            </a:r>
            <a:endParaRPr lang="en-US" sz="1600" dirty="0">
              <a:solidFill>
                <a:schemeClr val="bg1">
                  <a:lumMod val="50000"/>
                </a:schemeClr>
              </a:solidFill>
              <a:latin typeface="+mj-lt"/>
            </a:endParaRPr>
          </a:p>
        </p:txBody>
      </p:sp>
      <p:sp>
        <p:nvSpPr>
          <p:cNvPr id="12" name="TextBox 11"/>
          <p:cNvSpPr txBox="1"/>
          <p:nvPr/>
        </p:nvSpPr>
        <p:spPr>
          <a:xfrm>
            <a:off x="2243329" y="5530632"/>
            <a:ext cx="7449312" cy="646331"/>
          </a:xfrm>
          <a:prstGeom prst="rect">
            <a:avLst/>
          </a:prstGeom>
          <a:noFill/>
        </p:spPr>
        <p:txBody>
          <a:bodyPr wrap="square" rtlCol="0">
            <a:spAutoFit/>
          </a:bodyPr>
          <a:lstStyle/>
          <a:p>
            <a:r>
              <a:rPr lang="en-US" dirty="0" smtClean="0">
                <a:latin typeface="+mj-lt"/>
              </a:rPr>
              <a:t>You can include script tags anywhere in your document.  The page will execute the </a:t>
            </a:r>
            <a:r>
              <a:rPr lang="en-US" dirty="0" err="1" smtClean="0">
                <a:latin typeface="+mj-lt"/>
              </a:rPr>
              <a:t>Javascript</a:t>
            </a:r>
            <a:r>
              <a:rPr lang="en-US" dirty="0" smtClean="0">
                <a:latin typeface="+mj-lt"/>
              </a:rPr>
              <a:t> in the order that is included in the page.</a:t>
            </a:r>
            <a:endParaRPr lang="en-US" dirty="0">
              <a:latin typeface="+mj-lt"/>
            </a:endParaRPr>
          </a:p>
        </p:txBody>
      </p:sp>
      <p:sp>
        <p:nvSpPr>
          <p:cNvPr id="13" name="TextBox 12"/>
          <p:cNvSpPr txBox="1"/>
          <p:nvPr/>
        </p:nvSpPr>
        <p:spPr>
          <a:xfrm>
            <a:off x="8583168" y="4260282"/>
            <a:ext cx="3468624" cy="830997"/>
          </a:xfrm>
          <a:prstGeom prst="rect">
            <a:avLst/>
          </a:prstGeom>
          <a:noFill/>
        </p:spPr>
        <p:txBody>
          <a:bodyPr wrap="square" rtlCol="0">
            <a:spAutoFit/>
          </a:bodyPr>
          <a:lstStyle/>
          <a:p>
            <a:r>
              <a:rPr lang="en-US" sz="1600" dirty="0" smtClean="0">
                <a:solidFill>
                  <a:schemeClr val="bg1">
                    <a:lumMod val="50000"/>
                  </a:schemeClr>
                </a:solidFill>
                <a:latin typeface="+mj-lt"/>
              </a:rPr>
              <a:t>You can create comments in </a:t>
            </a:r>
            <a:r>
              <a:rPr lang="en-US" sz="1600" dirty="0" err="1" smtClean="0">
                <a:solidFill>
                  <a:schemeClr val="bg1">
                    <a:lumMod val="50000"/>
                  </a:schemeClr>
                </a:solidFill>
                <a:latin typeface="+mj-lt"/>
              </a:rPr>
              <a:t>Javscript</a:t>
            </a:r>
            <a:r>
              <a:rPr lang="en-US" sz="1600" dirty="0" smtClean="0">
                <a:solidFill>
                  <a:schemeClr val="bg1">
                    <a:lumMod val="50000"/>
                  </a:schemeClr>
                </a:solidFill>
                <a:latin typeface="+mj-lt"/>
              </a:rPr>
              <a:t> by adding ‘//’ to the beginning of the line.  The browser will ignore these lines.</a:t>
            </a:r>
            <a:endParaRPr lang="en-US" sz="1600" dirty="0">
              <a:solidFill>
                <a:schemeClr val="bg1">
                  <a:lumMod val="50000"/>
                </a:schemeClr>
              </a:solidFill>
              <a:latin typeface="+mj-lt"/>
            </a:endParaRPr>
          </a:p>
        </p:txBody>
      </p:sp>
      <p:cxnSp>
        <p:nvCxnSpPr>
          <p:cNvPr id="16" name="Straight Arrow Connector 15"/>
          <p:cNvCxnSpPr>
            <a:stCxn id="13" idx="1"/>
          </p:cNvCxnSpPr>
          <p:nvPr/>
        </p:nvCxnSpPr>
        <p:spPr>
          <a:xfrm flipH="1" flipV="1">
            <a:off x="7144512" y="4260282"/>
            <a:ext cx="1438656" cy="415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0567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Functions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rmAutofit/>
          </a:bodyPr>
          <a:lstStyle/>
          <a:p>
            <a:r>
              <a:rPr lang="en-US" sz="2200" dirty="0" smtClean="0">
                <a:latin typeface="+mj-lt"/>
              </a:rPr>
              <a:t>Functions are sets of code that are executed.  To execute a piece of code, you </a:t>
            </a:r>
            <a:r>
              <a:rPr lang="en-US" sz="2200" i="1" dirty="0" smtClean="0">
                <a:latin typeface="+mj-lt"/>
              </a:rPr>
              <a:t>call a function</a:t>
            </a:r>
            <a:r>
              <a:rPr lang="en-US" sz="2200" dirty="0" smtClean="0">
                <a:latin typeface="+mj-lt"/>
              </a:rPr>
              <a:t>.  You can also </a:t>
            </a:r>
            <a:r>
              <a:rPr lang="en-US" sz="2200" i="1" dirty="0" smtClean="0">
                <a:latin typeface="+mj-lt"/>
              </a:rPr>
              <a:t>call a function </a:t>
            </a:r>
            <a:r>
              <a:rPr lang="en-US" sz="2200" dirty="0" smtClean="0">
                <a:latin typeface="+mj-lt"/>
              </a:rPr>
              <a:t>with </a:t>
            </a:r>
            <a:r>
              <a:rPr lang="en-US" sz="2200" i="1" dirty="0" smtClean="0">
                <a:latin typeface="+mj-lt"/>
              </a:rPr>
              <a:t>arguments.</a:t>
            </a:r>
          </a:p>
          <a:p>
            <a:r>
              <a:rPr lang="en-US" sz="2200" dirty="0" smtClean="0">
                <a:latin typeface="+mj-lt"/>
              </a:rPr>
              <a:t>Some functions are already defined by the browser (this is what gives us interactivity with the web browser)!</a:t>
            </a:r>
          </a:p>
          <a:p>
            <a:r>
              <a:rPr lang="en-US" sz="2200" dirty="0" smtClean="0">
                <a:latin typeface="+mj-lt"/>
              </a:rPr>
              <a:t>In the earlier example, we called the function </a:t>
            </a:r>
            <a:r>
              <a:rPr lang="en-US" sz="2200" i="1" dirty="0" smtClean="0">
                <a:latin typeface="+mj-lt"/>
              </a:rPr>
              <a:t>alert</a:t>
            </a:r>
            <a:r>
              <a:rPr lang="en-US" sz="2200" dirty="0" smtClean="0">
                <a:latin typeface="+mj-lt"/>
              </a:rPr>
              <a:t> with the argument </a:t>
            </a:r>
            <a:r>
              <a:rPr lang="en-US" sz="2200" i="1" dirty="0" smtClean="0">
                <a:latin typeface="+mj-lt"/>
              </a:rPr>
              <a:t>hello world</a:t>
            </a:r>
            <a:r>
              <a:rPr lang="en-US" sz="2200" dirty="0" smtClean="0">
                <a:latin typeface="+mj-lt"/>
              </a:rPr>
              <a:t>.</a:t>
            </a:r>
          </a:p>
          <a:p>
            <a:endParaRPr lang="en-US" sz="2200" dirty="0" smtClean="0">
              <a:latin typeface="+mj-lt"/>
            </a:endParaRPr>
          </a:p>
          <a:p>
            <a:endParaRPr lang="en-US" sz="2200" dirty="0">
              <a:latin typeface="+mj-lt"/>
            </a:endParaRPr>
          </a:p>
          <a:p>
            <a:pPr marL="0" indent="0">
              <a:buNone/>
            </a:pPr>
            <a:endParaRPr lang="en-US" sz="2200" dirty="0" smtClean="0">
              <a:latin typeface="+mj-lt"/>
            </a:endParaRPr>
          </a:p>
          <a:p>
            <a:pPr marL="0" indent="0">
              <a:buNone/>
            </a:pPr>
            <a:endParaRPr lang="en-US" sz="2200" dirty="0" smtClean="0">
              <a:latin typeface="+mj-lt"/>
              <a:cs typeface="Courier New" panose="02070309020205020404" pitchFamily="49" charset="0"/>
            </a:endParaRPr>
          </a:p>
          <a:p>
            <a:pPr marL="457200" lvl="1" indent="0">
              <a:buNone/>
            </a:pPr>
            <a:endParaRPr lang="en-US" sz="2200" dirty="0" smtClean="0">
              <a:latin typeface="+mj-lt"/>
            </a:endParaRPr>
          </a:p>
          <a:p>
            <a:pPr lvl="1"/>
            <a:endParaRPr lang="en-US" sz="2200" i="1" dirty="0" smtClean="0">
              <a:latin typeface="+mj-lt"/>
            </a:endParaRPr>
          </a:p>
          <a:p>
            <a:pPr lvl="1"/>
            <a:endParaRPr lang="en-US" sz="2200" i="1" dirty="0">
              <a:latin typeface="+mj-lt"/>
            </a:endParaRPr>
          </a:p>
        </p:txBody>
      </p:sp>
      <p:sp>
        <p:nvSpPr>
          <p:cNvPr id="4" name="Rectangle 3"/>
          <p:cNvSpPr/>
          <p:nvPr/>
        </p:nvSpPr>
        <p:spPr>
          <a:xfrm>
            <a:off x="3048000" y="4148038"/>
            <a:ext cx="6096000" cy="1169551"/>
          </a:xfrm>
          <a:prstGeom prst="rect">
            <a:avLst/>
          </a:prstGeom>
        </p:spPr>
        <p:txBody>
          <a:bodyPr>
            <a:spAutoFit/>
          </a:bodyPr>
          <a:lstStyle/>
          <a:p>
            <a:r>
              <a:rPr lang="en-US" dirty="0" smtClean="0">
                <a:latin typeface="Courier New" panose="02070309020205020404" pitchFamily="49" charset="0"/>
                <a:cs typeface="Courier New" panose="02070309020205020404" pitchFamily="49" charset="0"/>
              </a:rPr>
              <a:t>&lt;script&gt;</a:t>
            </a:r>
          </a:p>
          <a:p>
            <a:r>
              <a:rPr lang="en-US" dirty="0" smtClean="0">
                <a:latin typeface="Courier New" panose="02070309020205020404" pitchFamily="49" charset="0"/>
                <a:cs typeface="Courier New" panose="02070309020205020404" pitchFamily="49" charset="0"/>
              </a:rPr>
              <a:t>	alert(“hello world!”);</a:t>
            </a:r>
          </a:p>
          <a:p>
            <a:r>
              <a:rPr lang="en-US" dirty="0" smtClean="0">
                <a:latin typeface="Courier New" panose="02070309020205020404" pitchFamily="49" charset="0"/>
                <a:cs typeface="Courier New" panose="02070309020205020404" pitchFamily="49" charset="0"/>
              </a:rPr>
              <a:t>&lt;/script&gt;</a:t>
            </a:r>
          </a:p>
          <a:p>
            <a:r>
              <a:rPr lang="en-US" sz="1600" dirty="0" smtClean="0">
                <a:solidFill>
                  <a:schemeClr val="bg1">
                    <a:lumMod val="50000"/>
                  </a:schemeClr>
                </a:solidFill>
                <a:latin typeface="+mj-lt"/>
                <a:cs typeface="Courier New" panose="02070309020205020404" pitchFamily="49" charset="0"/>
              </a:rPr>
              <a:t>//(the function alert is already defined in the browser)</a:t>
            </a:r>
            <a:endParaRPr lang="en-US" sz="1600" dirty="0" smtClean="0">
              <a:solidFill>
                <a:schemeClr val="bg1">
                  <a:lumMod val="50000"/>
                </a:schemeClr>
              </a:solidFill>
              <a:latin typeface="+mj-lt"/>
              <a:cs typeface="Courier New" panose="02070309020205020404" pitchFamily="49" charset="0"/>
            </a:endParaRPr>
          </a:p>
        </p:txBody>
      </p:sp>
    </p:spTree>
    <p:extLst>
      <p:ext uri="{BB962C8B-B14F-4D97-AF65-F5344CB8AC3E}">
        <p14:creationId xmlns:p14="http://schemas.microsoft.com/office/powerpoint/2010/main" val="3229700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Functions (</a:t>
            </a:r>
            <a:r>
              <a:rPr lang="en-US" dirty="0" err="1" smtClean="0">
                <a:latin typeface="Kozuka Gothic Pro EL" panose="020B0200000000000000" pitchFamily="34" charset="-128"/>
                <a:ea typeface="Kozuka Gothic Pro EL" panose="020B0200000000000000" pitchFamily="34" charset="-128"/>
              </a:rPr>
              <a:t>cont</a:t>
            </a:r>
            <a:r>
              <a:rPr lang="en-US" dirty="0" smtClean="0">
                <a:latin typeface="Kozuka Gothic Pro EL" panose="020B0200000000000000" pitchFamily="34" charset="-128"/>
                <a:ea typeface="Kozuka Gothic Pro EL" panose="020B0200000000000000" pitchFamily="34" charset="-128"/>
              </a:rPr>
              <a:t>)</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679704" y="1862200"/>
            <a:ext cx="10515600" cy="4995799"/>
          </a:xfrm>
        </p:spPr>
        <p:txBody>
          <a:bodyPr>
            <a:normAutofit/>
          </a:bodyPr>
          <a:lstStyle/>
          <a:p>
            <a:pPr marL="0" indent="0">
              <a:buNone/>
            </a:pPr>
            <a:r>
              <a:rPr lang="en-US" sz="2200" dirty="0" smtClean="0">
                <a:latin typeface="+mj-lt"/>
                <a:cs typeface="Courier New" panose="02070309020205020404" pitchFamily="49" charset="0"/>
              </a:rPr>
              <a:t>Two ways to  define functions in </a:t>
            </a:r>
            <a:r>
              <a:rPr lang="en-US" sz="2200" dirty="0" err="1" smtClean="0">
                <a:latin typeface="+mj-lt"/>
                <a:cs typeface="Courier New" panose="02070309020205020404" pitchFamily="49" charset="0"/>
              </a:rPr>
              <a:t>Javascript</a:t>
            </a:r>
            <a:r>
              <a:rPr lang="en-US" sz="2200" dirty="0" smtClean="0">
                <a:latin typeface="+mj-lt"/>
                <a:cs typeface="Courier New" panose="02070309020205020404" pitchFamily="49" charset="0"/>
              </a:rPr>
              <a:t>:</a:t>
            </a:r>
            <a:endParaRPr lang="en-US" sz="2200" dirty="0">
              <a:latin typeface="+mj-lt"/>
              <a:cs typeface="Courier New" panose="02070309020205020404" pitchFamily="49" charset="0"/>
            </a:endParaRPr>
          </a:p>
          <a:p>
            <a:pPr marL="0" indent="0">
              <a:buNone/>
            </a:pPr>
            <a:endParaRPr lang="en-US" sz="2200" dirty="0" smtClean="0">
              <a:latin typeface="+mj-lt"/>
              <a:cs typeface="Courier New" panose="02070309020205020404" pitchFamily="49" charset="0"/>
            </a:endParaRPr>
          </a:p>
          <a:p>
            <a:pPr marL="0" indent="0">
              <a:buNone/>
            </a:pPr>
            <a:endParaRPr lang="en-US" sz="2200" dirty="0">
              <a:latin typeface="+mj-lt"/>
              <a:cs typeface="Courier New" panose="02070309020205020404" pitchFamily="49" charset="0"/>
            </a:endParaRPr>
          </a:p>
          <a:p>
            <a:pPr marL="0" indent="0">
              <a:buNone/>
            </a:pPr>
            <a:endParaRPr lang="en-US" sz="2200" dirty="0" smtClean="0">
              <a:latin typeface="+mj-lt"/>
              <a:cs typeface="Courier New" panose="02070309020205020404" pitchFamily="49" charset="0"/>
            </a:endParaRPr>
          </a:p>
          <a:p>
            <a:pPr marL="0" indent="0">
              <a:buNone/>
            </a:pPr>
            <a:endParaRPr lang="en-US" sz="2200" dirty="0">
              <a:latin typeface="+mj-lt"/>
              <a:cs typeface="Courier New" panose="02070309020205020404" pitchFamily="49" charset="0"/>
            </a:endParaRPr>
          </a:p>
          <a:p>
            <a:pPr marL="0" indent="0">
              <a:buNone/>
            </a:pPr>
            <a:endParaRPr lang="en-US" sz="2200" dirty="0" smtClean="0">
              <a:latin typeface="+mj-lt"/>
              <a:cs typeface="Courier New" panose="02070309020205020404" pitchFamily="49" charset="0"/>
            </a:endParaRPr>
          </a:p>
          <a:p>
            <a:pPr marL="0" indent="0">
              <a:buNone/>
            </a:pPr>
            <a:r>
              <a:rPr lang="en-US" sz="2200" dirty="0" smtClean="0">
                <a:latin typeface="+mj-lt"/>
                <a:cs typeface="Courier New" panose="02070309020205020404" pitchFamily="49" charset="0"/>
              </a:rPr>
              <a:t>To run the code in the function, simply call</a:t>
            </a:r>
          </a:p>
          <a:p>
            <a:pPr marL="0" indent="0">
              <a:buNone/>
            </a:pPr>
            <a:endParaRPr lang="en-US" sz="2200" dirty="0" smtClean="0">
              <a:latin typeface="+mj-lt"/>
              <a:cs typeface="Courier New" panose="02070309020205020404" pitchFamily="49" charset="0"/>
            </a:endParaRPr>
          </a:p>
          <a:p>
            <a:pPr marL="914400" lvl="2" indent="0">
              <a:buNone/>
            </a:pPr>
            <a:r>
              <a:rPr lang="en-US" sz="1800" dirty="0" smtClean="0">
                <a:latin typeface="Courier New" panose="02070309020205020404" pitchFamily="49" charset="0"/>
                <a:cs typeface="Courier New" panose="02070309020205020404" pitchFamily="49" charset="0"/>
              </a:rPr>
              <a:t>&lt;script&gt;</a:t>
            </a:r>
          </a:p>
          <a:p>
            <a:pPr marL="914400" lvl="2"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myfirstfunction</a:t>
            </a:r>
            <a:r>
              <a:rPr lang="en-US" sz="1800" dirty="0" smtClean="0">
                <a:latin typeface="Courier New" panose="02070309020205020404" pitchFamily="49" charset="0"/>
                <a:cs typeface="Courier New" panose="02070309020205020404" pitchFamily="49" charset="0"/>
              </a:rPr>
              <a:t>();</a:t>
            </a:r>
          </a:p>
          <a:p>
            <a:pPr marL="914400" lvl="2" indent="0">
              <a:buNone/>
            </a:pPr>
            <a:r>
              <a:rPr lang="en-US" sz="1800" dirty="0" smtClean="0">
                <a:latin typeface="Courier New" panose="02070309020205020404" pitchFamily="49" charset="0"/>
                <a:cs typeface="Courier New" panose="02070309020205020404" pitchFamily="49" charset="0"/>
              </a:rPr>
              <a:t>&lt;/script&gt;</a:t>
            </a:r>
          </a:p>
          <a:p>
            <a:pPr marL="0" indent="0">
              <a:buNone/>
            </a:pPr>
            <a:endParaRPr lang="en-US" sz="2200" dirty="0" smtClean="0">
              <a:latin typeface="+mj-lt"/>
              <a:cs typeface="Courier New" panose="02070309020205020404" pitchFamily="49" charset="0"/>
            </a:endParaRPr>
          </a:p>
          <a:p>
            <a:pPr marL="457200" lvl="1" indent="0">
              <a:buNone/>
            </a:pPr>
            <a:endParaRPr lang="en-US" sz="2200" dirty="0" smtClean="0">
              <a:latin typeface="+mj-lt"/>
            </a:endParaRPr>
          </a:p>
          <a:p>
            <a:pPr lvl="1"/>
            <a:endParaRPr lang="en-US" sz="2200" i="1" dirty="0" smtClean="0">
              <a:latin typeface="+mj-lt"/>
            </a:endParaRPr>
          </a:p>
          <a:p>
            <a:pPr lvl="1"/>
            <a:endParaRPr lang="en-US" sz="2200" i="1" dirty="0">
              <a:latin typeface="+mj-lt"/>
            </a:endParaRPr>
          </a:p>
        </p:txBody>
      </p:sp>
      <p:sp>
        <p:nvSpPr>
          <p:cNvPr id="5" name="TextBox 4"/>
          <p:cNvSpPr txBox="1"/>
          <p:nvPr/>
        </p:nvSpPr>
        <p:spPr>
          <a:xfrm>
            <a:off x="1042693" y="2652635"/>
            <a:ext cx="3906839"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function </a:t>
            </a:r>
            <a:r>
              <a:rPr lang="en-US" i="1" dirty="0" err="1" smtClean="0">
                <a:latin typeface="Courier New" panose="02070309020205020404" pitchFamily="49" charset="0"/>
                <a:cs typeface="Courier New" panose="02070309020205020404" pitchFamily="49" charset="0"/>
              </a:rPr>
              <a:t>myfirstfunction</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i="1" dirty="0" smtClean="0">
                <a:solidFill>
                  <a:schemeClr val="bg1">
                    <a:lumMod val="50000"/>
                  </a:schemeClr>
                </a:solidFill>
                <a:latin typeface="Courier New" panose="02070309020205020404" pitchFamily="49" charset="0"/>
                <a:cs typeface="Courier New" panose="02070309020205020404" pitchFamily="49" charset="0"/>
              </a:rPr>
              <a:t>some </a:t>
            </a:r>
            <a:r>
              <a:rPr lang="en-US" i="1" dirty="0">
                <a:solidFill>
                  <a:schemeClr val="bg1">
                    <a:lumMod val="50000"/>
                  </a:schemeClr>
                </a:solidFill>
                <a:latin typeface="Courier New" panose="02070309020205020404" pitchFamily="49" charset="0"/>
                <a:cs typeface="Courier New" panose="02070309020205020404" pitchFamily="49" charset="0"/>
              </a:rPr>
              <a:t>code to be executed</a:t>
            </a:r>
            <a:r>
              <a:rPr lang="en-US" dirty="0" smtClean="0">
                <a:solidFill>
                  <a:schemeClr val="bg1">
                    <a:lumMod val="50000"/>
                  </a:schemeClr>
                </a:solidFill>
                <a:latin typeface="Courier New" panose="02070309020205020404" pitchFamily="49" charset="0"/>
                <a:cs typeface="Courier New" panose="02070309020205020404" pitchFamily="49" charset="0"/>
              </a:rPr>
              <a:t/>
            </a:r>
            <a:br>
              <a:rPr lang="en-US" dirty="0" smtClean="0">
                <a:solidFill>
                  <a:schemeClr val="bg1">
                    <a:lumMod val="50000"/>
                  </a:schemeClr>
                </a:solidFill>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6" name="TextBox 5"/>
          <p:cNvSpPr txBox="1"/>
          <p:nvPr/>
        </p:nvSpPr>
        <p:spPr>
          <a:xfrm>
            <a:off x="6198761" y="2652635"/>
            <a:ext cx="4733988" cy="923330"/>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i="1" dirty="0" err="1" smtClean="0">
                <a:latin typeface="Courier New" panose="02070309020205020404" pitchFamily="49" charset="0"/>
                <a:cs typeface="Courier New" panose="02070309020205020404" pitchFamily="49" charset="0"/>
              </a:rPr>
              <a:t>myfirstfunction</a:t>
            </a:r>
            <a:r>
              <a:rPr lang="en-US" i="1" dirty="0" smtClean="0">
                <a:latin typeface="Courier New" panose="02070309020205020404" pitchFamily="49" charset="0"/>
                <a:cs typeface="Courier New" panose="02070309020205020404" pitchFamily="49" charset="0"/>
              </a:rPr>
              <a:t> = function</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solidFill>
                  <a:schemeClr val="bg1">
                    <a:lumMod val="50000"/>
                  </a:schemeClr>
                </a:solidFill>
                <a:latin typeface="Courier New" panose="02070309020205020404" pitchFamily="49" charset="0"/>
                <a:cs typeface="Courier New" panose="02070309020205020404" pitchFamily="49" charset="0"/>
              </a:rPr>
              <a:t>//</a:t>
            </a:r>
            <a:r>
              <a:rPr lang="en-US" i="1" dirty="0" smtClean="0">
                <a:solidFill>
                  <a:schemeClr val="bg1">
                    <a:lumMod val="50000"/>
                  </a:schemeClr>
                </a:solidFill>
                <a:latin typeface="Courier New" panose="02070309020205020404" pitchFamily="49" charset="0"/>
                <a:cs typeface="Courier New" panose="02070309020205020404" pitchFamily="49" charset="0"/>
              </a:rPr>
              <a:t>some </a:t>
            </a:r>
            <a:r>
              <a:rPr lang="en-US" i="1" dirty="0">
                <a:solidFill>
                  <a:schemeClr val="bg1">
                    <a:lumMod val="50000"/>
                  </a:schemeClr>
                </a:solidFill>
                <a:latin typeface="Courier New" panose="02070309020205020404" pitchFamily="49" charset="0"/>
                <a:cs typeface="Courier New" panose="02070309020205020404" pitchFamily="49" charset="0"/>
              </a:rPr>
              <a:t>code to be executed</a:t>
            </a:r>
            <a:r>
              <a:rPr lang="en-US" dirty="0" smtClean="0">
                <a:solidFill>
                  <a:schemeClr val="bg1">
                    <a:lumMod val="50000"/>
                  </a:schemeClr>
                </a:solidFill>
                <a:latin typeface="Courier New" panose="02070309020205020404" pitchFamily="49" charset="0"/>
                <a:cs typeface="Courier New" panose="02070309020205020404" pitchFamily="49" charset="0"/>
              </a:rPr>
              <a:t/>
            </a:r>
            <a:br>
              <a:rPr lang="en-US" dirty="0" smtClean="0">
                <a:solidFill>
                  <a:schemeClr val="bg1">
                    <a:lumMod val="50000"/>
                  </a:schemeClr>
                </a:solidFill>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38630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Functions (cont., 2)</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679704" y="1862200"/>
            <a:ext cx="10515600" cy="4995799"/>
          </a:xfrm>
        </p:spPr>
        <p:txBody>
          <a:bodyPr>
            <a:normAutofit/>
          </a:bodyPr>
          <a:lstStyle/>
          <a:p>
            <a:pPr marL="0" indent="0">
              <a:buNone/>
            </a:pPr>
            <a:r>
              <a:rPr lang="en-US" sz="2200" dirty="0" smtClean="0">
                <a:latin typeface="+mj-lt"/>
                <a:cs typeface="Courier New" panose="02070309020205020404" pitchFamily="49" charset="0"/>
              </a:rPr>
              <a:t>You don’t always need functions!</a:t>
            </a:r>
          </a:p>
          <a:p>
            <a:pPr marL="0" indent="0">
              <a:buNone/>
            </a:pPr>
            <a:r>
              <a:rPr lang="en-US" sz="2200" dirty="0" smtClean="0">
                <a:latin typeface="+mj-lt"/>
                <a:cs typeface="Courier New" panose="02070309020205020404" pitchFamily="49" charset="0"/>
              </a:rPr>
              <a:t>Any code in the script tag is automatically run as the page ‘reaches’ the script tag.  </a:t>
            </a:r>
          </a:p>
          <a:p>
            <a:pPr marL="0" indent="0">
              <a:buNone/>
            </a:pPr>
            <a:endParaRPr lang="en-US" sz="2200" dirty="0" smtClean="0">
              <a:latin typeface="+mj-lt"/>
              <a:cs typeface="Courier New" panose="02070309020205020404" pitchFamily="49" charset="0"/>
            </a:endParaRPr>
          </a:p>
          <a:p>
            <a:pPr marL="2743200" lvl="6" indent="0">
              <a:buNone/>
            </a:pPr>
            <a:r>
              <a:rPr lang="en-US" dirty="0" smtClean="0">
                <a:latin typeface="Courier New" panose="02070309020205020404" pitchFamily="49" charset="0"/>
                <a:cs typeface="Courier New" panose="02070309020205020404" pitchFamily="49" charset="0"/>
              </a:rPr>
              <a:t>&lt;script&gt;</a:t>
            </a:r>
          </a:p>
          <a:p>
            <a:pPr marL="2743200" lvl="6" indent="0">
              <a:buNone/>
            </a:pPr>
            <a:r>
              <a:rPr lang="en-US" dirty="0" smtClean="0">
                <a:latin typeface="Courier New" panose="02070309020205020404" pitchFamily="49" charset="0"/>
                <a:cs typeface="Courier New" panose="02070309020205020404" pitchFamily="49" charset="0"/>
              </a:rPr>
              <a:t>	alert(“Hello world”);</a:t>
            </a:r>
          </a:p>
          <a:p>
            <a:pPr marL="2743200" lvl="6"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//This code is run as the page </a:t>
            </a:r>
            <a:r>
              <a:rPr lang="en-US" dirty="0" err="1" smtClean="0">
                <a:latin typeface="Courier New" panose="02070309020205020404" pitchFamily="49" charset="0"/>
                <a:cs typeface="Courier New" panose="02070309020205020404" pitchFamily="49" charset="0"/>
              </a:rPr>
              <a:t>redners</a:t>
            </a:r>
            <a:endParaRPr lang="en-US" dirty="0" smtClean="0">
              <a:latin typeface="Courier New" panose="02070309020205020404" pitchFamily="49" charset="0"/>
              <a:cs typeface="Courier New" panose="02070309020205020404" pitchFamily="49" charset="0"/>
            </a:endParaRPr>
          </a:p>
          <a:p>
            <a:pPr marL="2743200" lvl="6" indent="0">
              <a:buNone/>
            </a:pPr>
            <a:r>
              <a:rPr lang="en-US" dirty="0" smtClean="0">
                <a:latin typeface="Courier New" panose="02070309020205020404" pitchFamily="49" charset="0"/>
                <a:cs typeface="Courier New" panose="02070309020205020404" pitchFamily="49" charset="0"/>
              </a:rPr>
              <a:t>&lt;/script&gt;</a:t>
            </a:r>
          </a:p>
          <a:p>
            <a:pPr marL="457200" lvl="1" indent="0">
              <a:buNone/>
            </a:pPr>
            <a:endParaRPr lang="en-US" sz="2200" dirty="0" smtClean="0">
              <a:latin typeface="+mj-lt"/>
            </a:endParaRPr>
          </a:p>
          <a:p>
            <a:pPr marL="457200" lvl="1" indent="0">
              <a:buNone/>
            </a:pPr>
            <a:r>
              <a:rPr lang="en-US" sz="2200" b="1" dirty="0" smtClean="0">
                <a:latin typeface="+mj-lt"/>
              </a:rPr>
              <a:t>Why use functions?</a:t>
            </a:r>
            <a:endParaRPr lang="en-US" sz="2200" b="1" i="1" dirty="0" smtClean="0">
              <a:latin typeface="+mj-lt"/>
            </a:endParaRPr>
          </a:p>
          <a:p>
            <a:pPr lvl="1"/>
            <a:r>
              <a:rPr lang="en-US" sz="2000" dirty="0" smtClean="0">
                <a:latin typeface="+mj-lt"/>
              </a:rPr>
              <a:t>To pass in arguments and prevent code redundancy/repetition.</a:t>
            </a:r>
          </a:p>
          <a:p>
            <a:pPr lvl="1"/>
            <a:r>
              <a:rPr lang="en-US" sz="2000" dirty="0" smtClean="0">
                <a:latin typeface="+mj-lt"/>
              </a:rPr>
              <a:t>To use functions that have already been written for you.</a:t>
            </a:r>
          </a:p>
          <a:p>
            <a:pPr lvl="1"/>
            <a:r>
              <a:rPr lang="en-US" sz="2000" dirty="0" smtClean="0">
                <a:latin typeface="+mj-lt"/>
              </a:rPr>
              <a:t>To make your code better! (and other reasons)</a:t>
            </a:r>
            <a:endParaRPr lang="en-US" sz="2000" dirty="0">
              <a:latin typeface="+mj-lt"/>
            </a:endParaRPr>
          </a:p>
        </p:txBody>
      </p:sp>
    </p:spTree>
    <p:extLst>
      <p:ext uri="{BB962C8B-B14F-4D97-AF65-F5344CB8AC3E}">
        <p14:creationId xmlns:p14="http://schemas.microsoft.com/office/powerpoint/2010/main" val="1853869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Variables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679704" y="1862201"/>
            <a:ext cx="10515600" cy="4745864"/>
          </a:xfrm>
        </p:spPr>
        <p:txBody>
          <a:bodyPr>
            <a:normAutofit/>
          </a:bodyPr>
          <a:lstStyle/>
          <a:p>
            <a:pPr marL="0" indent="0">
              <a:buNone/>
            </a:pPr>
            <a:r>
              <a:rPr lang="en-US" sz="2200" dirty="0" err="1" smtClean="0">
                <a:latin typeface="+mj-lt"/>
                <a:cs typeface="Courier New" panose="02070309020205020404" pitchFamily="49" charset="0"/>
              </a:rPr>
              <a:t>Javascript</a:t>
            </a:r>
            <a:r>
              <a:rPr lang="en-US" sz="2200" dirty="0" smtClean="0">
                <a:latin typeface="+mj-lt"/>
                <a:cs typeface="Courier New" panose="02070309020205020404" pitchFamily="49" charset="0"/>
              </a:rPr>
              <a:t> allows you to store </a:t>
            </a:r>
            <a:r>
              <a:rPr lang="en-US" sz="2200" b="1" dirty="0" smtClean="0">
                <a:latin typeface="+mj-lt"/>
                <a:cs typeface="Courier New" panose="02070309020205020404" pitchFamily="49" charset="0"/>
              </a:rPr>
              <a:t>variables</a:t>
            </a:r>
            <a:r>
              <a:rPr lang="en-US" sz="2200" dirty="0" smtClean="0">
                <a:latin typeface="+mj-lt"/>
                <a:cs typeface="Courier New" panose="02070309020205020404" pitchFamily="49" charset="0"/>
              </a:rPr>
              <a:t> (values) to be used and manipulated later.  Creating a variable involves </a:t>
            </a:r>
            <a:r>
              <a:rPr lang="en-US" sz="2200" i="1" dirty="0" smtClean="0">
                <a:latin typeface="+mj-lt"/>
                <a:cs typeface="Courier New" panose="02070309020205020404" pitchFamily="49" charset="0"/>
              </a:rPr>
              <a:t>declaring </a:t>
            </a:r>
            <a:r>
              <a:rPr lang="en-US" sz="2200" dirty="0" smtClean="0">
                <a:latin typeface="+mj-lt"/>
                <a:cs typeface="Courier New" panose="02070309020205020404" pitchFamily="49" charset="0"/>
              </a:rPr>
              <a:t>a variable and </a:t>
            </a:r>
            <a:r>
              <a:rPr lang="en-US" sz="2200" i="1" dirty="0" smtClean="0">
                <a:latin typeface="+mj-lt"/>
                <a:cs typeface="Courier New" panose="02070309020205020404" pitchFamily="49" charset="0"/>
              </a:rPr>
              <a:t>naming</a:t>
            </a:r>
            <a:r>
              <a:rPr lang="en-US" sz="2200" dirty="0" smtClean="0">
                <a:latin typeface="+mj-lt"/>
                <a:cs typeface="Courier New" panose="02070309020205020404" pitchFamily="49" charset="0"/>
              </a:rPr>
              <a:t> the variable. </a:t>
            </a:r>
            <a:r>
              <a:rPr lang="en-US" sz="2200" dirty="0" err="1" smtClean="0">
                <a:latin typeface="+mj-lt"/>
                <a:cs typeface="Courier New" panose="02070309020205020404" pitchFamily="49" charset="0"/>
              </a:rPr>
              <a:t>Javascript</a:t>
            </a:r>
            <a:r>
              <a:rPr lang="en-US" sz="2200" dirty="0" smtClean="0">
                <a:latin typeface="+mj-lt"/>
                <a:cs typeface="Courier New" panose="02070309020205020404" pitchFamily="49" charset="0"/>
              </a:rPr>
              <a:t> is dynamically typed (so you don’t need to declare what </a:t>
            </a:r>
            <a:r>
              <a:rPr lang="en-US" sz="2200" i="1" dirty="0" smtClean="0">
                <a:latin typeface="+mj-lt"/>
                <a:cs typeface="Courier New" panose="02070309020205020404" pitchFamily="49" charset="0"/>
              </a:rPr>
              <a:t>type</a:t>
            </a:r>
            <a:r>
              <a:rPr lang="en-US" sz="2200" dirty="0" smtClean="0">
                <a:latin typeface="+mj-lt"/>
                <a:cs typeface="Courier New" panose="02070309020205020404" pitchFamily="49" charset="0"/>
              </a:rPr>
              <a:t> of value it is):</a:t>
            </a:r>
          </a:p>
          <a:p>
            <a:pPr marL="0" indent="0">
              <a:buNone/>
            </a:pPr>
            <a:endParaRPr lang="en-US" sz="2200" dirty="0" smtClean="0">
              <a:latin typeface="+mj-lt"/>
              <a:cs typeface="Courier New" panose="02070309020205020404" pitchFamily="49" charset="0"/>
            </a:endParaRPr>
          </a:p>
          <a:p>
            <a:pPr marL="2743200" lvl="6" indent="0">
              <a:buNone/>
            </a:pPr>
            <a:r>
              <a:rPr lang="en-US" dirty="0" smtClean="0">
                <a:latin typeface="Courier New" panose="02070309020205020404" pitchFamily="49" charset="0"/>
                <a:cs typeface="Courier New" panose="02070309020205020404" pitchFamily="49" charset="0"/>
              </a:rPr>
              <a:t>&lt;script&gt;</a:t>
            </a:r>
          </a:p>
          <a:p>
            <a:pPr marL="2743200" lvl="6"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num1 = 1;</a:t>
            </a:r>
          </a:p>
          <a:p>
            <a:pPr marL="2743200" lvl="6"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num2 = 2;</a:t>
            </a:r>
          </a:p>
          <a:p>
            <a:pPr marL="2743200" lvl="6"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string = “two”;</a:t>
            </a:r>
          </a:p>
          <a:p>
            <a:pPr marL="2743200" lvl="6"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bool</a:t>
            </a:r>
            <a:r>
              <a:rPr lang="en-US" dirty="0" smtClean="0">
                <a:latin typeface="Courier New" panose="02070309020205020404" pitchFamily="49" charset="0"/>
                <a:cs typeface="Courier New" panose="02070309020205020404" pitchFamily="49" charset="0"/>
              </a:rPr>
              <a:t> = false;</a:t>
            </a:r>
          </a:p>
          <a:p>
            <a:pPr marL="2743200" lvl="6" indent="0">
              <a:buNone/>
            </a:pPr>
            <a:r>
              <a:rPr lang="en-US" dirty="0" smtClean="0">
                <a:latin typeface="Courier New" panose="02070309020205020404" pitchFamily="49" charset="0"/>
                <a:cs typeface="Courier New" panose="02070309020205020404" pitchFamily="49" charset="0"/>
              </a:rPr>
              <a:t> &lt;/script&gt;</a:t>
            </a:r>
          </a:p>
          <a:p>
            <a:pPr marL="457200" lvl="1" indent="0">
              <a:buNone/>
            </a:pPr>
            <a:endParaRPr lang="en-US" sz="2200" dirty="0" smtClean="0">
              <a:latin typeface="+mj-lt"/>
            </a:endParaRPr>
          </a:p>
          <a:p>
            <a:pPr marL="457200" lvl="1" indent="0">
              <a:buNone/>
            </a:pPr>
            <a:r>
              <a:rPr lang="en-US" sz="2200" b="1" dirty="0" smtClean="0">
                <a:latin typeface="+mj-lt"/>
              </a:rPr>
              <a:t>Do you need to use </a:t>
            </a:r>
            <a:r>
              <a:rPr lang="en-US" sz="2200" b="1" dirty="0" err="1" smtClean="0">
                <a:latin typeface="+mj-lt"/>
              </a:rPr>
              <a:t>var</a:t>
            </a:r>
            <a:r>
              <a:rPr lang="en-US" sz="2200" b="1" dirty="0" smtClean="0">
                <a:latin typeface="+mj-lt"/>
              </a:rPr>
              <a:t> when declaring the variable for the first time?</a:t>
            </a:r>
          </a:p>
          <a:p>
            <a:pPr marL="457200" lvl="1" indent="0">
              <a:buNone/>
            </a:pPr>
            <a:r>
              <a:rPr lang="en-US" sz="2200" dirty="0" smtClean="0">
                <a:latin typeface="+mj-lt"/>
              </a:rPr>
              <a:t>Generally, yes.  While your code may work without the ‘</a:t>
            </a:r>
            <a:r>
              <a:rPr lang="en-US" sz="2200" dirty="0" err="1" smtClean="0">
                <a:latin typeface="+mj-lt"/>
              </a:rPr>
              <a:t>var</a:t>
            </a:r>
            <a:r>
              <a:rPr lang="en-US" sz="2200" dirty="0" smtClean="0">
                <a:latin typeface="+mj-lt"/>
              </a:rPr>
              <a:t>’ declaration, the scope of your variable is global.  Unless you know what you’re doing, always use var.</a:t>
            </a:r>
            <a:endParaRPr lang="en-US" sz="2000" dirty="0">
              <a:latin typeface="+mj-lt"/>
            </a:endParaRPr>
          </a:p>
        </p:txBody>
      </p:sp>
    </p:spTree>
    <p:extLst>
      <p:ext uri="{BB962C8B-B14F-4D97-AF65-F5344CB8AC3E}">
        <p14:creationId xmlns:p14="http://schemas.microsoft.com/office/powerpoint/2010/main" val="570634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Variable Scope</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679704" y="1862201"/>
            <a:ext cx="10515600" cy="4745864"/>
          </a:xfrm>
        </p:spPr>
        <p:txBody>
          <a:bodyPr>
            <a:normAutofit/>
          </a:bodyPr>
          <a:lstStyle/>
          <a:p>
            <a:pPr marL="0" indent="0">
              <a:buNone/>
            </a:pPr>
            <a:r>
              <a:rPr lang="en-US" sz="2200" dirty="0" err="1" smtClean="0">
                <a:latin typeface="+mj-lt"/>
                <a:cs typeface="Courier New" panose="02070309020205020404" pitchFamily="49" charset="0"/>
              </a:rPr>
              <a:t>Javascript</a:t>
            </a:r>
            <a:r>
              <a:rPr lang="en-US" sz="2200" dirty="0" smtClean="0">
                <a:latin typeface="+mj-lt"/>
                <a:cs typeface="Courier New" panose="02070309020205020404" pitchFamily="49" charset="0"/>
              </a:rPr>
              <a:t> variables have the scope in which they are declared:</a:t>
            </a:r>
          </a:p>
          <a:p>
            <a:pPr marL="0" indent="0">
              <a:buNone/>
            </a:pPr>
            <a:endParaRPr lang="en-US" sz="2200" dirty="0" smtClean="0">
              <a:latin typeface="+mj-lt"/>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&lt;script&gt;</a:t>
            </a:r>
          </a:p>
          <a:p>
            <a:pPr marL="457200" lvl="1" indent="0">
              <a:buNone/>
            </a:pP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 = "global"; </a:t>
            </a:r>
            <a:endParaRPr lang="en-US" sz="1600" dirty="0" smtClean="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function go</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 = "local"; </a:t>
            </a:r>
            <a:endParaRPr lang="en-US" sz="1600" dirty="0" smtClean="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a:t>
            </a:r>
          </a:p>
          <a:p>
            <a:pPr marL="457200" lvl="1" indent="0">
              <a:buNone/>
            </a:pPr>
            <a:endParaRPr lang="en-US" sz="1600" dirty="0" smtClean="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go();</a:t>
            </a:r>
          </a:p>
          <a:p>
            <a:pPr marL="457200" lvl="1" indent="0">
              <a:buNone/>
            </a:pPr>
            <a:endParaRPr lang="en-US" sz="1600" dirty="0" smtClean="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alert(g); </a:t>
            </a:r>
            <a:r>
              <a:rPr lang="en-US" sz="1600" dirty="0" smtClean="0">
                <a:solidFill>
                  <a:schemeClr val="bg1">
                    <a:lumMod val="50000"/>
                  </a:schemeClr>
                </a:solidFill>
                <a:latin typeface="Courier New" panose="02070309020205020404" pitchFamily="49" charset="0"/>
                <a:cs typeface="Courier New" panose="02070309020205020404" pitchFamily="49" charset="0"/>
              </a:rPr>
              <a:t>// alerts with ‘global’</a:t>
            </a:r>
          </a:p>
          <a:p>
            <a:pPr marL="457200" lvl="1" indent="0">
              <a:buNone/>
            </a:pPr>
            <a:r>
              <a:rPr lang="en-US" sz="1600" dirty="0" smtClean="0">
                <a:latin typeface="Courier New" panose="02070309020205020404" pitchFamily="49" charset="0"/>
                <a:cs typeface="Courier New" panose="02070309020205020404" pitchFamily="49" charset="0"/>
              </a:rPr>
              <a:t>alert(l</a:t>
            </a:r>
            <a:r>
              <a:rPr lang="en-US" sz="1600" dirty="0">
                <a:latin typeface="Courier New" panose="02070309020205020404" pitchFamily="49" charset="0"/>
                <a:cs typeface="Courier New" panose="02070309020205020404" pitchFamily="49" charset="0"/>
              </a:rPr>
              <a:t>); </a:t>
            </a:r>
            <a:r>
              <a:rPr lang="en-US" sz="1600" dirty="0">
                <a:solidFill>
                  <a:schemeClr val="bg1">
                    <a:lumMod val="50000"/>
                  </a:schemeClr>
                </a:solidFill>
                <a:latin typeface="Courier New" panose="02070309020205020404" pitchFamily="49" charset="0"/>
                <a:cs typeface="Courier New" panose="02070309020205020404" pitchFamily="49" charset="0"/>
              </a:rPr>
              <a:t>// throws a reference </a:t>
            </a:r>
            <a:r>
              <a:rPr lang="en-US" sz="1600" dirty="0" smtClean="0">
                <a:solidFill>
                  <a:schemeClr val="bg1">
                    <a:lumMod val="50000"/>
                  </a:schemeClr>
                </a:solidFill>
                <a:latin typeface="Courier New" panose="02070309020205020404" pitchFamily="49" charset="0"/>
                <a:cs typeface="Courier New" panose="02070309020205020404" pitchFamily="49" charset="0"/>
              </a:rPr>
              <a:t>error</a:t>
            </a:r>
            <a:endParaRPr lang="en-US" sz="1600" dirty="0">
              <a:latin typeface="+mj-lt"/>
            </a:endParaRPr>
          </a:p>
          <a:p>
            <a:pPr marL="0" indent="0">
              <a:buNone/>
            </a:pPr>
            <a:r>
              <a:rPr lang="en-US" sz="1600" dirty="0" smtClean="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649180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Basic Operations in JS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679704" y="1862201"/>
            <a:ext cx="10515600" cy="4745864"/>
          </a:xfrm>
        </p:spPr>
        <p:txBody>
          <a:bodyPr>
            <a:normAutofit/>
          </a:bodyPr>
          <a:lstStyle/>
          <a:p>
            <a:pPr marL="0" indent="0">
              <a:buNone/>
            </a:pPr>
            <a:endParaRPr lang="en-US" sz="2200" dirty="0" smtClean="0">
              <a:latin typeface="+mj-lt"/>
              <a:cs typeface="Courier New" panose="02070309020205020404" pitchFamily="49" charset="0"/>
            </a:endParaRPr>
          </a:p>
          <a:p>
            <a:pPr marL="2743200" lvl="6" indent="0">
              <a:buNone/>
            </a:pPr>
            <a:r>
              <a:rPr lang="en-US" dirty="0" smtClean="0">
                <a:latin typeface="Courier New" panose="02070309020205020404" pitchFamily="49" charset="0"/>
                <a:cs typeface="Courier New" panose="02070309020205020404" pitchFamily="49" charset="0"/>
              </a:rPr>
              <a:t>&lt;script&gt;</a:t>
            </a:r>
          </a:p>
          <a:p>
            <a:pPr marL="2743200" lvl="6"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num1 = 1;</a:t>
            </a:r>
          </a:p>
          <a:p>
            <a:pPr marL="2743200" lvl="6"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num2 = 2;</a:t>
            </a:r>
          </a:p>
          <a:p>
            <a:pPr marL="2743200" lvl="6"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str2 = “two”;</a:t>
            </a:r>
          </a:p>
          <a:p>
            <a:pPr marL="2743200" lvl="6"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str3 = “three”;</a:t>
            </a:r>
          </a:p>
          <a:p>
            <a:pPr marL="2743200" lvl="6"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bool</a:t>
            </a:r>
            <a:r>
              <a:rPr lang="en-US" dirty="0" smtClean="0">
                <a:latin typeface="Courier New" panose="02070309020205020404" pitchFamily="49" charset="0"/>
                <a:cs typeface="Courier New" panose="02070309020205020404" pitchFamily="49" charset="0"/>
              </a:rPr>
              <a:t> = false;</a:t>
            </a:r>
          </a:p>
          <a:p>
            <a:pPr marL="2743200" lvl="6" indent="0">
              <a:buNone/>
            </a:pPr>
            <a:r>
              <a:rPr lang="en-US" dirty="0">
                <a:solidFill>
                  <a:schemeClr val="bg1">
                    <a:lumMod val="50000"/>
                  </a:schemeClr>
                </a:solidFill>
                <a:latin typeface="Courier New" panose="02070309020205020404" pitchFamily="49" charset="0"/>
                <a:cs typeface="Courier New" panose="02070309020205020404" pitchFamily="49" charset="0"/>
              </a:rPr>
              <a:t>	</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2743200" lvl="6" indent="0">
              <a:buNone/>
            </a:pPr>
            <a:r>
              <a:rPr lang="en-US" dirty="0" smtClean="0">
                <a:solidFill>
                  <a:schemeClr val="bg1">
                    <a:lumMod val="50000"/>
                  </a:schemeClr>
                </a:solidFill>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num3 = num1 * num2;   </a:t>
            </a:r>
            <a:r>
              <a:rPr lang="en-US" dirty="0" smtClean="0">
                <a:solidFill>
                  <a:schemeClr val="bg1">
                    <a:lumMod val="50000"/>
                  </a:schemeClr>
                </a:solidFill>
                <a:latin typeface="Courier New" panose="02070309020205020404" pitchFamily="49" charset="0"/>
                <a:cs typeface="Courier New" panose="02070309020205020404" pitchFamily="49" charset="0"/>
              </a:rPr>
              <a:t>// 2</a:t>
            </a:r>
          </a:p>
          <a:p>
            <a:pPr marL="2743200" lvl="6" indent="0">
              <a:buNone/>
            </a:pP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foo = str2 + str3;    </a:t>
            </a:r>
            <a:r>
              <a:rPr lang="en-US" dirty="0" smtClean="0">
                <a:solidFill>
                  <a:schemeClr val="bg1">
                    <a:lumMod val="50000"/>
                  </a:schemeClr>
                </a:solidFill>
                <a:latin typeface="Courier New" panose="02070309020205020404" pitchFamily="49" charset="0"/>
                <a:cs typeface="Courier New" panose="02070309020205020404" pitchFamily="49" charset="0"/>
              </a:rPr>
              <a:t>// </a:t>
            </a:r>
            <a:r>
              <a:rPr lang="en-US" dirty="0" err="1" smtClean="0">
                <a:solidFill>
                  <a:schemeClr val="bg1">
                    <a:lumMod val="50000"/>
                  </a:schemeClr>
                </a:solidFill>
                <a:latin typeface="Courier New" panose="02070309020205020404" pitchFamily="49" charset="0"/>
                <a:cs typeface="Courier New" panose="02070309020205020404" pitchFamily="49" charset="0"/>
              </a:rPr>
              <a:t>twothree</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2743200" lvl="6" indent="0">
              <a:buNone/>
            </a:pP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bar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bool</a:t>
            </a:r>
            <a:r>
              <a:rPr lang="en-US" dirty="0" smtClean="0">
                <a:latin typeface="Courier New" panose="02070309020205020404" pitchFamily="49" charset="0"/>
                <a:cs typeface="Courier New" panose="02070309020205020404" pitchFamily="49" charset="0"/>
              </a:rPr>
              <a:t>;          </a:t>
            </a:r>
            <a:r>
              <a:rPr lang="en-US" dirty="0" smtClean="0">
                <a:solidFill>
                  <a:schemeClr val="bg1">
                    <a:lumMod val="50000"/>
                  </a:schemeClr>
                </a:solidFill>
                <a:latin typeface="Courier New" panose="02070309020205020404" pitchFamily="49" charset="0"/>
                <a:cs typeface="Courier New" panose="02070309020205020404" pitchFamily="49" charset="0"/>
              </a:rPr>
              <a:t>// true</a:t>
            </a:r>
            <a:endParaRPr lang="en-US" dirty="0">
              <a:solidFill>
                <a:schemeClr val="bg1">
                  <a:lumMod val="50000"/>
                </a:schemeClr>
              </a:solidFill>
              <a:latin typeface="Courier New" panose="02070309020205020404" pitchFamily="49" charset="0"/>
              <a:cs typeface="Courier New" panose="02070309020205020404" pitchFamily="49" charset="0"/>
            </a:endParaRPr>
          </a:p>
          <a:p>
            <a:pPr marL="2743200" lvl="6"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 = num1 + str3;    </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smtClean="0">
                <a:solidFill>
                  <a:schemeClr val="bg1">
                    <a:lumMod val="50000"/>
                  </a:schemeClr>
                </a:solidFill>
                <a:latin typeface="Courier New" panose="02070309020205020404" pitchFamily="49" charset="0"/>
                <a:cs typeface="Courier New" panose="02070309020205020404" pitchFamily="49" charset="0"/>
              </a:rPr>
              <a:t>1three</a:t>
            </a:r>
            <a:endParaRPr lang="en-US" i="1" dirty="0">
              <a:solidFill>
                <a:schemeClr val="bg1">
                  <a:lumMod val="50000"/>
                </a:schemeClr>
              </a:solidFill>
              <a:latin typeface="Courier New" panose="02070309020205020404" pitchFamily="49" charset="0"/>
              <a:cs typeface="Courier New" panose="02070309020205020404" pitchFamily="49" charset="0"/>
            </a:endParaRPr>
          </a:p>
          <a:p>
            <a:pPr marL="2743200" lvl="6" indent="0">
              <a:buNone/>
            </a:pP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2743200" lvl="6" indent="0">
              <a:buNone/>
            </a:pPr>
            <a:r>
              <a:rPr lang="en-US" dirty="0" smtClean="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2353422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Before we begin</a:t>
            </a:r>
            <a:endParaRPr lang="en-US" dirty="0">
              <a:latin typeface="Kozuka Gothic Pro EL" panose="020B0200000000000000" pitchFamily="34" charset="-128"/>
              <a:ea typeface="Kozuka Gothic Pro EL" panose="020B0200000000000000" pitchFamily="34"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8780622"/>
              </p:ext>
            </p:extLst>
          </p:nvPr>
        </p:nvGraphicFramePr>
        <p:xfrm>
          <a:off x="838200" y="4607625"/>
          <a:ext cx="10431483" cy="1569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Chro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1309" y="2375065"/>
            <a:ext cx="3338355" cy="108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771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Arrays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679704" y="1862201"/>
            <a:ext cx="10515600" cy="4745864"/>
          </a:xfrm>
        </p:spPr>
        <p:txBody>
          <a:bodyPr>
            <a:normAutofit lnSpcReduction="10000"/>
          </a:bodyPr>
          <a:lstStyle/>
          <a:p>
            <a:pPr marL="0" indent="0">
              <a:buNone/>
            </a:pPr>
            <a:r>
              <a:rPr lang="en-US" sz="2200" dirty="0" err="1" smtClean="0">
                <a:latin typeface="+mj-lt"/>
                <a:cs typeface="Courier New" panose="02070309020205020404" pitchFamily="49" charset="0"/>
              </a:rPr>
              <a:t>Javascript</a:t>
            </a:r>
            <a:r>
              <a:rPr lang="en-US" sz="2200" dirty="0" smtClean="0">
                <a:latin typeface="+mj-lt"/>
                <a:cs typeface="Courier New" panose="02070309020205020404" pitchFamily="49" charset="0"/>
              </a:rPr>
              <a:t> allows you to create </a:t>
            </a:r>
            <a:r>
              <a:rPr lang="en-US" sz="2200" b="1" dirty="0" smtClean="0">
                <a:latin typeface="+mj-lt"/>
                <a:cs typeface="Courier New" panose="02070309020205020404" pitchFamily="49" charset="0"/>
              </a:rPr>
              <a:t>arrays</a:t>
            </a:r>
            <a:r>
              <a:rPr lang="en-US" sz="2200" dirty="0" smtClean="0">
                <a:latin typeface="+mj-lt"/>
                <a:cs typeface="Courier New" panose="02070309020205020404" pitchFamily="49" charset="0"/>
              </a:rPr>
              <a:t> which can store related values. Creating an array is similar to creating a variable:</a:t>
            </a:r>
          </a:p>
          <a:p>
            <a:pPr marL="0" indent="0">
              <a:buNone/>
            </a:pPr>
            <a:endParaRPr lang="en-US" sz="2200" dirty="0" smtClean="0">
              <a:latin typeface="+mj-lt"/>
              <a:cs typeface="Courier New" panose="02070309020205020404" pitchFamily="49" charset="0"/>
            </a:endParaRPr>
          </a:p>
          <a:p>
            <a:pPr marL="2743200" lvl="6" indent="0">
              <a:buNone/>
            </a:pPr>
            <a:r>
              <a:rPr lang="en-US" dirty="0" smtClean="0">
                <a:latin typeface="Courier New" panose="02070309020205020404" pitchFamily="49" charset="0"/>
                <a:cs typeface="Courier New" panose="02070309020205020404" pitchFamily="49" charset="0"/>
              </a:rPr>
              <a:t>&lt;script&gt;</a:t>
            </a:r>
          </a:p>
          <a:p>
            <a:pPr marL="2743200" lvl="6"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days = [‘Mon’,</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‘Tue’, ‘Wed’] </a:t>
            </a:r>
          </a:p>
          <a:p>
            <a:pPr marL="2743200" lvl="6"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alert(days[0]); </a:t>
            </a:r>
            <a:r>
              <a:rPr lang="en-US" dirty="0">
                <a:solidFill>
                  <a:schemeClr val="bg1">
                    <a:lumMod val="50000"/>
                  </a:schemeClr>
                </a:solidFill>
                <a:latin typeface="Courier New" panose="02070309020205020404" pitchFamily="49" charset="0"/>
                <a:cs typeface="Courier New" panose="02070309020205020404" pitchFamily="49" charset="0"/>
              </a:rPr>
              <a:t>//alerts user </a:t>
            </a:r>
            <a:r>
              <a:rPr lang="en-US" dirty="0" smtClean="0">
                <a:solidFill>
                  <a:schemeClr val="bg1">
                    <a:lumMod val="50000"/>
                  </a:schemeClr>
                </a:solidFill>
                <a:latin typeface="Courier New" panose="02070309020205020404" pitchFamily="49" charset="0"/>
                <a:cs typeface="Courier New" panose="02070309020205020404" pitchFamily="49" charset="0"/>
              </a:rPr>
              <a:t>with ‘Mon’</a:t>
            </a:r>
            <a:endParaRPr lang="en-US" dirty="0" smtClean="0">
              <a:latin typeface="Courier New" panose="02070309020205020404" pitchFamily="49" charset="0"/>
              <a:cs typeface="Courier New" panose="02070309020205020404" pitchFamily="49" charset="0"/>
            </a:endParaRPr>
          </a:p>
          <a:p>
            <a:pPr marL="2743200" lvl="6"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foo = days[1]+days[2]; </a:t>
            </a:r>
            <a:r>
              <a:rPr lang="en-US" dirty="0" smtClean="0">
                <a:solidFill>
                  <a:schemeClr val="bg1">
                    <a:lumMod val="50000"/>
                  </a:schemeClr>
                </a:solidFill>
                <a:latin typeface="Courier New" panose="02070309020205020404" pitchFamily="49" charset="0"/>
                <a:cs typeface="Courier New" panose="02070309020205020404" pitchFamily="49" charset="0"/>
              </a:rPr>
              <a:t>// </a:t>
            </a:r>
            <a:r>
              <a:rPr lang="en-US" dirty="0" err="1" smtClean="0">
                <a:solidFill>
                  <a:schemeClr val="bg1">
                    <a:lumMod val="50000"/>
                  </a:schemeClr>
                </a:solidFill>
                <a:latin typeface="Courier New" panose="02070309020205020404" pitchFamily="49" charset="0"/>
                <a:cs typeface="Courier New" panose="02070309020205020404" pitchFamily="49" charset="0"/>
              </a:rPr>
              <a:t>TueWed</a:t>
            </a:r>
            <a:endParaRPr lang="en-US" dirty="0" smtClean="0">
              <a:solidFill>
                <a:schemeClr val="bg1">
                  <a:lumMod val="50000"/>
                </a:schemeClr>
              </a:solidFill>
              <a:latin typeface="Courier New" panose="02070309020205020404" pitchFamily="49" charset="0"/>
              <a:cs typeface="Courier New" panose="02070309020205020404" pitchFamily="49" charset="0"/>
            </a:endParaRPr>
          </a:p>
          <a:p>
            <a:pPr marL="2743200" lvl="6" indent="0">
              <a:buNone/>
            </a:pP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alert(</a:t>
            </a:r>
            <a:r>
              <a:rPr lang="en-US" dirty="0" err="1" smtClean="0">
                <a:latin typeface="Courier New" panose="02070309020205020404" pitchFamily="49" charset="0"/>
                <a:cs typeface="Courier New" panose="02070309020205020404" pitchFamily="49" charset="0"/>
              </a:rPr>
              <a:t>days.length</a:t>
            </a:r>
            <a:r>
              <a:rPr lang="en-US" dirty="0" smtClean="0">
                <a:latin typeface="Courier New" panose="02070309020205020404" pitchFamily="49" charset="0"/>
                <a:cs typeface="Courier New" panose="02070309020205020404" pitchFamily="49" charset="0"/>
              </a:rPr>
              <a:t>); </a:t>
            </a:r>
            <a:r>
              <a:rPr lang="en-US" dirty="0">
                <a:solidFill>
                  <a:schemeClr val="bg1">
                    <a:lumMod val="50000"/>
                  </a:schemeClr>
                </a:solidFill>
                <a:latin typeface="Courier New" panose="02070309020205020404" pitchFamily="49" charset="0"/>
                <a:cs typeface="Courier New" panose="02070309020205020404" pitchFamily="49" charset="0"/>
              </a:rPr>
              <a:t>//alerts user </a:t>
            </a:r>
            <a:r>
              <a:rPr lang="en-US" dirty="0" smtClean="0">
                <a:solidFill>
                  <a:schemeClr val="bg1">
                    <a:lumMod val="50000"/>
                  </a:schemeClr>
                </a:solidFill>
                <a:latin typeface="Courier New" panose="02070309020205020404" pitchFamily="49" charset="0"/>
                <a:cs typeface="Courier New" panose="02070309020205020404" pitchFamily="49" charset="0"/>
              </a:rPr>
              <a:t>with 3</a:t>
            </a:r>
          </a:p>
          <a:p>
            <a:pPr marL="2743200" lvl="6" indent="0">
              <a:buNone/>
            </a:pPr>
            <a:r>
              <a:rPr lang="en-US" dirty="0" smtClean="0">
                <a:latin typeface="Courier New" panose="02070309020205020404" pitchFamily="49" charset="0"/>
                <a:cs typeface="Courier New" panose="02070309020205020404" pitchFamily="49" charset="0"/>
              </a:rPr>
              <a:t>&lt;/script&gt;</a:t>
            </a:r>
          </a:p>
          <a:p>
            <a:pPr marL="457200" lvl="1" indent="0">
              <a:buNone/>
            </a:pPr>
            <a:endParaRPr lang="en-US" sz="2200" dirty="0" smtClean="0">
              <a:latin typeface="+mj-lt"/>
            </a:endParaRPr>
          </a:p>
          <a:p>
            <a:pPr marL="457200" lvl="1" indent="0">
              <a:buNone/>
            </a:pPr>
            <a:r>
              <a:rPr lang="en-US" sz="2200" b="1" dirty="0" smtClean="0">
                <a:latin typeface="+mj-lt"/>
              </a:rPr>
              <a:t>Arrays are zero-indexed.</a:t>
            </a:r>
          </a:p>
          <a:p>
            <a:pPr marL="457200" lvl="1" indent="0">
              <a:buNone/>
            </a:pPr>
            <a:r>
              <a:rPr lang="en-US" sz="2200" dirty="0" smtClean="0">
                <a:latin typeface="+mj-lt"/>
              </a:rPr>
              <a:t>Which means that the </a:t>
            </a:r>
            <a:r>
              <a:rPr lang="en-US" sz="2200" i="1" dirty="0" smtClean="0">
                <a:latin typeface="+mj-lt"/>
              </a:rPr>
              <a:t>first </a:t>
            </a:r>
            <a:r>
              <a:rPr lang="en-US" sz="2200" dirty="0" smtClean="0">
                <a:latin typeface="+mj-lt"/>
              </a:rPr>
              <a:t>item in the array has an index value of zero.</a:t>
            </a:r>
          </a:p>
          <a:p>
            <a:pPr marL="457200" lvl="1" indent="0">
              <a:buNone/>
            </a:pPr>
            <a:r>
              <a:rPr lang="en-US" sz="2200" b="1" dirty="0" smtClean="0">
                <a:latin typeface="+mj-lt"/>
              </a:rPr>
              <a:t>Arrays have a length property.</a:t>
            </a:r>
          </a:p>
          <a:p>
            <a:pPr marL="457200" lvl="1" indent="0">
              <a:buNone/>
            </a:pPr>
            <a:r>
              <a:rPr lang="en-US" sz="2200" dirty="0" smtClean="0">
                <a:latin typeface="+mj-lt"/>
              </a:rPr>
              <a:t>To access the length of a list, use (</a:t>
            </a:r>
            <a:r>
              <a:rPr lang="en-US" sz="2200" dirty="0" err="1" smtClean="0">
                <a:latin typeface="+mj-lt"/>
              </a:rPr>
              <a:t>arrayname</a:t>
            </a:r>
            <a:r>
              <a:rPr lang="en-US" sz="2200" dirty="0" smtClean="0">
                <a:latin typeface="+mj-lt"/>
              </a:rPr>
              <a:t>).length</a:t>
            </a:r>
            <a:endParaRPr lang="en-US" sz="2000" dirty="0">
              <a:latin typeface="+mj-lt"/>
            </a:endParaRPr>
          </a:p>
        </p:txBody>
      </p:sp>
    </p:spTree>
    <p:extLst>
      <p:ext uri="{BB962C8B-B14F-4D97-AF65-F5344CB8AC3E}">
        <p14:creationId xmlns:p14="http://schemas.microsoft.com/office/powerpoint/2010/main" val="1422182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Arrays (2)</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679704" y="1862201"/>
            <a:ext cx="10515600" cy="4745864"/>
          </a:xfrm>
        </p:spPr>
        <p:txBody>
          <a:bodyPr>
            <a:normAutofit/>
          </a:bodyPr>
          <a:lstStyle/>
          <a:p>
            <a:pPr marL="0" indent="0">
              <a:buNone/>
            </a:pPr>
            <a:r>
              <a:rPr lang="en-US" sz="2200" dirty="0" smtClean="0">
                <a:latin typeface="+mj-lt"/>
                <a:cs typeface="Courier New" panose="02070309020205020404" pitchFamily="49" charset="0"/>
              </a:rPr>
              <a:t>JavaScript includes a number of methods for array manipulation:</a:t>
            </a:r>
          </a:p>
          <a:p>
            <a:endParaRPr lang="en-US" sz="2200" dirty="0" smtClean="0">
              <a:latin typeface="+mj-lt"/>
              <a:cs typeface="Courier New" panose="02070309020205020404" pitchFamily="49" charset="0"/>
            </a:endParaRPr>
          </a:p>
          <a:p>
            <a:r>
              <a:rPr lang="en-US" sz="2200" dirty="0" err="1" smtClean="0">
                <a:latin typeface="+mj-lt"/>
                <a:cs typeface="Courier New" panose="02070309020205020404" pitchFamily="49" charset="0"/>
              </a:rPr>
              <a:t>Array.shift</a:t>
            </a:r>
            <a:r>
              <a:rPr lang="en-US" sz="2200" dirty="0" smtClean="0">
                <a:latin typeface="+mj-lt"/>
                <a:cs typeface="Courier New" panose="02070309020205020404" pitchFamily="49" charset="0"/>
              </a:rPr>
              <a:t>() </a:t>
            </a:r>
          </a:p>
          <a:p>
            <a:pPr lvl="1"/>
            <a:r>
              <a:rPr lang="en-US" sz="1800" dirty="0" smtClean="0">
                <a:latin typeface="+mj-lt"/>
                <a:cs typeface="Courier New" panose="02070309020205020404" pitchFamily="49" charset="0"/>
              </a:rPr>
              <a:t>Removes the first item from an array, returns the removed element</a:t>
            </a:r>
          </a:p>
          <a:p>
            <a:r>
              <a:rPr lang="en-US" sz="2200" dirty="0" err="1" smtClean="0">
                <a:latin typeface="+mj-lt"/>
                <a:cs typeface="Courier New" panose="02070309020205020404" pitchFamily="49" charset="0"/>
              </a:rPr>
              <a:t>Array.pop</a:t>
            </a:r>
            <a:r>
              <a:rPr lang="en-US" sz="2200" dirty="0" smtClean="0">
                <a:latin typeface="+mj-lt"/>
                <a:cs typeface="Courier New" panose="02070309020205020404" pitchFamily="49" charset="0"/>
              </a:rPr>
              <a:t>()</a:t>
            </a:r>
          </a:p>
          <a:p>
            <a:pPr lvl="1"/>
            <a:r>
              <a:rPr lang="en-US" sz="1800" dirty="0" smtClean="0">
                <a:latin typeface="+mj-lt"/>
                <a:cs typeface="Courier New" panose="02070309020205020404" pitchFamily="49" charset="0"/>
              </a:rPr>
              <a:t>Removes and returns the last item</a:t>
            </a:r>
          </a:p>
          <a:p>
            <a:r>
              <a:rPr lang="en-US" sz="2200" dirty="0" err="1" smtClean="0">
                <a:latin typeface="+mj-lt"/>
                <a:cs typeface="Courier New" panose="02070309020205020404" pitchFamily="49" charset="0"/>
              </a:rPr>
              <a:t>Array.push</a:t>
            </a:r>
            <a:r>
              <a:rPr lang="en-US" sz="2200" dirty="0" smtClean="0">
                <a:latin typeface="+mj-lt"/>
                <a:cs typeface="Courier New" panose="02070309020205020404" pitchFamily="49" charset="0"/>
              </a:rPr>
              <a:t>()</a:t>
            </a:r>
          </a:p>
          <a:p>
            <a:pPr lvl="1"/>
            <a:r>
              <a:rPr lang="en-US" sz="1800" dirty="0" smtClean="0">
                <a:latin typeface="+mj-lt"/>
                <a:cs typeface="Courier New" panose="02070309020205020404" pitchFamily="49" charset="0"/>
              </a:rPr>
              <a:t>Adds one (or more) items to the end of an array</a:t>
            </a:r>
          </a:p>
          <a:p>
            <a:pPr lvl="1"/>
            <a:endParaRPr lang="en-US" sz="1800" dirty="0">
              <a:latin typeface="+mj-lt"/>
              <a:cs typeface="Courier New" panose="02070309020205020404" pitchFamily="49" charset="0"/>
            </a:endParaRPr>
          </a:p>
          <a:p>
            <a:pPr marL="457200" lvl="1" indent="0">
              <a:buNone/>
            </a:pPr>
            <a:endParaRPr lang="en-US" sz="1800" dirty="0" smtClean="0">
              <a:latin typeface="+mj-lt"/>
              <a:cs typeface="Courier New" panose="02070309020205020404" pitchFamily="49" charset="0"/>
            </a:endParaRPr>
          </a:p>
          <a:p>
            <a:r>
              <a:rPr lang="en-US" sz="2200" dirty="0" smtClean="0">
                <a:latin typeface="+mj-lt"/>
                <a:cs typeface="Courier New" panose="02070309020205020404" pitchFamily="49" charset="0"/>
              </a:rPr>
              <a:t>…see documentation for more.</a:t>
            </a:r>
            <a:endParaRPr lang="en-US" sz="2200" dirty="0">
              <a:latin typeface="+mj-lt"/>
              <a:cs typeface="Courier New" panose="02070309020205020404" pitchFamily="49" charset="0"/>
            </a:endParaRPr>
          </a:p>
          <a:p>
            <a:endParaRPr lang="en-US" sz="2200" dirty="0" smtClean="0">
              <a:latin typeface="+mj-lt"/>
              <a:cs typeface="Courier New" panose="02070309020205020404" pitchFamily="49" charset="0"/>
            </a:endParaRPr>
          </a:p>
          <a:p>
            <a:pPr marL="457200" lvl="1" indent="0">
              <a:buNone/>
            </a:pPr>
            <a:endParaRPr lang="en-US" sz="2200" dirty="0" smtClean="0">
              <a:latin typeface="+mj-lt"/>
            </a:endParaRPr>
          </a:p>
        </p:txBody>
      </p:sp>
    </p:spTree>
    <p:extLst>
      <p:ext uri="{BB962C8B-B14F-4D97-AF65-F5344CB8AC3E}">
        <p14:creationId xmlns:p14="http://schemas.microsoft.com/office/powerpoint/2010/main" val="3487083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88" y="3349625"/>
            <a:ext cx="4184904" cy="3246247"/>
          </a:xfrm>
        </p:spPr>
        <p:txBody>
          <a:bodyPr>
            <a:normAutofit/>
          </a:bodyPr>
          <a:lstStyle/>
          <a:p>
            <a:pPr marL="0" indent="0">
              <a:spcBef>
                <a:spcPts val="0"/>
              </a:spcBef>
              <a:buNone/>
            </a:pPr>
            <a:r>
              <a:rPr lang="en-US" sz="1400" dirty="0" smtClean="0">
                <a:latin typeface="Courier New" panose="02070309020205020404" pitchFamily="49" charset="0"/>
                <a:cs typeface="Courier New" panose="02070309020205020404" pitchFamily="49" charset="0"/>
              </a:rPr>
              <a:t>if (</a:t>
            </a:r>
            <a:r>
              <a:rPr lang="en-US" sz="1400" dirty="0">
                <a:latin typeface="Courier New" panose="02070309020205020404" pitchFamily="49" charset="0"/>
                <a:cs typeface="Courier New" panose="02070309020205020404" pitchFamily="49" charset="0"/>
              </a:rPr>
              <a:t>condition)</a:t>
            </a:r>
          </a:p>
          <a:p>
            <a:pPr marL="0" indent="0">
              <a:spcBef>
                <a:spcPts val="0"/>
              </a:spcBef>
              <a:buNone/>
            </a:pPr>
            <a:r>
              <a:rPr lang="en-US" sz="1400" dirty="0">
                <a:latin typeface="Courier New" panose="02070309020205020404" pitchFamily="49" charset="0"/>
                <a:cs typeface="Courier New" panose="02070309020205020404" pitchFamily="49" charset="0"/>
              </a:rPr>
              <a:t>{</a:t>
            </a:r>
          </a:p>
          <a:p>
            <a:pPr marL="457200" lvl="1" indent="0">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 do this</a:t>
            </a:r>
          </a:p>
          <a:p>
            <a:pPr marL="0" indent="0">
              <a:spcBef>
                <a:spcPts val="0"/>
              </a:spcBef>
              <a:buNone/>
            </a:pPr>
            <a:r>
              <a:rPr lang="en-US" sz="1400" dirty="0" smtClean="0">
                <a:latin typeface="Courier New" panose="02070309020205020404" pitchFamily="49" charset="0"/>
                <a:cs typeface="Courier New" panose="02070309020205020404" pitchFamily="49" charset="0"/>
              </a:rPr>
              <a:t>}</a:t>
            </a:r>
          </a:p>
          <a:p>
            <a:pPr marL="0" indent="0">
              <a:spcBef>
                <a:spcPts val="0"/>
              </a:spcBef>
              <a:buNone/>
            </a:pPr>
            <a:r>
              <a:rPr lang="en-US" sz="1400" dirty="0" smtClean="0">
                <a:latin typeface="Courier New" panose="02070309020205020404" pitchFamily="49" charset="0"/>
                <a:cs typeface="Courier New" panose="02070309020205020404" pitchFamily="49" charset="0"/>
              </a:rPr>
              <a:t>else if (condition</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//do something else</a:t>
            </a:r>
          </a:p>
          <a:p>
            <a:pPr marL="0" indent="0">
              <a:spcBef>
                <a:spcPts val="0"/>
              </a:spcBef>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else</a:t>
            </a:r>
          </a:p>
          <a:p>
            <a:pPr marL="0" indent="0">
              <a:spcBef>
                <a:spcPts val="0"/>
              </a:spcBef>
              <a:buNone/>
            </a:pP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//do something different</a:t>
            </a:r>
          </a:p>
          <a:p>
            <a:pPr marL="0" indent="0">
              <a:spcBef>
                <a:spcPts val="0"/>
              </a:spcBef>
              <a:buNone/>
            </a:pPr>
            <a:r>
              <a:rPr lang="en-US" sz="1400" dirty="0" smtClean="0">
                <a:latin typeface="Courier New" panose="02070309020205020404" pitchFamily="49" charset="0"/>
                <a:cs typeface="Courier New" panose="02070309020205020404" pitchFamily="49" charset="0"/>
              </a:rPr>
              <a:t>}</a:t>
            </a:r>
            <a:endParaRPr lang="en-US" sz="1400" dirty="0"/>
          </a:p>
        </p:txBody>
      </p:sp>
      <p:sp>
        <p:nvSpPr>
          <p:cNvPr id="4"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Logic and Control (1)</a:t>
            </a:r>
            <a:endParaRPr lang="en-US" dirty="0">
              <a:latin typeface="Kozuka Gothic Pro EL" panose="020B0200000000000000" pitchFamily="34" charset="-128"/>
              <a:ea typeface="Kozuka Gothic Pro EL" panose="020B0200000000000000" pitchFamily="34" charset="-128"/>
            </a:endParaRPr>
          </a:p>
        </p:txBody>
      </p:sp>
      <p:sp>
        <p:nvSpPr>
          <p:cNvPr id="6" name="Rectangle 5"/>
          <p:cNvSpPr/>
          <p:nvPr/>
        </p:nvSpPr>
        <p:spPr>
          <a:xfrm>
            <a:off x="5913120" y="3271885"/>
            <a:ext cx="5937504" cy="3323987"/>
          </a:xfrm>
          <a:prstGeom prst="rect">
            <a:avLst/>
          </a:prstGeom>
        </p:spPr>
        <p:txBody>
          <a:bodyPr wrap="square">
            <a:spAutoFit/>
          </a:bodyPr>
          <a:lstStyle/>
          <a:p>
            <a:r>
              <a:rPr lang="en-US" sz="1400" dirty="0" smtClean="0">
                <a:latin typeface="Courier New" panose="02070309020205020404" pitchFamily="49" charset="0"/>
                <a:cs typeface="Courier New" panose="02070309020205020404" pitchFamily="49" charset="0"/>
              </a:rPr>
              <a:t>&lt;script&gt;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days = [‘Mon’, ‘Tue’, ‘Wed’]; </a:t>
            </a:r>
          </a:p>
          <a:p>
            <a:r>
              <a:rPr lang="en-US" sz="1400" dirty="0" smtClean="0">
                <a:latin typeface="Courier New" panose="02070309020205020404" pitchFamily="49" charset="0"/>
                <a:cs typeface="Courier New" panose="02070309020205020404" pitchFamily="49" charset="0"/>
              </a:rPr>
              <a:t>	if (days[0]==‘Mon’)</a:t>
            </a:r>
          </a:p>
          <a:p>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alert(“Monday”);</a:t>
            </a:r>
          </a:p>
          <a:p>
            <a:r>
              <a:rPr lang="en-US" sz="1400" dirty="0" smtClean="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else if (days[0]==‘Tue’)</a:t>
            </a:r>
          </a:p>
          <a:p>
            <a:r>
              <a:rPr lang="en-US" sz="1400" dirty="0" smtClean="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alert(“Tuesday”)</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else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alert(“Wednesday”);</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&lt;/script&gt;</a:t>
            </a:r>
            <a:endParaRPr lang="en-US" sz="1400" dirty="0" smtClean="0">
              <a:latin typeface="Courier New" panose="02070309020205020404" pitchFamily="49" charset="0"/>
              <a:cs typeface="Courier New" panose="02070309020205020404" pitchFamily="49" charset="0"/>
            </a:endParaRPr>
          </a:p>
        </p:txBody>
      </p:sp>
      <p:sp>
        <p:nvSpPr>
          <p:cNvPr id="7" name="TextBox 6"/>
          <p:cNvSpPr txBox="1"/>
          <p:nvPr/>
        </p:nvSpPr>
        <p:spPr>
          <a:xfrm>
            <a:off x="399288" y="1732251"/>
            <a:ext cx="6535379" cy="1877437"/>
          </a:xfrm>
          <a:prstGeom prst="rect">
            <a:avLst/>
          </a:prstGeom>
          <a:noFill/>
        </p:spPr>
        <p:txBody>
          <a:bodyPr wrap="none" rtlCol="0">
            <a:spAutoFit/>
          </a:bodyPr>
          <a:lstStyle/>
          <a:p>
            <a:r>
              <a:rPr lang="en-US" sz="2600" dirty="0" smtClean="0">
                <a:latin typeface="+mj-lt"/>
              </a:rPr>
              <a:t>If statements</a:t>
            </a:r>
          </a:p>
          <a:p>
            <a:endParaRPr lang="en-US" b="1" dirty="0"/>
          </a:p>
          <a:p>
            <a:endParaRPr lang="en-US" b="1" dirty="0" smtClean="0"/>
          </a:p>
          <a:p>
            <a:r>
              <a:rPr lang="en-US" b="1" dirty="0" smtClean="0"/>
              <a:t>How it works					Example</a:t>
            </a:r>
          </a:p>
          <a:p>
            <a:endParaRPr lang="en-US" b="1" dirty="0"/>
          </a:p>
          <a:p>
            <a:endParaRPr lang="en-US" b="1" dirty="0"/>
          </a:p>
        </p:txBody>
      </p:sp>
    </p:spTree>
    <p:extLst>
      <p:ext uri="{BB962C8B-B14F-4D97-AF65-F5344CB8AC3E}">
        <p14:creationId xmlns:p14="http://schemas.microsoft.com/office/powerpoint/2010/main" val="2214331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88" y="3349625"/>
            <a:ext cx="4794504" cy="3246247"/>
          </a:xfrm>
        </p:spPr>
        <p:txBody>
          <a:bodyPr>
            <a:normAutofit/>
          </a:bodyPr>
          <a:lstStyle/>
          <a:p>
            <a:pPr marL="0" indent="0">
              <a:spcBef>
                <a:spcPts val="0"/>
              </a:spcBef>
              <a:buNone/>
            </a:pPr>
            <a:r>
              <a:rPr lang="en-US" sz="1400" dirty="0" smtClean="0">
                <a:solidFill>
                  <a:schemeClr val="bg1">
                    <a:lumMod val="50000"/>
                  </a:schemeClr>
                </a:solidFill>
                <a:latin typeface="Courier New" panose="02070309020205020404" pitchFamily="49" charset="0"/>
                <a:cs typeface="Courier New" panose="02070309020205020404" pitchFamily="49" charset="0"/>
              </a:rPr>
              <a:t>//For loops</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smtClean="0">
                <a:latin typeface="Courier New" panose="02070309020205020404" pitchFamily="49" charset="0"/>
                <a:cs typeface="Courier New" panose="02070309020205020404" pitchFamily="49" charset="0"/>
              </a:rPr>
              <a:t>for(initializations; condition; updates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a:solidFill>
                  <a:schemeClr val="bg1">
                    <a:lumMod val="50000"/>
                  </a:schemeClr>
                </a:solidFill>
                <a:latin typeface="Courier New" panose="02070309020205020404" pitchFamily="49" charset="0"/>
                <a:cs typeface="Courier New" panose="02070309020205020404" pitchFamily="49" charset="0"/>
              </a:rPr>
              <a:t>do something </a:t>
            </a:r>
            <a:r>
              <a:rPr lang="en-US" sz="1400" dirty="0" smtClean="0">
                <a:solidFill>
                  <a:schemeClr val="bg1">
                    <a:lumMod val="50000"/>
                  </a:schemeClr>
                </a:solidFill>
                <a:latin typeface="Courier New" panose="02070309020205020404" pitchFamily="49" charset="0"/>
                <a:cs typeface="Courier New" panose="02070309020205020404" pitchFamily="49" charset="0"/>
              </a:rPr>
              <a:t>repeatedly</a:t>
            </a:r>
            <a:endParaRPr lang="en-US" sz="1400" dirty="0" smtClean="0">
              <a:latin typeface="Courier New" panose="02070309020205020404" pitchFamily="49" charset="0"/>
              <a:cs typeface="Courier New" panose="02070309020205020404" pitchFamily="49" charset="0"/>
            </a:endParaRPr>
          </a:p>
          <a:p>
            <a:pPr marL="0" indent="0">
              <a:spcBef>
                <a:spcPts val="0"/>
              </a:spcBef>
              <a:buNone/>
            </a:pPr>
            <a:r>
              <a:rPr lang="en-US" sz="1400" dirty="0" smtClean="0">
                <a:latin typeface="Courier New" panose="02070309020205020404" pitchFamily="49" charset="0"/>
                <a:cs typeface="Courier New" panose="02070309020205020404" pitchFamily="49" charset="0"/>
              </a:rPr>
              <a:t>}</a:t>
            </a:r>
          </a:p>
          <a:p>
            <a:pPr marL="0" indent="0">
              <a:spcBef>
                <a:spcPts val="0"/>
              </a:spcBef>
              <a:buNone/>
            </a:pPr>
            <a:endParaRPr lang="en-US" sz="1400" dirty="0" smtClean="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smtClean="0">
              <a:solidFill>
                <a:schemeClr val="bg1">
                  <a:lumMod val="50000"/>
                </a:schemeClr>
              </a:solidFill>
              <a:latin typeface="Courier New" panose="02070309020205020404" pitchFamily="49" charset="0"/>
              <a:cs typeface="Courier New" panose="02070309020205020404" pitchFamily="49" charset="0"/>
            </a:endParaRPr>
          </a:p>
          <a:p>
            <a:pPr marL="0" indent="0">
              <a:spcBef>
                <a:spcPts val="0"/>
              </a:spcBef>
              <a:buNone/>
            </a:pPr>
            <a:endParaRPr lang="en-US" sz="1400" dirty="0">
              <a:solidFill>
                <a:schemeClr val="bg1">
                  <a:lumMod val="50000"/>
                </a:schemeClr>
              </a:solidFill>
              <a:latin typeface="Courier New" panose="02070309020205020404" pitchFamily="49" charset="0"/>
              <a:cs typeface="Courier New" panose="02070309020205020404" pitchFamily="49" charset="0"/>
            </a:endParaRPr>
          </a:p>
          <a:p>
            <a:pPr marL="0" indent="0">
              <a:spcBef>
                <a:spcPts val="0"/>
              </a:spcBef>
              <a:buNone/>
            </a:pPr>
            <a:r>
              <a:rPr lang="en-US" sz="1400" dirty="0" smtClean="0">
                <a:solidFill>
                  <a:schemeClr val="bg1">
                    <a:lumMod val="50000"/>
                  </a:schemeClr>
                </a:solidFill>
                <a:latin typeface="Courier New" panose="02070309020205020404" pitchFamily="49" charset="0"/>
                <a:cs typeface="Courier New" panose="02070309020205020404" pitchFamily="49" charset="0"/>
              </a:rPr>
              <a:t>//While loops</a:t>
            </a:r>
            <a:endParaRPr lang="en-US" sz="1400" dirty="0" smtClean="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while	(condition)</a:t>
            </a:r>
          </a:p>
          <a:p>
            <a:pPr marL="0" indent="0">
              <a:spcBef>
                <a:spcPts val="0"/>
              </a:spcBef>
              <a:buNone/>
            </a:pP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smtClean="0">
                <a:solidFill>
                  <a:schemeClr val="bg1">
                    <a:lumMod val="50000"/>
                  </a:schemeClr>
                </a:solidFill>
                <a:latin typeface="Courier New" panose="02070309020205020404" pitchFamily="49" charset="0"/>
                <a:cs typeface="Courier New" panose="02070309020205020404" pitchFamily="49" charset="0"/>
              </a:rPr>
              <a:t>	//</a:t>
            </a:r>
            <a:r>
              <a:rPr lang="en-US" sz="1400" dirty="0">
                <a:solidFill>
                  <a:schemeClr val="bg1">
                    <a:lumMod val="50000"/>
                  </a:schemeClr>
                </a:solidFill>
                <a:latin typeface="Courier New" panose="02070309020205020404" pitchFamily="49" charset="0"/>
                <a:cs typeface="Courier New" panose="02070309020205020404" pitchFamily="49" charset="0"/>
              </a:rPr>
              <a:t>do something repeatedly</a:t>
            </a: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smtClean="0">
                <a:latin typeface="Courier New" panose="02070309020205020404" pitchFamily="49" charset="0"/>
                <a:cs typeface="Courier New" panose="02070309020205020404" pitchFamily="49" charset="0"/>
              </a:rPr>
              <a:t>}</a:t>
            </a:r>
            <a:endParaRPr lang="en-US" sz="1400" dirty="0"/>
          </a:p>
        </p:txBody>
      </p:sp>
      <p:sp>
        <p:nvSpPr>
          <p:cNvPr id="4"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Logic and Control (3)</a:t>
            </a:r>
            <a:endParaRPr lang="en-US" dirty="0">
              <a:latin typeface="Kozuka Gothic Pro EL" panose="020B0200000000000000" pitchFamily="34" charset="-128"/>
              <a:ea typeface="Kozuka Gothic Pro EL" panose="020B0200000000000000" pitchFamily="34" charset="-128"/>
            </a:endParaRPr>
          </a:p>
        </p:txBody>
      </p:sp>
      <p:sp>
        <p:nvSpPr>
          <p:cNvPr id="6" name="Rectangle 5"/>
          <p:cNvSpPr/>
          <p:nvPr/>
        </p:nvSpPr>
        <p:spPr>
          <a:xfrm>
            <a:off x="5913120" y="3271885"/>
            <a:ext cx="5937504" cy="3539430"/>
          </a:xfrm>
          <a:prstGeom prst="rect">
            <a:avLst/>
          </a:prstGeom>
        </p:spPr>
        <p:txBody>
          <a:bodyPr wrap="square">
            <a:spAutoFit/>
          </a:bodyPr>
          <a:lstStyle/>
          <a:p>
            <a:r>
              <a:rPr lang="en-US" sz="1400" dirty="0" smtClean="0">
                <a:latin typeface="Courier New" panose="02070309020205020404" pitchFamily="49" charset="0"/>
                <a:cs typeface="Courier New" panose="02070309020205020404" pitchFamily="49" charset="0"/>
              </a:rPr>
              <a:t>&lt;script&gt;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days = [‘Mon’, ‘Tue’, ‘Wed’]; </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//For loop 1</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for(</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array</a:t>
            </a:r>
            <a:r>
              <a:rPr lang="en-US" sz="1400" dirty="0" smtClean="0">
                <a:latin typeface="Courier New" panose="02070309020205020404" pitchFamily="49" charset="0"/>
                <a:cs typeface="Courier New" panose="02070309020205020404" pitchFamily="49" charset="0"/>
              </a:rPr>
              <a:t>){alert(days[</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//For loop 2</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for(</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=0;i&lt;</a:t>
            </a:r>
            <a:r>
              <a:rPr lang="en-US" sz="1400" dirty="0" err="1" smtClean="0">
                <a:latin typeface="Courier New" panose="02070309020205020404" pitchFamily="49" charset="0"/>
                <a:cs typeface="Courier New" panose="02070309020205020404" pitchFamily="49" charset="0"/>
              </a:rPr>
              <a:t>days.length;i</a:t>
            </a:r>
            <a:r>
              <a:rPr lang="en-US" sz="140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alert</a:t>
            </a:r>
            <a:r>
              <a:rPr lang="en-US" sz="1400" dirty="0" smtClean="0">
                <a:latin typeface="Courier New" panose="02070309020205020404" pitchFamily="49" charset="0"/>
                <a:cs typeface="Courier New" panose="02070309020205020404" pitchFamily="49" charset="0"/>
              </a:rPr>
              <a:t>(days[</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//While loop</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while(</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days.length</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alert(days[</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50000"/>
                  </a:schemeClr>
                </a:solidFill>
                <a:latin typeface="Courier New" panose="02070309020205020404" pitchFamily="49" charset="0"/>
                <a:cs typeface="Courier New" panose="02070309020205020404" pitchFamily="49" charset="0"/>
              </a:rPr>
              <a:t>//Prevent infinite loops</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&lt;/script&gt;</a:t>
            </a:r>
            <a:endParaRPr lang="en-US" sz="1400" dirty="0" smtClean="0">
              <a:latin typeface="Courier New" panose="02070309020205020404" pitchFamily="49" charset="0"/>
              <a:cs typeface="Courier New" panose="02070309020205020404" pitchFamily="49" charset="0"/>
            </a:endParaRPr>
          </a:p>
        </p:txBody>
      </p:sp>
      <p:sp>
        <p:nvSpPr>
          <p:cNvPr id="7" name="TextBox 6"/>
          <p:cNvSpPr txBox="1"/>
          <p:nvPr/>
        </p:nvSpPr>
        <p:spPr>
          <a:xfrm>
            <a:off x="399288" y="1732251"/>
            <a:ext cx="6535379" cy="1600438"/>
          </a:xfrm>
          <a:prstGeom prst="rect">
            <a:avLst/>
          </a:prstGeom>
          <a:noFill/>
        </p:spPr>
        <p:txBody>
          <a:bodyPr wrap="none" rtlCol="0">
            <a:spAutoFit/>
          </a:bodyPr>
          <a:lstStyle/>
          <a:p>
            <a:r>
              <a:rPr lang="en-US" sz="2600" dirty="0" smtClean="0">
                <a:latin typeface="+mj-lt"/>
              </a:rPr>
              <a:t>Different types of loops</a:t>
            </a:r>
          </a:p>
          <a:p>
            <a:endParaRPr lang="en-US" b="1" dirty="0"/>
          </a:p>
          <a:p>
            <a:endParaRPr lang="en-US" b="1" dirty="0" smtClean="0"/>
          </a:p>
          <a:p>
            <a:r>
              <a:rPr lang="en-US" b="1" dirty="0" smtClean="0"/>
              <a:t>How it works					Example</a:t>
            </a:r>
          </a:p>
          <a:p>
            <a:endParaRPr lang="en-US" b="1" dirty="0"/>
          </a:p>
        </p:txBody>
      </p:sp>
    </p:spTree>
    <p:extLst>
      <p:ext uri="{BB962C8B-B14F-4D97-AF65-F5344CB8AC3E}">
        <p14:creationId xmlns:p14="http://schemas.microsoft.com/office/powerpoint/2010/main" val="4276339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 – The Console</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rmAutofit/>
          </a:bodyPr>
          <a:lstStyle/>
          <a:p>
            <a:pPr marL="0" indent="0">
              <a:buNone/>
            </a:pPr>
            <a:r>
              <a:rPr lang="en-US" sz="2200" dirty="0" smtClean="0">
                <a:latin typeface="+mj-lt"/>
              </a:rPr>
              <a:t>Google Chrome has a </a:t>
            </a:r>
            <a:r>
              <a:rPr lang="en-US" sz="2200" dirty="0" err="1" smtClean="0">
                <a:latin typeface="+mj-lt"/>
              </a:rPr>
              <a:t>Javascript</a:t>
            </a:r>
            <a:r>
              <a:rPr lang="en-US" sz="2200" dirty="0" smtClean="0">
                <a:latin typeface="+mj-lt"/>
              </a:rPr>
              <a:t> console that makes debugging (find errors in your code) and interacting with your </a:t>
            </a:r>
            <a:r>
              <a:rPr lang="en-US" sz="2200" dirty="0" err="1" smtClean="0">
                <a:latin typeface="+mj-lt"/>
              </a:rPr>
              <a:t>Javascript</a:t>
            </a:r>
            <a:r>
              <a:rPr lang="en-US" sz="2200" dirty="0" smtClean="0">
                <a:latin typeface="+mj-lt"/>
              </a:rPr>
              <a:t> easier:</a:t>
            </a:r>
          </a:p>
          <a:p>
            <a:pPr marL="0" indent="0">
              <a:buNone/>
            </a:pPr>
            <a:endParaRPr lang="en-US" sz="2200" dirty="0">
              <a:latin typeface="+mj-lt"/>
            </a:endParaRPr>
          </a:p>
          <a:p>
            <a:pPr marL="0" indent="0">
              <a:buNone/>
            </a:pPr>
            <a:r>
              <a:rPr lang="en-US" sz="2200" dirty="0" smtClean="0">
                <a:latin typeface="+mj-lt"/>
              </a:rPr>
              <a:t>Menu &gt; Tools &gt; ‘JavaScript Console’</a:t>
            </a:r>
          </a:p>
          <a:p>
            <a:pPr marL="0" indent="0">
              <a:buNone/>
            </a:pPr>
            <a:r>
              <a:rPr lang="en-US" sz="2200" dirty="0" smtClean="0">
                <a:solidFill>
                  <a:schemeClr val="bg1">
                    <a:lumMod val="50000"/>
                  </a:schemeClr>
                </a:solidFill>
                <a:latin typeface="+mj-lt"/>
              </a:rPr>
              <a:t>or</a:t>
            </a:r>
            <a:endParaRPr lang="en-US" sz="2200" dirty="0">
              <a:solidFill>
                <a:schemeClr val="bg1">
                  <a:lumMod val="50000"/>
                </a:schemeClr>
              </a:solidFill>
              <a:latin typeface="+mj-lt"/>
            </a:endParaRPr>
          </a:p>
          <a:p>
            <a:pPr marL="0" indent="0">
              <a:buNone/>
            </a:pPr>
            <a:r>
              <a:rPr lang="en-US" sz="2200" dirty="0" smtClean="0">
                <a:latin typeface="+mj-lt"/>
              </a:rPr>
              <a:t>Ctrl + Shift + J</a:t>
            </a:r>
          </a:p>
          <a:p>
            <a:pPr marL="0" indent="0">
              <a:buNone/>
            </a:pPr>
            <a:r>
              <a:rPr lang="en-US" sz="2200" dirty="0">
                <a:solidFill>
                  <a:schemeClr val="bg1">
                    <a:lumMod val="50000"/>
                  </a:schemeClr>
                </a:solidFill>
                <a:latin typeface="+mj-lt"/>
              </a:rPr>
              <a:t>o</a:t>
            </a:r>
            <a:r>
              <a:rPr lang="en-US" sz="2200" dirty="0" smtClean="0">
                <a:solidFill>
                  <a:schemeClr val="bg1">
                    <a:lumMod val="50000"/>
                  </a:schemeClr>
                </a:solidFill>
                <a:latin typeface="+mj-lt"/>
              </a:rPr>
              <a:t>r</a:t>
            </a:r>
          </a:p>
          <a:p>
            <a:pPr marL="0" indent="0">
              <a:buNone/>
            </a:pPr>
            <a:r>
              <a:rPr lang="en-US" sz="2200" dirty="0" smtClean="0">
                <a:latin typeface="+mj-lt"/>
              </a:rPr>
              <a:t>Right click on webpage &gt; Inspect element &gt; Console</a:t>
            </a:r>
          </a:p>
          <a:p>
            <a:pPr marL="457200" lvl="1" indent="0">
              <a:buNone/>
            </a:pPr>
            <a:endParaRPr lang="en-US" sz="2200" dirty="0" smtClean="0">
              <a:latin typeface="+mj-lt"/>
            </a:endParaRPr>
          </a:p>
          <a:p>
            <a:pPr lvl="1"/>
            <a:endParaRPr lang="en-US" sz="2200" i="1" dirty="0" smtClean="0">
              <a:latin typeface="+mj-lt"/>
            </a:endParaRPr>
          </a:p>
          <a:p>
            <a:pPr lvl="1"/>
            <a:endParaRPr lang="en-US" sz="2200" i="1" dirty="0">
              <a:latin typeface="+mj-lt"/>
            </a:endParaRPr>
          </a:p>
        </p:txBody>
      </p:sp>
    </p:spTree>
    <p:extLst>
      <p:ext uri="{BB962C8B-B14F-4D97-AF65-F5344CB8AC3E}">
        <p14:creationId xmlns:p14="http://schemas.microsoft.com/office/powerpoint/2010/main" val="855786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101-Using the Console</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rmAutofit/>
          </a:bodyPr>
          <a:lstStyle/>
          <a:p>
            <a:pPr marL="0" indent="0">
              <a:buNone/>
            </a:pPr>
            <a:r>
              <a:rPr lang="en-US" sz="2200" dirty="0" smtClean="0">
                <a:latin typeface="+mj-lt"/>
              </a:rPr>
              <a:t>In the console:</a:t>
            </a:r>
          </a:p>
          <a:p>
            <a:r>
              <a:rPr lang="en-US" sz="2200" dirty="0" smtClean="0">
                <a:latin typeface="+mj-lt"/>
              </a:rPr>
              <a:t>You will see errors that occurred while running your </a:t>
            </a:r>
            <a:r>
              <a:rPr lang="en-US" sz="2200" dirty="0" err="1" smtClean="0">
                <a:latin typeface="+mj-lt"/>
              </a:rPr>
              <a:t>Javascript</a:t>
            </a:r>
            <a:endParaRPr lang="en-US" sz="2200" dirty="0" smtClean="0">
              <a:latin typeface="+mj-lt"/>
            </a:endParaRPr>
          </a:p>
          <a:p>
            <a:r>
              <a:rPr lang="en-US" sz="2200" dirty="0" smtClean="0">
                <a:latin typeface="+mj-lt"/>
              </a:rPr>
              <a:t>Messages that you sent yourself via the console.log() function</a:t>
            </a:r>
          </a:p>
          <a:p>
            <a:r>
              <a:rPr lang="en-US" sz="2200" dirty="0" smtClean="0">
                <a:latin typeface="+mj-lt"/>
              </a:rPr>
              <a:t>The output from </a:t>
            </a:r>
            <a:r>
              <a:rPr lang="en-US" sz="2200" dirty="0" err="1" smtClean="0">
                <a:latin typeface="+mj-lt"/>
              </a:rPr>
              <a:t>Javascript</a:t>
            </a:r>
            <a:r>
              <a:rPr lang="en-US" sz="2200" dirty="0" smtClean="0">
                <a:latin typeface="+mj-lt"/>
              </a:rPr>
              <a:t> that you run in the console.</a:t>
            </a:r>
          </a:p>
          <a:p>
            <a:endParaRPr lang="en-US" sz="2200" dirty="0" smtClean="0">
              <a:latin typeface="+mj-lt"/>
            </a:endParaRPr>
          </a:p>
          <a:p>
            <a:endParaRPr lang="en-US" sz="2200" dirty="0" smtClean="0">
              <a:latin typeface="+mj-lt"/>
            </a:endParaRPr>
          </a:p>
          <a:p>
            <a:pPr lvl="1"/>
            <a:endParaRPr lang="en-US" sz="2200" dirty="0" smtClean="0">
              <a:latin typeface="+mj-lt"/>
            </a:endParaRPr>
          </a:p>
          <a:p>
            <a:pPr lvl="1"/>
            <a:endParaRPr lang="en-US" sz="2200" i="1" dirty="0" smtClean="0">
              <a:latin typeface="+mj-lt"/>
            </a:endParaRPr>
          </a:p>
          <a:p>
            <a:pPr lvl="1"/>
            <a:endParaRPr lang="en-US" sz="2200" i="1" dirty="0">
              <a:latin typeface="+mj-lt"/>
            </a:endParaRPr>
          </a:p>
        </p:txBody>
      </p:sp>
      <p:pic>
        <p:nvPicPr>
          <p:cNvPr id="4" name="Picture 3"/>
          <p:cNvPicPr>
            <a:picLocks noChangeAspect="1"/>
          </p:cNvPicPr>
          <p:nvPr/>
        </p:nvPicPr>
        <p:blipFill>
          <a:blip r:embed="rId2"/>
          <a:stretch>
            <a:fillRect/>
          </a:stretch>
        </p:blipFill>
        <p:spPr>
          <a:xfrm>
            <a:off x="982136" y="4229276"/>
            <a:ext cx="9602914" cy="2330020"/>
          </a:xfrm>
          <a:prstGeom prst="rect">
            <a:avLst/>
          </a:prstGeom>
        </p:spPr>
      </p:pic>
    </p:spTree>
    <p:extLst>
      <p:ext uri="{BB962C8B-B14F-4D97-AF65-F5344CB8AC3E}">
        <p14:creationId xmlns:p14="http://schemas.microsoft.com/office/powerpoint/2010/main" val="139252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err="1" smtClean="0">
                <a:latin typeface="Kozuka Gothic Pro EL" panose="020B0200000000000000" pitchFamily="34" charset="-128"/>
                <a:ea typeface="Kozuka Gothic Pro EL" panose="020B0200000000000000" pitchFamily="34" charset="-128"/>
              </a:rPr>
              <a:t>Javascript</a:t>
            </a:r>
            <a:r>
              <a:rPr lang="en-US" dirty="0">
                <a:latin typeface="Kozuka Gothic Pro EL" panose="020B0200000000000000" pitchFamily="34" charset="-128"/>
                <a:ea typeface="Kozuka Gothic Pro EL" panose="020B0200000000000000" pitchFamily="34" charset="-128"/>
              </a:rPr>
              <a:t> </a:t>
            </a:r>
            <a:r>
              <a:rPr lang="en-US" dirty="0" smtClean="0">
                <a:latin typeface="Kozuka Gothic Pro EL" panose="020B0200000000000000" pitchFamily="34" charset="-128"/>
                <a:ea typeface="Kozuka Gothic Pro EL" panose="020B0200000000000000" pitchFamily="34" charset="-128"/>
              </a:rPr>
              <a:t>101-Using the Console</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rmAutofit/>
          </a:bodyPr>
          <a:lstStyle/>
          <a:p>
            <a:pPr marL="0" indent="0">
              <a:buNone/>
            </a:pPr>
            <a:r>
              <a:rPr lang="en-US" sz="2200" dirty="0" smtClean="0">
                <a:latin typeface="+mj-lt"/>
              </a:rPr>
              <a:t>The console.log function is incredibly useful.</a:t>
            </a:r>
          </a:p>
          <a:p>
            <a:pPr marL="0" indent="0">
              <a:buNone/>
            </a:pPr>
            <a:r>
              <a:rPr lang="en-US" sz="2200" dirty="0" smtClean="0">
                <a:latin typeface="+mj-lt"/>
              </a:rPr>
              <a:t>Try it!  </a:t>
            </a:r>
            <a:r>
              <a:rPr lang="en-US" sz="2200" dirty="0" smtClean="0">
                <a:solidFill>
                  <a:schemeClr val="bg1">
                    <a:lumMod val="50000"/>
                  </a:schemeClr>
                </a:solidFill>
                <a:latin typeface="+mj-lt"/>
              </a:rPr>
              <a:t>(in the console, you don’t need to write script tags, just type each statement in)</a:t>
            </a:r>
          </a:p>
          <a:p>
            <a:pPr marL="0" indent="0">
              <a:buNone/>
            </a:pPr>
            <a:endParaRPr lang="en-US" sz="2200" dirty="0">
              <a:latin typeface="+mj-lt"/>
            </a:endParaRPr>
          </a:p>
          <a:p>
            <a:pPr marL="0" indent="0">
              <a:buNone/>
            </a:pPr>
            <a:endParaRPr lang="en-US" sz="2200" dirty="0" smtClean="0">
              <a:latin typeface="+mj-lt"/>
            </a:endParaRPr>
          </a:p>
          <a:p>
            <a:pPr marL="0" indent="0">
              <a:buNone/>
            </a:pPr>
            <a:endParaRPr lang="en-US" sz="2200" dirty="0">
              <a:latin typeface="+mj-lt"/>
            </a:endParaRPr>
          </a:p>
          <a:p>
            <a:pPr marL="0" indent="0">
              <a:buNone/>
            </a:pPr>
            <a:endParaRPr lang="en-US" sz="2200" dirty="0" smtClean="0">
              <a:latin typeface="+mj-lt"/>
            </a:endParaRPr>
          </a:p>
          <a:p>
            <a:pPr marL="0" indent="0">
              <a:buNone/>
            </a:pPr>
            <a:endParaRPr lang="en-US" sz="2200" dirty="0">
              <a:latin typeface="+mj-lt"/>
            </a:endParaRPr>
          </a:p>
          <a:p>
            <a:pPr marL="0" indent="0">
              <a:buNone/>
            </a:pPr>
            <a:r>
              <a:rPr lang="en-US" sz="2200" dirty="0" smtClean="0">
                <a:latin typeface="+mj-lt"/>
              </a:rPr>
              <a:t>The console is a great place to examine the structure and value of your variables.  To examine data, use console.log(variable).</a:t>
            </a:r>
          </a:p>
          <a:p>
            <a:endParaRPr lang="en-US" sz="2200" dirty="0" smtClean="0">
              <a:latin typeface="+mj-lt"/>
            </a:endParaRPr>
          </a:p>
          <a:p>
            <a:endParaRPr lang="en-US" sz="2200" dirty="0" smtClean="0">
              <a:latin typeface="+mj-lt"/>
            </a:endParaRPr>
          </a:p>
          <a:p>
            <a:pPr lvl="1"/>
            <a:endParaRPr lang="en-US" sz="2200" dirty="0" smtClean="0">
              <a:latin typeface="+mj-lt"/>
            </a:endParaRPr>
          </a:p>
          <a:p>
            <a:pPr lvl="1"/>
            <a:endParaRPr lang="en-US" sz="2200" i="1" dirty="0" smtClean="0">
              <a:latin typeface="+mj-lt"/>
            </a:endParaRPr>
          </a:p>
          <a:p>
            <a:pPr lvl="1"/>
            <a:endParaRPr lang="en-US" sz="2200" i="1" dirty="0">
              <a:latin typeface="+mj-lt"/>
            </a:endParaRPr>
          </a:p>
        </p:txBody>
      </p:sp>
      <p:sp>
        <p:nvSpPr>
          <p:cNvPr id="5" name="Rectangle 4"/>
          <p:cNvSpPr/>
          <p:nvPr/>
        </p:nvSpPr>
        <p:spPr>
          <a:xfrm>
            <a:off x="3127248" y="3001578"/>
            <a:ext cx="5937504" cy="1600438"/>
          </a:xfrm>
          <a:prstGeom prst="rect">
            <a:avLst/>
          </a:prstGeom>
        </p:spPr>
        <p:txBody>
          <a:bodyPr wrap="square">
            <a:spAutoFit/>
          </a:bodyPr>
          <a:lstStyle/>
          <a:p>
            <a:r>
              <a:rPr lang="en-US" sz="1400" dirty="0" smtClean="0">
                <a:latin typeface="Courier New" panose="02070309020205020404" pitchFamily="49" charset="0"/>
                <a:cs typeface="Courier New" panose="02070309020205020404" pitchFamily="49" charset="0"/>
              </a:rPr>
              <a:t>&lt;script&gt;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days = [‘Mon’, ‘Tue’, ‘Wed’];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for(</a:t>
            </a: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a:t>
            </a:r>
            <a:r>
              <a:rPr lang="en-US" sz="1400" dirty="0" smtClean="0">
                <a:latin typeface="Courier New" panose="02070309020205020404" pitchFamily="49" charset="0"/>
                <a:cs typeface="Courier New" panose="02070309020205020404" pitchFamily="49" charset="0"/>
              </a:rPr>
              <a:t>days){</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console.log(days[</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9076892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Learning </a:t>
            </a:r>
            <a:r>
              <a:rPr lang="en-US" b="1" dirty="0" smtClean="0">
                <a:latin typeface="Kozuka Gothic Pro EL" panose="020B0200000000000000" pitchFamily="34" charset="-128"/>
                <a:ea typeface="Kozuka Gothic Pro EL" panose="020B0200000000000000" pitchFamily="34" charset="-128"/>
              </a:rPr>
              <a:t>basic</a:t>
            </a:r>
            <a:r>
              <a:rPr lang="en-US" dirty="0" smtClean="0">
                <a:latin typeface="Kozuka Gothic Pro EL" panose="020B0200000000000000" pitchFamily="34" charset="-128"/>
                <a:ea typeface="Kozuka Gothic Pro EL" panose="020B0200000000000000" pitchFamily="34" charset="-128"/>
              </a:rPr>
              <a:t> </a:t>
            </a:r>
            <a:r>
              <a:rPr lang="en-US" dirty="0" err="1" smtClean="0">
                <a:latin typeface="Kozuka Gothic Pro EL" panose="020B0200000000000000" pitchFamily="34" charset="-128"/>
                <a:ea typeface="Kozuka Gothic Pro EL" panose="020B0200000000000000" pitchFamily="34" charset="-128"/>
              </a:rPr>
              <a:t>Javascript</a:t>
            </a:r>
            <a:endParaRPr lang="en-US" dirty="0"/>
          </a:p>
        </p:txBody>
      </p:sp>
      <p:sp>
        <p:nvSpPr>
          <p:cNvPr id="3" name="Content Placeholder 2"/>
          <p:cNvSpPr>
            <a:spLocks noGrp="1"/>
          </p:cNvSpPr>
          <p:nvPr>
            <p:ph idx="1"/>
          </p:nvPr>
        </p:nvSpPr>
        <p:spPr/>
        <p:txBody>
          <a:bodyPr/>
          <a:lstStyle/>
          <a:p>
            <a:pPr marL="0" indent="0">
              <a:buNone/>
            </a:pPr>
            <a:r>
              <a:rPr lang="en-US" dirty="0" smtClean="0">
                <a:latin typeface="Kozuka Gothic Pro EL" panose="020B0200000000000000" pitchFamily="34" charset="-128"/>
                <a:ea typeface="Kozuka Gothic Pro EL" panose="020B0200000000000000" pitchFamily="34" charset="-128"/>
              </a:rPr>
              <a:t>Open the previous HTML file</a:t>
            </a:r>
          </a:p>
          <a:p>
            <a:pPr marL="0" indent="0">
              <a:buNone/>
            </a:pPr>
            <a:endParaRPr lang="en-US" dirty="0">
              <a:latin typeface="Kozuka Gothic Pro EL" panose="020B0200000000000000" pitchFamily="34" charset="-128"/>
              <a:ea typeface="Kozuka Gothic Pro EL" panose="020B0200000000000000" pitchFamily="34" charset="-128"/>
            </a:endParaRPr>
          </a:p>
          <a:p>
            <a:pPr marL="0" indent="0">
              <a:buNone/>
            </a:pPr>
            <a:r>
              <a:rPr lang="en-US" dirty="0" smtClean="0">
                <a:latin typeface="Kozuka Gothic Pro EL" panose="020B0200000000000000" pitchFamily="34" charset="-128"/>
                <a:ea typeface="Kozuka Gothic Pro EL" panose="020B0200000000000000" pitchFamily="34" charset="-128"/>
              </a:rPr>
              <a:t>What we’re doing:</a:t>
            </a:r>
          </a:p>
          <a:p>
            <a:pPr lvl="1"/>
            <a:r>
              <a:rPr lang="en-US" dirty="0" smtClean="0">
                <a:latin typeface="Kozuka Gothic Pro EL" panose="020B0200000000000000" pitchFamily="34" charset="-128"/>
                <a:ea typeface="Kozuka Gothic Pro EL" panose="020B0200000000000000" pitchFamily="34" charset="-128"/>
              </a:rPr>
              <a:t>Create  a &lt;script&gt; &lt;/script&gt; tag in the header.</a:t>
            </a:r>
          </a:p>
          <a:p>
            <a:pPr lvl="2"/>
            <a:r>
              <a:rPr lang="en-US" dirty="0" smtClean="0">
                <a:latin typeface="Kozuka Gothic Pro EL" panose="020B0200000000000000" pitchFamily="34" charset="-128"/>
                <a:ea typeface="Kozuka Gothic Pro EL" panose="020B0200000000000000" pitchFamily="34" charset="-128"/>
              </a:rPr>
              <a:t>Create a function called </a:t>
            </a:r>
            <a:r>
              <a:rPr lang="en-US" dirty="0" err="1" smtClean="0">
                <a:latin typeface="Courier New" panose="02070309020205020404" pitchFamily="49" charset="0"/>
                <a:ea typeface="Kozuka Gothic Pro EL" panose="020B0200000000000000" pitchFamily="34" charset="-128"/>
                <a:cs typeface="Courier New" panose="02070309020205020404" pitchFamily="49" charset="0"/>
              </a:rPr>
              <a:t>clickFunction</a:t>
            </a:r>
            <a:endParaRPr lang="en-US" dirty="0">
              <a:latin typeface="Courier New" panose="02070309020205020404" pitchFamily="49" charset="0"/>
              <a:ea typeface="Kozuka Gothic Pro EL" panose="020B0200000000000000" pitchFamily="34" charset="-128"/>
              <a:cs typeface="Courier New" panose="02070309020205020404" pitchFamily="49" charset="0"/>
            </a:endParaRPr>
          </a:p>
          <a:p>
            <a:pPr lvl="2"/>
            <a:r>
              <a:rPr lang="en-US" dirty="0" err="1" smtClean="0">
                <a:latin typeface="Courier New" panose="02070309020205020404" pitchFamily="49" charset="0"/>
                <a:ea typeface="Kozuka Gothic Pro EL" panose="020B0200000000000000" pitchFamily="34" charset="-128"/>
                <a:cs typeface="Courier New" panose="02070309020205020404" pitchFamily="49" charset="0"/>
              </a:rPr>
              <a:t>clickFunction</a:t>
            </a:r>
            <a:r>
              <a:rPr lang="en-US" dirty="0">
                <a:latin typeface="Courier New" panose="02070309020205020404" pitchFamily="49" charset="0"/>
                <a:ea typeface="Kozuka Gothic Pro EL" panose="020B0200000000000000" pitchFamily="34" charset="-128"/>
                <a:cs typeface="Courier New" panose="02070309020205020404" pitchFamily="49" charset="0"/>
              </a:rPr>
              <a:t> </a:t>
            </a:r>
            <a:r>
              <a:rPr lang="en-US" dirty="0" smtClean="0">
                <a:latin typeface="Kozuka Gothic Pro EL" panose="020B0200000000000000" pitchFamily="34" charset="-128"/>
                <a:ea typeface="Kozuka Gothic Pro EL" panose="020B0200000000000000" pitchFamily="34" charset="-128"/>
                <a:cs typeface="Courier New" panose="02070309020205020404" pitchFamily="49" charset="0"/>
              </a:rPr>
              <a:t>will use:</a:t>
            </a:r>
          </a:p>
          <a:p>
            <a:pPr lvl="3"/>
            <a:r>
              <a:rPr lang="en-US" dirty="0" smtClean="0">
                <a:latin typeface="Kozuka Gothic Pro EL" panose="020B0200000000000000" pitchFamily="34" charset="-128"/>
                <a:ea typeface="Kozuka Gothic Pro EL" panose="020B0200000000000000" pitchFamily="34" charset="-128"/>
                <a:cs typeface="Courier New" panose="02070309020205020404" pitchFamily="49" charset="0"/>
              </a:rPr>
              <a:t>Alert</a:t>
            </a:r>
          </a:p>
          <a:p>
            <a:pPr lvl="3"/>
            <a:r>
              <a:rPr lang="en-US" dirty="0" smtClean="0">
                <a:latin typeface="Kozuka Gothic Pro EL" panose="020B0200000000000000" pitchFamily="34" charset="-128"/>
                <a:ea typeface="Kozuka Gothic Pro EL" panose="020B0200000000000000" pitchFamily="34" charset="-128"/>
                <a:cs typeface="Courier New" panose="02070309020205020404" pitchFamily="49" charset="0"/>
              </a:rPr>
              <a:t>Console</a:t>
            </a:r>
            <a:endParaRPr lang="en-US" dirty="0" smtClean="0">
              <a:latin typeface="Courier New" panose="02070309020205020404" pitchFamily="49" charset="0"/>
              <a:ea typeface="Kozuka Gothic Pro EL" panose="020B0200000000000000" pitchFamily="34" charset="-128"/>
              <a:cs typeface="Courier New" panose="02070309020205020404" pitchFamily="49" charset="0"/>
            </a:endParaRPr>
          </a:p>
          <a:p>
            <a:pPr lvl="1"/>
            <a:r>
              <a:rPr lang="en-US" dirty="0" smtClean="0">
                <a:latin typeface="Kozuka Gothic Pro EL" panose="020B0200000000000000" pitchFamily="34" charset="-128"/>
                <a:ea typeface="Kozuka Gothic Pro EL" panose="020B0200000000000000" pitchFamily="34" charset="-128"/>
              </a:rPr>
              <a:t>Add  </a:t>
            </a:r>
            <a:r>
              <a:rPr lang="en-US" dirty="0" err="1" smtClean="0">
                <a:latin typeface="Courier New" panose="02070309020205020404" pitchFamily="49" charset="0"/>
                <a:ea typeface="Kozuka Gothic Pro EL" panose="020B0200000000000000" pitchFamily="34" charset="-128"/>
                <a:cs typeface="Courier New" panose="02070309020205020404" pitchFamily="49" charset="0"/>
              </a:rPr>
              <a:t>onclick</a:t>
            </a:r>
            <a:r>
              <a:rPr lang="en-US" dirty="0">
                <a:latin typeface="Courier New" panose="02070309020205020404" pitchFamily="49" charset="0"/>
                <a:ea typeface="Kozuka Gothic Pro EL" panose="020B0200000000000000" pitchFamily="34" charset="-128"/>
                <a:cs typeface="Courier New" panose="02070309020205020404" pitchFamily="49" charset="0"/>
              </a:rPr>
              <a:t>="</a:t>
            </a:r>
            <a:r>
              <a:rPr lang="en-US" dirty="0" err="1">
                <a:latin typeface="Courier New" panose="02070309020205020404" pitchFamily="49" charset="0"/>
                <a:ea typeface="Kozuka Gothic Pro EL" panose="020B0200000000000000" pitchFamily="34" charset="-128"/>
                <a:cs typeface="Courier New" panose="02070309020205020404" pitchFamily="49" charset="0"/>
              </a:rPr>
              <a:t>clickFunction</a:t>
            </a:r>
            <a:r>
              <a:rPr lang="en-US" dirty="0" smtClean="0">
                <a:latin typeface="Courier New" panose="02070309020205020404" pitchFamily="49" charset="0"/>
                <a:ea typeface="Kozuka Gothic Pro EL" panose="020B0200000000000000" pitchFamily="34" charset="-128"/>
                <a:cs typeface="Courier New" panose="02070309020205020404" pitchFamily="49" charset="0"/>
              </a:rPr>
              <a:t>()” </a:t>
            </a:r>
            <a:r>
              <a:rPr lang="en-US" dirty="0" smtClean="0">
                <a:latin typeface="Kozuka Gothic Pro EL" panose="020B0200000000000000" pitchFamily="34" charset="-128"/>
                <a:ea typeface="Kozuka Gothic Pro EL" panose="020B0200000000000000" pitchFamily="34" charset="-128"/>
                <a:cs typeface="Courier New" panose="02070309020205020404" pitchFamily="49" charset="0"/>
              </a:rPr>
              <a:t>to the button element.</a:t>
            </a:r>
          </a:p>
          <a:p>
            <a:pPr lvl="1"/>
            <a:r>
              <a:rPr lang="en-US" dirty="0" smtClean="0">
                <a:latin typeface="Kozuka Gothic Pro EL" panose="020B0200000000000000" pitchFamily="34" charset="-128"/>
                <a:ea typeface="Kozuka Gothic Pro EL" panose="020B0200000000000000" pitchFamily="34" charset="-128"/>
                <a:cs typeface="Courier New" panose="02070309020205020404" pitchFamily="49" charset="0"/>
              </a:rPr>
              <a:t>If you finish early: explore </a:t>
            </a:r>
            <a:r>
              <a:rPr lang="en-US" dirty="0" err="1" smtClean="0">
                <a:latin typeface="Kozuka Gothic Pro EL" panose="020B0200000000000000" pitchFamily="34" charset="-128"/>
                <a:ea typeface="Kozuka Gothic Pro EL" panose="020B0200000000000000" pitchFamily="34" charset="-128"/>
                <a:cs typeface="Courier New" panose="02070309020205020404" pitchFamily="49" charset="0"/>
              </a:rPr>
              <a:t>Javascript</a:t>
            </a:r>
            <a:r>
              <a:rPr lang="en-US" dirty="0" smtClean="0">
                <a:latin typeface="Kozuka Gothic Pro EL" panose="020B0200000000000000" pitchFamily="34" charset="-128"/>
                <a:ea typeface="Kozuka Gothic Pro EL" panose="020B0200000000000000" pitchFamily="34" charset="-128"/>
                <a:cs typeface="Courier New" panose="02070309020205020404" pitchFamily="49" charset="0"/>
              </a:rPr>
              <a:t> functions in the console</a:t>
            </a:r>
          </a:p>
          <a:p>
            <a:pPr lvl="2"/>
            <a:endParaRPr lang="en-US" dirty="0" smtClean="0">
              <a:latin typeface="Kozuka Gothic Pro EL" panose="020B0200000000000000" pitchFamily="34" charset="-128"/>
              <a:ea typeface="Kozuka Gothic Pro EL" panose="020B0200000000000000" pitchFamily="34" charset="-128"/>
              <a:cs typeface="Courier New" panose="02070309020205020404" pitchFamily="49" charset="0"/>
            </a:endParaRPr>
          </a:p>
        </p:txBody>
      </p:sp>
    </p:spTree>
    <p:extLst>
      <p:ext uri="{BB962C8B-B14F-4D97-AF65-F5344CB8AC3E}">
        <p14:creationId xmlns:p14="http://schemas.microsoft.com/office/powerpoint/2010/main" val="20164705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Recap </a:t>
            </a:r>
            <a:endParaRPr lang="en-US" dirty="0">
              <a:latin typeface="Kozuka Gothic Pro EL" panose="020B0200000000000000" pitchFamily="34" charset="-128"/>
              <a:ea typeface="Kozuka Gothic Pro EL" panose="020B0200000000000000" pitchFamily="34" charset="-128"/>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8235594"/>
              </p:ext>
            </p:extLst>
          </p:nvPr>
        </p:nvGraphicFramePr>
        <p:xfrm>
          <a:off x="745475" y="1134736"/>
          <a:ext cx="10608325" cy="5420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9611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What is SVG</a:t>
            </a:r>
            <a:r>
              <a:rPr lang="en-US" dirty="0">
                <a:latin typeface="Kozuka Gothic Pro EL" panose="020B0200000000000000" pitchFamily="34" charset="-128"/>
                <a:ea typeface="Kozuka Gothic Pro EL" panose="020B0200000000000000" pitchFamily="34" charset="-128"/>
              </a:rPr>
              <a:t>?</a:t>
            </a:r>
          </a:p>
        </p:txBody>
      </p:sp>
      <p:sp>
        <p:nvSpPr>
          <p:cNvPr id="3" name="Content Placeholder 2"/>
          <p:cNvSpPr>
            <a:spLocks noGrp="1"/>
          </p:cNvSpPr>
          <p:nvPr>
            <p:ph idx="1"/>
          </p:nvPr>
        </p:nvSpPr>
        <p:spPr>
          <a:xfrm>
            <a:off x="838200" y="1825625"/>
            <a:ext cx="10515600" cy="4168775"/>
          </a:xfrm>
        </p:spPr>
        <p:txBody>
          <a:bodyPr>
            <a:normAutofit/>
          </a:bodyPr>
          <a:lstStyle/>
          <a:p>
            <a:r>
              <a:rPr lang="en-US" sz="2400" dirty="0" smtClean="0">
                <a:solidFill>
                  <a:schemeClr val="tx1">
                    <a:lumMod val="95000"/>
                    <a:lumOff val="5000"/>
                  </a:schemeClr>
                </a:solidFill>
                <a:latin typeface="+mj-lt"/>
                <a:cs typeface="Courier New" panose="02070309020205020404" pitchFamily="49" charset="0"/>
              </a:rPr>
              <a:t>What is SVG?</a:t>
            </a:r>
          </a:p>
          <a:p>
            <a:pPr lvl="1"/>
            <a:r>
              <a:rPr lang="en-US" dirty="0" smtClean="0">
                <a:solidFill>
                  <a:schemeClr val="tx1">
                    <a:lumMod val="95000"/>
                    <a:lumOff val="5000"/>
                  </a:schemeClr>
                </a:solidFill>
                <a:latin typeface="+mj-lt"/>
                <a:cs typeface="Courier New" panose="02070309020205020404" pitchFamily="49" charset="0"/>
              </a:rPr>
              <a:t>Stands for </a:t>
            </a:r>
            <a:r>
              <a:rPr lang="en-US" b="1" dirty="0" smtClean="0">
                <a:solidFill>
                  <a:schemeClr val="tx1">
                    <a:lumMod val="95000"/>
                    <a:lumOff val="5000"/>
                  </a:schemeClr>
                </a:solidFill>
                <a:latin typeface="+mj-lt"/>
                <a:cs typeface="Courier New" panose="02070309020205020404" pitchFamily="49" charset="0"/>
              </a:rPr>
              <a:t>Scalable Vector Graphics, </a:t>
            </a:r>
            <a:r>
              <a:rPr lang="en-US" dirty="0" smtClean="0">
                <a:solidFill>
                  <a:schemeClr val="tx1">
                    <a:lumMod val="95000"/>
                    <a:lumOff val="5000"/>
                  </a:schemeClr>
                </a:solidFill>
                <a:latin typeface="+mj-lt"/>
                <a:cs typeface="Courier New" panose="02070309020205020404" pitchFamily="49" charset="0"/>
              </a:rPr>
              <a:t> a standard for graphics in web pages.</a:t>
            </a:r>
            <a:endParaRPr lang="en-US" b="1" dirty="0" smtClean="0">
              <a:solidFill>
                <a:schemeClr val="tx1">
                  <a:lumMod val="95000"/>
                  <a:lumOff val="5000"/>
                </a:schemeClr>
              </a:solidFill>
              <a:latin typeface="+mj-lt"/>
              <a:cs typeface="Courier New" panose="02070309020205020404" pitchFamily="49" charset="0"/>
            </a:endParaRPr>
          </a:p>
          <a:p>
            <a:pPr lvl="1"/>
            <a:r>
              <a:rPr lang="en-US" dirty="0" smtClean="0">
                <a:solidFill>
                  <a:schemeClr val="tx1">
                    <a:lumMod val="95000"/>
                    <a:lumOff val="5000"/>
                  </a:schemeClr>
                </a:solidFill>
                <a:latin typeface="+mj-lt"/>
                <a:cs typeface="Courier New" panose="02070309020205020404" pitchFamily="49" charset="0"/>
              </a:rPr>
              <a:t>SVG allows us to create graphic objects in markup, and also manipulate them with </a:t>
            </a:r>
            <a:r>
              <a:rPr lang="en-US" dirty="0" err="1" smtClean="0">
                <a:solidFill>
                  <a:schemeClr val="tx1">
                    <a:lumMod val="95000"/>
                    <a:lumOff val="5000"/>
                  </a:schemeClr>
                </a:solidFill>
                <a:latin typeface="+mj-lt"/>
                <a:cs typeface="Courier New" panose="02070309020205020404" pitchFamily="49" charset="0"/>
              </a:rPr>
              <a:t>Javascript</a:t>
            </a:r>
            <a:r>
              <a:rPr lang="en-US" dirty="0" smtClean="0">
                <a:solidFill>
                  <a:schemeClr val="tx1">
                    <a:lumMod val="95000"/>
                    <a:lumOff val="5000"/>
                  </a:schemeClr>
                </a:solidFill>
                <a:latin typeface="+mj-lt"/>
                <a:cs typeface="Courier New" panose="02070309020205020404" pitchFamily="49" charset="0"/>
              </a:rPr>
              <a:t>!</a:t>
            </a:r>
          </a:p>
          <a:p>
            <a:pPr lvl="1"/>
            <a:endParaRPr lang="en-US" dirty="0" smtClean="0">
              <a:solidFill>
                <a:schemeClr val="tx1">
                  <a:lumMod val="95000"/>
                  <a:lumOff val="5000"/>
                </a:schemeClr>
              </a:solidFill>
              <a:latin typeface="+mj-lt"/>
              <a:cs typeface="Courier New" panose="02070309020205020404" pitchFamily="49" charset="0"/>
            </a:endParaRPr>
          </a:p>
          <a:p>
            <a:r>
              <a:rPr lang="en-US" dirty="0" smtClean="0">
                <a:solidFill>
                  <a:schemeClr val="tx1">
                    <a:lumMod val="95000"/>
                    <a:lumOff val="5000"/>
                  </a:schemeClr>
                </a:solidFill>
                <a:latin typeface="+mj-lt"/>
                <a:cs typeface="Courier New" panose="02070309020205020404" pitchFamily="49" charset="0"/>
              </a:rPr>
              <a:t>Example:</a:t>
            </a:r>
            <a:endParaRPr lang="en-US" dirty="0">
              <a:solidFill>
                <a:schemeClr val="tx1">
                  <a:lumMod val="95000"/>
                  <a:lumOff val="5000"/>
                </a:schemeClr>
              </a:solidFill>
              <a:latin typeface="+mj-lt"/>
              <a:cs typeface="Courier New" panose="02070309020205020404" pitchFamily="49" charset="0"/>
            </a:endParaRPr>
          </a:p>
          <a:p>
            <a:pPr marL="457200" lvl="1" indent="0">
              <a:buNone/>
            </a:pP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svg</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xmlns</a:t>
            </a:r>
            <a:r>
              <a:rPr lang="en-US" sz="1200" dirty="0">
                <a:latin typeface="Courier New" panose="02070309020205020404" pitchFamily="49" charset="0"/>
                <a:cs typeface="Courier New" panose="02070309020205020404" pitchFamily="49" charset="0"/>
              </a:rPr>
              <a:t>="http://www.w3.org/2000/svg" version="1.1"&gt; </a:t>
            </a:r>
            <a:endParaRPr lang="en-US" sz="1200" dirty="0" smtClean="0">
              <a:latin typeface="Courier New" panose="02070309020205020404" pitchFamily="49" charset="0"/>
              <a:cs typeface="Courier New" panose="02070309020205020404" pitchFamily="49" charset="0"/>
            </a:endParaRPr>
          </a:p>
          <a:p>
            <a:pPr marL="457200" lvl="1" indent="0">
              <a:buNone/>
            </a:pPr>
            <a:r>
              <a:rPr lang="en-US" sz="1200" dirty="0" smtClean="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rect</a:t>
            </a:r>
            <a:r>
              <a:rPr lang="en-US" sz="1200" dirty="0">
                <a:latin typeface="Courier New" panose="02070309020205020404" pitchFamily="49" charset="0"/>
                <a:cs typeface="Courier New" panose="02070309020205020404" pitchFamily="49" charset="0"/>
              </a:rPr>
              <a:t> width="300" height="100" style="</a:t>
            </a:r>
            <a:r>
              <a:rPr lang="en-US" sz="1200" dirty="0" err="1">
                <a:latin typeface="Courier New" panose="02070309020205020404" pitchFamily="49" charset="0"/>
                <a:cs typeface="Courier New" panose="02070309020205020404" pitchFamily="49" charset="0"/>
              </a:rPr>
              <a:t>fill:rgb</a:t>
            </a:r>
            <a:r>
              <a:rPr lang="en-US" sz="1200" dirty="0">
                <a:latin typeface="Courier New" panose="02070309020205020404" pitchFamily="49" charset="0"/>
                <a:cs typeface="Courier New" panose="02070309020205020404" pitchFamily="49" charset="0"/>
              </a:rPr>
              <a:t>(0,0,255);stroke-width:1;stroke:rgb(0,0,0)" </a:t>
            </a:r>
            <a:r>
              <a:rPr lang="en-US" sz="1200" dirty="0" smtClean="0">
                <a:latin typeface="Courier New" panose="02070309020205020404" pitchFamily="49" charset="0"/>
                <a:cs typeface="Courier New" panose="02070309020205020404" pitchFamily="49" charset="0"/>
              </a:rPr>
              <a:t>/&gt;</a:t>
            </a:r>
          </a:p>
          <a:p>
            <a:pPr marL="457200" lvl="1" indent="0">
              <a:buNone/>
            </a:pPr>
            <a:r>
              <a:rPr lang="en-US" sz="1200" dirty="0" smtClean="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svg</a:t>
            </a:r>
            <a:r>
              <a:rPr lang="en-US" sz="1200" dirty="0">
                <a:latin typeface="Courier New" panose="02070309020205020404" pitchFamily="49" charset="0"/>
                <a:cs typeface="Courier New" panose="02070309020205020404" pitchFamily="49" charset="0"/>
              </a:rPr>
              <a:t>&gt; </a:t>
            </a:r>
            <a:endParaRPr lang="en-US" sz="1200" dirty="0" smtClean="0">
              <a:latin typeface="Courier New" panose="02070309020205020404" pitchFamily="49" charset="0"/>
              <a:cs typeface="Courier New" panose="02070309020205020404" pitchFamily="49" charset="0"/>
            </a:endParaRPr>
          </a:p>
          <a:p>
            <a:pPr marL="457200" lvl="1" indent="0">
              <a:buNone/>
            </a:pPr>
            <a:endParaRPr lang="en-US" sz="1200" dirty="0">
              <a:latin typeface="Courier New" panose="02070309020205020404" pitchFamily="49" charset="0"/>
              <a:cs typeface="Courier New" panose="02070309020205020404" pitchFamily="49" charset="0"/>
            </a:endParaRPr>
          </a:p>
          <a:p>
            <a:r>
              <a:rPr lang="en-US" dirty="0" smtClean="0">
                <a:solidFill>
                  <a:schemeClr val="tx1">
                    <a:lumMod val="95000"/>
                    <a:lumOff val="5000"/>
                  </a:schemeClr>
                </a:solidFill>
                <a:latin typeface="+mj-lt"/>
                <a:cs typeface="Courier New" panose="02070309020205020404" pitchFamily="49" charset="0"/>
              </a:rPr>
              <a:t>SVG Elements can also be styled with CSS</a:t>
            </a:r>
            <a:endParaRPr lang="en-US" dirty="0">
              <a:solidFill>
                <a:schemeClr val="tx1">
                  <a:lumMod val="95000"/>
                  <a:lumOff val="5000"/>
                </a:schemeClr>
              </a:solidFill>
              <a:latin typeface="+mj-lt"/>
              <a:cs typeface="Courier New" panose="02070309020205020404" pitchFamily="49" charset="0"/>
            </a:endParaRPr>
          </a:p>
          <a:p>
            <a:endParaRPr lang="en-US" sz="1200" dirty="0">
              <a:solidFill>
                <a:schemeClr val="tx1">
                  <a:lumMod val="95000"/>
                  <a:lumOff val="5000"/>
                </a:schemeClr>
              </a:solidFill>
              <a:latin typeface="+mj-lt"/>
              <a:cs typeface="Courier New" panose="02070309020205020404" pitchFamily="49" charset="0"/>
            </a:endParaRPr>
          </a:p>
          <a:p>
            <a:pPr lvl="1"/>
            <a:endParaRPr lang="en-US" sz="1200" dirty="0" smtClean="0">
              <a:solidFill>
                <a:schemeClr val="tx1">
                  <a:lumMod val="95000"/>
                  <a:lumOff val="5000"/>
                </a:schemeClr>
              </a:solidFill>
              <a:latin typeface="+mj-lt"/>
              <a:cs typeface="Courier New" panose="02070309020205020404" pitchFamily="49" charset="0"/>
            </a:endParaRPr>
          </a:p>
          <a:p>
            <a:pPr marL="457200" lvl="1" indent="0">
              <a:buNone/>
            </a:pPr>
            <a:endParaRPr lang="en-US" sz="2000" dirty="0" smtClean="0">
              <a:latin typeface="+mj-lt"/>
            </a:endParaRPr>
          </a:p>
          <a:p>
            <a:pPr marL="457200" lvl="1" indent="0">
              <a:buNone/>
            </a:pPr>
            <a:endParaRPr lang="en-US" sz="2000" dirty="0">
              <a:latin typeface="+mj-lt"/>
            </a:endParaRPr>
          </a:p>
          <a:p>
            <a:pPr marL="457200" lvl="1" indent="0">
              <a:buNone/>
            </a:pPr>
            <a:endParaRPr lang="en-US" sz="2000" dirty="0" smtClean="0">
              <a:latin typeface="+mj-lt"/>
            </a:endParaRPr>
          </a:p>
          <a:p>
            <a:pPr marL="457200" lvl="1" indent="0">
              <a:buNone/>
            </a:pPr>
            <a:endParaRPr lang="en-US" sz="2000" dirty="0">
              <a:latin typeface="+mj-lt"/>
            </a:endParaRPr>
          </a:p>
          <a:p>
            <a:pPr marL="457200" lvl="1" indent="0">
              <a:buNone/>
            </a:pPr>
            <a:endParaRPr lang="en-US" sz="2000" dirty="0" smtClean="0">
              <a:latin typeface="+mj-lt"/>
            </a:endParaRPr>
          </a:p>
          <a:p>
            <a:pPr marL="457200" lvl="1" indent="0">
              <a:buNone/>
            </a:pPr>
            <a:endParaRPr lang="en-US" sz="2000" dirty="0">
              <a:latin typeface="+mj-lt"/>
            </a:endParaRPr>
          </a:p>
          <a:p>
            <a:pPr marL="457200" lvl="1" indent="0">
              <a:buNone/>
            </a:pPr>
            <a:endParaRPr lang="en-US" sz="2000" dirty="0" smtClean="0">
              <a:latin typeface="+mj-lt"/>
            </a:endParaRP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4267250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What is HTML?</a:t>
            </a:r>
            <a:endParaRPr lang="en-US" dirty="0">
              <a:latin typeface="Kozuka Gothic Pro EL" panose="020B0200000000000000" pitchFamily="34" charset="-128"/>
              <a:ea typeface="Kozuka Gothic Pro EL" panose="020B0200000000000000" pitchFamily="34" charset="-128"/>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4523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Why SVG</a:t>
            </a:r>
            <a:r>
              <a:rPr lang="en-US" dirty="0">
                <a:latin typeface="Kozuka Gothic Pro EL" panose="020B0200000000000000" pitchFamily="34" charset="-128"/>
                <a:ea typeface="Kozuka Gothic Pro EL" panose="020B0200000000000000" pitchFamily="34" charset="-128"/>
              </a:rPr>
              <a:t>?</a:t>
            </a:r>
          </a:p>
        </p:txBody>
      </p:sp>
      <p:sp>
        <p:nvSpPr>
          <p:cNvPr id="3" name="Content Placeholder 2"/>
          <p:cNvSpPr>
            <a:spLocks noGrp="1"/>
          </p:cNvSpPr>
          <p:nvPr>
            <p:ph idx="1"/>
          </p:nvPr>
        </p:nvSpPr>
        <p:spPr>
          <a:xfrm>
            <a:off x="838200" y="1825625"/>
            <a:ext cx="10515600" cy="4168775"/>
          </a:xfrm>
        </p:spPr>
        <p:txBody>
          <a:bodyPr>
            <a:normAutofit/>
          </a:bodyPr>
          <a:lstStyle/>
          <a:p>
            <a:r>
              <a:rPr lang="en-US" sz="2400" dirty="0" smtClean="0">
                <a:solidFill>
                  <a:schemeClr val="tx1">
                    <a:lumMod val="95000"/>
                    <a:lumOff val="5000"/>
                  </a:schemeClr>
                </a:solidFill>
                <a:latin typeface="+mj-lt"/>
                <a:cs typeface="Courier New" panose="02070309020205020404" pitchFamily="49" charset="0"/>
              </a:rPr>
              <a:t>SVG allows us to build visualizations</a:t>
            </a:r>
            <a:r>
              <a:rPr lang="en-US" dirty="0" smtClean="0">
                <a:solidFill>
                  <a:schemeClr val="tx1">
                    <a:lumMod val="95000"/>
                    <a:lumOff val="5000"/>
                  </a:schemeClr>
                </a:solidFill>
                <a:latin typeface="+mj-lt"/>
                <a:cs typeface="Courier New" panose="02070309020205020404" pitchFamily="49" charset="0"/>
              </a:rPr>
              <a:t>!</a:t>
            </a:r>
          </a:p>
          <a:p>
            <a:pPr marL="0" indent="0">
              <a:buNone/>
            </a:pPr>
            <a:endParaRPr lang="en-US" sz="2000" dirty="0">
              <a:latin typeface="+mj-lt"/>
            </a:endParaRPr>
          </a:p>
          <a:p>
            <a:pPr marL="457200" lvl="1" indent="0">
              <a:buNone/>
            </a:pPr>
            <a:endParaRPr lang="en-US" sz="2000" dirty="0" smtClean="0">
              <a:latin typeface="+mj-lt"/>
            </a:endParaRPr>
          </a:p>
          <a:p>
            <a:pPr marL="457200" lvl="1" indent="0">
              <a:buNone/>
            </a:pPr>
            <a:endParaRPr lang="en-US" sz="2000" dirty="0">
              <a:latin typeface="+mj-lt"/>
            </a:endParaRPr>
          </a:p>
          <a:p>
            <a:pPr marL="457200" lvl="1" indent="0">
              <a:buNone/>
            </a:pPr>
            <a:endParaRPr lang="en-US" sz="2000" dirty="0" smtClean="0">
              <a:latin typeface="+mj-lt"/>
            </a:endParaRPr>
          </a:p>
          <a:p>
            <a:pPr marL="457200" lvl="1" indent="0">
              <a:buNone/>
            </a:pPr>
            <a:endParaRPr lang="en-US" sz="2000" dirty="0">
              <a:latin typeface="+mj-lt"/>
            </a:endParaRPr>
          </a:p>
          <a:p>
            <a:pPr marL="457200" lvl="1" indent="0">
              <a:buNone/>
            </a:pPr>
            <a:endParaRPr lang="en-US" sz="2000" dirty="0" smtClean="0">
              <a:latin typeface="+mj-lt"/>
            </a:endParaRPr>
          </a:p>
          <a:p>
            <a:endParaRPr lang="en-US" sz="2400" dirty="0">
              <a:latin typeface="+mj-lt"/>
            </a:endParaRPr>
          </a:p>
          <a:p>
            <a:endParaRPr lang="en-US" sz="2400" dirty="0">
              <a:latin typeface="+mj-lt"/>
            </a:endParaRPr>
          </a:p>
        </p:txBody>
      </p:sp>
      <p:pic>
        <p:nvPicPr>
          <p:cNvPr id="4" name="Picture 3"/>
          <p:cNvPicPr>
            <a:picLocks noChangeAspect="1"/>
          </p:cNvPicPr>
          <p:nvPr/>
        </p:nvPicPr>
        <p:blipFill>
          <a:blip r:embed="rId2"/>
          <a:stretch>
            <a:fillRect/>
          </a:stretch>
        </p:blipFill>
        <p:spPr>
          <a:xfrm>
            <a:off x="6240561" y="906369"/>
            <a:ext cx="6041819" cy="5433128"/>
          </a:xfrm>
          <a:prstGeom prst="rect">
            <a:avLst/>
          </a:prstGeom>
        </p:spPr>
      </p:pic>
    </p:spTree>
    <p:extLst>
      <p:ext uri="{BB962C8B-B14F-4D97-AF65-F5344CB8AC3E}">
        <p14:creationId xmlns:p14="http://schemas.microsoft.com/office/powerpoint/2010/main" val="17655776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Getting started with SVG</a:t>
            </a:r>
            <a:endParaRPr lang="en-US" dirty="0">
              <a:latin typeface="Kozuka Gothic Pro EL" panose="020B0200000000000000" pitchFamily="34" charset="-128"/>
              <a:ea typeface="Kozuka Gothic Pro EL" panose="020B0200000000000000" pitchFamily="34" charset="-128"/>
            </a:endParaRPr>
          </a:p>
        </p:txBody>
      </p:sp>
      <p:sp>
        <p:nvSpPr>
          <p:cNvPr id="6" name="Content Placeholder 2"/>
          <p:cNvSpPr txBox="1">
            <a:spLocks/>
          </p:cNvSpPr>
          <p:nvPr/>
        </p:nvSpPr>
        <p:spPr>
          <a:xfrm>
            <a:off x="838200" y="1877568"/>
            <a:ext cx="10515600" cy="443115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tx1">
                    <a:lumMod val="95000"/>
                    <a:lumOff val="5000"/>
                  </a:schemeClr>
                </a:solidFill>
                <a:latin typeface="+mj-lt"/>
                <a:cs typeface="Courier New" panose="02070309020205020404" pitchFamily="49" charset="0"/>
              </a:rPr>
              <a:t>Browse </a:t>
            </a:r>
            <a:r>
              <a:rPr lang="en-US" sz="2400" dirty="0">
                <a:solidFill>
                  <a:schemeClr val="tx1">
                    <a:lumMod val="95000"/>
                    <a:lumOff val="5000"/>
                  </a:schemeClr>
                </a:solidFill>
                <a:latin typeface="+mj-lt"/>
                <a:cs typeface="Courier New" panose="02070309020205020404" pitchFamily="49" charset="0"/>
              </a:rPr>
              <a:t>the specification at: </a:t>
            </a:r>
            <a:r>
              <a:rPr lang="en-US" sz="2400" dirty="0" smtClean="0">
                <a:solidFill>
                  <a:schemeClr val="tx1">
                    <a:lumMod val="95000"/>
                    <a:lumOff val="5000"/>
                  </a:schemeClr>
                </a:solidFill>
                <a:latin typeface="+mj-lt"/>
                <a:cs typeface="Courier New" panose="02070309020205020404" pitchFamily="49" charset="0"/>
                <a:hlinkClick r:id="rId2"/>
              </a:rPr>
              <a:t>http</a:t>
            </a:r>
            <a:r>
              <a:rPr lang="en-US" sz="2400" dirty="0">
                <a:solidFill>
                  <a:schemeClr val="tx1">
                    <a:lumMod val="95000"/>
                    <a:lumOff val="5000"/>
                  </a:schemeClr>
                </a:solidFill>
                <a:latin typeface="+mj-lt"/>
                <a:cs typeface="Courier New" panose="02070309020205020404" pitchFamily="49" charset="0"/>
                <a:hlinkClick r:id="rId2"/>
              </a:rPr>
              <a:t>://</a:t>
            </a:r>
            <a:r>
              <a:rPr lang="en-US" sz="2400" dirty="0" smtClean="0">
                <a:solidFill>
                  <a:schemeClr val="tx1">
                    <a:lumMod val="95000"/>
                    <a:lumOff val="5000"/>
                  </a:schemeClr>
                </a:solidFill>
                <a:latin typeface="+mj-lt"/>
                <a:cs typeface="Courier New" panose="02070309020205020404" pitchFamily="49" charset="0"/>
                <a:hlinkClick r:id="rId2"/>
              </a:rPr>
              <a:t>www.w3.org/Graphics/SVG/IG/resources/svgprimer.html</a:t>
            </a:r>
            <a:endParaRPr lang="en-US" sz="2400" dirty="0" smtClean="0">
              <a:solidFill>
                <a:schemeClr val="tx1">
                  <a:lumMod val="95000"/>
                  <a:lumOff val="5000"/>
                </a:schemeClr>
              </a:solidFill>
              <a:latin typeface="+mj-lt"/>
              <a:cs typeface="Courier New" panose="02070309020205020404" pitchFamily="49" charset="0"/>
            </a:endParaRPr>
          </a:p>
          <a:p>
            <a:pPr marL="0" indent="0">
              <a:buNone/>
            </a:pPr>
            <a:endParaRPr lang="en-US" sz="2400" dirty="0" smtClean="0">
              <a:solidFill>
                <a:schemeClr val="tx1">
                  <a:lumMod val="95000"/>
                  <a:lumOff val="5000"/>
                </a:schemeClr>
              </a:solidFill>
              <a:latin typeface="+mj-lt"/>
              <a:cs typeface="Courier New" panose="02070309020205020404" pitchFamily="49" charset="0"/>
            </a:endParaRPr>
          </a:p>
          <a:p>
            <a:r>
              <a:rPr lang="en-US" sz="2400" dirty="0" smtClean="0">
                <a:solidFill>
                  <a:schemeClr val="tx1">
                    <a:lumMod val="95000"/>
                    <a:lumOff val="5000"/>
                  </a:schemeClr>
                </a:solidFill>
                <a:latin typeface="+mj-lt"/>
                <a:cs typeface="Courier New" panose="02070309020205020404" pitchFamily="49" charset="0"/>
              </a:rPr>
              <a:t>Tags you might want to try:</a:t>
            </a:r>
          </a:p>
          <a:p>
            <a:pPr lvl="1"/>
            <a:r>
              <a:rPr lang="en-US" dirty="0" smtClean="0">
                <a:solidFill>
                  <a:schemeClr val="tx1">
                    <a:lumMod val="95000"/>
                    <a:lumOff val="5000"/>
                  </a:schemeClr>
                </a:solidFill>
                <a:latin typeface="+mj-lt"/>
                <a:cs typeface="Courier New" panose="02070309020205020404" pitchFamily="49" charset="0"/>
              </a:rPr>
              <a:t>&lt;</a:t>
            </a:r>
            <a:r>
              <a:rPr lang="en-US" dirty="0" err="1" smtClean="0">
                <a:solidFill>
                  <a:schemeClr val="tx1">
                    <a:lumMod val="95000"/>
                    <a:lumOff val="5000"/>
                  </a:schemeClr>
                </a:solidFill>
                <a:latin typeface="+mj-lt"/>
                <a:cs typeface="Courier New" panose="02070309020205020404" pitchFamily="49" charset="0"/>
              </a:rPr>
              <a:t>rect</a:t>
            </a:r>
            <a:r>
              <a:rPr lang="en-US" dirty="0" smtClean="0">
                <a:solidFill>
                  <a:schemeClr val="tx1">
                    <a:lumMod val="95000"/>
                    <a:lumOff val="5000"/>
                  </a:schemeClr>
                </a:solidFill>
                <a:latin typeface="+mj-lt"/>
                <a:cs typeface="Courier New" panose="02070309020205020404" pitchFamily="49" charset="0"/>
              </a:rPr>
              <a:t>&gt;&lt;/</a:t>
            </a:r>
            <a:r>
              <a:rPr lang="en-US" dirty="0" err="1" smtClean="0">
                <a:solidFill>
                  <a:schemeClr val="tx1">
                    <a:lumMod val="95000"/>
                    <a:lumOff val="5000"/>
                  </a:schemeClr>
                </a:solidFill>
                <a:latin typeface="+mj-lt"/>
                <a:cs typeface="Courier New" panose="02070309020205020404" pitchFamily="49" charset="0"/>
              </a:rPr>
              <a:t>rect</a:t>
            </a:r>
            <a:r>
              <a:rPr lang="en-US" dirty="0" smtClean="0">
                <a:solidFill>
                  <a:schemeClr val="tx1">
                    <a:lumMod val="95000"/>
                    <a:lumOff val="5000"/>
                  </a:schemeClr>
                </a:solidFill>
                <a:latin typeface="+mj-lt"/>
                <a:cs typeface="Courier New" panose="02070309020205020404" pitchFamily="49" charset="0"/>
              </a:rPr>
              <a:t>&gt;</a:t>
            </a:r>
          </a:p>
          <a:p>
            <a:pPr lvl="1"/>
            <a:r>
              <a:rPr lang="en-US" dirty="0" smtClean="0">
                <a:solidFill>
                  <a:schemeClr val="tx1">
                    <a:lumMod val="95000"/>
                    <a:lumOff val="5000"/>
                  </a:schemeClr>
                </a:solidFill>
                <a:latin typeface="+mj-lt"/>
                <a:cs typeface="Courier New" panose="02070309020205020404" pitchFamily="49" charset="0"/>
              </a:rPr>
              <a:t>&lt;circle&gt;&lt;/circle&gt;</a:t>
            </a:r>
          </a:p>
          <a:p>
            <a:pPr lvl="1"/>
            <a:endParaRPr lang="en-US" dirty="0" smtClean="0">
              <a:solidFill>
                <a:schemeClr val="tx1">
                  <a:lumMod val="95000"/>
                  <a:lumOff val="5000"/>
                </a:schemeClr>
              </a:solidFill>
              <a:latin typeface="+mj-lt"/>
              <a:cs typeface="Courier New" panose="02070309020205020404" pitchFamily="49" charset="0"/>
            </a:endParaRPr>
          </a:p>
          <a:p>
            <a:pPr>
              <a:spcAft>
                <a:spcPts val="400"/>
              </a:spcAft>
            </a:pPr>
            <a:r>
              <a:rPr lang="en-US" sz="2200" dirty="0" smtClean="0">
                <a:solidFill>
                  <a:schemeClr val="tx1">
                    <a:lumMod val="95000"/>
                    <a:lumOff val="5000"/>
                  </a:schemeClr>
                </a:solidFill>
                <a:latin typeface="+mj-lt"/>
                <a:cs typeface="Courier New" panose="02070309020205020404" pitchFamily="49" charset="0"/>
              </a:rPr>
              <a:t>To get started, add this to your index.html file:</a:t>
            </a:r>
          </a:p>
          <a:p>
            <a:pPr marL="457200" lvl="1" indent="0">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svg</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xmlns</a:t>
            </a:r>
            <a:r>
              <a:rPr lang="en-US" sz="1400" dirty="0" smtClean="0">
                <a:latin typeface="Courier New" panose="02070309020205020404" pitchFamily="49" charset="0"/>
                <a:cs typeface="Courier New" panose="02070309020205020404" pitchFamily="49" charset="0"/>
              </a:rPr>
              <a:t>="http://www.w3.org/2000/svg" version="1.1"&gt; </a:t>
            </a:r>
          </a:p>
          <a:p>
            <a:pPr marL="914400" lvl="2" indent="0">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rect</a:t>
            </a:r>
            <a:r>
              <a:rPr lang="en-US" sz="1400" dirty="0" smtClean="0">
                <a:latin typeface="Courier New" panose="02070309020205020404" pitchFamily="49" charset="0"/>
                <a:cs typeface="Courier New" panose="02070309020205020404" pitchFamily="49" charset="0"/>
              </a:rPr>
              <a:t> width="300" height="100" style="</a:t>
            </a:r>
            <a:r>
              <a:rPr lang="en-US" sz="1400" dirty="0" err="1" smtClean="0">
                <a:latin typeface="Courier New" panose="02070309020205020404" pitchFamily="49" charset="0"/>
                <a:cs typeface="Courier New" panose="02070309020205020404" pitchFamily="49" charset="0"/>
              </a:rPr>
              <a:t>fill:rgb</a:t>
            </a:r>
            <a:r>
              <a:rPr lang="en-US" sz="1400" dirty="0" smtClean="0">
                <a:latin typeface="Courier New" panose="02070309020205020404" pitchFamily="49" charset="0"/>
                <a:cs typeface="Courier New" panose="02070309020205020404" pitchFamily="49" charset="0"/>
              </a:rPr>
              <a:t>(0,0,255);stroke-width:1;stroke:rgb(0,0,0)" /&gt;</a:t>
            </a:r>
          </a:p>
          <a:p>
            <a:pPr marL="914400" lvl="2" indent="0">
              <a:buNone/>
            </a:pPr>
            <a:r>
              <a:rPr lang="en-US" sz="1400" dirty="0">
                <a:latin typeface="Courier New" panose="02070309020205020404" pitchFamily="49" charset="0"/>
                <a:cs typeface="Courier New" panose="02070309020205020404" pitchFamily="49" charset="0"/>
              </a:rPr>
              <a:t>&lt;circle cx="80" cy="170" r="</a:t>
            </a:r>
            <a:r>
              <a:rPr lang="en-US" sz="1400" dirty="0" smtClean="0">
                <a:latin typeface="Courier New" panose="02070309020205020404" pitchFamily="49" charset="0"/>
                <a:cs typeface="Courier New" panose="02070309020205020404" pitchFamily="49" charset="0"/>
              </a:rPr>
              <a:t>40“ fill</a:t>
            </a:r>
            <a:r>
              <a:rPr lang="en-US" sz="1400" dirty="0">
                <a:latin typeface="Courier New" panose="02070309020205020404" pitchFamily="49" charset="0"/>
                <a:cs typeface="Courier New" panose="02070309020205020404" pitchFamily="49" charset="0"/>
              </a:rPr>
              <a:t>="yellow" stroke="blue" </a:t>
            </a:r>
            <a:r>
              <a:rPr lang="en-US" sz="1400" dirty="0" smtClean="0">
                <a:latin typeface="Courier New" panose="02070309020205020404" pitchFamily="49" charset="0"/>
                <a:cs typeface="Courier New" panose="02070309020205020404" pitchFamily="49" charset="0"/>
              </a:rPr>
              <a:t>/&gt;</a:t>
            </a:r>
          </a:p>
          <a:p>
            <a:pPr marL="457200" lvl="1" indent="0">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svg</a:t>
            </a:r>
            <a:r>
              <a:rPr lang="en-US" sz="1400" dirty="0" smtClean="0">
                <a:latin typeface="Courier New" panose="02070309020205020404" pitchFamily="49" charset="0"/>
                <a:cs typeface="Courier New" panose="02070309020205020404" pitchFamily="49" charset="0"/>
              </a:rPr>
              <a:t>&gt; </a:t>
            </a:r>
          </a:p>
          <a:p>
            <a:pPr marL="457200" lvl="1" indent="0">
              <a:buFont typeface="Arial" panose="020B0604020202020204" pitchFamily="34" charset="0"/>
              <a:buNone/>
            </a:pPr>
            <a:endParaRPr lang="en-US" sz="1200" dirty="0" smtClean="0">
              <a:latin typeface="Courier New" panose="02070309020205020404" pitchFamily="49" charset="0"/>
              <a:cs typeface="Courier New" panose="02070309020205020404" pitchFamily="49" charset="0"/>
            </a:endParaRPr>
          </a:p>
          <a:p>
            <a:pPr marL="457200" lvl="1" indent="0">
              <a:buFont typeface="Arial" panose="020B0604020202020204" pitchFamily="34" charset="0"/>
              <a:buNone/>
            </a:pPr>
            <a:endParaRPr lang="en-US" sz="1200" dirty="0" smtClean="0">
              <a:latin typeface="Courier New" panose="02070309020205020404" pitchFamily="49" charset="0"/>
              <a:cs typeface="Courier New" panose="02070309020205020404" pitchFamily="49" charset="0"/>
            </a:endParaRPr>
          </a:p>
          <a:p>
            <a:r>
              <a:rPr lang="en-US" dirty="0" smtClean="0">
                <a:solidFill>
                  <a:schemeClr val="tx1">
                    <a:lumMod val="95000"/>
                    <a:lumOff val="5000"/>
                  </a:schemeClr>
                </a:solidFill>
                <a:latin typeface="+mj-lt"/>
                <a:cs typeface="Courier New" panose="02070309020205020404" pitchFamily="49" charset="0"/>
              </a:rPr>
              <a:t>Again, SVG Elements can also be styled with CSS</a:t>
            </a:r>
          </a:p>
          <a:p>
            <a:endParaRPr lang="en-US" sz="1200" dirty="0" smtClean="0">
              <a:solidFill>
                <a:schemeClr val="tx1">
                  <a:lumMod val="95000"/>
                  <a:lumOff val="5000"/>
                </a:schemeClr>
              </a:solidFill>
              <a:latin typeface="+mj-lt"/>
              <a:cs typeface="Courier New" panose="02070309020205020404" pitchFamily="49" charset="0"/>
            </a:endParaRPr>
          </a:p>
          <a:p>
            <a:pPr lvl="1"/>
            <a:endParaRPr lang="en-US" sz="1200" dirty="0" smtClean="0">
              <a:solidFill>
                <a:schemeClr val="tx1">
                  <a:lumMod val="95000"/>
                  <a:lumOff val="5000"/>
                </a:schemeClr>
              </a:solidFill>
              <a:latin typeface="+mj-lt"/>
              <a:cs typeface="Courier New" panose="02070309020205020404" pitchFamily="49" charset="0"/>
            </a:endParaRPr>
          </a:p>
          <a:p>
            <a:pPr marL="457200" lvl="1" indent="0">
              <a:buFont typeface="Arial" panose="020B0604020202020204" pitchFamily="34" charset="0"/>
              <a:buNone/>
            </a:pPr>
            <a:endParaRPr lang="en-US" sz="2000" dirty="0" smtClean="0">
              <a:latin typeface="+mj-lt"/>
            </a:endParaRPr>
          </a:p>
          <a:p>
            <a:pPr marL="457200" lvl="1" indent="0">
              <a:buFont typeface="Arial" panose="020B0604020202020204" pitchFamily="34" charset="0"/>
              <a:buNone/>
            </a:pPr>
            <a:endParaRPr lang="en-US" sz="2000" dirty="0" smtClean="0">
              <a:latin typeface="+mj-lt"/>
            </a:endParaRPr>
          </a:p>
          <a:p>
            <a:pPr marL="457200" lvl="1" indent="0">
              <a:buFont typeface="Arial" panose="020B0604020202020204" pitchFamily="34" charset="0"/>
              <a:buNone/>
            </a:pPr>
            <a:endParaRPr lang="en-US" sz="2000" dirty="0" smtClean="0">
              <a:latin typeface="+mj-lt"/>
            </a:endParaRPr>
          </a:p>
          <a:p>
            <a:pPr marL="457200" lvl="1" indent="0">
              <a:buFont typeface="Arial" panose="020B0604020202020204" pitchFamily="34" charset="0"/>
              <a:buNone/>
            </a:pPr>
            <a:endParaRPr lang="en-US" sz="2000" dirty="0" smtClean="0">
              <a:latin typeface="+mj-lt"/>
            </a:endParaRPr>
          </a:p>
          <a:p>
            <a:pPr marL="457200" lvl="1" indent="0">
              <a:buFont typeface="Arial" panose="020B0604020202020204" pitchFamily="34" charset="0"/>
              <a:buNone/>
            </a:pPr>
            <a:endParaRPr lang="en-US" sz="2000" dirty="0" smtClean="0">
              <a:latin typeface="+mj-lt"/>
            </a:endParaRPr>
          </a:p>
          <a:p>
            <a:pPr marL="457200" lvl="1" indent="0">
              <a:buFont typeface="Arial" panose="020B0604020202020204" pitchFamily="34" charset="0"/>
              <a:buNone/>
            </a:pPr>
            <a:endParaRPr lang="en-US" sz="2000" dirty="0" smtClean="0">
              <a:latin typeface="+mj-lt"/>
            </a:endParaRPr>
          </a:p>
          <a:p>
            <a:pPr marL="457200" lvl="1" indent="0">
              <a:buFont typeface="Arial" panose="020B0604020202020204" pitchFamily="34" charset="0"/>
              <a:buNone/>
            </a:pPr>
            <a:endParaRPr lang="en-US" sz="2000" dirty="0" smtClean="0">
              <a:latin typeface="+mj-lt"/>
            </a:endParaRPr>
          </a:p>
          <a:p>
            <a:endParaRPr lang="en-US" sz="2400" dirty="0" smtClean="0">
              <a:latin typeface="+mj-lt"/>
            </a:endParaRPr>
          </a:p>
          <a:p>
            <a:endParaRPr lang="en-US" sz="2400" dirty="0">
              <a:latin typeface="+mj-lt"/>
            </a:endParaRPr>
          </a:p>
        </p:txBody>
      </p:sp>
    </p:spTree>
    <p:extLst>
      <p:ext uri="{BB962C8B-B14F-4D97-AF65-F5344CB8AC3E}">
        <p14:creationId xmlns:p14="http://schemas.microsoft.com/office/powerpoint/2010/main" val="12173972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249167"/>
            <a:ext cx="10515600" cy="2852737"/>
          </a:xfrm>
        </p:spPr>
        <p:txBody>
          <a:bodyPr/>
          <a:lstStyle/>
          <a:p>
            <a:r>
              <a:rPr lang="en-US" dirty="0" smtClean="0">
                <a:latin typeface="Kozuka Gothic Pro EL" panose="020B0200000000000000" pitchFamily="34" charset="-128"/>
                <a:ea typeface="Kozuka Gothic Pro EL" panose="020B0200000000000000" pitchFamily="34" charset="-128"/>
              </a:rPr>
              <a:t>Libraries and Frameworks</a:t>
            </a:r>
            <a:endParaRPr lang="en-US" dirty="0">
              <a:latin typeface="Kozuka Gothic Pro EL" panose="020B0200000000000000" pitchFamily="34" charset="-128"/>
              <a:ea typeface="Kozuka Gothic Pro EL" panose="020B0200000000000000" pitchFamily="34" charset="-128"/>
            </a:endParaRPr>
          </a:p>
        </p:txBody>
      </p:sp>
      <p:sp>
        <p:nvSpPr>
          <p:cNvPr id="3" name="Text Placeholder 2"/>
          <p:cNvSpPr>
            <a:spLocks noGrp="1"/>
          </p:cNvSpPr>
          <p:nvPr>
            <p:ph type="body" idx="1"/>
          </p:nvPr>
        </p:nvSpPr>
        <p:spPr>
          <a:xfrm>
            <a:off x="831850" y="6128892"/>
            <a:ext cx="10515600" cy="1500187"/>
          </a:xfrm>
        </p:spPr>
        <p:txBody>
          <a:bodyPr/>
          <a:lstStyle/>
          <a:p>
            <a:r>
              <a:rPr lang="en-US" dirty="0" smtClean="0"/>
              <a:t>Don’t waste time reinventing the wheel!</a:t>
            </a:r>
            <a:endParaRPr lang="en-US" dirty="0"/>
          </a:p>
        </p:txBody>
      </p:sp>
      <p:pic>
        <p:nvPicPr>
          <p:cNvPr id="2050" name="Picture 2" descr="spend 2 months writing code, jQuery already does th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474" y="583902"/>
            <a:ext cx="4138633" cy="4098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803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Libraries and Frameworks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838200" y="1825625"/>
            <a:ext cx="10515600" cy="1519459"/>
          </a:xfrm>
        </p:spPr>
        <p:txBody>
          <a:bodyPr/>
          <a:lstStyle/>
          <a:p>
            <a:r>
              <a:rPr lang="en-US" sz="1700" dirty="0" smtClean="0"/>
              <a:t>What if someone already made libraries to make programming in </a:t>
            </a:r>
            <a:r>
              <a:rPr lang="en-US" sz="1700" dirty="0" err="1" smtClean="0"/>
              <a:t>Javascript</a:t>
            </a:r>
            <a:r>
              <a:rPr lang="en-US" sz="1700" dirty="0" smtClean="0"/>
              <a:t> easier and faster?</a:t>
            </a:r>
          </a:p>
          <a:p>
            <a:r>
              <a:rPr lang="en-US" sz="1700" dirty="0" smtClean="0"/>
              <a:t>What if someone already created CSS </a:t>
            </a:r>
            <a:r>
              <a:rPr lang="en-US" sz="1700" dirty="0" err="1" smtClean="0"/>
              <a:t>stylesheets</a:t>
            </a:r>
            <a:r>
              <a:rPr lang="en-US" sz="1700" dirty="0" smtClean="0"/>
              <a:t> that include standards in current UI design?</a:t>
            </a:r>
          </a:p>
          <a:p>
            <a:pPr marL="0" indent="0">
              <a:buNone/>
            </a:pPr>
            <a:endParaRPr lang="en-US" dirty="0"/>
          </a:p>
          <a:p>
            <a:endParaRPr lang="en-US" dirty="0"/>
          </a:p>
        </p:txBody>
      </p:sp>
      <p:graphicFrame>
        <p:nvGraphicFramePr>
          <p:cNvPr id="5" name="Diagram 4"/>
          <p:cNvGraphicFramePr/>
          <p:nvPr>
            <p:extLst>
              <p:ext uri="{D42A27DB-BD31-4B8C-83A1-F6EECF244321}">
                <p14:modId xmlns:p14="http://schemas.microsoft.com/office/powerpoint/2010/main" val="3705905917"/>
              </p:ext>
            </p:extLst>
          </p:nvPr>
        </p:nvGraphicFramePr>
        <p:xfrm>
          <a:off x="838200" y="3022600"/>
          <a:ext cx="10515599" cy="3282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4599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Libraries and Frameworks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838200" y="1825625"/>
            <a:ext cx="10515600" cy="4168775"/>
          </a:xfrm>
        </p:spPr>
        <p:txBody>
          <a:bodyPr>
            <a:normAutofit fontScale="92500" lnSpcReduction="20000"/>
          </a:bodyPr>
          <a:lstStyle/>
          <a:p>
            <a:pPr marL="0" indent="0">
              <a:buNone/>
            </a:pPr>
            <a:r>
              <a:rPr lang="en-US" sz="2400" dirty="0" smtClean="0">
                <a:latin typeface="+mj-lt"/>
              </a:rPr>
              <a:t>How do you include jQuery, d3.js, and </a:t>
            </a:r>
            <a:r>
              <a:rPr lang="en-US" sz="2400" dirty="0" err="1" smtClean="0">
                <a:latin typeface="+mj-lt"/>
              </a:rPr>
              <a:t>Boostrap</a:t>
            </a:r>
            <a:r>
              <a:rPr lang="en-US" sz="2400" dirty="0" smtClean="0">
                <a:latin typeface="+mj-lt"/>
              </a:rPr>
              <a:t>?</a:t>
            </a:r>
          </a:p>
          <a:p>
            <a:pPr lvl="1"/>
            <a:r>
              <a:rPr lang="en-US" sz="2000" dirty="0" smtClean="0">
                <a:latin typeface="+mj-lt"/>
                <a:hlinkClick r:id="rId2"/>
              </a:rPr>
              <a:t>http</a:t>
            </a:r>
            <a:r>
              <a:rPr lang="en-US" sz="2000" dirty="0">
                <a:latin typeface="+mj-lt"/>
                <a:hlinkClick r:id="rId2"/>
              </a:rPr>
              <a:t>://d3js.org</a:t>
            </a:r>
            <a:r>
              <a:rPr lang="en-US" sz="2000" dirty="0" smtClean="0">
                <a:latin typeface="+mj-lt"/>
                <a:hlinkClick r:id="rId2"/>
              </a:rPr>
              <a:t>/</a:t>
            </a:r>
            <a:endParaRPr lang="en-US" sz="2000" dirty="0" smtClean="0">
              <a:latin typeface="+mj-lt"/>
            </a:endParaRPr>
          </a:p>
          <a:p>
            <a:pPr lvl="1"/>
            <a:r>
              <a:rPr lang="en-US" sz="2000" dirty="0">
                <a:latin typeface="+mj-lt"/>
                <a:hlinkClick r:id="rId3"/>
              </a:rPr>
              <a:t>http://getbootstrap.com</a:t>
            </a:r>
            <a:r>
              <a:rPr lang="en-US" sz="2000" dirty="0" smtClean="0">
                <a:latin typeface="+mj-lt"/>
                <a:hlinkClick r:id="rId3"/>
              </a:rPr>
              <a:t>/</a:t>
            </a:r>
            <a:endParaRPr lang="en-US" sz="2000" dirty="0" smtClean="0">
              <a:latin typeface="+mj-lt"/>
            </a:endParaRPr>
          </a:p>
          <a:p>
            <a:pPr lvl="1"/>
            <a:r>
              <a:rPr lang="en-US" sz="2000" dirty="0">
                <a:latin typeface="+mj-lt"/>
                <a:hlinkClick r:id="rId4"/>
              </a:rPr>
              <a:t>http://</a:t>
            </a:r>
            <a:r>
              <a:rPr lang="en-US" sz="2000" dirty="0" smtClean="0">
                <a:latin typeface="+mj-lt"/>
                <a:hlinkClick r:id="rId4"/>
              </a:rPr>
              <a:t>jquery.com/</a:t>
            </a:r>
            <a:endParaRPr lang="en-US" sz="2000" dirty="0">
              <a:latin typeface="+mj-lt"/>
            </a:endParaRPr>
          </a:p>
          <a:p>
            <a:pPr marL="457200" lvl="1" indent="0">
              <a:buNone/>
            </a:pPr>
            <a:endParaRPr lang="en-US" sz="2000" dirty="0">
              <a:latin typeface="+mj-lt"/>
            </a:endParaRPr>
          </a:p>
          <a:p>
            <a:pPr marL="457200" lvl="1" indent="0">
              <a:buNone/>
            </a:pPr>
            <a:r>
              <a:rPr lang="en-US" sz="2000" dirty="0" smtClean="0">
                <a:latin typeface="+mj-lt"/>
              </a:rPr>
              <a:t>Include these elements in your HTML header:</a:t>
            </a:r>
          </a:p>
          <a:p>
            <a:pPr marL="457200" lvl="1" indent="0">
              <a:buNone/>
            </a:pPr>
            <a:endParaRPr lang="en-US" sz="1400" dirty="0"/>
          </a:p>
          <a:p>
            <a:pPr marL="457200" lvl="1" indent="0">
              <a:buNone/>
            </a:pPr>
            <a:endParaRPr lang="en-US" sz="1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457200" lvl="1" indent="0">
              <a:buNone/>
            </a:pPr>
            <a:r>
              <a:rPr lang="en-US" sz="1400" dirty="0" smtClean="0">
                <a:solidFill>
                  <a:schemeClr val="tx1">
                    <a:lumMod val="95000"/>
                    <a:lumOff val="5000"/>
                  </a:schemeClr>
                </a:solidFill>
                <a:latin typeface="Courier New" panose="02070309020205020404" pitchFamily="49" charset="0"/>
                <a:ea typeface="Menlo"/>
                <a:cs typeface="Courier New" panose="02070309020205020404" pitchFamily="49" charset="0"/>
              </a:rPr>
              <a:t>&lt;script </a:t>
            </a:r>
            <a:r>
              <a:rPr lang="en-US" sz="1400" dirty="0" err="1" smtClean="0">
                <a:solidFill>
                  <a:schemeClr val="tx1">
                    <a:lumMod val="95000"/>
                    <a:lumOff val="5000"/>
                  </a:schemeClr>
                </a:solidFill>
                <a:latin typeface="Courier New" panose="02070309020205020404" pitchFamily="49" charset="0"/>
                <a:ea typeface="Menlo"/>
                <a:cs typeface="Courier New" panose="02070309020205020404" pitchFamily="49" charset="0"/>
              </a:rPr>
              <a:t>src</a:t>
            </a:r>
            <a:r>
              <a:rPr lang="en-US" sz="1400" dirty="0" smtClean="0">
                <a:solidFill>
                  <a:schemeClr val="tx1">
                    <a:lumMod val="95000"/>
                    <a:lumOff val="5000"/>
                  </a:schemeClr>
                </a:solidFill>
                <a:latin typeface="Courier New" panose="02070309020205020404" pitchFamily="49" charset="0"/>
                <a:ea typeface="Menlo"/>
                <a:cs typeface="Courier New" panose="02070309020205020404" pitchFamily="49" charset="0"/>
              </a:rPr>
              <a:t>="http://d3js.org/d3.v3.min.js" charset="utf-8"&gt;&lt;/script&gt;</a:t>
            </a:r>
            <a:endParaRPr lang="en-US" sz="1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457200" lvl="1" indent="0">
              <a:buNone/>
            </a:pPr>
            <a:r>
              <a:rPr lang="en-US" sz="1400" dirty="0" smtClean="0">
                <a:solidFill>
                  <a:schemeClr val="tx1">
                    <a:lumMod val="95000"/>
                    <a:lumOff val="5000"/>
                  </a:schemeClr>
                </a:solidFill>
                <a:latin typeface="Courier New" panose="02070309020205020404" pitchFamily="49" charset="0"/>
                <a:cs typeface="Courier New" panose="02070309020205020404" pitchFamily="49" charset="0"/>
              </a:rPr>
              <a:t>&lt;script </a:t>
            </a:r>
            <a:r>
              <a:rPr lang="en-US" sz="1400"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en-US" sz="1400" dirty="0" smtClean="0">
                <a:solidFill>
                  <a:schemeClr val="tx1">
                    <a:lumMod val="95000"/>
                    <a:lumOff val="5000"/>
                  </a:schemeClr>
                </a:solidFill>
                <a:latin typeface="Courier New" panose="02070309020205020404" pitchFamily="49" charset="0"/>
                <a:cs typeface="Courier New" panose="02070309020205020404" pitchFamily="49" charset="0"/>
              </a:rPr>
              <a:t>="http://code.jquery.com/jquery-1.10.1.min.js"&gt;&lt;/script&gt;</a:t>
            </a:r>
          </a:p>
          <a:p>
            <a:pPr marL="457200" lvl="1" indent="0">
              <a:buNone/>
            </a:pPr>
            <a:endParaRPr lang="en-US" sz="1400" dirty="0" smtClean="0">
              <a:solidFill>
                <a:schemeClr val="tx1">
                  <a:lumMod val="95000"/>
                  <a:lumOff val="5000"/>
                </a:schemeClr>
              </a:solidFill>
              <a:latin typeface="Courier New" panose="02070309020205020404" pitchFamily="49" charset="0"/>
              <a:ea typeface="Menlo"/>
              <a:cs typeface="Courier New" panose="02070309020205020404" pitchFamily="49" charset="0"/>
            </a:endParaRPr>
          </a:p>
          <a:p>
            <a:pPr marL="457200" lvl="1" indent="0">
              <a:buNone/>
            </a:pPr>
            <a:r>
              <a:rPr lang="en-US" sz="1400" dirty="0" smtClean="0">
                <a:solidFill>
                  <a:schemeClr val="tx1">
                    <a:lumMod val="95000"/>
                    <a:lumOff val="5000"/>
                  </a:schemeClr>
                </a:solidFill>
                <a:latin typeface="Courier New" panose="02070309020205020404" pitchFamily="49" charset="0"/>
                <a:ea typeface="Menlo"/>
                <a:cs typeface="Courier New" panose="02070309020205020404" pitchFamily="49" charset="0"/>
              </a:rPr>
              <a:t>&lt;link </a:t>
            </a:r>
            <a:r>
              <a:rPr lang="en-US" sz="1400" dirty="0" err="1" smtClean="0">
                <a:solidFill>
                  <a:schemeClr val="tx1">
                    <a:lumMod val="95000"/>
                    <a:lumOff val="5000"/>
                  </a:schemeClr>
                </a:solidFill>
                <a:latin typeface="Courier New" panose="02070309020205020404" pitchFamily="49" charset="0"/>
                <a:ea typeface="Menlo"/>
                <a:cs typeface="Courier New" panose="02070309020205020404" pitchFamily="49" charset="0"/>
              </a:rPr>
              <a:t>rel</a:t>
            </a:r>
            <a:r>
              <a:rPr lang="en-US" sz="1400" dirty="0" smtClean="0">
                <a:solidFill>
                  <a:schemeClr val="tx1">
                    <a:lumMod val="95000"/>
                    <a:lumOff val="5000"/>
                  </a:schemeClr>
                </a:solidFill>
                <a:latin typeface="Courier New" panose="02070309020205020404" pitchFamily="49" charset="0"/>
                <a:ea typeface="Menlo"/>
                <a:cs typeface="Courier New" panose="02070309020205020404" pitchFamily="49" charset="0"/>
              </a:rPr>
              <a:t>="</a:t>
            </a:r>
            <a:r>
              <a:rPr lang="en-US" sz="1400" dirty="0" err="1" smtClean="0">
                <a:solidFill>
                  <a:schemeClr val="tx1">
                    <a:lumMod val="95000"/>
                    <a:lumOff val="5000"/>
                  </a:schemeClr>
                </a:solidFill>
                <a:latin typeface="Courier New" panose="02070309020205020404" pitchFamily="49" charset="0"/>
                <a:ea typeface="Menlo"/>
                <a:cs typeface="Courier New" panose="02070309020205020404" pitchFamily="49" charset="0"/>
              </a:rPr>
              <a:t>stylesheet</a:t>
            </a:r>
            <a:r>
              <a:rPr lang="en-US" sz="1400" dirty="0" smtClean="0">
                <a:solidFill>
                  <a:schemeClr val="tx1">
                    <a:lumMod val="95000"/>
                    <a:lumOff val="5000"/>
                  </a:schemeClr>
                </a:solidFill>
                <a:latin typeface="Courier New" panose="02070309020205020404" pitchFamily="49" charset="0"/>
                <a:ea typeface="Menlo"/>
                <a:cs typeface="Courier New" panose="02070309020205020404" pitchFamily="49" charset="0"/>
              </a:rPr>
              <a:t>" </a:t>
            </a:r>
            <a:r>
              <a:rPr lang="en-US" sz="1400" dirty="0" err="1" smtClean="0">
                <a:solidFill>
                  <a:schemeClr val="tx1">
                    <a:lumMod val="95000"/>
                    <a:lumOff val="5000"/>
                  </a:schemeClr>
                </a:solidFill>
                <a:latin typeface="Courier New" panose="02070309020205020404" pitchFamily="49" charset="0"/>
                <a:ea typeface="Menlo"/>
                <a:cs typeface="Courier New" panose="02070309020205020404" pitchFamily="49" charset="0"/>
              </a:rPr>
              <a:t>href</a:t>
            </a:r>
            <a:r>
              <a:rPr lang="en-US" sz="1400" dirty="0" smtClean="0">
                <a:solidFill>
                  <a:schemeClr val="tx1">
                    <a:lumMod val="95000"/>
                    <a:lumOff val="5000"/>
                  </a:schemeClr>
                </a:solidFill>
                <a:latin typeface="Courier New" panose="02070309020205020404" pitchFamily="49" charset="0"/>
                <a:ea typeface="Menlo"/>
                <a:cs typeface="Courier New" panose="02070309020205020404" pitchFamily="49" charset="0"/>
              </a:rPr>
              <a:t>=“http://netdna.bootstrapcdn.com/bootstrap/3.0.3/</a:t>
            </a:r>
            <a:r>
              <a:rPr lang="en-US" sz="1400" dirty="0" err="1" smtClean="0">
                <a:solidFill>
                  <a:schemeClr val="tx1">
                    <a:lumMod val="95000"/>
                    <a:lumOff val="5000"/>
                  </a:schemeClr>
                </a:solidFill>
                <a:latin typeface="Courier New" panose="02070309020205020404" pitchFamily="49" charset="0"/>
                <a:ea typeface="Menlo"/>
                <a:cs typeface="Courier New" panose="02070309020205020404" pitchFamily="49" charset="0"/>
              </a:rPr>
              <a:t>css</a:t>
            </a:r>
            <a:r>
              <a:rPr lang="en-US" sz="1400" dirty="0" smtClean="0">
                <a:solidFill>
                  <a:schemeClr val="tx1">
                    <a:lumMod val="95000"/>
                    <a:lumOff val="5000"/>
                  </a:schemeClr>
                </a:solidFill>
                <a:latin typeface="Courier New" panose="02070309020205020404" pitchFamily="49" charset="0"/>
                <a:ea typeface="Menlo"/>
                <a:cs typeface="Courier New" panose="02070309020205020404" pitchFamily="49" charset="0"/>
              </a:rPr>
              <a:t>/bootstrap.min.css"&gt; </a:t>
            </a:r>
            <a:endParaRPr lang="en-US" sz="14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457200" lvl="1" indent="0">
              <a:buNone/>
            </a:pPr>
            <a:r>
              <a:rPr lang="en-US" sz="1400" dirty="0" smtClean="0">
                <a:solidFill>
                  <a:schemeClr val="tx1">
                    <a:lumMod val="95000"/>
                    <a:lumOff val="5000"/>
                  </a:schemeClr>
                </a:solidFill>
                <a:latin typeface="Courier New" panose="02070309020205020404" pitchFamily="49" charset="0"/>
                <a:cs typeface="Courier New" panose="02070309020205020404" pitchFamily="49" charset="0"/>
              </a:rPr>
              <a:t>&lt;script </a:t>
            </a:r>
            <a:r>
              <a:rPr lang="en-US" sz="1400" dirty="0" err="1" smtClean="0">
                <a:solidFill>
                  <a:schemeClr val="tx1">
                    <a:lumMod val="95000"/>
                    <a:lumOff val="5000"/>
                  </a:schemeClr>
                </a:solidFill>
                <a:latin typeface="Courier New" panose="02070309020205020404" pitchFamily="49" charset="0"/>
                <a:cs typeface="Courier New" panose="02070309020205020404" pitchFamily="49" charset="0"/>
              </a:rPr>
              <a:t>src</a:t>
            </a:r>
            <a:r>
              <a:rPr lang="en-US" sz="1400" dirty="0" smtClean="0">
                <a:solidFill>
                  <a:schemeClr val="tx1">
                    <a:lumMod val="95000"/>
                    <a:lumOff val="5000"/>
                  </a:schemeClr>
                </a:solidFill>
                <a:latin typeface="Courier New" panose="02070309020205020404" pitchFamily="49" charset="0"/>
                <a:cs typeface="Courier New" panose="02070309020205020404" pitchFamily="49" charset="0"/>
              </a:rPr>
              <a:t>=“http://netdna.bootstrapcdn.com/bootstrap/3.0.3/</a:t>
            </a:r>
            <a:r>
              <a:rPr lang="en-US" sz="1400" dirty="0" err="1" smtClean="0">
                <a:solidFill>
                  <a:schemeClr val="tx1">
                    <a:lumMod val="95000"/>
                    <a:lumOff val="5000"/>
                  </a:schemeClr>
                </a:solidFill>
                <a:latin typeface="Courier New" panose="02070309020205020404" pitchFamily="49" charset="0"/>
                <a:cs typeface="Courier New" panose="02070309020205020404" pitchFamily="49" charset="0"/>
              </a:rPr>
              <a:t>js</a:t>
            </a:r>
            <a:r>
              <a:rPr lang="en-US" sz="1400" dirty="0" smtClean="0">
                <a:solidFill>
                  <a:schemeClr val="tx1">
                    <a:lumMod val="95000"/>
                    <a:lumOff val="5000"/>
                  </a:schemeClr>
                </a:solidFill>
                <a:latin typeface="Courier New" panose="02070309020205020404" pitchFamily="49" charset="0"/>
                <a:cs typeface="Courier New" panose="02070309020205020404" pitchFamily="49" charset="0"/>
              </a:rPr>
              <a:t>/bootstrap.min.js"&gt;&lt;/script&gt;</a:t>
            </a:r>
          </a:p>
          <a:p>
            <a:pPr marL="457200" lvl="1" indent="0">
              <a:buNone/>
            </a:pPr>
            <a:endParaRPr lang="en-US" sz="12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0" indent="0">
              <a:buNone/>
            </a:pPr>
            <a:r>
              <a:rPr lang="en-US" sz="2400" dirty="0" smtClean="0">
                <a:latin typeface="+mj-lt"/>
              </a:rPr>
              <a:t>These tags allow you to include the JavaScript and CSS files written by other people  into your HTML document.  (you can also download them locally and include them that way if you don’t always have internet connection).</a:t>
            </a:r>
            <a:endParaRPr lang="en-US" sz="2400" dirty="0">
              <a:latin typeface="+mj-lt"/>
            </a:endParaRPr>
          </a:p>
          <a:p>
            <a:pPr marL="457200" lvl="1" indent="0">
              <a:buNone/>
            </a:pPr>
            <a:endParaRPr lang="en-US" sz="1200" dirty="0">
              <a:solidFill>
                <a:schemeClr val="tx1">
                  <a:lumMod val="95000"/>
                  <a:lumOff val="5000"/>
                </a:schemeClr>
              </a:solidFill>
              <a:latin typeface="Courier New" panose="02070309020205020404" pitchFamily="49" charset="0"/>
              <a:cs typeface="Courier New" panose="02070309020205020404" pitchFamily="49" charset="0"/>
            </a:endParaRPr>
          </a:p>
          <a:p>
            <a:pPr marL="457200" lvl="1" indent="0">
              <a:buNone/>
            </a:pPr>
            <a:endParaRPr lang="en-US" sz="1200" dirty="0" smtClean="0">
              <a:solidFill>
                <a:schemeClr val="tx1">
                  <a:lumMod val="95000"/>
                  <a:lumOff val="5000"/>
                </a:schemeClr>
              </a:solidFill>
              <a:latin typeface="Courier New" panose="02070309020205020404" pitchFamily="49" charset="0"/>
              <a:cs typeface="Courier New" panose="02070309020205020404" pitchFamily="49" charset="0"/>
            </a:endParaRPr>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endParaRPr lang="en-US" sz="2400" dirty="0"/>
          </a:p>
          <a:p>
            <a:endParaRPr lang="en-US" sz="2400" dirty="0"/>
          </a:p>
        </p:txBody>
      </p:sp>
    </p:spTree>
    <p:extLst>
      <p:ext uri="{BB962C8B-B14F-4D97-AF65-F5344CB8AC3E}">
        <p14:creationId xmlns:p14="http://schemas.microsoft.com/office/powerpoint/2010/main" val="3213939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jQuery vs d3.js  +  learning more</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a:xfrm>
            <a:off x="838200" y="1825625"/>
            <a:ext cx="10515600" cy="4168775"/>
          </a:xfrm>
        </p:spPr>
        <p:txBody>
          <a:bodyPr>
            <a:normAutofit fontScale="92500" lnSpcReduction="10000"/>
          </a:bodyPr>
          <a:lstStyle/>
          <a:p>
            <a:pPr marL="0" indent="0">
              <a:buNone/>
            </a:pPr>
            <a:r>
              <a:rPr lang="en-US" sz="2200" dirty="0" smtClean="0">
                <a:latin typeface="+mj-lt"/>
              </a:rPr>
              <a:t>If you have already used jQuery:</a:t>
            </a:r>
          </a:p>
          <a:p>
            <a:r>
              <a:rPr lang="en-US" sz="2200" dirty="0" smtClean="0">
                <a:latin typeface="+mj-lt"/>
              </a:rPr>
              <a:t>There is significant overlap:</a:t>
            </a:r>
          </a:p>
          <a:p>
            <a:endParaRPr lang="en-US" sz="2200" dirty="0" smtClean="0">
              <a:latin typeface="+mj-lt"/>
            </a:endParaRPr>
          </a:p>
          <a:p>
            <a:endParaRPr lang="en-US" sz="2200" dirty="0">
              <a:latin typeface="+mj-lt"/>
            </a:endParaRPr>
          </a:p>
          <a:p>
            <a:pPr marL="0" indent="0">
              <a:buNone/>
            </a:pPr>
            <a:endParaRPr lang="en-US" sz="2200" dirty="0" smtClean="0">
              <a:latin typeface="+mj-lt"/>
            </a:endParaRPr>
          </a:p>
          <a:p>
            <a:pPr marL="0" indent="0">
              <a:buNone/>
            </a:pPr>
            <a:endParaRPr lang="en-US" sz="2200" dirty="0">
              <a:latin typeface="+mj-lt"/>
            </a:endParaRPr>
          </a:p>
          <a:p>
            <a:endParaRPr lang="en-US" sz="2200" dirty="0" smtClean="0">
              <a:latin typeface="+mj-lt"/>
            </a:endParaRPr>
          </a:p>
          <a:p>
            <a:endParaRPr lang="en-US" sz="2200" dirty="0">
              <a:latin typeface="+mj-lt"/>
            </a:endParaRPr>
          </a:p>
          <a:p>
            <a:r>
              <a:rPr lang="en-US" sz="2200" dirty="0" smtClean="0">
                <a:latin typeface="+mj-lt"/>
              </a:rPr>
              <a:t>jQuery is generally used to manipulate the DOM, d3.js allows for data-binding</a:t>
            </a:r>
          </a:p>
          <a:p>
            <a:r>
              <a:rPr lang="en-US" sz="2200" dirty="0" smtClean="0">
                <a:latin typeface="+mj-lt"/>
              </a:rPr>
              <a:t>You could write whole books on how to use these libraries.</a:t>
            </a:r>
          </a:p>
          <a:p>
            <a:r>
              <a:rPr lang="en-US" sz="2200" dirty="0" smtClean="0">
                <a:latin typeface="+mj-lt"/>
              </a:rPr>
              <a:t>Search the documentation/Google on what you’re looking for.  This is an important skill!</a:t>
            </a:r>
          </a:p>
          <a:p>
            <a:endParaRPr lang="en-US" sz="2200" dirty="0" smtClean="0">
              <a:solidFill>
                <a:schemeClr val="tx1">
                  <a:lumMod val="95000"/>
                  <a:lumOff val="5000"/>
                </a:schemeClr>
              </a:solidFill>
              <a:latin typeface="+mj-lt"/>
              <a:cs typeface="Courier New" panose="02070309020205020404" pitchFamily="49" charset="0"/>
            </a:endParaRPr>
          </a:p>
          <a:p>
            <a:endParaRPr lang="en-US" sz="2200" dirty="0">
              <a:solidFill>
                <a:schemeClr val="tx1">
                  <a:lumMod val="95000"/>
                  <a:lumOff val="5000"/>
                </a:schemeClr>
              </a:solidFill>
              <a:latin typeface="+mj-lt"/>
              <a:cs typeface="Courier New" panose="02070309020205020404" pitchFamily="49" charset="0"/>
            </a:endParaRPr>
          </a:p>
          <a:p>
            <a:endParaRPr lang="en-US" sz="2200" dirty="0">
              <a:solidFill>
                <a:schemeClr val="tx1">
                  <a:lumMod val="95000"/>
                  <a:lumOff val="5000"/>
                </a:schemeClr>
              </a:solidFill>
              <a:latin typeface="+mj-lt"/>
              <a:cs typeface="Courier New" panose="02070309020205020404" pitchFamily="49" charset="0"/>
            </a:endParaRPr>
          </a:p>
          <a:p>
            <a:pPr marL="457200" lvl="1" indent="0">
              <a:buNone/>
            </a:pPr>
            <a:endParaRPr lang="en-US" sz="2200" dirty="0" smtClean="0">
              <a:solidFill>
                <a:schemeClr val="tx1">
                  <a:lumMod val="95000"/>
                  <a:lumOff val="5000"/>
                </a:schemeClr>
              </a:solidFill>
              <a:latin typeface="+mj-lt"/>
              <a:cs typeface="Courier New" panose="02070309020205020404" pitchFamily="49" charset="0"/>
            </a:endParaRPr>
          </a:p>
          <a:p>
            <a:pPr marL="457200" lvl="1" indent="0">
              <a:buNone/>
            </a:pPr>
            <a:endParaRPr lang="en-US" sz="2200" dirty="0" smtClean="0">
              <a:latin typeface="+mj-lt"/>
            </a:endParaRPr>
          </a:p>
          <a:p>
            <a:pPr marL="457200" lvl="1" indent="0">
              <a:buNone/>
            </a:pPr>
            <a:endParaRPr lang="en-US" sz="2200" dirty="0">
              <a:latin typeface="+mj-lt"/>
            </a:endParaRPr>
          </a:p>
          <a:p>
            <a:pPr marL="457200" lvl="1" indent="0">
              <a:buNone/>
            </a:pPr>
            <a:endParaRPr lang="en-US" sz="2200" dirty="0" smtClean="0">
              <a:latin typeface="+mj-lt"/>
            </a:endParaRPr>
          </a:p>
          <a:p>
            <a:pPr marL="457200" lvl="1" indent="0">
              <a:buNone/>
            </a:pPr>
            <a:endParaRPr lang="en-US" sz="2200" dirty="0">
              <a:latin typeface="+mj-lt"/>
            </a:endParaRPr>
          </a:p>
          <a:p>
            <a:pPr marL="457200" lvl="1" indent="0">
              <a:buNone/>
            </a:pPr>
            <a:endParaRPr lang="en-US" sz="2200" dirty="0" smtClean="0">
              <a:latin typeface="+mj-lt"/>
            </a:endParaRPr>
          </a:p>
          <a:p>
            <a:pPr marL="457200" lvl="1" indent="0">
              <a:buNone/>
            </a:pPr>
            <a:endParaRPr lang="en-US" sz="2200" dirty="0">
              <a:latin typeface="+mj-lt"/>
            </a:endParaRPr>
          </a:p>
          <a:p>
            <a:pPr marL="457200" lvl="1" indent="0">
              <a:buNone/>
            </a:pPr>
            <a:endParaRPr lang="en-US" sz="2200" dirty="0" smtClean="0">
              <a:latin typeface="+mj-lt"/>
            </a:endParaRPr>
          </a:p>
          <a:p>
            <a:endParaRPr lang="en-US" sz="2200" dirty="0">
              <a:latin typeface="+mj-lt"/>
            </a:endParaRPr>
          </a:p>
          <a:p>
            <a:endParaRPr lang="en-US" sz="2200" dirty="0">
              <a:latin typeface="+mj-lt"/>
            </a:endParaRPr>
          </a:p>
        </p:txBody>
      </p:sp>
      <p:sp>
        <p:nvSpPr>
          <p:cNvPr id="5" name="TextBox 4"/>
          <p:cNvSpPr txBox="1"/>
          <p:nvPr/>
        </p:nvSpPr>
        <p:spPr>
          <a:xfrm>
            <a:off x="6096000" y="3004457"/>
            <a:ext cx="3887603" cy="1077218"/>
          </a:xfrm>
          <a:prstGeom prst="rect">
            <a:avLst/>
          </a:prstGeom>
          <a:noFill/>
        </p:spPr>
        <p:txBody>
          <a:bodyPr wrap="none" rtlCol="0">
            <a:spAutoFit/>
          </a:bodyPr>
          <a:lstStyle/>
          <a:p>
            <a:r>
              <a:rPr lang="en-US" sz="1600" dirty="0" smtClean="0">
                <a:latin typeface="Courier New" panose="02070309020205020404" pitchFamily="49" charset="0"/>
                <a:cs typeface="Courier New" panose="02070309020205020404" pitchFamily="49" charset="0"/>
              </a:rPr>
              <a:t>d3.select('#foo')</a:t>
            </a:r>
          </a:p>
          <a:p>
            <a:r>
              <a:rPr lang="en-US" sz="1600" dirty="0" smtClean="0">
                <a:latin typeface="Courier New" panose="02070309020205020404" pitchFamily="49" charset="0"/>
                <a:cs typeface="Courier New" panose="02070309020205020404" pitchFamily="49" charset="0"/>
              </a:rPr>
              <a:t> .style('background', '#000') </a:t>
            </a:r>
          </a:p>
          <a:p>
            <a:r>
              <a:rPr lang="en-US" sz="1600" dirty="0" smtClean="0">
                <a:latin typeface="Courier New" panose="02070309020205020404" pitchFamily="49" charset="0"/>
                <a:cs typeface="Courier New" panose="02070309020205020404" pitchFamily="49" charset="0"/>
              </a:rPr>
              <a:t>.on('click', function() {})</a:t>
            </a:r>
          </a:p>
          <a:p>
            <a:r>
              <a:rPr lang="en-US" sz="1600" dirty="0" smtClean="0">
                <a:latin typeface="Courier New" panose="02070309020205020404" pitchFamily="49" charset="0"/>
                <a:cs typeface="Courier New" panose="02070309020205020404" pitchFamily="49" charset="0"/>
              </a:rPr>
              <a:t> .append('div'); </a:t>
            </a:r>
            <a:endParaRPr lang="en-US" sz="1600" dirty="0">
              <a:latin typeface="Courier New" panose="02070309020205020404" pitchFamily="49" charset="0"/>
              <a:cs typeface="Courier New" panose="02070309020205020404" pitchFamily="49" charset="0"/>
            </a:endParaRPr>
          </a:p>
        </p:txBody>
      </p:sp>
      <p:sp>
        <p:nvSpPr>
          <p:cNvPr id="6" name="TextBox 5"/>
          <p:cNvSpPr txBox="1"/>
          <p:nvPr/>
        </p:nvSpPr>
        <p:spPr>
          <a:xfrm>
            <a:off x="1033153" y="3004457"/>
            <a:ext cx="3393878" cy="1077218"/>
          </a:xfrm>
          <a:prstGeom prst="rect">
            <a:avLst/>
          </a:prstGeom>
          <a:noFill/>
        </p:spPr>
        <p:txBody>
          <a:bodyPr wrap="none" rtlCol="0">
            <a:spAutoFit/>
          </a:bodyPr>
          <a:lstStyle/>
          <a:p>
            <a:r>
              <a:rPr lang="en-US" sz="1600" dirty="0" smtClean="0">
                <a:latin typeface="Courier New" panose="02070309020205020404" pitchFamily="49" charset="0"/>
                <a:cs typeface="Courier New" panose="02070309020205020404" pitchFamily="49" charset="0"/>
              </a:rPr>
              <a:t>$('#foo')</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css</a:t>
            </a:r>
            <a:r>
              <a:rPr lang="en-US" sz="1600" dirty="0" smtClean="0">
                <a:latin typeface="Courier New" panose="02070309020205020404" pitchFamily="49" charset="0"/>
                <a:cs typeface="Courier New" panose="02070309020205020404" pitchFamily="49" charset="0"/>
              </a:rPr>
              <a:t>('background', '#000')</a:t>
            </a:r>
          </a:p>
          <a:p>
            <a:r>
              <a:rPr lang="en-US" sz="1600" dirty="0" smtClean="0">
                <a:latin typeface="Courier New" panose="02070309020205020404" pitchFamily="49" charset="0"/>
                <a:cs typeface="Courier New" panose="02070309020205020404" pitchFamily="49" charset="0"/>
              </a:rPr>
              <a:t>.click(function() {})</a:t>
            </a:r>
          </a:p>
          <a:p>
            <a:r>
              <a:rPr lang="en-US" sz="1600" dirty="0" smtClean="0">
                <a:latin typeface="Courier New" panose="02070309020205020404" pitchFamily="49" charset="0"/>
                <a:cs typeface="Courier New" panose="02070309020205020404" pitchFamily="49" charset="0"/>
              </a:rPr>
              <a:t>.append($('&lt;div&gt;&lt;/div&gt;'));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0000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Kozuka Gothic Pro EL" panose="020B0200000000000000" pitchFamily="34" charset="-128"/>
                <a:ea typeface="Kozuka Gothic Pro EL" panose="020B0200000000000000" pitchFamily="34" charset="-128"/>
              </a:rPr>
              <a:t>Getting Started with Homework 1</a:t>
            </a:r>
            <a:endParaRPr lang="en-US" sz="4800" dirty="0">
              <a:latin typeface="Kozuka Gothic Pro EL" panose="020B0200000000000000" pitchFamily="34" charset="-128"/>
              <a:ea typeface="Kozuka Gothic Pro EL" panose="020B0200000000000000" pitchFamily="34" charset="-128"/>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0756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Downloading  the files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mj-lt"/>
              </a:rPr>
              <a:t>Go </a:t>
            </a:r>
            <a:r>
              <a:rPr lang="en-US" dirty="0">
                <a:latin typeface="+mj-lt"/>
              </a:rPr>
              <a:t>to </a:t>
            </a:r>
            <a:r>
              <a:rPr lang="en-US" dirty="0">
                <a:latin typeface="+mj-lt"/>
                <a:hlinkClick r:id="rId2"/>
              </a:rPr>
              <a:t>https://</a:t>
            </a:r>
            <a:r>
              <a:rPr lang="en-US" dirty="0" smtClean="0">
                <a:latin typeface="+mj-lt"/>
                <a:hlinkClick r:id="rId2"/>
              </a:rPr>
              <a:t>github.com/CS171/HW1</a:t>
            </a:r>
            <a:endParaRPr lang="en-US" dirty="0" smtClean="0">
              <a:latin typeface="+mj-lt"/>
            </a:endParaRPr>
          </a:p>
          <a:p>
            <a:pPr marL="514350" indent="-514350">
              <a:buFont typeface="+mj-lt"/>
              <a:buAutoNum type="arabicPeriod"/>
            </a:pPr>
            <a:r>
              <a:rPr lang="en-US" dirty="0" smtClean="0">
                <a:latin typeface="+mj-lt"/>
              </a:rPr>
              <a:t>In a location of your choice</a:t>
            </a:r>
            <a:r>
              <a:rPr lang="en-US" dirty="0" smtClean="0"/>
              <a:t>:</a:t>
            </a:r>
          </a:p>
          <a:p>
            <a:pPr marL="514350" indent="-514350">
              <a:buFont typeface="+mj-lt"/>
              <a:buAutoNum type="arabicPeriod"/>
            </a:pPr>
            <a:endParaRPr lang="en-US" dirty="0"/>
          </a:p>
          <a:p>
            <a:pPr marL="0" indent="0">
              <a:buNone/>
            </a:pPr>
            <a:r>
              <a:rPr lang="en-US" b="1" dirty="0" err="1" smtClean="0">
                <a:latin typeface="Courier New" panose="02070309020205020404" pitchFamily="49" charset="0"/>
                <a:cs typeface="Courier New" panose="02070309020205020404" pitchFamily="49" charset="0"/>
              </a:rPr>
              <a:t>git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clone https://</a:t>
            </a:r>
            <a:r>
              <a:rPr lang="en-US" b="1" dirty="0" smtClean="0">
                <a:latin typeface="Courier New" panose="02070309020205020404" pitchFamily="49" charset="0"/>
                <a:cs typeface="Courier New" panose="02070309020205020404" pitchFamily="49" charset="0"/>
              </a:rPr>
              <a:t>github.com/CS171/HW1.git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solidFill>
                  <a:schemeClr val="bg1">
                    <a:lumMod val="50000"/>
                  </a:schemeClr>
                </a:solidFill>
                <a:latin typeface="+mj-lt"/>
                <a:cs typeface="Courier New" panose="02070309020205020404" pitchFamily="49" charset="0"/>
              </a:rPr>
              <a:t>Note: please create repository </a:t>
            </a:r>
            <a:r>
              <a:rPr lang="en-US" dirty="0">
                <a:solidFill>
                  <a:schemeClr val="bg1">
                    <a:lumMod val="50000"/>
                  </a:schemeClr>
                </a:solidFill>
                <a:latin typeface="+mj-lt"/>
                <a:cs typeface="Courier New" panose="02070309020205020404" pitchFamily="49" charset="0"/>
              </a:rPr>
              <a:t>named </a:t>
            </a:r>
            <a:r>
              <a:rPr lang="en-US" dirty="0" smtClean="0">
                <a:solidFill>
                  <a:schemeClr val="bg1">
                    <a:lumMod val="50000"/>
                  </a:schemeClr>
                </a:solidFill>
                <a:latin typeface="+mj-lt"/>
                <a:cs typeface="Courier New" panose="02070309020205020404" pitchFamily="49" charset="0"/>
              </a:rPr>
              <a:t>cs171-hw1-lastname-firstname and copy the files over when you submit.</a:t>
            </a:r>
            <a:endParaRPr lang="en-US" dirty="0">
              <a:solidFill>
                <a:schemeClr val="bg1">
                  <a:lumMod val="50000"/>
                </a:schemeClr>
              </a:solidFill>
              <a:latin typeface="+mj-lt"/>
              <a:cs typeface="Courier New" panose="02070309020205020404" pitchFamily="49" charset="0"/>
            </a:endParaRPr>
          </a:p>
        </p:txBody>
      </p:sp>
    </p:spTree>
    <p:extLst>
      <p:ext uri="{BB962C8B-B14F-4D97-AF65-F5344CB8AC3E}">
        <p14:creationId xmlns:p14="http://schemas.microsoft.com/office/powerpoint/2010/main" val="4296064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Downloading  the files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mj-lt"/>
              </a:rPr>
              <a:t>Go </a:t>
            </a:r>
            <a:r>
              <a:rPr lang="en-US" dirty="0">
                <a:latin typeface="+mj-lt"/>
              </a:rPr>
              <a:t>to </a:t>
            </a:r>
            <a:r>
              <a:rPr lang="en-US" dirty="0">
                <a:latin typeface="+mj-lt"/>
                <a:hlinkClick r:id="rId2"/>
              </a:rPr>
              <a:t>https://</a:t>
            </a:r>
            <a:r>
              <a:rPr lang="en-US" dirty="0" smtClean="0">
                <a:latin typeface="+mj-lt"/>
                <a:hlinkClick r:id="rId2"/>
              </a:rPr>
              <a:t>github.com/CS171/HW1</a:t>
            </a:r>
            <a:endParaRPr lang="en-US" dirty="0" smtClean="0">
              <a:latin typeface="+mj-lt"/>
            </a:endParaRPr>
          </a:p>
          <a:p>
            <a:pPr marL="514350" indent="-514350">
              <a:buFont typeface="+mj-lt"/>
              <a:buAutoNum type="arabicPeriod"/>
            </a:pPr>
            <a:r>
              <a:rPr lang="en-US" dirty="0" smtClean="0">
                <a:latin typeface="+mj-lt"/>
              </a:rPr>
              <a:t>In a location of your choice</a:t>
            </a:r>
            <a:r>
              <a:rPr lang="en-US" dirty="0" smtClean="0"/>
              <a:t>:</a:t>
            </a:r>
          </a:p>
          <a:p>
            <a:pPr marL="514350" indent="-514350">
              <a:buFont typeface="+mj-lt"/>
              <a:buAutoNum type="arabicPeriod"/>
            </a:pPr>
            <a:endParaRPr lang="en-US" dirty="0"/>
          </a:p>
          <a:p>
            <a:pPr marL="0" indent="0">
              <a:buNone/>
            </a:pPr>
            <a:r>
              <a:rPr lang="en-US" b="1" dirty="0" err="1" smtClean="0">
                <a:latin typeface="Courier New" panose="02070309020205020404" pitchFamily="49" charset="0"/>
                <a:cs typeface="Courier New" panose="02070309020205020404" pitchFamily="49" charset="0"/>
              </a:rPr>
              <a:t>git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clone https://</a:t>
            </a:r>
            <a:r>
              <a:rPr lang="en-US" b="1" dirty="0" smtClean="0">
                <a:latin typeface="Courier New" panose="02070309020205020404" pitchFamily="49" charset="0"/>
                <a:cs typeface="Courier New" panose="02070309020205020404" pitchFamily="49" charset="0"/>
              </a:rPr>
              <a:t>github.com/CS171/HW1.git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solidFill>
                  <a:schemeClr val="bg1">
                    <a:lumMod val="50000"/>
                  </a:schemeClr>
                </a:solidFill>
                <a:latin typeface="+mj-lt"/>
                <a:cs typeface="Courier New" panose="02070309020205020404" pitchFamily="49" charset="0"/>
              </a:rPr>
              <a:t>Note: please create repository </a:t>
            </a:r>
            <a:r>
              <a:rPr lang="en-US" dirty="0">
                <a:solidFill>
                  <a:schemeClr val="bg1">
                    <a:lumMod val="50000"/>
                  </a:schemeClr>
                </a:solidFill>
                <a:latin typeface="+mj-lt"/>
                <a:cs typeface="Courier New" panose="02070309020205020404" pitchFamily="49" charset="0"/>
              </a:rPr>
              <a:t>named </a:t>
            </a:r>
            <a:r>
              <a:rPr lang="en-US" dirty="0" smtClean="0">
                <a:solidFill>
                  <a:schemeClr val="bg1">
                    <a:lumMod val="50000"/>
                  </a:schemeClr>
                </a:solidFill>
                <a:latin typeface="+mj-lt"/>
                <a:cs typeface="Courier New" panose="02070309020205020404" pitchFamily="49" charset="0"/>
              </a:rPr>
              <a:t>cs171-hw1-lastname-firstname and copy the files over when you submit.</a:t>
            </a:r>
            <a:endParaRPr lang="en-US" dirty="0">
              <a:solidFill>
                <a:schemeClr val="bg1">
                  <a:lumMod val="50000"/>
                </a:schemeClr>
              </a:solidFill>
              <a:latin typeface="+mj-lt"/>
              <a:cs typeface="Courier New" panose="02070309020205020404" pitchFamily="49" charset="0"/>
            </a:endParaRPr>
          </a:p>
        </p:txBody>
      </p:sp>
    </p:spTree>
    <p:extLst>
      <p:ext uri="{BB962C8B-B14F-4D97-AF65-F5344CB8AC3E}">
        <p14:creationId xmlns:p14="http://schemas.microsoft.com/office/powerpoint/2010/main" val="897633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Running a webserver</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mj-lt"/>
              </a:rPr>
              <a:t>Navigate to the ‘HW1’ directory which you just created</a:t>
            </a:r>
          </a:p>
          <a:p>
            <a:pPr marL="514350" indent="-514350">
              <a:buFont typeface="+mj-lt"/>
              <a:buAutoNum type="arabicPeriod"/>
            </a:pPr>
            <a:r>
              <a:rPr lang="en-US" dirty="0" smtClean="0">
                <a:latin typeface="+mj-lt"/>
              </a:rPr>
              <a:t>Start a local web server with the following command:</a:t>
            </a:r>
            <a:endParaRPr lang="en-US" dirty="0" smtClean="0"/>
          </a:p>
          <a:p>
            <a:pPr marL="514350" indent="-514350">
              <a:buFont typeface="+mj-lt"/>
              <a:buAutoNum type="arabicPeriod"/>
            </a:pPr>
            <a:endParaRPr lang="en-US" dirty="0"/>
          </a:p>
          <a:p>
            <a:pPr marL="0" indent="0">
              <a:buNone/>
            </a:pPr>
            <a:r>
              <a:rPr lang="en-US" b="1" dirty="0">
                <a:latin typeface="Courier New" panose="02070309020205020404" pitchFamily="49" charset="0"/>
                <a:cs typeface="Courier New" panose="02070309020205020404" pitchFamily="49" charset="0"/>
              </a:rPr>
              <a:t>python -m </a:t>
            </a:r>
            <a:r>
              <a:rPr lang="en-US" b="1" dirty="0" err="1" smtClean="0">
                <a:latin typeface="Courier New" panose="02070309020205020404" pitchFamily="49" charset="0"/>
                <a:cs typeface="Courier New" panose="02070309020205020404" pitchFamily="49" charset="0"/>
              </a:rPr>
              <a:t>SimpleHTTPServer</a:t>
            </a:r>
            <a:endParaRPr lang="en-US" b="1"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solidFill>
                  <a:schemeClr val="bg1">
                    <a:lumMod val="50000"/>
                  </a:schemeClr>
                </a:solidFill>
                <a:latin typeface="+mj-lt"/>
                <a:cs typeface="Courier New" panose="02070309020205020404" pitchFamily="49" charset="0"/>
              </a:rPr>
              <a:t>Note: you need Python installed for this.  (You probably already have this installed; if not, ask one of us for help)</a:t>
            </a:r>
            <a:endParaRPr lang="en-US" dirty="0">
              <a:solidFill>
                <a:schemeClr val="bg1">
                  <a:lumMod val="50000"/>
                </a:schemeClr>
              </a:solidFill>
              <a:latin typeface="+mj-lt"/>
              <a:cs typeface="Courier New" panose="02070309020205020404" pitchFamily="49" charset="0"/>
            </a:endParaRPr>
          </a:p>
        </p:txBody>
      </p:sp>
    </p:spTree>
    <p:extLst>
      <p:ext uri="{BB962C8B-B14F-4D97-AF65-F5344CB8AC3E}">
        <p14:creationId xmlns:p14="http://schemas.microsoft.com/office/powerpoint/2010/main" val="3662238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88"/>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What is HTML?</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rmAutofit/>
          </a:bodyPr>
          <a:lstStyle/>
          <a:p>
            <a:r>
              <a:rPr lang="en-US" sz="2200" dirty="0" smtClean="0">
                <a:latin typeface="+mj-lt"/>
              </a:rPr>
              <a:t>Hypertext Markup Language (HTML)</a:t>
            </a:r>
          </a:p>
          <a:p>
            <a:r>
              <a:rPr lang="en-US" sz="2200" i="1" dirty="0" smtClean="0">
                <a:latin typeface="+mj-lt"/>
              </a:rPr>
              <a:t>Markup </a:t>
            </a:r>
            <a:r>
              <a:rPr lang="en-US" sz="2200" dirty="0" smtClean="0">
                <a:latin typeface="+mj-lt"/>
              </a:rPr>
              <a:t>language, not a programming language.</a:t>
            </a:r>
          </a:p>
          <a:p>
            <a:pPr lvl="1"/>
            <a:r>
              <a:rPr lang="en-US" sz="2200" dirty="0" smtClean="0">
                <a:latin typeface="+mj-lt"/>
              </a:rPr>
              <a:t>Provides instruction on how to render a page.</a:t>
            </a:r>
          </a:p>
          <a:p>
            <a:pPr marL="457200" lvl="1" indent="0">
              <a:buNone/>
            </a:pPr>
            <a:endParaRPr lang="en-US" sz="2200" dirty="0" smtClean="0">
              <a:latin typeface="+mj-lt"/>
            </a:endParaRPr>
          </a:p>
          <a:p>
            <a:r>
              <a:rPr lang="en-US" sz="2200" dirty="0" smtClean="0">
                <a:latin typeface="+mj-lt"/>
              </a:rPr>
              <a:t>HTML is consists of </a:t>
            </a:r>
            <a:r>
              <a:rPr lang="en-US" sz="2200" i="1" dirty="0" smtClean="0">
                <a:latin typeface="+mj-lt"/>
              </a:rPr>
              <a:t>elements</a:t>
            </a:r>
            <a:r>
              <a:rPr lang="en-US" sz="2200" dirty="0" smtClean="0">
                <a:latin typeface="+mj-lt"/>
              </a:rPr>
              <a:t> built with </a:t>
            </a:r>
            <a:r>
              <a:rPr lang="en-US" sz="2200" i="1" dirty="0" smtClean="0">
                <a:latin typeface="+mj-lt"/>
              </a:rPr>
              <a:t>start tags and end tags.</a:t>
            </a:r>
          </a:p>
          <a:p>
            <a:pPr lvl="1"/>
            <a:r>
              <a:rPr lang="en-US" sz="2200" i="1" dirty="0" smtClean="0">
                <a:latin typeface="+mj-lt"/>
              </a:rPr>
              <a:t>Start tag example: </a:t>
            </a:r>
            <a:r>
              <a:rPr lang="en-US" sz="2200" dirty="0">
                <a:latin typeface="+mj-lt"/>
              </a:rPr>
              <a:t>&lt;head&gt; </a:t>
            </a:r>
            <a:endParaRPr lang="en-US" sz="2200" dirty="0" smtClean="0">
              <a:latin typeface="+mj-lt"/>
            </a:endParaRPr>
          </a:p>
          <a:p>
            <a:pPr lvl="1"/>
            <a:r>
              <a:rPr lang="en-US" sz="2200" i="1" dirty="0" smtClean="0">
                <a:latin typeface="+mj-lt"/>
              </a:rPr>
              <a:t>End tag example: </a:t>
            </a:r>
            <a:r>
              <a:rPr lang="en-US" sz="2200" dirty="0">
                <a:latin typeface="+mj-lt"/>
              </a:rPr>
              <a:t>&lt;/head&gt; </a:t>
            </a:r>
            <a:endParaRPr lang="en-US" sz="2200" dirty="0" smtClean="0">
              <a:latin typeface="+mj-lt"/>
            </a:endParaRPr>
          </a:p>
          <a:p>
            <a:pPr lvl="1"/>
            <a:r>
              <a:rPr lang="en-US" sz="2200" dirty="0" smtClean="0">
                <a:latin typeface="+mj-lt"/>
              </a:rPr>
              <a:t>Element example: </a:t>
            </a:r>
            <a:r>
              <a:rPr lang="en-US" sz="2200" dirty="0">
                <a:latin typeface="+mj-lt"/>
              </a:rPr>
              <a:t>&lt;head&gt; </a:t>
            </a:r>
            <a:r>
              <a:rPr lang="en-US" sz="2200" dirty="0" smtClean="0">
                <a:latin typeface="+mj-lt"/>
              </a:rPr>
              <a:t>…. (stuff goes here) …. &lt;/head&gt;</a:t>
            </a:r>
            <a:endParaRPr lang="en-US" sz="2200" dirty="0">
              <a:latin typeface="+mj-lt"/>
            </a:endParaRPr>
          </a:p>
          <a:p>
            <a:pPr lvl="1"/>
            <a:endParaRPr lang="en-US" sz="2200" dirty="0" smtClean="0">
              <a:latin typeface="+mj-lt"/>
            </a:endParaRPr>
          </a:p>
          <a:p>
            <a:pPr lvl="1"/>
            <a:endParaRPr lang="en-US" sz="2200" i="1" dirty="0" smtClean="0">
              <a:latin typeface="+mj-lt"/>
            </a:endParaRPr>
          </a:p>
          <a:p>
            <a:pPr lvl="1"/>
            <a:endParaRPr lang="en-US" sz="2200" i="1" dirty="0">
              <a:latin typeface="+mj-lt"/>
            </a:endParaRPr>
          </a:p>
        </p:txBody>
      </p:sp>
    </p:spTree>
    <p:extLst>
      <p:ext uri="{BB962C8B-B14F-4D97-AF65-F5344CB8AC3E}">
        <p14:creationId xmlns:p14="http://schemas.microsoft.com/office/powerpoint/2010/main" val="19896778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Kozuka Gothic Pro EL" panose="020B0200000000000000" pitchFamily="34" charset="-128"/>
                <a:ea typeface="Kozuka Gothic Pro EL" panose="020B0200000000000000" pitchFamily="34" charset="-128"/>
              </a:rPr>
              <a:t>Runninng</a:t>
            </a:r>
            <a:r>
              <a:rPr lang="en-US" dirty="0" smtClean="0">
                <a:latin typeface="Kozuka Gothic Pro EL" panose="020B0200000000000000" pitchFamily="34" charset="-128"/>
                <a:ea typeface="Kozuka Gothic Pro EL" panose="020B0200000000000000" pitchFamily="34" charset="-128"/>
              </a:rPr>
              <a:t> a webserver</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mj-lt"/>
              </a:rPr>
              <a:t>Navigate to the ‘HW1’ directory which you just created</a:t>
            </a:r>
          </a:p>
          <a:p>
            <a:pPr marL="514350" indent="-514350">
              <a:buFont typeface="+mj-lt"/>
              <a:buAutoNum type="arabicPeriod"/>
            </a:pPr>
            <a:r>
              <a:rPr lang="en-US" dirty="0" smtClean="0">
                <a:latin typeface="+mj-lt"/>
              </a:rPr>
              <a:t>Start a local web server with the following command:</a:t>
            </a:r>
            <a:endParaRPr lang="en-US" dirty="0" smtClean="0"/>
          </a:p>
          <a:p>
            <a:pPr marL="514350" indent="-514350">
              <a:buFont typeface="+mj-lt"/>
              <a:buAutoNum type="arabicPeriod"/>
            </a:pPr>
            <a:endParaRPr lang="en-US" dirty="0"/>
          </a:p>
          <a:p>
            <a:pPr marL="0" indent="0">
              <a:buNone/>
            </a:pPr>
            <a:r>
              <a:rPr lang="en-US" b="1" dirty="0">
                <a:latin typeface="Courier New" panose="02070309020205020404" pitchFamily="49" charset="0"/>
                <a:cs typeface="Courier New" panose="02070309020205020404" pitchFamily="49" charset="0"/>
              </a:rPr>
              <a:t>python -m </a:t>
            </a:r>
            <a:r>
              <a:rPr lang="en-US" b="1" dirty="0" err="1" smtClean="0">
                <a:latin typeface="Courier New" panose="02070309020205020404" pitchFamily="49" charset="0"/>
                <a:cs typeface="Courier New" panose="02070309020205020404" pitchFamily="49" charset="0"/>
              </a:rPr>
              <a:t>SimpleHTTPServer</a:t>
            </a:r>
            <a:endParaRPr lang="en-US" b="1"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solidFill>
                  <a:schemeClr val="bg1">
                    <a:lumMod val="50000"/>
                  </a:schemeClr>
                </a:solidFill>
                <a:latin typeface="+mj-lt"/>
                <a:cs typeface="Courier New" panose="02070309020205020404" pitchFamily="49" charset="0"/>
              </a:rPr>
              <a:t>Note: you need Python installed for this.  (You probably already have this installed; if not, ask one of us for help)</a:t>
            </a:r>
            <a:endParaRPr lang="en-US" dirty="0">
              <a:solidFill>
                <a:schemeClr val="bg1">
                  <a:lumMod val="50000"/>
                </a:schemeClr>
              </a:solidFill>
              <a:latin typeface="+mj-lt"/>
              <a:cs typeface="Courier New" panose="02070309020205020404" pitchFamily="49" charset="0"/>
            </a:endParaRPr>
          </a:p>
        </p:txBody>
      </p:sp>
    </p:spTree>
    <p:extLst>
      <p:ext uri="{BB962C8B-B14F-4D97-AF65-F5344CB8AC3E}">
        <p14:creationId xmlns:p14="http://schemas.microsoft.com/office/powerpoint/2010/main" val="183911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Understanding table.html</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mj-lt"/>
              </a:rPr>
              <a:t>Navigate to the ‘HW1’ directory which you just created</a:t>
            </a:r>
          </a:p>
          <a:p>
            <a:pPr marL="514350" indent="-514350">
              <a:buFont typeface="+mj-lt"/>
              <a:buAutoNum type="arabicPeriod"/>
            </a:pPr>
            <a:r>
              <a:rPr lang="en-US" dirty="0" smtClean="0">
                <a:latin typeface="+mj-lt"/>
              </a:rPr>
              <a:t>Visiting the following address in your browser:</a:t>
            </a:r>
            <a:endParaRPr lang="en-US" dirty="0" smtClean="0"/>
          </a:p>
          <a:p>
            <a:pPr marL="514350" indent="-514350">
              <a:buFont typeface="+mj-lt"/>
              <a:buAutoNum type="arabicPeriod"/>
            </a:pPr>
            <a:endParaRPr lang="en-US" dirty="0"/>
          </a:p>
          <a:p>
            <a:pPr marL="0" indent="0">
              <a:buNone/>
            </a:pPr>
            <a:r>
              <a:rPr lang="en-US" b="1" dirty="0">
                <a:latin typeface="Courier New" panose="02070309020205020404" pitchFamily="49" charset="0"/>
                <a:cs typeface="Courier New" panose="02070309020205020404" pitchFamily="49" charset="0"/>
                <a:hlinkClick r:id="rId2"/>
              </a:rPr>
              <a:t>http://</a:t>
            </a:r>
            <a:r>
              <a:rPr lang="en-US" b="1" dirty="0" smtClean="0">
                <a:latin typeface="Courier New" panose="02070309020205020404" pitchFamily="49" charset="0"/>
                <a:cs typeface="Courier New" panose="02070309020205020404" pitchFamily="49" charset="0"/>
                <a:hlinkClick r:id="rId2"/>
              </a:rPr>
              <a:t>localhost:8000/table.html</a:t>
            </a:r>
            <a:endParaRPr lang="en-US" b="1"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84089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Understanding table.html</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rmAutofit lnSpcReduction="10000"/>
          </a:bodyPr>
          <a:lstStyle/>
          <a:p>
            <a:r>
              <a:rPr lang="en-US" dirty="0" smtClean="0"/>
              <a:t>d3.</a:t>
            </a:r>
            <a:r>
              <a:rPr lang="en-US" b="1" dirty="0"/>
              <a:t>t</a:t>
            </a:r>
            <a:r>
              <a:rPr lang="en-US" b="1" dirty="0" smtClean="0"/>
              <a:t>sv</a:t>
            </a:r>
            <a:r>
              <a:rPr lang="en-US" dirty="0" smtClean="0"/>
              <a:t>(</a:t>
            </a:r>
            <a:r>
              <a:rPr lang="en-US" i="1" dirty="0" err="1" smtClean="0"/>
              <a:t>url</a:t>
            </a:r>
            <a:r>
              <a:rPr lang="en-US" dirty="0"/>
              <a:t>[, </a:t>
            </a:r>
            <a:r>
              <a:rPr lang="en-US" i="1" dirty="0" err="1"/>
              <a:t>accessor</a:t>
            </a:r>
            <a:r>
              <a:rPr lang="en-US" dirty="0"/>
              <a:t>][, </a:t>
            </a:r>
            <a:r>
              <a:rPr lang="en-US" i="1" dirty="0"/>
              <a:t>callback</a:t>
            </a:r>
            <a:r>
              <a:rPr lang="en-US" dirty="0"/>
              <a:t>])</a:t>
            </a:r>
          </a:p>
          <a:p>
            <a:pPr lvl="1"/>
            <a:r>
              <a:rPr lang="en-US" dirty="0">
                <a:latin typeface="+mj-lt"/>
              </a:rPr>
              <a:t>Issues an HTTP GET request for the </a:t>
            </a:r>
            <a:r>
              <a:rPr lang="en-US" dirty="0" smtClean="0">
                <a:latin typeface="+mj-lt"/>
              </a:rPr>
              <a:t>tab-separated </a:t>
            </a:r>
            <a:r>
              <a:rPr lang="en-US" dirty="0">
                <a:latin typeface="+mj-lt"/>
              </a:rPr>
              <a:t>values (CSV) file at the specified </a:t>
            </a:r>
            <a:r>
              <a:rPr lang="en-US" i="1" dirty="0" err="1">
                <a:latin typeface="+mj-lt"/>
              </a:rPr>
              <a:t>url</a:t>
            </a:r>
            <a:r>
              <a:rPr lang="en-US" dirty="0">
                <a:latin typeface="+mj-lt"/>
              </a:rPr>
              <a:t>. </a:t>
            </a:r>
            <a:endParaRPr lang="en-US" dirty="0" smtClean="0">
              <a:latin typeface="Courier New" panose="02070309020205020404" pitchFamily="49" charset="0"/>
              <a:cs typeface="Courier New" panose="02070309020205020404" pitchFamily="49" charset="0"/>
            </a:endParaRPr>
          </a:p>
          <a:p>
            <a:pPr marL="457200" lvl="1"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mj-lt"/>
              </a:rPr>
              <a:t> </a:t>
            </a:r>
            <a:r>
              <a:rPr lang="en-US" sz="2200" dirty="0" err="1">
                <a:latin typeface="Courier New" panose="02070309020205020404" pitchFamily="49" charset="0"/>
                <a:cs typeface="Courier New" panose="02070309020205020404" pitchFamily="49" charset="0"/>
              </a:rPr>
              <a:t>var</a:t>
            </a:r>
            <a:r>
              <a:rPr lang="en-US" sz="2200" dirty="0">
                <a:latin typeface="Courier New" panose="02070309020205020404" pitchFamily="49" charset="0"/>
                <a:cs typeface="Courier New" panose="02070309020205020404" pitchFamily="49" charset="0"/>
              </a:rPr>
              <a:t> table = d3.select("body").append("table"),</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tbody</a:t>
            </a:r>
            <a:r>
              <a:rPr lang="en-US" sz="2200" dirty="0">
                <a:latin typeface="Courier New" panose="02070309020205020404" pitchFamily="49" charset="0"/>
                <a:cs typeface="Courier New" panose="02070309020205020404" pitchFamily="49" charset="0"/>
              </a:rPr>
              <a:t> = </a:t>
            </a:r>
            <a:r>
              <a:rPr lang="en-US" sz="2200" dirty="0" err="1">
                <a:latin typeface="Courier New" panose="02070309020205020404" pitchFamily="49" charset="0"/>
                <a:cs typeface="Courier New" panose="02070309020205020404" pitchFamily="49" charset="0"/>
              </a:rPr>
              <a:t>table.append</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tbody</a:t>
            </a:r>
            <a:r>
              <a:rPr lang="en-US" sz="2200" dirty="0">
                <a:latin typeface="Courier New" panose="02070309020205020404" pitchFamily="49" charset="0"/>
                <a:cs typeface="Courier New" panose="02070309020205020404" pitchFamily="49" charset="0"/>
              </a:rPr>
              <a:t>");</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var</a:t>
            </a:r>
            <a:r>
              <a:rPr lang="en-US" sz="2200" dirty="0">
                <a:latin typeface="Courier New" panose="02070309020205020404" pitchFamily="49" charset="0"/>
                <a:cs typeface="Courier New" panose="02070309020205020404" pitchFamily="49" charset="0"/>
              </a:rPr>
              <a:t> rows = </a:t>
            </a:r>
            <a:r>
              <a:rPr lang="en-US" sz="2200" dirty="0" err="1">
                <a:latin typeface="Courier New" panose="02070309020205020404" pitchFamily="49" charset="0"/>
                <a:cs typeface="Courier New" panose="02070309020205020404" pitchFamily="49" charset="0"/>
              </a:rPr>
              <a:t>tbody.selectAll</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tr</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.data(data)</a:t>
            </a:r>
          </a:p>
          <a:p>
            <a:pPr marL="0" indent="0">
              <a:buNone/>
            </a:pPr>
            <a:r>
              <a:rPr lang="en-US" sz="2200" dirty="0">
                <a:latin typeface="Courier New" panose="02070309020205020404" pitchFamily="49" charset="0"/>
                <a:cs typeface="Courier New" panose="02070309020205020404" pitchFamily="49" charset="0"/>
              </a:rPr>
              <a:t>      .enter()</a:t>
            </a:r>
          </a:p>
          <a:p>
            <a:pPr marL="0" indent="0">
              <a:buNone/>
            </a:pPr>
            <a:r>
              <a:rPr lang="en-US" sz="2200" dirty="0">
                <a:latin typeface="Courier New" panose="02070309020205020404" pitchFamily="49" charset="0"/>
                <a:cs typeface="Courier New" panose="02070309020205020404" pitchFamily="49" charset="0"/>
              </a:rPr>
              <a:t>      .append("</a:t>
            </a:r>
            <a:r>
              <a:rPr lang="en-US" sz="2200" dirty="0" err="1">
                <a:latin typeface="Courier New" panose="02070309020205020404" pitchFamily="49" charset="0"/>
                <a:cs typeface="Courier New" panose="02070309020205020404" pitchFamily="49" charset="0"/>
              </a:rPr>
              <a:t>tr</a:t>
            </a:r>
            <a:r>
              <a:rPr lang="en-US" sz="2200" dirty="0">
                <a:latin typeface="Courier New" panose="02070309020205020404" pitchFamily="49" charset="0"/>
                <a:cs typeface="Courier New" panose="02070309020205020404" pitchFamily="49" charset="0"/>
              </a:rPr>
              <a:t>");</a:t>
            </a:r>
          </a:p>
          <a:p>
            <a:pPr marL="0" indent="0">
              <a:buNone/>
            </a:pPr>
            <a:endParaRPr lang="en-US" dirty="0">
              <a:latin typeface="+mj-lt"/>
            </a:endParaRPr>
          </a:p>
        </p:txBody>
      </p:sp>
    </p:spTree>
    <p:extLst>
      <p:ext uri="{BB962C8B-B14F-4D97-AF65-F5344CB8AC3E}">
        <p14:creationId xmlns:p14="http://schemas.microsoft.com/office/powerpoint/2010/main" val="7539634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Understanding table.html (2)</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table = d3.select("body").append("table"),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tbody</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table.append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tbody</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rows = </a:t>
            </a:r>
            <a:r>
              <a:rPr lang="en-US" sz="1200" dirty="0" err="1">
                <a:latin typeface="Courier New" panose="02070309020205020404" pitchFamily="49" charset="0"/>
                <a:cs typeface="Courier New" panose="02070309020205020404" pitchFamily="49" charset="0"/>
              </a:rPr>
              <a:t>tbody.selectAll</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.data(data)</a:t>
            </a:r>
          </a:p>
          <a:p>
            <a:pPr marL="0" indent="0">
              <a:buNone/>
            </a:pPr>
            <a:r>
              <a:rPr lang="en-US" sz="1200" dirty="0">
                <a:latin typeface="Courier New" panose="02070309020205020404" pitchFamily="49" charset="0"/>
                <a:cs typeface="Courier New" panose="02070309020205020404" pitchFamily="49" charset="0"/>
              </a:rPr>
              <a:t>      .enter()</a:t>
            </a:r>
          </a:p>
          <a:p>
            <a:pPr marL="0" indent="0">
              <a:buNone/>
            </a:pPr>
            <a:r>
              <a:rPr lang="en-US" sz="1200" dirty="0">
                <a:latin typeface="Courier New" panose="02070309020205020404" pitchFamily="49" charset="0"/>
                <a:cs typeface="Courier New" panose="02070309020205020404" pitchFamily="49" charset="0"/>
              </a:rPr>
              <a:t>      .append("</a:t>
            </a:r>
            <a:r>
              <a:rPr lang="en-US" sz="1200" dirty="0" err="1">
                <a:latin typeface="Courier New" panose="02070309020205020404" pitchFamily="49" charset="0"/>
                <a:cs typeface="Courier New" panose="02070309020205020404" pitchFamily="49" charset="0"/>
              </a:rPr>
              <a:t>tr</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cells = </a:t>
            </a:r>
            <a:r>
              <a:rPr lang="en-US" sz="1200" dirty="0" err="1">
                <a:latin typeface="Courier New" panose="02070309020205020404" pitchFamily="49" charset="0"/>
                <a:cs typeface="Courier New" panose="02070309020205020404" pitchFamily="49" charset="0"/>
              </a:rPr>
              <a:t>rows.selectAll</a:t>
            </a:r>
            <a:r>
              <a:rPr lang="en-US" sz="1200" dirty="0">
                <a:latin typeface="Courier New" panose="02070309020205020404" pitchFamily="49" charset="0"/>
                <a:cs typeface="Courier New" panose="02070309020205020404" pitchFamily="49" charset="0"/>
              </a:rPr>
              <a:t>("td")</a:t>
            </a:r>
          </a:p>
          <a:p>
            <a:pPr marL="0" indent="0">
              <a:buNone/>
            </a:pPr>
            <a:r>
              <a:rPr lang="en-US" sz="1200" dirty="0">
                <a:latin typeface="Courier New" panose="02070309020205020404" pitchFamily="49" charset="0"/>
                <a:cs typeface="Courier New" panose="02070309020205020404" pitchFamily="49" charset="0"/>
              </a:rPr>
              <a:t>      .data(function(row) {</a:t>
            </a:r>
          </a:p>
          <a:p>
            <a:pPr marL="0" indent="0">
              <a:buNone/>
            </a:pPr>
            <a:r>
              <a:rPr lang="en-US" sz="1200" dirty="0">
                <a:latin typeface="Courier New" panose="02070309020205020404" pitchFamily="49" charset="0"/>
                <a:cs typeface="Courier New" panose="02070309020205020404" pitchFamily="49" charset="0"/>
              </a:rPr>
              <a:t>        return d3.range(</a:t>
            </a:r>
            <a:r>
              <a:rPr lang="en-US" sz="1200" dirty="0" err="1">
                <a:latin typeface="Courier New" panose="02070309020205020404" pitchFamily="49" charset="0"/>
                <a:cs typeface="Courier New" panose="02070309020205020404" pitchFamily="49" charset="0"/>
              </a:rPr>
              <a:t>Object.keys</a:t>
            </a:r>
            <a:r>
              <a:rPr lang="en-US" sz="1200" dirty="0">
                <a:latin typeface="Courier New" panose="02070309020205020404" pitchFamily="49" charset="0"/>
                <a:cs typeface="Courier New" panose="02070309020205020404" pitchFamily="49" charset="0"/>
              </a:rPr>
              <a:t>(row).length).map(function(column,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return row[</a:t>
            </a:r>
            <a:r>
              <a:rPr lang="en-US" sz="1200" dirty="0" err="1">
                <a:latin typeface="Courier New" panose="02070309020205020404" pitchFamily="49" charset="0"/>
                <a:cs typeface="Courier New" panose="02070309020205020404" pitchFamily="49" charset="0"/>
              </a:rPr>
              <a:t>Object.keys</a:t>
            </a:r>
            <a:r>
              <a:rPr lang="en-US" sz="1200" dirty="0">
                <a:latin typeface="Courier New" panose="02070309020205020404" pitchFamily="49" charset="0"/>
                <a:cs typeface="Courier New" panose="02070309020205020404" pitchFamily="49" charset="0"/>
              </a:rPr>
              <a:t>(row)[</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.enter()</a:t>
            </a:r>
          </a:p>
          <a:p>
            <a:pPr marL="0" indent="0">
              <a:buNone/>
            </a:pPr>
            <a:r>
              <a:rPr lang="en-US" sz="1200" dirty="0">
                <a:latin typeface="Courier New" panose="02070309020205020404" pitchFamily="49" charset="0"/>
                <a:cs typeface="Courier New" panose="02070309020205020404" pitchFamily="49" charset="0"/>
              </a:rPr>
              <a:t>      .append("td")</a:t>
            </a:r>
          </a:p>
          <a:p>
            <a:pPr marL="0" indent="0">
              <a:buNone/>
            </a:pPr>
            <a:r>
              <a:rPr lang="en-US" sz="1200" dirty="0">
                <a:latin typeface="Courier New" panose="02070309020205020404" pitchFamily="49" charset="0"/>
                <a:cs typeface="Courier New" panose="02070309020205020404" pitchFamily="49" charset="0"/>
              </a:rPr>
              <a:t>      .text(function(d) { return d; });</a:t>
            </a:r>
          </a:p>
          <a:p>
            <a:pPr marL="0" indent="0">
              <a:buNone/>
            </a:pPr>
            <a:r>
              <a:rPr lang="en-US" sz="1200" dirty="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85818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Understanding table.html (3)</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table = d3.select("body").append("table"),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tbody</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table.append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tbody</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rows = </a:t>
            </a:r>
            <a:r>
              <a:rPr lang="en-US" sz="1200" dirty="0" err="1">
                <a:latin typeface="Courier New" panose="02070309020205020404" pitchFamily="49" charset="0"/>
                <a:cs typeface="Courier New" panose="02070309020205020404" pitchFamily="49" charset="0"/>
              </a:rPr>
              <a:t>tbody.selectAll</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.data(data)</a:t>
            </a:r>
          </a:p>
          <a:p>
            <a:pPr marL="0" indent="0">
              <a:buNone/>
            </a:pPr>
            <a:r>
              <a:rPr lang="en-US" sz="1200" dirty="0">
                <a:latin typeface="Courier New" panose="02070309020205020404" pitchFamily="49" charset="0"/>
                <a:cs typeface="Courier New" panose="02070309020205020404" pitchFamily="49" charset="0"/>
              </a:rPr>
              <a:t>      .enter()</a:t>
            </a:r>
          </a:p>
          <a:p>
            <a:pPr marL="0" indent="0">
              <a:buNone/>
            </a:pPr>
            <a:r>
              <a:rPr lang="en-US" sz="1200" dirty="0">
                <a:latin typeface="Courier New" panose="02070309020205020404" pitchFamily="49" charset="0"/>
                <a:cs typeface="Courier New" panose="02070309020205020404" pitchFamily="49" charset="0"/>
              </a:rPr>
              <a:t>      .append("</a:t>
            </a:r>
            <a:r>
              <a:rPr lang="en-US" sz="1200" dirty="0" err="1">
                <a:latin typeface="Courier New" panose="02070309020205020404" pitchFamily="49" charset="0"/>
                <a:cs typeface="Courier New" panose="02070309020205020404" pitchFamily="49" charset="0"/>
              </a:rPr>
              <a:t>tr</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var</a:t>
            </a:r>
            <a:r>
              <a:rPr lang="en-US" sz="1200" dirty="0">
                <a:latin typeface="Courier New" panose="02070309020205020404" pitchFamily="49" charset="0"/>
                <a:cs typeface="Courier New" panose="02070309020205020404" pitchFamily="49" charset="0"/>
              </a:rPr>
              <a:t> cells = </a:t>
            </a:r>
            <a:r>
              <a:rPr lang="en-US" sz="1200" dirty="0" err="1">
                <a:latin typeface="Courier New" panose="02070309020205020404" pitchFamily="49" charset="0"/>
                <a:cs typeface="Courier New" panose="02070309020205020404" pitchFamily="49" charset="0"/>
              </a:rPr>
              <a:t>rows.selectAll</a:t>
            </a:r>
            <a:r>
              <a:rPr lang="en-US" sz="1200" dirty="0">
                <a:latin typeface="Courier New" panose="02070309020205020404" pitchFamily="49" charset="0"/>
                <a:cs typeface="Courier New" panose="02070309020205020404" pitchFamily="49" charset="0"/>
              </a:rPr>
              <a:t>("td")</a:t>
            </a:r>
          </a:p>
          <a:p>
            <a:pPr marL="0" indent="0">
              <a:buNone/>
            </a:pPr>
            <a:r>
              <a:rPr lang="en-US" sz="1200" dirty="0">
                <a:latin typeface="Courier New" panose="02070309020205020404" pitchFamily="49" charset="0"/>
                <a:cs typeface="Courier New" panose="02070309020205020404" pitchFamily="49" charset="0"/>
              </a:rPr>
              <a:t>      .data(function(row) {</a:t>
            </a:r>
          </a:p>
          <a:p>
            <a:pPr marL="0" indent="0">
              <a:buNone/>
            </a:pPr>
            <a:r>
              <a:rPr lang="en-US" sz="1200" dirty="0">
                <a:latin typeface="Courier New" panose="02070309020205020404" pitchFamily="49" charset="0"/>
                <a:cs typeface="Courier New" panose="02070309020205020404" pitchFamily="49" charset="0"/>
              </a:rPr>
              <a:t>        return d3.range(</a:t>
            </a:r>
            <a:r>
              <a:rPr lang="en-US" sz="1200" dirty="0" err="1">
                <a:latin typeface="Courier New" panose="02070309020205020404" pitchFamily="49" charset="0"/>
                <a:cs typeface="Courier New" panose="02070309020205020404" pitchFamily="49" charset="0"/>
              </a:rPr>
              <a:t>Object.keys</a:t>
            </a:r>
            <a:r>
              <a:rPr lang="en-US" sz="1200" dirty="0">
                <a:latin typeface="Courier New" panose="02070309020205020404" pitchFamily="49" charset="0"/>
                <a:cs typeface="Courier New" panose="02070309020205020404" pitchFamily="49" charset="0"/>
              </a:rPr>
              <a:t>(row).length).map(function(column,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return row[</a:t>
            </a:r>
            <a:r>
              <a:rPr lang="en-US" sz="1200" dirty="0" err="1">
                <a:latin typeface="Courier New" panose="02070309020205020404" pitchFamily="49" charset="0"/>
                <a:cs typeface="Courier New" panose="02070309020205020404" pitchFamily="49" charset="0"/>
              </a:rPr>
              <a:t>Object.keys</a:t>
            </a:r>
            <a:r>
              <a:rPr lang="en-US" sz="1200" dirty="0">
                <a:latin typeface="Courier New" panose="02070309020205020404" pitchFamily="49" charset="0"/>
                <a:cs typeface="Courier New" panose="02070309020205020404" pitchFamily="49" charset="0"/>
              </a:rPr>
              <a:t>(row)[</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.enter()</a:t>
            </a:r>
          </a:p>
          <a:p>
            <a:pPr marL="0" indent="0">
              <a:buNone/>
            </a:pPr>
            <a:r>
              <a:rPr lang="en-US" sz="1200" dirty="0">
                <a:latin typeface="Courier New" panose="02070309020205020404" pitchFamily="49" charset="0"/>
                <a:cs typeface="Courier New" panose="02070309020205020404" pitchFamily="49" charset="0"/>
              </a:rPr>
              <a:t>      .append("td")</a:t>
            </a:r>
          </a:p>
          <a:p>
            <a:pPr marL="0" indent="0">
              <a:buNone/>
            </a:pPr>
            <a:r>
              <a:rPr lang="en-US" sz="1200" dirty="0">
                <a:latin typeface="Courier New" panose="02070309020205020404" pitchFamily="49" charset="0"/>
                <a:cs typeface="Courier New" panose="02070309020205020404" pitchFamily="49" charset="0"/>
              </a:rPr>
              <a:t>      .text(function(d) { return d; });</a:t>
            </a:r>
          </a:p>
          <a:p>
            <a:pPr marL="0" indent="0">
              <a:buNone/>
            </a:pPr>
            <a:r>
              <a:rPr lang="en-US" sz="1200" dirty="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673650" y="1825625"/>
            <a:ext cx="2846837" cy="3768725"/>
          </a:xfrm>
          <a:prstGeom prst="rect">
            <a:avLst/>
          </a:prstGeom>
        </p:spPr>
      </p:pic>
    </p:spTree>
    <p:extLst>
      <p:ext uri="{BB962C8B-B14F-4D97-AF65-F5344CB8AC3E}">
        <p14:creationId xmlns:p14="http://schemas.microsoft.com/office/powerpoint/2010/main" val="32583409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Summary</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lstStyle/>
          <a:p>
            <a:r>
              <a:rPr lang="en-US" dirty="0" smtClean="0">
                <a:latin typeface="+mj-lt"/>
              </a:rPr>
              <a:t> HTML, CSS, and </a:t>
            </a:r>
            <a:r>
              <a:rPr lang="en-US" dirty="0" err="1" smtClean="0">
                <a:latin typeface="+mj-lt"/>
              </a:rPr>
              <a:t>Javascript</a:t>
            </a:r>
            <a:r>
              <a:rPr lang="en-US" dirty="0" smtClean="0">
                <a:latin typeface="+mj-lt"/>
              </a:rPr>
              <a:t> are the building blocks of the web experience.</a:t>
            </a:r>
          </a:p>
          <a:p>
            <a:r>
              <a:rPr lang="en-US" dirty="0" smtClean="0">
                <a:latin typeface="+mj-lt"/>
              </a:rPr>
              <a:t>SVG and d3.js make beautiful data visualization possible.</a:t>
            </a:r>
            <a:endParaRPr lang="en-US" dirty="0">
              <a:latin typeface="+mj-lt"/>
            </a:endParaRPr>
          </a:p>
        </p:txBody>
      </p:sp>
    </p:spTree>
    <p:extLst>
      <p:ext uri="{BB962C8B-B14F-4D97-AF65-F5344CB8AC3E}">
        <p14:creationId xmlns:p14="http://schemas.microsoft.com/office/powerpoint/2010/main" val="14725327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104" y="2675731"/>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Questions?</a:t>
            </a:r>
            <a:endParaRPr lang="en-US" dirty="0">
              <a:latin typeface="Kozuka Gothic Pro EL" panose="020B0200000000000000" pitchFamily="34" charset="-128"/>
              <a:ea typeface="Kozuka Gothic Pro EL" panose="020B0200000000000000" pitchFamily="34" charset="-128"/>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20633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Addendum 1: d3 vs jQuery</a:t>
            </a:r>
            <a:endParaRPr lang="en-US" dirty="0"/>
          </a:p>
        </p:txBody>
      </p:sp>
      <p:sp>
        <p:nvSpPr>
          <p:cNvPr id="3" name="Content Placeholder 2"/>
          <p:cNvSpPr>
            <a:spLocks noGrp="1"/>
          </p:cNvSpPr>
          <p:nvPr>
            <p:ph idx="1"/>
          </p:nvPr>
        </p:nvSpPr>
        <p:spPr/>
        <p:txBody>
          <a:bodyPr/>
          <a:lstStyle/>
          <a:p>
            <a:r>
              <a:rPr lang="en-US" dirty="0">
                <a:hlinkClick r:id="rId2"/>
              </a:rPr>
              <a:t>http://www.macwright.org/presentations/dcjq/</a:t>
            </a:r>
            <a:endParaRPr lang="en-US" dirty="0"/>
          </a:p>
        </p:txBody>
      </p:sp>
    </p:spTree>
    <p:extLst>
      <p:ext uri="{BB962C8B-B14F-4D97-AF65-F5344CB8AC3E}">
        <p14:creationId xmlns:p14="http://schemas.microsoft.com/office/powerpoint/2010/main" val="1369306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In HTML, all </a:t>
            </a:r>
            <a:r>
              <a:rPr lang="en-US" i="1" dirty="0" smtClean="0">
                <a:latin typeface="Kozuka Gothic Pro EL" panose="020B0200000000000000" pitchFamily="34" charset="-128"/>
                <a:ea typeface="Kozuka Gothic Pro EL" panose="020B0200000000000000" pitchFamily="34" charset="-128"/>
              </a:rPr>
              <a:t>elements </a:t>
            </a:r>
            <a:r>
              <a:rPr lang="en-US" dirty="0" smtClean="0">
                <a:latin typeface="Kozuka Gothic Pro EL" panose="020B0200000000000000" pitchFamily="34" charset="-128"/>
                <a:ea typeface="Kozuka Gothic Pro EL" panose="020B0200000000000000" pitchFamily="34" charset="-128"/>
              </a:rPr>
              <a:t>are formed via </a:t>
            </a:r>
            <a:r>
              <a:rPr lang="en-US" i="1" dirty="0" smtClean="0">
                <a:latin typeface="Kozuka Gothic Pro EL" panose="020B0200000000000000" pitchFamily="34" charset="-128"/>
                <a:ea typeface="Kozuka Gothic Pro EL" panose="020B0200000000000000" pitchFamily="34" charset="-128"/>
              </a:rPr>
              <a:t>tags.</a:t>
            </a:r>
            <a:endParaRPr lang="en-US" dirty="0">
              <a:latin typeface="Kozuka Gothic Pro EL" panose="020B0200000000000000" pitchFamily="34" charset="-128"/>
              <a:ea typeface="Kozuka Gothic Pro EL" panose="020B0200000000000000" pitchFamily="34" charset="-128"/>
            </a:endParaRPr>
          </a:p>
        </p:txBody>
      </p:sp>
      <p:pic>
        <p:nvPicPr>
          <p:cNvPr id="1026" name="Picture 2" descr="http://i3.kym-cdn.com/photos/images/newsfeed/000/225/075/html_jokes_00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86" y="2310100"/>
            <a:ext cx="6709960" cy="3466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1.kym-cdn.com/photos/images/masonry/000/222/941/rip-lif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5309" y="2310100"/>
            <a:ext cx="3490741" cy="3473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054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In HTML, all </a:t>
            </a:r>
            <a:r>
              <a:rPr lang="en-US" i="1" dirty="0" smtClean="0">
                <a:latin typeface="Kozuka Gothic Pro EL" panose="020B0200000000000000" pitchFamily="34" charset="-128"/>
                <a:ea typeface="Kozuka Gothic Pro EL" panose="020B0200000000000000" pitchFamily="34" charset="-128"/>
              </a:rPr>
              <a:t>elements </a:t>
            </a:r>
            <a:r>
              <a:rPr lang="en-US" dirty="0" smtClean="0">
                <a:latin typeface="Kozuka Gothic Pro EL" panose="020B0200000000000000" pitchFamily="34" charset="-128"/>
                <a:ea typeface="Kozuka Gothic Pro EL" panose="020B0200000000000000" pitchFamily="34" charset="-128"/>
              </a:rPr>
              <a:t>are formed via </a:t>
            </a:r>
            <a:r>
              <a:rPr lang="en-US" i="1" dirty="0" smtClean="0">
                <a:latin typeface="Kozuka Gothic Pro EL" panose="020B0200000000000000" pitchFamily="34" charset="-128"/>
                <a:ea typeface="Kozuka Gothic Pro EL" panose="020B0200000000000000" pitchFamily="34" charset="-128"/>
              </a:rPr>
              <a:t>tags.</a:t>
            </a:r>
            <a:endParaRPr lang="en-US" dirty="0">
              <a:latin typeface="Kozuka Gothic Pro EL" panose="020B0200000000000000" pitchFamily="34" charset="-128"/>
              <a:ea typeface="Kozuka Gothic Pro EL" panose="020B0200000000000000" pitchFamily="34" charset="-128"/>
            </a:endParaRPr>
          </a:p>
        </p:txBody>
      </p:sp>
      <p:sp>
        <p:nvSpPr>
          <p:cNvPr id="5" name="Content Placeholder 2"/>
          <p:cNvSpPr>
            <a:spLocks noGrp="1"/>
          </p:cNvSpPr>
          <p:nvPr>
            <p:ph idx="1"/>
          </p:nvPr>
        </p:nvSpPr>
        <p:spPr>
          <a:xfrm>
            <a:off x="838200" y="1825625"/>
            <a:ext cx="10515600" cy="4351338"/>
          </a:xfrm>
        </p:spPr>
        <p:txBody>
          <a:bodyPr>
            <a:normAutofit/>
          </a:bodyPr>
          <a:lstStyle/>
          <a:p>
            <a:r>
              <a:rPr lang="en-US" sz="2200" dirty="0" smtClean="0">
                <a:latin typeface="+mj-lt"/>
              </a:rPr>
              <a:t>HTML includes elements which include images, objects, videos, lists, links, quotes, and other items….. there are many types of tags!</a:t>
            </a:r>
          </a:p>
          <a:p>
            <a:pPr lvl="1"/>
            <a:r>
              <a:rPr lang="en-US" sz="2200" dirty="0" smtClean="0">
                <a:latin typeface="+mj-lt"/>
              </a:rPr>
              <a:t>(use google!)</a:t>
            </a:r>
          </a:p>
          <a:p>
            <a:pPr marL="457200" lvl="1" indent="0">
              <a:buNone/>
            </a:pPr>
            <a:endParaRPr lang="en-US" sz="2200" dirty="0" smtClean="0">
              <a:latin typeface="+mj-lt"/>
            </a:endParaRPr>
          </a:p>
          <a:p>
            <a:r>
              <a:rPr lang="en-US" sz="2200" dirty="0" smtClean="0">
                <a:latin typeface="+mj-lt"/>
              </a:rPr>
              <a:t>Tags also include </a:t>
            </a:r>
            <a:r>
              <a:rPr lang="en-US" sz="2200" i="1" dirty="0" smtClean="0">
                <a:latin typeface="+mj-lt"/>
              </a:rPr>
              <a:t>attributes</a:t>
            </a:r>
            <a:r>
              <a:rPr lang="en-US" sz="2200" dirty="0" smtClean="0">
                <a:latin typeface="+mj-lt"/>
              </a:rPr>
              <a:t>.</a:t>
            </a:r>
          </a:p>
          <a:p>
            <a:pPr lvl="1"/>
            <a:r>
              <a:rPr lang="en-US" sz="2200" dirty="0" smtClean="0">
                <a:latin typeface="+mj-lt"/>
              </a:rPr>
              <a:t>Example: </a:t>
            </a:r>
            <a:r>
              <a:rPr lang="en-US" sz="2200" i="1" dirty="0" smtClean="0">
                <a:latin typeface="+mj-lt"/>
              </a:rPr>
              <a:t>anchor tag.</a:t>
            </a:r>
          </a:p>
          <a:p>
            <a:pPr lvl="1"/>
            <a:r>
              <a:rPr lang="en-US" sz="2200" i="1" dirty="0" smtClean="0">
                <a:latin typeface="+mj-lt"/>
              </a:rPr>
              <a:t>&lt;a&gt;&lt;/a&gt;</a:t>
            </a:r>
          </a:p>
          <a:p>
            <a:pPr lvl="1"/>
            <a:r>
              <a:rPr lang="en-US" sz="2200" dirty="0" smtClean="0">
                <a:latin typeface="+mj-lt"/>
              </a:rPr>
              <a:t>Adding the </a:t>
            </a:r>
            <a:r>
              <a:rPr lang="en-US" sz="2200" dirty="0" err="1" smtClean="0">
                <a:latin typeface="+mj-lt"/>
              </a:rPr>
              <a:t>href</a:t>
            </a:r>
            <a:r>
              <a:rPr lang="en-US" sz="2200" dirty="0" smtClean="0">
                <a:latin typeface="+mj-lt"/>
              </a:rPr>
              <a:t> attribute allows for the creation of a link</a:t>
            </a:r>
          </a:p>
          <a:p>
            <a:pPr lvl="1"/>
            <a:r>
              <a:rPr lang="pt-BR" sz="2200" dirty="0" smtClean="0">
                <a:latin typeface="+mj-lt"/>
              </a:rPr>
              <a:t>&lt;a </a:t>
            </a:r>
            <a:r>
              <a:rPr lang="pt-BR" sz="2200" dirty="0">
                <a:latin typeface="+mj-lt"/>
              </a:rPr>
              <a:t>href="https://www.cs50.net/"&gt;CS50&lt;/a&gt;. </a:t>
            </a:r>
            <a:endParaRPr lang="en-US" sz="2200" dirty="0" smtClean="0">
              <a:latin typeface="+mj-lt"/>
            </a:endParaRPr>
          </a:p>
          <a:p>
            <a:pPr lvl="1"/>
            <a:endParaRPr lang="en-US" sz="2200" i="1" dirty="0" smtClean="0">
              <a:latin typeface="+mj-lt"/>
            </a:endParaRPr>
          </a:p>
          <a:p>
            <a:pPr lvl="1"/>
            <a:endParaRPr lang="en-US" sz="2200" i="1" dirty="0">
              <a:latin typeface="+mj-lt"/>
            </a:endParaRPr>
          </a:p>
        </p:txBody>
      </p:sp>
    </p:spTree>
    <p:extLst>
      <p:ext uri="{BB962C8B-B14F-4D97-AF65-F5344CB8AC3E}">
        <p14:creationId xmlns:p14="http://schemas.microsoft.com/office/powerpoint/2010/main" val="2308559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28" y="299583"/>
            <a:ext cx="10515600" cy="1325563"/>
          </a:xfrm>
        </p:spPr>
        <p:txBody>
          <a:bodyPr/>
          <a:lstStyle/>
          <a:p>
            <a:r>
              <a:rPr lang="en-US" dirty="0" smtClean="0">
                <a:latin typeface="Kozuka Gothic Pro EL" panose="020B0200000000000000" pitchFamily="34" charset="-128"/>
                <a:ea typeface="Kozuka Gothic Pro EL" panose="020B0200000000000000" pitchFamily="34" charset="-128"/>
              </a:rPr>
              <a:t>HTML tags you might need to know</a:t>
            </a:r>
            <a:endParaRPr lang="en-US" dirty="0">
              <a:latin typeface="Kozuka Gothic Pro EL" panose="020B0200000000000000" pitchFamily="34" charset="-128"/>
              <a:ea typeface="Kozuka Gothic Pro EL" panose="020B0200000000000000" pitchFamily="34" charset="-128"/>
            </a:endParaRPr>
          </a:p>
        </p:txBody>
      </p:sp>
      <p:sp>
        <p:nvSpPr>
          <p:cNvPr id="5" name="Content Placeholder 2"/>
          <p:cNvSpPr>
            <a:spLocks noGrp="1"/>
          </p:cNvSpPr>
          <p:nvPr>
            <p:ph idx="1"/>
          </p:nvPr>
        </p:nvSpPr>
        <p:spPr>
          <a:xfrm>
            <a:off x="838200" y="1825625"/>
            <a:ext cx="10515600" cy="4351338"/>
          </a:xfrm>
        </p:spPr>
        <p:txBody>
          <a:bodyPr numCol="2">
            <a:normAutofit/>
          </a:bodyPr>
          <a:lstStyle/>
          <a:p>
            <a:pPr lvl="1"/>
            <a:endParaRPr lang="en-US" i="1" dirty="0" smtClean="0"/>
          </a:p>
          <a:p>
            <a:pPr lvl="1"/>
            <a:endParaRPr lang="en-US" i="1" dirty="0"/>
          </a:p>
        </p:txBody>
      </p:sp>
      <p:sp>
        <p:nvSpPr>
          <p:cNvPr id="3" name="TextBox 2"/>
          <p:cNvSpPr txBox="1"/>
          <p:nvPr/>
        </p:nvSpPr>
        <p:spPr>
          <a:xfrm>
            <a:off x="420128" y="1553823"/>
            <a:ext cx="11430000" cy="5486400"/>
          </a:xfrm>
          <a:prstGeom prst="rect">
            <a:avLst/>
          </a:prstGeom>
          <a:noFill/>
        </p:spPr>
        <p:txBody>
          <a:bodyPr wrap="square" numCol="2" rtlCol="0">
            <a:spAutoFit/>
          </a:bodyPr>
          <a:lstStyle/>
          <a:p>
            <a:r>
              <a:rPr lang="en-US" sz="1000" b="1" dirty="0" smtClean="0">
                <a:latin typeface="Courier New" panose="02070309020205020404" pitchFamily="49" charset="0"/>
                <a:cs typeface="Courier New" panose="02070309020205020404" pitchFamily="49" charset="0"/>
              </a:rPr>
              <a:t>&lt;title&gt;My webpage&lt;/title&gt;</a:t>
            </a:r>
          </a:p>
          <a:p>
            <a:r>
              <a:rPr lang="en-US" sz="1000" dirty="0" smtClean="0">
                <a:latin typeface="Courier New" panose="02070309020205020404" pitchFamily="49" charset="0"/>
                <a:cs typeface="Courier New" panose="02070309020205020404" pitchFamily="49" charset="0"/>
              </a:rPr>
              <a:t>Puts the title of the web page in the title bar of your browser. </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&lt;a </a:t>
            </a:r>
            <a:r>
              <a:rPr lang="en-US" sz="1000" b="1" dirty="0" err="1" smtClean="0">
                <a:latin typeface="Courier New" panose="02070309020205020404" pitchFamily="49" charset="0"/>
                <a:cs typeface="Courier New" panose="02070309020205020404" pitchFamily="49" charset="0"/>
              </a:rPr>
              <a:t>href</a:t>
            </a:r>
            <a:r>
              <a:rPr lang="en-US" sz="1000" b="1" dirty="0" smtClean="0">
                <a:latin typeface="Courier New" panose="02070309020205020404" pitchFamily="49" charset="0"/>
                <a:cs typeface="Courier New" panose="02070309020205020404" pitchFamily="49" charset="0"/>
              </a:rPr>
              <a:t>=“www.example.com”&gt;My link&lt;/a&gt;</a:t>
            </a:r>
          </a:p>
          <a:p>
            <a:r>
              <a:rPr lang="en-US" sz="1000" dirty="0" smtClean="0">
                <a:latin typeface="Courier New" panose="02070309020205020404" pitchFamily="49" charset="0"/>
                <a:cs typeface="Courier New" panose="02070309020205020404" pitchFamily="49" charset="0"/>
              </a:rPr>
              <a:t>Creates links! Use the </a:t>
            </a:r>
            <a:r>
              <a:rPr lang="en-US" sz="1000" dirty="0" err="1" smtClean="0">
                <a:latin typeface="Courier New" panose="02070309020205020404" pitchFamily="49" charset="0"/>
                <a:cs typeface="Courier New" panose="02070309020205020404" pitchFamily="49" charset="0"/>
              </a:rPr>
              <a:t>href</a:t>
            </a:r>
            <a:r>
              <a:rPr lang="en-US" sz="1000" dirty="0" smtClean="0">
                <a:latin typeface="Courier New" panose="02070309020205020404" pitchFamily="49" charset="0"/>
                <a:cs typeface="Courier New" panose="02070309020205020404" pitchFamily="49" charset="0"/>
              </a:rPr>
              <a:t> attribute to represent the </a:t>
            </a:r>
            <a:r>
              <a:rPr lang="en-US" sz="1000" dirty="0" err="1" smtClean="0">
                <a:latin typeface="Courier New" panose="02070309020205020404" pitchFamily="49" charset="0"/>
                <a:cs typeface="Courier New" panose="02070309020205020404" pitchFamily="49" charset="0"/>
              </a:rPr>
              <a:t>url</a:t>
            </a:r>
            <a:r>
              <a:rPr lang="en-US" sz="1000" dirty="0" smtClean="0">
                <a:latin typeface="Courier New" panose="02070309020205020404" pitchFamily="49" charset="0"/>
                <a:cs typeface="Courier New" panose="02070309020205020404" pitchFamily="49" charset="0"/>
              </a:rPr>
              <a:t>.</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a:t>
            </a:r>
            <a:r>
              <a:rPr lang="en-US" sz="1000" b="1" dirty="0" err="1" smtClean="0">
                <a:latin typeface="Courier New" panose="02070309020205020404" pitchFamily="49" charset="0"/>
                <a:cs typeface="Courier New" panose="02070309020205020404" pitchFamily="49" charset="0"/>
              </a:rPr>
              <a:t>img</a:t>
            </a:r>
            <a:r>
              <a:rPr lang="en-US" sz="1000" b="1" dirty="0" smtClean="0">
                <a:latin typeface="Courier New" panose="02070309020205020404" pitchFamily="49" charset="0"/>
                <a:cs typeface="Courier New" panose="02070309020205020404" pitchFamily="49" charset="0"/>
              </a:rPr>
              <a:t>&gt; or &lt;</a:t>
            </a:r>
            <a:r>
              <a:rPr lang="en-US" sz="1000" b="1" dirty="0" err="1" smtClean="0">
                <a:latin typeface="Courier New" panose="02070309020205020404" pitchFamily="49" charset="0"/>
                <a:cs typeface="Courier New" panose="02070309020205020404" pitchFamily="49" charset="0"/>
              </a:rPr>
              <a:t>img</a:t>
            </a:r>
            <a:r>
              <a:rPr lang="en-US" sz="1000" b="1" dirty="0" smtClean="0">
                <a:latin typeface="Courier New" panose="02070309020205020404" pitchFamily="49" charset="0"/>
                <a:cs typeface="Courier New" panose="02070309020205020404" pitchFamily="49" charset="0"/>
              </a:rPr>
              <a:t> /&gt;</a:t>
            </a:r>
          </a:p>
          <a:p>
            <a:r>
              <a:rPr lang="en-US" sz="1000" dirty="0" smtClean="0">
                <a:latin typeface="Courier New" panose="02070309020205020404" pitchFamily="49" charset="0"/>
                <a:cs typeface="Courier New" panose="02070309020205020404" pitchFamily="49" charset="0"/>
              </a:rPr>
              <a:t>Indicates that an image will be shown on the page. Use the </a:t>
            </a:r>
            <a:r>
              <a:rPr lang="en-US" sz="1000" dirty="0" err="1" smtClean="0">
                <a:latin typeface="Courier New" panose="02070309020205020404" pitchFamily="49" charset="0"/>
                <a:cs typeface="Courier New" panose="02070309020205020404" pitchFamily="49" charset="0"/>
              </a:rPr>
              <a:t>src</a:t>
            </a:r>
            <a:r>
              <a:rPr lang="en-US" sz="1000" dirty="0" smtClean="0">
                <a:latin typeface="Courier New" panose="02070309020205020404" pitchFamily="49" charset="0"/>
                <a:cs typeface="Courier New" panose="02070309020205020404" pitchFamily="49" charset="0"/>
              </a:rPr>
              <a:t> attribute to link to the image, use the alt attribute is used to provide a short description to the image. </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&lt;p&gt;This is a paragraph!&lt;/p&gt; </a:t>
            </a:r>
          </a:p>
          <a:p>
            <a:r>
              <a:rPr lang="en-US" sz="1000" dirty="0" smtClean="0">
                <a:latin typeface="Courier New" panose="02070309020205020404" pitchFamily="49" charset="0"/>
                <a:cs typeface="Courier New" panose="02070309020205020404" pitchFamily="49" charset="0"/>
              </a:rPr>
              <a:t>Creates paragraph text in the document.</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&lt;h1&gt; to &lt;h6&gt;</a:t>
            </a:r>
          </a:p>
          <a:p>
            <a:r>
              <a:rPr lang="en-US" sz="1000" b="1" dirty="0" smtClean="0">
                <a:latin typeface="Courier New" panose="02070309020205020404" pitchFamily="49" charset="0"/>
                <a:cs typeface="Courier New" panose="02070309020205020404" pitchFamily="49" charset="0"/>
              </a:rPr>
              <a:t>&lt;h1&gt;Some header&lt;/h1&gt; </a:t>
            </a:r>
          </a:p>
          <a:p>
            <a:r>
              <a:rPr lang="en-US" sz="1000" dirty="0" smtClean="0">
                <a:latin typeface="Courier New" panose="02070309020205020404" pitchFamily="49" charset="0"/>
                <a:cs typeface="Courier New" panose="02070309020205020404" pitchFamily="49" charset="0"/>
              </a:rPr>
              <a:t>Provides header structure to your text. &lt;h1&gt; is the most important heading, &lt;h2&gt; is less important, </a:t>
            </a:r>
            <a:r>
              <a:rPr lang="en-US" sz="1000" dirty="0" err="1" smtClean="0">
                <a:latin typeface="Courier New" panose="02070309020205020404" pitchFamily="49" charset="0"/>
                <a:cs typeface="Courier New" panose="02070309020205020404" pitchFamily="49" charset="0"/>
              </a:rPr>
              <a:t>etc</a:t>
            </a:r>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a:t>
            </a:r>
            <a:r>
              <a:rPr lang="en-US" sz="1000" b="1" dirty="0" err="1" smtClean="0">
                <a:latin typeface="Courier New" panose="02070309020205020404" pitchFamily="49" charset="0"/>
                <a:cs typeface="Courier New" panose="02070309020205020404" pitchFamily="49" charset="0"/>
              </a:rPr>
              <a:t>ol</a:t>
            </a:r>
            <a:r>
              <a:rPr lang="en-US" sz="1000" b="1" dirty="0" smtClean="0">
                <a:latin typeface="Courier New" panose="02070309020205020404" pitchFamily="49" charset="0"/>
                <a:cs typeface="Courier New" panose="02070309020205020404" pitchFamily="49" charset="0"/>
              </a:rPr>
              <a:t>&gt;...&lt;/</a:t>
            </a:r>
            <a:r>
              <a:rPr lang="en-US" sz="1000" b="1" dirty="0" err="1" smtClean="0">
                <a:latin typeface="Courier New" panose="02070309020205020404" pitchFamily="49" charset="0"/>
                <a:cs typeface="Courier New" panose="02070309020205020404" pitchFamily="49" charset="0"/>
              </a:rPr>
              <a:t>ol</a:t>
            </a:r>
            <a:r>
              <a:rPr lang="en-US" sz="1000" b="1" dirty="0" smtClean="0">
                <a:latin typeface="Courier New" panose="02070309020205020404" pitchFamily="49" charset="0"/>
                <a:cs typeface="Courier New" panose="02070309020205020404" pitchFamily="49" charset="0"/>
              </a:rPr>
              <a:t>&gt;</a:t>
            </a:r>
          </a:p>
          <a:p>
            <a:r>
              <a:rPr lang="en-US" sz="1000" dirty="0" smtClean="0">
                <a:latin typeface="Courier New" panose="02070309020205020404" pitchFamily="49" charset="0"/>
                <a:cs typeface="Courier New" panose="02070309020205020404" pitchFamily="49" charset="0"/>
              </a:rPr>
              <a:t>Creates an ordered list (like a numbered list)</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a:t>
            </a:r>
            <a:r>
              <a:rPr lang="en-US" sz="1000" b="1" dirty="0" err="1" smtClean="0">
                <a:latin typeface="Courier New" panose="02070309020205020404" pitchFamily="49" charset="0"/>
                <a:cs typeface="Courier New" panose="02070309020205020404" pitchFamily="49" charset="0"/>
              </a:rPr>
              <a:t>ul</a:t>
            </a:r>
            <a:r>
              <a:rPr lang="en-US" sz="1000" b="1" dirty="0" smtClean="0">
                <a:latin typeface="Courier New" panose="02070309020205020404" pitchFamily="49" charset="0"/>
                <a:cs typeface="Courier New" panose="02070309020205020404" pitchFamily="49" charset="0"/>
              </a:rPr>
              <a:t>&gt;...&lt;/</a:t>
            </a:r>
            <a:r>
              <a:rPr lang="en-US" sz="1000" b="1" dirty="0" err="1" smtClean="0">
                <a:latin typeface="Courier New" panose="02070309020205020404" pitchFamily="49" charset="0"/>
                <a:cs typeface="Courier New" panose="02070309020205020404" pitchFamily="49" charset="0"/>
              </a:rPr>
              <a:t>ul</a:t>
            </a:r>
            <a:r>
              <a:rPr lang="en-US" sz="1000" b="1" dirty="0" smtClean="0">
                <a:latin typeface="Courier New" panose="02070309020205020404" pitchFamily="49" charset="0"/>
                <a:cs typeface="Courier New" panose="02070309020205020404" pitchFamily="49" charset="0"/>
              </a:rPr>
              <a:t>&gt;</a:t>
            </a:r>
          </a:p>
          <a:p>
            <a:r>
              <a:rPr lang="en-US" sz="1000" dirty="0" smtClean="0">
                <a:latin typeface="Courier New" panose="02070309020205020404" pitchFamily="49" charset="0"/>
                <a:cs typeface="Courier New" panose="02070309020205020404" pitchFamily="49" charset="0"/>
              </a:rPr>
              <a:t>Creates an unordered list (like bullet points)</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&lt;li&gt;List item &lt;/li&gt;</a:t>
            </a:r>
          </a:p>
          <a:p>
            <a:r>
              <a:rPr lang="en-US" sz="1000" dirty="0" smtClean="0">
                <a:latin typeface="Courier New" panose="02070309020205020404" pitchFamily="49" charset="0"/>
                <a:cs typeface="Courier New" panose="02070309020205020404" pitchFamily="49" charset="0"/>
              </a:rPr>
              <a:t>Creates an item that belongs to a list</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&lt;html&gt;...&lt;/html&gt;</a:t>
            </a:r>
          </a:p>
          <a:p>
            <a:r>
              <a:rPr lang="en-US" sz="1000" dirty="0" smtClean="0">
                <a:latin typeface="Courier New" panose="02070309020205020404" pitchFamily="49" charset="0"/>
                <a:cs typeface="Courier New" panose="02070309020205020404" pitchFamily="49" charset="0"/>
              </a:rPr>
              <a:t>Creates the entire HTML container.</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&lt;head&gt;...&lt;/head&gt;</a:t>
            </a:r>
          </a:p>
          <a:p>
            <a:r>
              <a:rPr lang="en-US" sz="1000" dirty="0" smtClean="0">
                <a:latin typeface="Courier New" panose="02070309020205020404" pitchFamily="49" charset="0"/>
                <a:cs typeface="Courier New" panose="02070309020205020404" pitchFamily="49" charset="0"/>
              </a:rPr>
              <a:t>Creates the header (generally where the title and links to style sheets/scripts are found)</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&lt;body&gt;...&lt;/body&gt;</a:t>
            </a:r>
          </a:p>
          <a:p>
            <a:r>
              <a:rPr lang="en-US" sz="1000" dirty="0" smtClean="0">
                <a:latin typeface="Courier New" panose="02070309020205020404" pitchFamily="49" charset="0"/>
                <a:cs typeface="Courier New" panose="02070309020205020404" pitchFamily="49" charset="0"/>
              </a:rPr>
              <a:t>Creates the section of html that contains content</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&lt;table&gt;...&lt;/table&gt;</a:t>
            </a:r>
          </a:p>
          <a:p>
            <a:r>
              <a:rPr lang="en-US" sz="1000" dirty="0" smtClean="0">
                <a:latin typeface="Courier New" panose="02070309020205020404" pitchFamily="49" charset="0"/>
                <a:cs typeface="Courier New" panose="02070309020205020404" pitchFamily="49" charset="0"/>
              </a:rPr>
              <a:t>Creates a table in the document.</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a:t>
            </a:r>
            <a:r>
              <a:rPr lang="en-US" sz="1000" b="1" dirty="0" err="1" smtClean="0">
                <a:latin typeface="Courier New" panose="02070309020205020404" pitchFamily="49" charset="0"/>
                <a:cs typeface="Courier New" panose="02070309020205020404" pitchFamily="49" charset="0"/>
              </a:rPr>
              <a:t>tr</a:t>
            </a:r>
            <a:r>
              <a:rPr lang="en-US" sz="1000" b="1" dirty="0" smtClean="0">
                <a:latin typeface="Courier New" panose="02070309020205020404" pitchFamily="49" charset="0"/>
                <a:cs typeface="Courier New" panose="02070309020205020404" pitchFamily="49" charset="0"/>
              </a:rPr>
              <a:t>&gt;...&lt;/</a:t>
            </a:r>
            <a:r>
              <a:rPr lang="en-US" sz="1000" b="1" dirty="0" err="1" smtClean="0">
                <a:latin typeface="Courier New" panose="02070309020205020404" pitchFamily="49" charset="0"/>
                <a:cs typeface="Courier New" panose="02070309020205020404" pitchFamily="49" charset="0"/>
              </a:rPr>
              <a:t>tr</a:t>
            </a:r>
            <a:r>
              <a:rPr lang="en-US" sz="1000" b="1" dirty="0" smtClean="0">
                <a:latin typeface="Courier New" panose="02070309020205020404" pitchFamily="49" charset="0"/>
                <a:cs typeface="Courier New" panose="02070309020205020404" pitchFamily="49" charset="0"/>
              </a:rPr>
              <a:t>&gt;</a:t>
            </a:r>
          </a:p>
          <a:p>
            <a:r>
              <a:rPr lang="en-US" sz="1000" dirty="0" smtClean="0">
                <a:latin typeface="Courier New" panose="02070309020205020404" pitchFamily="49" charset="0"/>
                <a:cs typeface="Courier New" panose="02070309020205020404" pitchFamily="49" charset="0"/>
              </a:rPr>
              <a:t>Specifies a table row in a table.</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&lt;td&gt;..&lt;/</a:t>
            </a:r>
            <a:r>
              <a:rPr lang="en-US" sz="1000" b="1" dirty="0" err="1" smtClean="0">
                <a:latin typeface="Courier New" panose="02070309020205020404" pitchFamily="49" charset="0"/>
                <a:cs typeface="Courier New" panose="02070309020205020404" pitchFamily="49" charset="0"/>
              </a:rPr>
              <a:t>tr</a:t>
            </a:r>
            <a:r>
              <a:rPr lang="en-US" sz="1000" b="1" dirty="0" smtClean="0">
                <a:latin typeface="Courier New" panose="02070309020205020404" pitchFamily="49" charset="0"/>
                <a:cs typeface="Courier New" panose="02070309020205020404" pitchFamily="49" charset="0"/>
              </a:rPr>
              <a:t>&gt;</a:t>
            </a:r>
          </a:p>
          <a:p>
            <a:r>
              <a:rPr lang="en-US" sz="1000" dirty="0" err="1" smtClean="0">
                <a:latin typeface="Courier New" panose="02070309020205020404" pitchFamily="49" charset="0"/>
                <a:cs typeface="Courier New" panose="02070309020205020404" pitchFamily="49" charset="0"/>
              </a:rPr>
              <a:t>Specifices</a:t>
            </a:r>
            <a:r>
              <a:rPr lang="en-US" sz="1000" dirty="0" smtClean="0">
                <a:latin typeface="Courier New" panose="02070309020205020404" pitchFamily="49" charset="0"/>
                <a:cs typeface="Courier New" panose="02070309020205020404" pitchFamily="49" charset="0"/>
              </a:rPr>
              <a:t> a table cell in a table row</a:t>
            </a:r>
          </a:p>
          <a:p>
            <a:endParaRPr lang="en-US" sz="1000" dirty="0" smtClean="0">
              <a:latin typeface="Courier New" panose="02070309020205020404" pitchFamily="49" charset="0"/>
              <a:cs typeface="Courier New" panose="02070309020205020404" pitchFamily="49" charset="0"/>
            </a:endParaRPr>
          </a:p>
          <a:p>
            <a:r>
              <a:rPr lang="en-US" sz="1000" b="1" dirty="0">
                <a:latin typeface="Courier New" panose="02070309020205020404" pitchFamily="49" charset="0"/>
                <a:cs typeface="Courier New" panose="02070309020205020404" pitchFamily="49" charset="0"/>
              </a:rPr>
              <a:t>&lt;link </a:t>
            </a:r>
            <a:r>
              <a:rPr lang="en-US" sz="1000" b="1" dirty="0" err="1">
                <a:latin typeface="Courier New" panose="02070309020205020404" pitchFamily="49" charset="0"/>
                <a:cs typeface="Courier New" panose="02070309020205020404" pitchFamily="49" charset="0"/>
              </a:rPr>
              <a:t>rel</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stylesheet</a:t>
            </a:r>
            <a:r>
              <a:rPr lang="en-US" sz="1000" b="1" dirty="0">
                <a:latin typeface="Courier New" panose="02070309020205020404" pitchFamily="49" charset="0"/>
                <a:cs typeface="Courier New" panose="02070309020205020404" pitchFamily="49" charset="0"/>
              </a:rPr>
              <a:t>" type="text/</a:t>
            </a:r>
            <a:r>
              <a:rPr lang="en-US" sz="1000" b="1" dirty="0" err="1">
                <a:latin typeface="Courier New" panose="02070309020205020404" pitchFamily="49" charset="0"/>
                <a:cs typeface="Courier New" panose="02070309020205020404" pitchFamily="49" charset="0"/>
              </a:rPr>
              <a:t>css</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href</a:t>
            </a:r>
            <a:r>
              <a:rPr lang="en-US" sz="1000" b="1" dirty="0">
                <a:latin typeface="Courier New" panose="02070309020205020404" pitchFamily="49" charset="0"/>
                <a:cs typeface="Courier New" panose="02070309020205020404" pitchFamily="49" charset="0"/>
              </a:rPr>
              <a:t>="theme.css</a:t>
            </a:r>
            <a:r>
              <a:rPr lang="en-US" sz="1000" b="1" dirty="0" smtClean="0">
                <a:latin typeface="Courier New" panose="02070309020205020404" pitchFamily="49" charset="0"/>
                <a:cs typeface="Courier New" panose="02070309020205020404" pitchFamily="49" charset="0"/>
              </a:rPr>
              <a:t>"&gt;</a:t>
            </a:r>
          </a:p>
          <a:p>
            <a:r>
              <a:rPr lang="en-US" sz="1000" dirty="0" smtClean="0">
                <a:latin typeface="Courier New" panose="02070309020205020404" pitchFamily="49" charset="0"/>
                <a:cs typeface="Courier New" panose="02070309020205020404" pitchFamily="49" charset="0"/>
              </a:rPr>
              <a:t>Points to an external file is linked to the current html document (often used for CSS external </a:t>
            </a:r>
            <a:r>
              <a:rPr lang="en-US" sz="1000" dirty="0" err="1" smtClean="0">
                <a:latin typeface="Courier New" panose="02070309020205020404" pitchFamily="49" charset="0"/>
                <a:cs typeface="Courier New" panose="02070309020205020404" pitchFamily="49" charset="0"/>
              </a:rPr>
              <a:t>stylesheets</a:t>
            </a:r>
            <a:r>
              <a:rPr lang="en-US" sz="1000" dirty="0" smtClean="0">
                <a:latin typeface="Courier New" panose="02070309020205020404" pitchFamily="49" charset="0"/>
                <a:cs typeface="Courier New" panose="02070309020205020404" pitchFamily="49" charset="0"/>
              </a:rPr>
              <a:t>)</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&lt;div&gt;...&lt;/div&gt;</a:t>
            </a:r>
          </a:p>
          <a:p>
            <a:r>
              <a:rPr lang="en-US" sz="1000" dirty="0" smtClean="0">
                <a:latin typeface="Courier New" panose="02070309020205020404" pitchFamily="49" charset="0"/>
                <a:cs typeface="Courier New" panose="02070309020205020404" pitchFamily="49" charset="0"/>
              </a:rPr>
              <a:t>A division of a page. Used as an additional means to provide structure to HTML.</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&lt;script&gt;...&lt;/script&gt;</a:t>
            </a:r>
          </a:p>
          <a:p>
            <a:r>
              <a:rPr lang="en-US" sz="1000" dirty="0" smtClean="0">
                <a:latin typeface="Courier New" panose="02070309020205020404" pitchFamily="49" charset="0"/>
                <a:cs typeface="Courier New" panose="02070309020205020404" pitchFamily="49" charset="0"/>
              </a:rPr>
              <a:t>Includes text inside this tag as script, most commonly text/</a:t>
            </a:r>
            <a:r>
              <a:rPr lang="en-US" sz="1000" dirty="0" err="1" smtClean="0">
                <a:latin typeface="Courier New" panose="02070309020205020404" pitchFamily="49" charset="0"/>
                <a:cs typeface="Courier New" panose="02070309020205020404" pitchFamily="49" charset="0"/>
              </a:rPr>
              <a:t>javascript</a:t>
            </a:r>
            <a:r>
              <a:rPr lang="en-US" sz="1000" dirty="0" smtClean="0">
                <a:latin typeface="Courier New" panose="02070309020205020404" pitchFamily="49" charset="0"/>
                <a:cs typeface="Courier New" panose="02070309020205020404" pitchFamily="49" charset="0"/>
              </a:rPr>
              <a:t>. </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&lt;form&gt;..&lt;/form&gt;</a:t>
            </a:r>
          </a:p>
          <a:p>
            <a:r>
              <a:rPr lang="en-US" sz="1000" dirty="0" smtClean="0">
                <a:latin typeface="Courier New" panose="02070309020205020404" pitchFamily="49" charset="0"/>
                <a:cs typeface="Courier New" panose="02070309020205020404" pitchFamily="49" charset="0"/>
              </a:rPr>
              <a:t>Area enclosed by this tag is an HTML form that can accept user input.</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&lt;input&gt;&lt;/input&gt; or &lt;input /&gt;</a:t>
            </a:r>
          </a:p>
          <a:p>
            <a:r>
              <a:rPr lang="en-US" sz="1000" dirty="0" smtClean="0">
                <a:latin typeface="Courier New" panose="02070309020205020404" pitchFamily="49" charset="0"/>
                <a:cs typeface="Courier New" panose="02070309020205020404" pitchFamily="49" charset="0"/>
              </a:rPr>
              <a:t>Used inside an HTML form and is used to accept user input or submit the input, has attributes type and label which specify type of form input element.</a:t>
            </a:r>
          </a:p>
          <a:p>
            <a:endParaRPr lang="en-US" sz="1000"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&lt;!-- ... –&gt;</a:t>
            </a:r>
          </a:p>
          <a:p>
            <a:r>
              <a:rPr lang="en-US" sz="1000" dirty="0" smtClean="0">
                <a:latin typeface="Courier New" panose="02070309020205020404" pitchFamily="49" charset="0"/>
                <a:cs typeface="Courier New" panose="02070309020205020404" pitchFamily="49" charset="0"/>
              </a:rPr>
              <a:t>HTML comment tag. Used to add text to your document that will not be displayed in the browser and is useful to document the page.</a:t>
            </a:r>
          </a:p>
        </p:txBody>
      </p:sp>
    </p:spTree>
    <p:extLst>
      <p:ext uri="{BB962C8B-B14F-4D97-AF65-F5344CB8AC3E}">
        <p14:creationId xmlns:p14="http://schemas.microsoft.com/office/powerpoint/2010/main" val="910557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Kozuka Gothic Pro EL" panose="020B0200000000000000" pitchFamily="34" charset="-128"/>
                <a:ea typeface="Kozuka Gothic Pro EL" panose="020B0200000000000000" pitchFamily="34" charset="-128"/>
              </a:rPr>
              <a:t>In HTML, </a:t>
            </a:r>
            <a:r>
              <a:rPr lang="en-US" b="1" i="1" dirty="0" smtClean="0">
                <a:latin typeface="Kozuka Gothic Pro EL" panose="020B0200000000000000" pitchFamily="34" charset="-128"/>
                <a:ea typeface="Kozuka Gothic Pro EL" panose="020B0200000000000000" pitchFamily="34" charset="-128"/>
              </a:rPr>
              <a:t>all</a:t>
            </a:r>
            <a:r>
              <a:rPr lang="en-US" dirty="0" smtClean="0">
                <a:latin typeface="Kozuka Gothic Pro EL" panose="020B0200000000000000" pitchFamily="34" charset="-128"/>
                <a:ea typeface="Kozuka Gothic Pro EL" panose="020B0200000000000000" pitchFamily="34" charset="-128"/>
              </a:rPr>
              <a:t>  elements can have attributes</a:t>
            </a:r>
            <a:endParaRPr lang="en-US" dirty="0">
              <a:latin typeface="Kozuka Gothic Pro EL" panose="020B0200000000000000" pitchFamily="34" charset="-128"/>
              <a:ea typeface="Kozuka Gothic Pro EL" panose="020B0200000000000000" pitchFamily="34" charset="-128"/>
            </a:endParaRPr>
          </a:p>
        </p:txBody>
      </p:sp>
      <p:sp>
        <p:nvSpPr>
          <p:cNvPr id="5" name="Content Placeholder 2"/>
          <p:cNvSpPr>
            <a:spLocks noGrp="1"/>
          </p:cNvSpPr>
          <p:nvPr>
            <p:ph idx="1"/>
          </p:nvPr>
        </p:nvSpPr>
        <p:spPr>
          <a:xfrm>
            <a:off x="596735" y="1861251"/>
            <a:ext cx="4960917" cy="4444546"/>
          </a:xfrm>
        </p:spPr>
        <p:txBody>
          <a:bodyPr>
            <a:normAutofit/>
          </a:bodyPr>
          <a:lstStyle/>
          <a:p>
            <a:r>
              <a:rPr lang="en-US" sz="2200" dirty="0" smtClean="0">
                <a:latin typeface="+mj-lt"/>
                <a:ea typeface="Kozuka Gothic Pro EL" panose="020B0200000000000000" pitchFamily="34" charset="-128"/>
              </a:rPr>
              <a:t>HTML elements commonly have </a:t>
            </a:r>
            <a:r>
              <a:rPr lang="en-US" sz="2200" b="1" dirty="0" smtClean="0">
                <a:latin typeface="+mj-lt"/>
                <a:ea typeface="Kozuka Gothic Pro EL" panose="020B0200000000000000" pitchFamily="34" charset="-128"/>
              </a:rPr>
              <a:t>class </a:t>
            </a:r>
            <a:r>
              <a:rPr lang="en-US" sz="2200" dirty="0" smtClean="0">
                <a:latin typeface="+mj-lt"/>
                <a:ea typeface="Kozuka Gothic Pro EL" panose="020B0200000000000000" pitchFamily="34" charset="-128"/>
              </a:rPr>
              <a:t>and </a:t>
            </a:r>
            <a:r>
              <a:rPr lang="en-US" sz="2200" b="1" dirty="0" smtClean="0">
                <a:latin typeface="+mj-lt"/>
                <a:ea typeface="Kozuka Gothic Pro EL" panose="020B0200000000000000" pitchFamily="34" charset="-128"/>
              </a:rPr>
              <a:t>id </a:t>
            </a:r>
            <a:r>
              <a:rPr lang="en-US" sz="2200" dirty="0" smtClean="0">
                <a:latin typeface="+mj-lt"/>
                <a:ea typeface="Kozuka Gothic Pro EL" panose="020B0200000000000000" pitchFamily="34" charset="-128"/>
              </a:rPr>
              <a:t>attributes.</a:t>
            </a:r>
          </a:p>
          <a:p>
            <a:pPr lvl="1"/>
            <a:r>
              <a:rPr lang="en-US" sz="1800" dirty="0" smtClean="0">
                <a:latin typeface="+mj-lt"/>
                <a:ea typeface="Kozuka Gothic Pro EL" panose="020B0200000000000000" pitchFamily="34" charset="-128"/>
              </a:rPr>
              <a:t>These attributes are included inside the opening tag.</a:t>
            </a:r>
          </a:p>
          <a:p>
            <a:pPr marL="0" indent="0">
              <a:buNone/>
            </a:pPr>
            <a:endParaRPr lang="en-US" sz="600" dirty="0" smtClean="0">
              <a:latin typeface="Kozuka Gothic Pro EL" panose="020B0200000000000000" pitchFamily="34" charset="-128"/>
              <a:ea typeface="Kozuka Gothic Pro EL" panose="020B0200000000000000" pitchFamily="34" charset="-128"/>
            </a:endParaRPr>
          </a:p>
          <a:p>
            <a:pPr lvl="1"/>
            <a:r>
              <a:rPr lang="en-US" sz="1200" i="1" dirty="0" smtClean="0">
                <a:latin typeface="Courier New" panose="02070309020205020404" pitchFamily="49" charset="0"/>
                <a:cs typeface="Courier New" panose="02070309020205020404" pitchFamily="49" charset="0"/>
              </a:rPr>
              <a:t>&lt;h1 id=“</a:t>
            </a:r>
            <a:r>
              <a:rPr lang="en-US" sz="1200" i="1" dirty="0" err="1" smtClean="0">
                <a:latin typeface="Courier New" panose="02070309020205020404" pitchFamily="49" charset="0"/>
                <a:cs typeface="Courier New" panose="02070309020205020404" pitchFamily="49" charset="0"/>
              </a:rPr>
              <a:t>main_header</a:t>
            </a:r>
            <a:r>
              <a:rPr lang="en-US" sz="1200" i="1" dirty="0" smtClean="0">
                <a:latin typeface="Courier New" panose="02070309020205020404" pitchFamily="49" charset="0"/>
                <a:cs typeface="Courier New" panose="02070309020205020404" pitchFamily="49" charset="0"/>
              </a:rPr>
              <a:t>”&gt;Visualization of Taxes&lt;/h1&gt;</a:t>
            </a:r>
          </a:p>
          <a:p>
            <a:pPr lvl="1"/>
            <a:r>
              <a:rPr lang="en-US" sz="1200" i="1" dirty="0" smtClean="0">
                <a:latin typeface="Courier New" panose="02070309020205020404" pitchFamily="49" charset="0"/>
                <a:cs typeface="Courier New" panose="02070309020205020404" pitchFamily="49" charset="0"/>
              </a:rPr>
              <a:t>&lt;a class=“</a:t>
            </a:r>
            <a:r>
              <a:rPr lang="en-US" sz="1200" i="1" dirty="0" err="1" smtClean="0">
                <a:latin typeface="Courier New" panose="02070309020205020404" pitchFamily="49" charset="0"/>
                <a:cs typeface="Courier New" panose="02070309020205020404" pitchFamily="49" charset="0"/>
              </a:rPr>
              <a:t>navigation_link</a:t>
            </a:r>
            <a:r>
              <a:rPr lang="en-US" sz="1200" i="1" dirty="0" smtClean="0">
                <a:latin typeface="Courier New" panose="02070309020205020404" pitchFamily="49" charset="0"/>
                <a:cs typeface="Courier New" panose="02070309020205020404" pitchFamily="49" charset="0"/>
              </a:rPr>
              <a:t> </a:t>
            </a:r>
            <a:r>
              <a:rPr lang="en-US" sz="1200" i="1" dirty="0" err="1" smtClean="0">
                <a:latin typeface="Courier New" panose="02070309020205020404" pitchFamily="49" charset="0"/>
                <a:cs typeface="Courier New" panose="02070309020205020404" pitchFamily="49" charset="0"/>
              </a:rPr>
              <a:t>header_link</a:t>
            </a:r>
            <a:r>
              <a:rPr lang="en-US" sz="1200" i="1" dirty="0" smtClean="0">
                <a:latin typeface="Courier New" panose="02070309020205020404" pitchFamily="49" charset="0"/>
                <a:cs typeface="Courier New" panose="02070309020205020404" pitchFamily="49" charset="0"/>
              </a:rPr>
              <a:t>”&gt;Menu&lt;/a&gt;</a:t>
            </a:r>
          </a:p>
          <a:p>
            <a:pPr lvl="1"/>
            <a:r>
              <a:rPr lang="pt-BR" sz="1200" dirty="0" smtClean="0">
                <a:latin typeface="Courier New" panose="02070309020205020404" pitchFamily="49" charset="0"/>
                <a:cs typeface="Courier New" panose="02070309020205020404" pitchFamily="49" charset="0"/>
              </a:rPr>
              <a:t>&lt;a href="https://www.cs50.net/" id=“cs50_link” class=“menu_link”&gt;CS50&lt;/a&gt;</a:t>
            </a:r>
          </a:p>
          <a:p>
            <a:pPr marL="457200" lvl="1" indent="0">
              <a:buNone/>
            </a:pPr>
            <a:endParaRPr lang="pt-BR" sz="1200" dirty="0">
              <a:latin typeface="Courier New" panose="02070309020205020404" pitchFamily="49" charset="0"/>
              <a:cs typeface="Courier New" panose="02070309020205020404" pitchFamily="49" charset="0"/>
            </a:endParaRPr>
          </a:p>
          <a:p>
            <a:pPr marL="457200" lvl="1" indent="0">
              <a:buNone/>
            </a:pPr>
            <a:endParaRPr lang="pt-BR" sz="1200" dirty="0" smtClean="0">
              <a:latin typeface="Courier New" panose="02070309020205020404" pitchFamily="49" charset="0"/>
              <a:cs typeface="Courier New" panose="02070309020205020404" pitchFamily="49" charset="0"/>
            </a:endParaRPr>
          </a:p>
          <a:p>
            <a:r>
              <a:rPr lang="pt-BR" sz="2200" dirty="0" smtClean="0">
                <a:latin typeface="+mj-lt"/>
              </a:rPr>
              <a:t>These attributes are used to ‘select’ HTML elements later through CSS / Javascript</a:t>
            </a:r>
          </a:p>
          <a:p>
            <a:pPr marL="457200" lvl="1" indent="0">
              <a:buNone/>
            </a:pPr>
            <a:endParaRPr lang="en-US" i="1" dirty="0" smtClean="0"/>
          </a:p>
          <a:p>
            <a:pPr lvl="1"/>
            <a:endParaRPr lang="en-US" i="1" dirty="0"/>
          </a:p>
        </p:txBody>
      </p:sp>
      <p:graphicFrame>
        <p:nvGraphicFramePr>
          <p:cNvPr id="4" name="Diagram 3"/>
          <p:cNvGraphicFramePr/>
          <p:nvPr>
            <p:extLst>
              <p:ext uri="{D42A27DB-BD31-4B8C-83A1-F6EECF244321}">
                <p14:modId xmlns:p14="http://schemas.microsoft.com/office/powerpoint/2010/main" val="452964045"/>
              </p:ext>
            </p:extLst>
          </p:nvPr>
        </p:nvGraphicFramePr>
        <p:xfrm>
          <a:off x="5926776" y="1690688"/>
          <a:ext cx="5427024" cy="491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1705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4637</TotalTime>
  <Words>3292</Words>
  <Application>Microsoft Office PowerPoint</Application>
  <PresentationFormat>Widescreen</PresentationFormat>
  <Paragraphs>750</Paragraphs>
  <Slides>57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Kozuka Gothic Pro EL</vt:lpstr>
      <vt:lpstr>Menlo</vt:lpstr>
      <vt:lpstr>Arial</vt:lpstr>
      <vt:lpstr>Calibri</vt:lpstr>
      <vt:lpstr>Calibri Light</vt:lpstr>
      <vt:lpstr>Courier New</vt:lpstr>
      <vt:lpstr>Office Theme</vt:lpstr>
      <vt:lpstr>Intro to HTML &amp; Javascript (with a little CSS, +libraries/frameworks)</vt:lpstr>
      <vt:lpstr>Introduction for today</vt:lpstr>
      <vt:lpstr>Before we begin</vt:lpstr>
      <vt:lpstr>What is HTML?</vt:lpstr>
      <vt:lpstr>What is HTML?</vt:lpstr>
      <vt:lpstr>In HTML, all elements are formed via tags.</vt:lpstr>
      <vt:lpstr>In HTML, all elements are formed via tags.</vt:lpstr>
      <vt:lpstr>HTML tags you might need to know</vt:lpstr>
      <vt:lpstr>In HTML, all  elements can have attributes</vt:lpstr>
      <vt:lpstr>HTML follows a tree structure</vt:lpstr>
      <vt:lpstr>Getting Started with HTML</vt:lpstr>
      <vt:lpstr>This doesn’t look that good.</vt:lpstr>
      <vt:lpstr>What is CSS?</vt:lpstr>
      <vt:lpstr>What is CSS?</vt:lpstr>
      <vt:lpstr>How do you start using CSS?</vt:lpstr>
      <vt:lpstr>How does external CSS  work?</vt:lpstr>
      <vt:lpstr>Learning CSS</vt:lpstr>
      <vt:lpstr>Chrome Developer Tools</vt:lpstr>
      <vt:lpstr>What is Javascript?</vt:lpstr>
      <vt:lpstr>What is Javascript?</vt:lpstr>
      <vt:lpstr>Why Javascript?</vt:lpstr>
      <vt:lpstr>Javascript 101</vt:lpstr>
      <vt:lpstr>Javascript 101 – First Steps</vt:lpstr>
      <vt:lpstr>Javascript 101 – Functions</vt:lpstr>
      <vt:lpstr>Javascript 101 – Functions (cont)</vt:lpstr>
      <vt:lpstr>Javascript 101 – Functions (cont., 2)</vt:lpstr>
      <vt:lpstr>Javascript 101 – Variables</vt:lpstr>
      <vt:lpstr>Javascript 101 – Variable Scope</vt:lpstr>
      <vt:lpstr>Javascript 101 – Basic Operations in JS</vt:lpstr>
      <vt:lpstr>Javascript 101 – Arrays</vt:lpstr>
      <vt:lpstr>Javascript 101 – Arrays (2)</vt:lpstr>
      <vt:lpstr>Javascript 101 – Logic and Control (1)</vt:lpstr>
      <vt:lpstr>Javascript 101 – Logic and Control (3)</vt:lpstr>
      <vt:lpstr>Javascript 101 – The Console</vt:lpstr>
      <vt:lpstr>Javascript 101-Using the Console</vt:lpstr>
      <vt:lpstr>Javascript 101-Using the Console</vt:lpstr>
      <vt:lpstr>Learning basic Javascript</vt:lpstr>
      <vt:lpstr>Recap </vt:lpstr>
      <vt:lpstr>What is SVG?</vt:lpstr>
      <vt:lpstr>Why SVG?</vt:lpstr>
      <vt:lpstr>Getting started with SVG</vt:lpstr>
      <vt:lpstr>Libraries and Frameworks</vt:lpstr>
      <vt:lpstr>Libraries and Frameworks</vt:lpstr>
      <vt:lpstr>Libraries and Frameworks</vt:lpstr>
      <vt:lpstr>jQuery vs d3.js  +  learning more</vt:lpstr>
      <vt:lpstr>Getting Started with Homework 1</vt:lpstr>
      <vt:lpstr>Downloading  the files</vt:lpstr>
      <vt:lpstr>Downloading  the files</vt:lpstr>
      <vt:lpstr>Running a webserver</vt:lpstr>
      <vt:lpstr>Runninng a webserver</vt:lpstr>
      <vt:lpstr>Understanding table.html</vt:lpstr>
      <vt:lpstr>Understanding table.html</vt:lpstr>
      <vt:lpstr>Understanding table.html (2)</vt:lpstr>
      <vt:lpstr>Understanding table.html (3)</vt:lpstr>
      <vt:lpstr>Summary</vt:lpstr>
      <vt:lpstr>Questions?</vt:lpstr>
      <vt:lpstr>Addendum 1: d3 vs jQuery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HTML (and Javascript, CSS, +bootstrap)</dc:title>
  <dc:creator>kevnsn@gmail.com</dc:creator>
  <cp:lastModifiedBy>kevnsn@gmail.com</cp:lastModifiedBy>
  <cp:revision>88</cp:revision>
  <dcterms:created xsi:type="dcterms:W3CDTF">2014-01-28T01:39:31Z</dcterms:created>
  <dcterms:modified xsi:type="dcterms:W3CDTF">2014-01-31T06:56:45Z</dcterms:modified>
</cp:coreProperties>
</file>