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9" r:id="rId2"/>
    <p:sldId id="260" r:id="rId3"/>
    <p:sldId id="257" r:id="rId4"/>
    <p:sldId id="261" r:id="rId5"/>
    <p:sldId id="262" r:id="rId6"/>
    <p:sldId id="263"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0099FF"/>
    <a:srgbClr val="D53E4F"/>
    <a:srgbClr val="3288BD"/>
    <a:srgbClr val="99D594"/>
    <a:srgbClr val="E6F598"/>
    <a:srgbClr val="FEE08B"/>
    <a:srgbClr val="FC8D59"/>
    <a:srgbClr val="2B83BA"/>
    <a:srgbClr val="ABD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10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38C4-80FC-42AD-811B-1CABE7F09359}" type="datetimeFigureOut">
              <a:rPr kumimoji="1" lang="ja-JP" altLang="en-US" smtClean="0"/>
              <a:t>2019/1/29</a:t>
            </a:fld>
            <a:endParaRPr kumimoji="1" lang="ja-JP"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30F91-7682-4BDE-AF27-E906059FB85E}" type="slidenum">
              <a:rPr kumimoji="1" lang="ja-JP" altLang="en-US" smtClean="0"/>
              <a:t>‹#›</a:t>
            </a:fld>
            <a:endParaRPr kumimoji="1" lang="ja-JP" altLang="en-US"/>
          </a:p>
        </p:txBody>
      </p:sp>
    </p:spTree>
    <p:extLst>
      <p:ext uri="{BB962C8B-B14F-4D97-AF65-F5344CB8AC3E}">
        <p14:creationId xmlns:p14="http://schemas.microsoft.com/office/powerpoint/2010/main" val="39029544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86426-5952-4D79-8631-C2684DCBED53}" type="slidenum">
              <a:rPr kumimoji="1" lang="ja-JP" altLang="en-US" smtClean="0">
                <a:solidFill>
                  <a:prstClr val="black"/>
                </a:solidFill>
              </a:rPr>
              <a:pPr/>
              <a:t>1</a:t>
            </a:fld>
            <a:endParaRPr kumimoji="1" lang="ja-JP" altLang="en-US">
              <a:solidFill>
                <a:prstClr val="black"/>
              </a:solidFill>
            </a:endParaRPr>
          </a:p>
        </p:txBody>
      </p:sp>
    </p:spTree>
    <p:extLst>
      <p:ext uri="{BB962C8B-B14F-4D97-AF65-F5344CB8AC3E}">
        <p14:creationId xmlns:p14="http://schemas.microsoft.com/office/powerpoint/2010/main" val="359461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b="1">
                <a:solidFill>
                  <a:srgbClr val="0070C0"/>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4EAD7B5-2061-45D6-A4BF-80440451B0F3}"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A2B186-1C5A-4FF8-9835-EBC2DE01CB45}" type="slidenum">
              <a:rPr kumimoji="1" lang="ja-JP" altLang="en-US" smtClean="0"/>
              <a:t>‹#›</a:t>
            </a:fld>
            <a:endParaRPr kumimoji="1" lang="ja-JP" altLang="en-US"/>
          </a:p>
        </p:txBody>
      </p:sp>
    </p:spTree>
    <p:extLst>
      <p:ext uri="{BB962C8B-B14F-4D97-AF65-F5344CB8AC3E}">
        <p14:creationId xmlns:p14="http://schemas.microsoft.com/office/powerpoint/2010/main" val="104301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EAD7B5-2061-45D6-A4BF-80440451B0F3}"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A2B186-1C5A-4FF8-9835-EBC2DE01CB45}" type="slidenum">
              <a:rPr kumimoji="1" lang="ja-JP" altLang="en-US" smtClean="0"/>
              <a:t>‹#›</a:t>
            </a:fld>
            <a:endParaRPr kumimoji="1" lang="ja-JP" altLang="en-US"/>
          </a:p>
        </p:txBody>
      </p:sp>
    </p:spTree>
    <p:extLst>
      <p:ext uri="{BB962C8B-B14F-4D97-AF65-F5344CB8AC3E}">
        <p14:creationId xmlns:p14="http://schemas.microsoft.com/office/powerpoint/2010/main" val="375633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96334" y="153460"/>
            <a:ext cx="8483599" cy="693207"/>
          </a:xfrm>
        </p:spPr>
        <p:txBody>
          <a:bodyPr>
            <a:normAutofit/>
          </a:bodyPr>
          <a:lstStyle>
            <a:lvl1pPr>
              <a:defRPr sz="3600" b="1">
                <a:solidFill>
                  <a:srgbClr val="0070C0"/>
                </a:solidFill>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4EAD7B5-2061-45D6-A4BF-80440451B0F3}" type="datetimeFigureOut">
              <a:rPr kumimoji="1" lang="ja-JP" altLang="en-US" smtClean="0"/>
              <a:t>2019/1/29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CA2B186-1C5A-4FF8-9835-EBC2DE01CB45}" type="slidenum">
              <a:rPr kumimoji="1" lang="ja-JP" altLang="en-US" smtClean="0"/>
              <a:t>‹#›</a:t>
            </a:fld>
            <a:endParaRPr kumimoji="1" lang="ja-JP" altLang="en-US"/>
          </a:p>
        </p:txBody>
      </p:sp>
    </p:spTree>
    <p:extLst>
      <p:ext uri="{BB962C8B-B14F-4D97-AF65-F5344CB8AC3E}">
        <p14:creationId xmlns:p14="http://schemas.microsoft.com/office/powerpoint/2010/main" val="4210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AD7B5-2061-45D6-A4BF-80440451B0F3}" type="datetimeFigureOut">
              <a:rPr kumimoji="1" lang="ja-JP" altLang="en-US" smtClean="0"/>
              <a:t>2019/1/29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CA2B186-1C5A-4FF8-9835-EBC2DE01CB45}" type="slidenum">
              <a:rPr kumimoji="1" lang="ja-JP" altLang="en-US" smtClean="0"/>
              <a:t>‹#›</a:t>
            </a:fld>
            <a:endParaRPr kumimoji="1" lang="ja-JP" altLang="en-US"/>
          </a:p>
        </p:txBody>
      </p:sp>
    </p:spTree>
    <p:extLst>
      <p:ext uri="{BB962C8B-B14F-4D97-AF65-F5344CB8AC3E}">
        <p14:creationId xmlns:p14="http://schemas.microsoft.com/office/powerpoint/2010/main" val="25415450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716" y="204260"/>
            <a:ext cx="8608483" cy="52387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230715" y="911225"/>
            <a:ext cx="8608483" cy="5066242"/>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AD7B5-2061-45D6-A4BF-80440451B0F3}" type="datetimeFigureOut">
              <a:rPr kumimoji="1" lang="ja-JP" altLang="en-US" smtClean="0"/>
              <a:t>2019/1/29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2B186-1C5A-4FF8-9835-EBC2DE01CB45}" type="slidenum">
              <a:rPr kumimoji="1" lang="ja-JP" altLang="en-US" smtClean="0"/>
              <a:t>‹#›</a:t>
            </a:fld>
            <a:endParaRPr kumimoji="1" lang="ja-JP" altLang="en-US"/>
          </a:p>
        </p:txBody>
      </p:sp>
    </p:spTree>
    <p:extLst>
      <p:ext uri="{BB962C8B-B14F-4D97-AF65-F5344CB8AC3E}">
        <p14:creationId xmlns:p14="http://schemas.microsoft.com/office/powerpoint/2010/main" val="3737900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txStyles>
    <p:titleStyle>
      <a:lvl1pPr algn="l" defTabSz="914400" rtl="0" eaLnBrk="1" latinLnBrk="0" hangingPunct="1">
        <a:lnSpc>
          <a:spcPct val="90000"/>
        </a:lnSpc>
        <a:spcBef>
          <a:spcPct val="0"/>
        </a:spcBef>
        <a:buNone/>
        <a:defRPr kumimoji="1" sz="32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7007" y="1233238"/>
            <a:ext cx="7772400" cy="2624504"/>
          </a:xfrm>
        </p:spPr>
        <p:txBody>
          <a:bodyPr>
            <a:normAutofit/>
          </a:bodyPr>
          <a:lstStyle/>
          <a:p>
            <a:r>
              <a:rPr lang="en-US" b="1" dirty="0">
                <a:solidFill>
                  <a:srgbClr val="0070C0"/>
                </a:solidFill>
              </a:rPr>
              <a:t>Project title</a:t>
            </a:r>
            <a:endParaRPr sz="3100" b="1" dirty="0">
              <a:solidFill>
                <a:schemeClr val="accent6">
                  <a:lumMod val="50000"/>
                </a:schemeClr>
              </a:solidFill>
            </a:endParaRPr>
          </a:p>
        </p:txBody>
      </p:sp>
      <p:sp>
        <p:nvSpPr>
          <p:cNvPr id="3" name="Subtitle 2"/>
          <p:cNvSpPr>
            <a:spLocks noGrp="1"/>
          </p:cNvSpPr>
          <p:nvPr>
            <p:ph type="subTitle" idx="1"/>
          </p:nvPr>
        </p:nvSpPr>
        <p:spPr>
          <a:xfrm>
            <a:off x="1258032" y="5372099"/>
            <a:ext cx="6400800" cy="523991"/>
          </a:xfrm>
        </p:spPr>
        <p:txBody>
          <a:bodyPr>
            <a:normAutofit/>
          </a:bodyPr>
          <a:lstStyle/>
          <a:p>
            <a:r>
              <a:rPr lang="en-US" dirty="0"/>
              <a:t>2019-01-29</a:t>
            </a:r>
            <a:endParaRPr dirty="0"/>
          </a:p>
        </p:txBody>
      </p:sp>
      <p:sp>
        <p:nvSpPr>
          <p:cNvPr id="4" name="Rectangle 3"/>
          <p:cNvSpPr/>
          <p:nvPr/>
        </p:nvSpPr>
        <p:spPr>
          <a:xfrm>
            <a:off x="534154" y="4295436"/>
            <a:ext cx="7915253" cy="461665"/>
          </a:xfrm>
          <a:prstGeom prst="rect">
            <a:avLst/>
          </a:prstGeom>
        </p:spPr>
        <p:txBody>
          <a:bodyPr wrap="square">
            <a:spAutoFit/>
          </a:bodyPr>
          <a:lstStyle/>
          <a:p>
            <a:pPr algn="ctr"/>
            <a:r>
              <a:rPr lang="en-US" altLang="ja-JP" sz="2400" b="1" dirty="0">
                <a:solidFill>
                  <a:schemeClr val="accent6">
                    <a:lumMod val="50000"/>
                  </a:schemeClr>
                </a:solidFill>
              </a:rPr>
              <a:t>v1</a:t>
            </a:r>
            <a:endParaRPr lang="ja-JP" altLang="en-US" sz="2400" dirty="0"/>
          </a:p>
        </p:txBody>
      </p:sp>
    </p:spTree>
    <p:extLst>
      <p:ext uri="{BB962C8B-B14F-4D97-AF65-F5344CB8AC3E}">
        <p14:creationId xmlns:p14="http://schemas.microsoft.com/office/powerpoint/2010/main" val="208554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Read summary</a:t>
            </a:r>
            <a:endParaRPr kumimoji="1" lang="ja-JP" altLang="en-US" dirty="0"/>
          </a:p>
        </p:txBody>
      </p:sp>
      <p:graphicFrame>
        <p:nvGraphicFramePr>
          <p:cNvPr id="4" name="表 3">
            <a:extLst>
              <a:ext uri="{FF2B5EF4-FFF2-40B4-BE49-F238E27FC236}">
                <a16:creationId xmlns:a16="http://schemas.microsoft.com/office/drawing/2014/main" id="{D42A2D5F-F323-41C2-979B-A1B7ACB485D9}"/>
              </a:ext>
            </a:extLst>
          </p:cNvPr>
          <p:cNvGraphicFramePr>
            <a:graphicFrameLocks noGrp="1"/>
          </p:cNvGraphicFramePr>
          <p:nvPr>
            <p:extLst>
              <p:ext uri="{D42A27DB-BD31-4B8C-83A1-F6EECF244321}">
                <p14:modId xmlns:p14="http://schemas.microsoft.com/office/powerpoint/2010/main" val="2468020126"/>
              </p:ext>
            </p:extLst>
          </p:nvPr>
        </p:nvGraphicFramePr>
        <p:xfrm>
          <a:off x="772583" y="2942737"/>
          <a:ext cx="7531099" cy="3392805"/>
        </p:xfrm>
        <a:graphic>
          <a:graphicData uri="http://schemas.openxmlformats.org/drawingml/2006/table">
            <a:tbl>
              <a:tblPr/>
              <a:tblGrid>
                <a:gridCol w="1637610">
                  <a:extLst>
                    <a:ext uri="{9D8B030D-6E8A-4147-A177-3AD203B41FA5}">
                      <a16:colId xmlns:a16="http://schemas.microsoft.com/office/drawing/2014/main" val="1675146497"/>
                    </a:ext>
                  </a:extLst>
                </a:gridCol>
                <a:gridCol w="675990">
                  <a:extLst>
                    <a:ext uri="{9D8B030D-6E8A-4147-A177-3AD203B41FA5}">
                      <a16:colId xmlns:a16="http://schemas.microsoft.com/office/drawing/2014/main" val="2615447465"/>
                    </a:ext>
                  </a:extLst>
                </a:gridCol>
                <a:gridCol w="710900">
                  <a:extLst>
                    <a:ext uri="{9D8B030D-6E8A-4147-A177-3AD203B41FA5}">
                      <a16:colId xmlns:a16="http://schemas.microsoft.com/office/drawing/2014/main" val="2292079280"/>
                    </a:ext>
                  </a:extLst>
                </a:gridCol>
                <a:gridCol w="748984">
                  <a:extLst>
                    <a:ext uri="{9D8B030D-6E8A-4147-A177-3AD203B41FA5}">
                      <a16:colId xmlns:a16="http://schemas.microsoft.com/office/drawing/2014/main" val="1918717310"/>
                    </a:ext>
                  </a:extLst>
                </a:gridCol>
                <a:gridCol w="710900">
                  <a:extLst>
                    <a:ext uri="{9D8B030D-6E8A-4147-A177-3AD203B41FA5}">
                      <a16:colId xmlns:a16="http://schemas.microsoft.com/office/drawing/2014/main" val="617796542"/>
                    </a:ext>
                  </a:extLst>
                </a:gridCol>
                <a:gridCol w="609343">
                  <a:extLst>
                    <a:ext uri="{9D8B030D-6E8A-4147-A177-3AD203B41FA5}">
                      <a16:colId xmlns:a16="http://schemas.microsoft.com/office/drawing/2014/main" val="3097881186"/>
                    </a:ext>
                  </a:extLst>
                </a:gridCol>
                <a:gridCol w="609343">
                  <a:extLst>
                    <a:ext uri="{9D8B030D-6E8A-4147-A177-3AD203B41FA5}">
                      <a16:colId xmlns:a16="http://schemas.microsoft.com/office/drawing/2014/main" val="907307450"/>
                    </a:ext>
                  </a:extLst>
                </a:gridCol>
                <a:gridCol w="609343">
                  <a:extLst>
                    <a:ext uri="{9D8B030D-6E8A-4147-A177-3AD203B41FA5}">
                      <a16:colId xmlns:a16="http://schemas.microsoft.com/office/drawing/2014/main" val="3409415945"/>
                    </a:ext>
                  </a:extLst>
                </a:gridCol>
                <a:gridCol w="609343">
                  <a:extLst>
                    <a:ext uri="{9D8B030D-6E8A-4147-A177-3AD203B41FA5}">
                      <a16:colId xmlns:a16="http://schemas.microsoft.com/office/drawing/2014/main" val="414772652"/>
                    </a:ext>
                  </a:extLst>
                </a:gridCol>
                <a:gridCol w="609343">
                  <a:extLst>
                    <a:ext uri="{9D8B030D-6E8A-4147-A177-3AD203B41FA5}">
                      <a16:colId xmlns:a16="http://schemas.microsoft.com/office/drawing/2014/main" val="2696599356"/>
                    </a:ext>
                  </a:extLst>
                </a:gridCol>
              </a:tblGrid>
              <a:tr h="190500">
                <a:tc>
                  <a:txBody>
                    <a:bodyPr/>
                    <a:lstStyle/>
                    <a:p>
                      <a:pPr algn="l" fontAlgn="ctr"/>
                      <a:r>
                        <a:rPr lang="en-US" sz="1100" b="1" i="0" u="none" strike="noStrike">
                          <a:solidFill>
                            <a:srgbClr val="FFFFFF"/>
                          </a:solidFill>
                          <a:effectLst/>
                          <a:latin typeface="Calibri" panose="020F0502020204030204" pitchFamily="34" charset="0"/>
                        </a:rPr>
                        <a:t>SAMPLE name</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3A3838"/>
                    </a:solidFill>
                  </a:tcPr>
                </a:tc>
                <a:tc>
                  <a:txBody>
                    <a:bodyPr/>
                    <a:lstStyle/>
                    <a:p>
                      <a:pPr algn="ctr" fontAlgn="ctr"/>
                      <a:r>
                        <a:rPr lang="en-US" sz="1100" b="1" i="0" u="none" strike="noStrike">
                          <a:solidFill>
                            <a:srgbClr val="FFFFFF"/>
                          </a:solidFill>
                          <a:effectLst/>
                          <a:latin typeface="Calibri" panose="020F0502020204030204" pitchFamily="34" charset="0"/>
                        </a:rPr>
                        <a:t>CD4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3A3838"/>
                    </a:solidFill>
                  </a:tcPr>
                </a:tc>
                <a:tc>
                  <a:txBody>
                    <a:bodyPr/>
                    <a:lstStyle/>
                    <a:p>
                      <a:pPr algn="ctr" fontAlgn="ctr"/>
                      <a:r>
                        <a:rPr lang="en-US" sz="1100" b="1" i="0" u="none" strike="noStrike">
                          <a:solidFill>
                            <a:srgbClr val="FFFFFF"/>
                          </a:solidFill>
                          <a:effectLst/>
                          <a:latin typeface="Calibri" panose="020F0502020204030204" pitchFamily="34" charset="0"/>
                        </a:rPr>
                        <a:t>CD4-SATB1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3A3838"/>
                    </a:solidFill>
                  </a:tcPr>
                </a:tc>
                <a:tc>
                  <a:txBody>
                    <a:bodyPr/>
                    <a:lstStyle/>
                    <a:p>
                      <a:pPr algn="ctr" fontAlgn="ctr"/>
                      <a:r>
                        <a:rPr lang="en-US" sz="1100" b="1" i="0" u="none" strike="noStrike">
                          <a:solidFill>
                            <a:srgbClr val="FFFFFF"/>
                          </a:solidFill>
                          <a:effectLst/>
                          <a:latin typeface="Calibri" panose="020F0502020204030204" pitchFamily="34" charset="0"/>
                        </a:rPr>
                        <a:t>CD8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3A3838"/>
                    </a:solidFill>
                  </a:tcPr>
                </a:tc>
                <a:tc>
                  <a:txBody>
                    <a:bodyPr/>
                    <a:lstStyle/>
                    <a:p>
                      <a:pPr algn="ctr" fontAlgn="ctr"/>
                      <a:r>
                        <a:rPr lang="en-US" sz="1100" b="1" i="0" u="none" strike="noStrike">
                          <a:solidFill>
                            <a:srgbClr val="FFFFFF"/>
                          </a:solidFill>
                          <a:effectLst/>
                          <a:latin typeface="Calibri" panose="020F0502020204030204" pitchFamily="34" charset="0"/>
                        </a:rPr>
                        <a:t>CD8-SATB1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3A3838"/>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ctr"/>
                      <a:r>
                        <a:rPr lang="en-US" sz="1100" b="1" i="0" u="none" strike="noStrike">
                          <a:solidFill>
                            <a:srgbClr val="FFFFFF"/>
                          </a:solidFill>
                          <a:effectLst/>
                          <a:latin typeface="Calibri" panose="020F0502020204030204" pitchFamily="34" charset="0"/>
                        </a:rPr>
                        <a:t>CD4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3A3838"/>
                    </a:solidFill>
                  </a:tcPr>
                </a:tc>
                <a:tc>
                  <a:txBody>
                    <a:bodyPr/>
                    <a:lstStyle/>
                    <a:p>
                      <a:pPr algn="ctr" fontAlgn="ctr"/>
                      <a:r>
                        <a:rPr lang="en-US" sz="1100" b="1" i="0" u="none" strike="noStrike">
                          <a:solidFill>
                            <a:srgbClr val="FFFFFF"/>
                          </a:solidFill>
                          <a:effectLst/>
                          <a:latin typeface="Calibri" panose="020F0502020204030204" pitchFamily="34" charset="0"/>
                        </a:rPr>
                        <a:t>CD4-SATB1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3A3838"/>
                    </a:solidFill>
                  </a:tcPr>
                </a:tc>
                <a:tc>
                  <a:txBody>
                    <a:bodyPr/>
                    <a:lstStyle/>
                    <a:p>
                      <a:pPr algn="ctr" fontAlgn="ctr"/>
                      <a:r>
                        <a:rPr lang="en-US" sz="1100" b="1" i="0" u="none" strike="noStrike">
                          <a:solidFill>
                            <a:srgbClr val="FFFFFF"/>
                          </a:solidFill>
                          <a:effectLst/>
                          <a:latin typeface="Calibri" panose="020F0502020204030204" pitchFamily="34" charset="0"/>
                        </a:rPr>
                        <a:t>CD8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3A3838"/>
                    </a:solidFill>
                  </a:tcPr>
                </a:tc>
                <a:tc>
                  <a:txBody>
                    <a:bodyPr/>
                    <a:lstStyle/>
                    <a:p>
                      <a:pPr algn="ctr" fontAlgn="ctr"/>
                      <a:r>
                        <a:rPr lang="en-US" sz="1100" b="1" i="0" u="none" strike="noStrike">
                          <a:solidFill>
                            <a:srgbClr val="FFFFFF"/>
                          </a:solidFill>
                          <a:effectLst/>
                          <a:latin typeface="Calibri" panose="020F0502020204030204" pitchFamily="34" charset="0"/>
                        </a:rPr>
                        <a:t>CD8-SATB1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3A3838"/>
                    </a:solidFill>
                  </a:tcPr>
                </a:tc>
                <a:extLst>
                  <a:ext uri="{0D108BD9-81ED-4DB2-BD59-A6C34878D82A}">
                    <a16:rowId xmlns:a16="http://schemas.microsoft.com/office/drawing/2014/main" val="2612583126"/>
                  </a:ext>
                </a:extLst>
              </a:tr>
              <a:tr h="190500">
                <a:tc>
                  <a:txBody>
                    <a:bodyPr/>
                    <a:lstStyle/>
                    <a:p>
                      <a:pPr algn="l" fontAlgn="ctr"/>
                      <a:r>
                        <a:rPr lang="en-US" sz="1100" b="1" i="0" u="none" strike="noStrike">
                          <a:solidFill>
                            <a:srgbClr val="000000"/>
                          </a:solidFill>
                          <a:effectLst/>
                          <a:latin typeface="Calibri" panose="020F0502020204030204" pitchFamily="34" charset="0"/>
                        </a:rPr>
                        <a:t>Total read</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87,360,016</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77,451,873</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100,292,745</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92,857,588</a:t>
                      </a:r>
                    </a:p>
                  </a:txBody>
                  <a:tcPr marL="9525" marR="9525" marT="9525" marB="0" anchor="ctr">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extLst>
                  <a:ext uri="{0D108BD9-81ED-4DB2-BD59-A6C34878D82A}">
                    <a16:rowId xmlns:a16="http://schemas.microsoft.com/office/drawing/2014/main" val="1430105069"/>
                  </a:ext>
                </a:extLst>
              </a:tr>
              <a:tr h="190500">
                <a:tc>
                  <a:txBody>
                    <a:bodyPr/>
                    <a:lstStyle/>
                    <a:p>
                      <a:pPr algn="l" fontAlgn="ctr"/>
                      <a:r>
                        <a:rPr lang="en-US" sz="1100" b="1" i="0" u="none" strike="noStrike">
                          <a:solidFill>
                            <a:srgbClr val="000000"/>
                          </a:solidFill>
                          <a:effectLst/>
                          <a:latin typeface="Calibri" panose="020F0502020204030204" pitchFamily="34" charset="0"/>
                        </a:rPr>
                        <a:t>Both aligned</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86,322,415</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76,399,530</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99,134,559</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91,800,644</a:t>
                      </a:r>
                    </a:p>
                  </a:txBody>
                  <a:tcPr marL="9525" marR="9525" marT="9525" marB="0" anchor="ctr">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98.81%</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98.64%</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98.85%</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98.86%</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111183842"/>
                  </a:ext>
                </a:extLst>
              </a:tr>
              <a:tr h="190500">
                <a:tc>
                  <a:txBody>
                    <a:bodyPr/>
                    <a:lstStyle/>
                    <a:p>
                      <a:pPr algn="l" fontAlgn="ctr"/>
                      <a:r>
                        <a:rPr lang="en-US" sz="1100" b="1" i="0" u="none" strike="noStrike">
                          <a:solidFill>
                            <a:srgbClr val="000000"/>
                          </a:solidFill>
                          <a:effectLst/>
                          <a:latin typeface="Calibri" panose="020F0502020204030204" pitchFamily="34" charset="0"/>
                        </a:rPr>
                        <a:t>Single aligned</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1,028,937</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1,042,459</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1,149,365</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1,047,838</a:t>
                      </a:r>
                    </a:p>
                  </a:txBody>
                  <a:tcPr marL="9525" marR="9525" marT="9525" marB="0" anchor="ctr">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1.18%</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1.35%</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1.15%</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1.13%</a:t>
                      </a:r>
                    </a:p>
                  </a:txBody>
                  <a:tcPr marL="9525" marR="9525" marT="9525" marB="0" anchor="ctr">
                    <a:lnL>
                      <a:noFill/>
                    </a:lnL>
                    <a:lnR>
                      <a:noFill/>
                    </a:lnR>
                    <a:lnT>
                      <a:noFill/>
                    </a:lnT>
                    <a:lnB>
                      <a:noFill/>
                    </a:lnB>
                  </a:tcPr>
                </a:tc>
                <a:extLst>
                  <a:ext uri="{0D108BD9-81ED-4DB2-BD59-A6C34878D82A}">
                    <a16:rowId xmlns:a16="http://schemas.microsoft.com/office/drawing/2014/main" val="3217345375"/>
                  </a:ext>
                </a:extLst>
              </a:tr>
              <a:tr h="190500">
                <a:tc>
                  <a:txBody>
                    <a:bodyPr/>
                    <a:lstStyle/>
                    <a:p>
                      <a:pPr algn="l" fontAlgn="ctr"/>
                      <a:r>
                        <a:rPr lang="en-US" sz="1100" b="1" i="0" u="none" strike="noStrike">
                          <a:solidFill>
                            <a:srgbClr val="000000"/>
                          </a:solidFill>
                          <a:effectLst/>
                          <a:latin typeface="Calibri" panose="020F0502020204030204" pitchFamily="34" charset="0"/>
                        </a:rPr>
                        <a:t>Not aligned</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8,664</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9,884</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8,821</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9,106</a:t>
                      </a:r>
                    </a:p>
                  </a:txBody>
                  <a:tcPr marL="9525" marR="9525" marT="9525" marB="0" anchor="ctr">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0.01%</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0.01%</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0.01%</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0.01%</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625013521"/>
                  </a:ext>
                </a:extLst>
              </a:tr>
              <a:tr h="190500">
                <a:tc>
                  <a:txBody>
                    <a:bodyPr/>
                    <a:lstStyle/>
                    <a:p>
                      <a:pPr algn="l" fontAlgn="ctr"/>
                      <a:r>
                        <a:rPr lang="en-US" sz="1100" b="1" i="0" u="none" strike="noStrike">
                          <a:solidFill>
                            <a:srgbClr val="000000"/>
                          </a:solidFill>
                          <a:effectLst/>
                          <a:latin typeface="Calibri" panose="020F0502020204030204" pitchFamily="34" charset="0"/>
                        </a:rPr>
                        <a:t>no PCR duplicate</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84,470,974</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74,697,056</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96,813,763</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89,488,889</a:t>
                      </a:r>
                    </a:p>
                  </a:txBody>
                  <a:tcPr marL="9525" marR="9525" marT="9525" marB="0" anchor="ctr">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96.69%</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96.44%</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96.53%</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96.37%</a:t>
                      </a:r>
                    </a:p>
                  </a:txBody>
                  <a:tcPr marL="9525" marR="9525" marT="9525" marB="0" anchor="ctr">
                    <a:lnL>
                      <a:noFill/>
                    </a:lnL>
                    <a:lnR>
                      <a:noFill/>
                    </a:lnR>
                    <a:lnT>
                      <a:noFill/>
                    </a:lnT>
                    <a:lnB>
                      <a:noFill/>
                    </a:lnB>
                  </a:tcPr>
                </a:tc>
                <a:extLst>
                  <a:ext uri="{0D108BD9-81ED-4DB2-BD59-A6C34878D82A}">
                    <a16:rowId xmlns:a16="http://schemas.microsoft.com/office/drawing/2014/main" val="2209081821"/>
                  </a:ext>
                </a:extLst>
              </a:tr>
              <a:tr h="190500">
                <a:tc>
                  <a:txBody>
                    <a:bodyPr/>
                    <a:lstStyle/>
                    <a:p>
                      <a:pPr algn="l" fontAlgn="ctr"/>
                      <a:r>
                        <a:rPr lang="en-US" sz="1100" b="1" i="0" u="none" strike="noStrike">
                          <a:solidFill>
                            <a:srgbClr val="000000"/>
                          </a:solidFill>
                          <a:effectLst/>
                          <a:latin typeface="Calibri" panose="020F0502020204030204" pitchFamily="34" charset="0"/>
                        </a:rPr>
                        <a:t>no repeat</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51,057,327</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44,266,435</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58,275,196</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53,780,187</a:t>
                      </a:r>
                    </a:p>
                  </a:txBody>
                  <a:tcPr marL="9525" marR="9525" marT="9525" marB="0" anchor="ctr">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58.44%</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57.15%</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58.11%</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57.92%</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387058438"/>
                  </a:ext>
                </a:extLst>
              </a:tr>
              <a:tr h="190500">
                <a:tc>
                  <a:txBody>
                    <a:bodyPr/>
                    <a:lstStyle/>
                    <a:p>
                      <a:pPr algn="l" fontAlgn="ctr"/>
                      <a:r>
                        <a:rPr lang="en-US" sz="1100" b="1" i="0" u="none" strike="noStrike">
                          <a:solidFill>
                            <a:srgbClr val="000000"/>
                          </a:solidFill>
                          <a:effectLst/>
                          <a:latin typeface="Calibri" panose="020F0502020204030204" pitchFamily="34" charset="0"/>
                        </a:rPr>
                        <a:t>enough quality(MapQ&gt;30)</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38,205,722</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32,018,497</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43,569,098</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41,175,573</a:t>
                      </a:r>
                    </a:p>
                  </a:txBody>
                  <a:tcPr marL="9525" marR="9525" marT="9525" marB="0" anchor="ctr">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43.73%</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41.34%</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43.44%</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44.34%</a:t>
                      </a:r>
                    </a:p>
                  </a:txBody>
                  <a:tcPr marL="9525" marR="9525" marT="9525" marB="0" anchor="ctr">
                    <a:lnL>
                      <a:noFill/>
                    </a:lnL>
                    <a:lnR>
                      <a:noFill/>
                    </a:lnR>
                    <a:lnT>
                      <a:noFill/>
                    </a:lnT>
                    <a:lnB>
                      <a:noFill/>
                    </a:lnB>
                  </a:tcPr>
                </a:tc>
                <a:extLst>
                  <a:ext uri="{0D108BD9-81ED-4DB2-BD59-A6C34878D82A}">
                    <a16:rowId xmlns:a16="http://schemas.microsoft.com/office/drawing/2014/main" val="1814553835"/>
                  </a:ext>
                </a:extLst>
              </a:tr>
              <a:tr h="190500">
                <a:tc>
                  <a:txBody>
                    <a:bodyPr/>
                    <a:lstStyle/>
                    <a:p>
                      <a:pPr algn="l" fontAlgn="ctr"/>
                      <a:r>
                        <a:rPr lang="en-US" sz="1100" b="1" i="0" u="none" strike="noStrike">
                          <a:solidFill>
                            <a:srgbClr val="000000"/>
                          </a:solidFill>
                          <a:effectLst/>
                          <a:latin typeface="Calibri" panose="020F0502020204030204" pitchFamily="34" charset="0"/>
                        </a:rPr>
                        <a:t>inter-chromosome</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7,557,430</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7,338,161</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8,831,504</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8,773,544</a:t>
                      </a:r>
                    </a:p>
                  </a:txBody>
                  <a:tcPr marL="9525" marR="9525" marT="9525" marB="0" anchor="ctr">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8.65%</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9.47%</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8.81%</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9.45%</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102440748"/>
                  </a:ext>
                </a:extLst>
              </a:tr>
              <a:tr h="190500">
                <a:tc>
                  <a:txBody>
                    <a:bodyPr/>
                    <a:lstStyle/>
                    <a:p>
                      <a:pPr algn="l" fontAlgn="ctr"/>
                      <a:r>
                        <a:rPr lang="en-US" sz="1100" b="1" i="0" u="none" strike="noStrike">
                          <a:solidFill>
                            <a:srgbClr val="000000"/>
                          </a:solidFill>
                          <a:effectLst/>
                          <a:latin typeface="Calibri" panose="020F0502020204030204" pitchFamily="34" charset="0"/>
                        </a:rPr>
                        <a:t>&gt;20kb</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23,916,790</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19,185,962</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27,810,673</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24,972,044</a:t>
                      </a:r>
                    </a:p>
                  </a:txBody>
                  <a:tcPr marL="9525" marR="9525" marT="9525" marB="0" anchor="ctr">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27.38%</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24.77%</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27.73%</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26.89%</a:t>
                      </a:r>
                    </a:p>
                  </a:txBody>
                  <a:tcPr marL="9525" marR="9525" marT="9525" marB="0" anchor="ctr">
                    <a:lnL>
                      <a:noFill/>
                    </a:lnL>
                    <a:lnR>
                      <a:noFill/>
                    </a:lnR>
                    <a:lnT>
                      <a:noFill/>
                    </a:lnT>
                    <a:lnB>
                      <a:noFill/>
                    </a:lnB>
                  </a:tcPr>
                </a:tc>
                <a:extLst>
                  <a:ext uri="{0D108BD9-81ED-4DB2-BD59-A6C34878D82A}">
                    <a16:rowId xmlns:a16="http://schemas.microsoft.com/office/drawing/2014/main" val="3739361782"/>
                  </a:ext>
                </a:extLst>
              </a:tr>
              <a:tr h="190500">
                <a:tc>
                  <a:txBody>
                    <a:bodyPr/>
                    <a:lstStyle/>
                    <a:p>
                      <a:pPr algn="l" fontAlgn="ctr"/>
                      <a:r>
                        <a:rPr lang="en-US" sz="1100" b="1" i="0" u="none" strike="noStrike">
                          <a:solidFill>
                            <a:srgbClr val="000000"/>
                          </a:solidFill>
                          <a:effectLst/>
                          <a:latin typeface="Calibri" panose="020F0502020204030204" pitchFamily="34" charset="0"/>
                        </a:rPr>
                        <a:t>&lt;20kb(same direction)</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1,674,404</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1,238,965</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1,863,226</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1,721,563</a:t>
                      </a:r>
                    </a:p>
                  </a:txBody>
                  <a:tcPr marL="9525" marR="9525" marT="9525" marB="0" anchor="ctr">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1.92%</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1.60%</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1.86%</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1.85%</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334264688"/>
                  </a:ext>
                </a:extLst>
              </a:tr>
              <a:tr h="190500">
                <a:tc>
                  <a:txBody>
                    <a:bodyPr/>
                    <a:lstStyle/>
                    <a:p>
                      <a:pPr algn="l" fontAlgn="ctr"/>
                      <a:r>
                        <a:rPr lang="en-US" sz="1100" b="1" i="0" u="none" strike="noStrike">
                          <a:solidFill>
                            <a:srgbClr val="000000"/>
                          </a:solidFill>
                          <a:effectLst/>
                          <a:latin typeface="Calibri" panose="020F0502020204030204" pitchFamily="34" charset="0"/>
                        </a:rPr>
                        <a:t>&lt;20kb(+ +)</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851,582</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630,695</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947,528</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873,608</a:t>
                      </a:r>
                    </a:p>
                  </a:txBody>
                  <a:tcPr marL="9525" marR="9525" marT="9525" marB="0" anchor="ctr">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0.97%</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0.81%</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0.94%</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0.94%</a:t>
                      </a:r>
                    </a:p>
                  </a:txBody>
                  <a:tcPr marL="9525" marR="9525" marT="9525" marB="0" anchor="ctr">
                    <a:lnL>
                      <a:noFill/>
                    </a:lnL>
                    <a:lnR>
                      <a:noFill/>
                    </a:lnR>
                    <a:lnT>
                      <a:noFill/>
                    </a:lnT>
                    <a:lnB>
                      <a:noFill/>
                    </a:lnB>
                  </a:tcPr>
                </a:tc>
                <a:extLst>
                  <a:ext uri="{0D108BD9-81ED-4DB2-BD59-A6C34878D82A}">
                    <a16:rowId xmlns:a16="http://schemas.microsoft.com/office/drawing/2014/main" val="1215378691"/>
                  </a:ext>
                </a:extLst>
              </a:tr>
              <a:tr h="190500">
                <a:tc>
                  <a:txBody>
                    <a:bodyPr/>
                    <a:lstStyle/>
                    <a:p>
                      <a:pPr algn="l" fontAlgn="ctr"/>
                      <a:r>
                        <a:rPr lang="en-US" sz="1100" b="1" i="0" u="none" strike="noStrike">
                          <a:solidFill>
                            <a:srgbClr val="000000"/>
                          </a:solidFill>
                          <a:effectLst/>
                          <a:latin typeface="Calibri" panose="020F0502020204030204" pitchFamily="34" charset="0"/>
                        </a:rPr>
                        <a:t>&lt;20kb(- -)</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822,822</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608,270</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915,698</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847,955</a:t>
                      </a:r>
                    </a:p>
                  </a:txBody>
                  <a:tcPr marL="9525" marR="9525" marT="9525" marB="0" anchor="ctr">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0.94%</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0.79%</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0.91%</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0.91%</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3525353441"/>
                  </a:ext>
                </a:extLst>
              </a:tr>
              <a:tr h="190500">
                <a:tc>
                  <a:txBody>
                    <a:bodyPr/>
                    <a:lstStyle/>
                    <a:p>
                      <a:pPr algn="l" fontAlgn="ctr"/>
                      <a:r>
                        <a:rPr lang="en-US" sz="1100" b="1" i="0" u="none" strike="noStrike">
                          <a:solidFill>
                            <a:srgbClr val="000000"/>
                          </a:solidFill>
                          <a:effectLst/>
                          <a:latin typeface="Calibri" panose="020F0502020204030204" pitchFamily="34" charset="0"/>
                        </a:rPr>
                        <a:t>&lt;20kb(different direction)</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5,057,004</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4,255,343</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5,063,598</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5,708,315</a:t>
                      </a:r>
                    </a:p>
                  </a:txBody>
                  <a:tcPr marL="9525" marR="9525" marT="9525" marB="0" anchor="ctr">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5.79%</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5.49%</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5.05%</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6.15%</a:t>
                      </a:r>
                    </a:p>
                  </a:txBody>
                  <a:tcPr marL="9525" marR="9525" marT="9525" marB="0" anchor="ctr">
                    <a:lnL>
                      <a:noFill/>
                    </a:lnL>
                    <a:lnR>
                      <a:noFill/>
                    </a:lnR>
                    <a:lnT>
                      <a:noFill/>
                    </a:lnT>
                    <a:lnB>
                      <a:noFill/>
                    </a:lnB>
                  </a:tcPr>
                </a:tc>
                <a:extLst>
                  <a:ext uri="{0D108BD9-81ED-4DB2-BD59-A6C34878D82A}">
                    <a16:rowId xmlns:a16="http://schemas.microsoft.com/office/drawing/2014/main" val="2553866379"/>
                  </a:ext>
                </a:extLst>
              </a:tr>
              <a:tr h="190500">
                <a:tc>
                  <a:txBody>
                    <a:bodyPr/>
                    <a:lstStyle/>
                    <a:p>
                      <a:pPr algn="l" fontAlgn="ctr"/>
                      <a:r>
                        <a:rPr lang="en-US" sz="1100" b="1" i="0" u="none" strike="noStrike">
                          <a:solidFill>
                            <a:srgbClr val="000000"/>
                          </a:solidFill>
                          <a:effectLst/>
                          <a:latin typeface="Calibri" panose="020F0502020204030204" pitchFamily="34" charset="0"/>
                        </a:rPr>
                        <a:t>&lt;20kb(+ -)</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4,099,585</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3,540,424</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4,007,477</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4,690,364</a:t>
                      </a:r>
                    </a:p>
                  </a:txBody>
                  <a:tcPr marL="9525" marR="9525" marT="9525" marB="0" anchor="ctr">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4.69%</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4.57%</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4.00%</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5.05%</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516310285"/>
                  </a:ext>
                </a:extLst>
              </a:tr>
              <a:tr h="190500">
                <a:tc>
                  <a:txBody>
                    <a:bodyPr/>
                    <a:lstStyle/>
                    <a:p>
                      <a:pPr algn="l" fontAlgn="ctr"/>
                      <a:r>
                        <a:rPr lang="en-US" sz="1100" b="1" i="0" u="none" strike="noStrike">
                          <a:solidFill>
                            <a:srgbClr val="000000"/>
                          </a:solidFill>
                          <a:effectLst/>
                          <a:latin typeface="Calibri" panose="020F0502020204030204" pitchFamily="34" charset="0"/>
                        </a:rPr>
                        <a:t>&lt;20kb(- +)</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957,419</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714,919</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1,056,121</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1,017,951</a:t>
                      </a:r>
                    </a:p>
                  </a:txBody>
                  <a:tcPr marL="9525" marR="9525" marT="9525" marB="0" anchor="ctr">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1.10%</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0.92%</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1.05%</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1.10%</a:t>
                      </a:r>
                    </a:p>
                  </a:txBody>
                  <a:tcPr marL="9525" marR="9525" marT="9525" marB="0" anchor="ctr">
                    <a:lnL>
                      <a:noFill/>
                    </a:lnL>
                    <a:lnR>
                      <a:noFill/>
                    </a:lnR>
                    <a:lnT>
                      <a:noFill/>
                    </a:lnT>
                    <a:lnB>
                      <a:noFill/>
                    </a:lnB>
                  </a:tcPr>
                </a:tc>
                <a:extLst>
                  <a:ext uri="{0D108BD9-81ED-4DB2-BD59-A6C34878D82A}">
                    <a16:rowId xmlns:a16="http://schemas.microsoft.com/office/drawing/2014/main" val="310462819"/>
                  </a:ext>
                </a:extLst>
              </a:tr>
              <a:tr h="190500">
                <a:tc>
                  <a:txBody>
                    <a:bodyPr/>
                    <a:lstStyle/>
                    <a:p>
                      <a:pPr algn="l" fontAlgn="ctr"/>
                      <a:r>
                        <a:rPr lang="en-US" sz="1100" b="1" i="0" u="none" strike="noStrike">
                          <a:solidFill>
                            <a:srgbClr val="000000"/>
                          </a:solidFill>
                          <a:effectLst/>
                          <a:latin typeface="Calibri" panose="020F0502020204030204" pitchFamily="34" charset="0"/>
                        </a:rPr>
                        <a:t>Total usable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33,148,624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27,763,088</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38,505,403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35,467,151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37.94%</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35.85%</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a:solidFill>
                            <a:srgbClr val="000000"/>
                          </a:solidFill>
                          <a:effectLst/>
                          <a:latin typeface="Calibri" panose="020F0502020204030204" pitchFamily="34" charset="0"/>
                        </a:rPr>
                        <a:t>38.39%</a:t>
                      </a:r>
                    </a:p>
                  </a:txBody>
                  <a:tcPr marL="9525" marR="9525" marT="9525" marB="0" anchor="ctr">
                    <a:lnL>
                      <a:noFill/>
                    </a:lnL>
                    <a:lnR>
                      <a:noFill/>
                    </a:lnR>
                    <a:lnT>
                      <a:noFill/>
                    </a:lnT>
                    <a:lnB>
                      <a:noFill/>
                    </a:lnB>
                    <a:solidFill>
                      <a:srgbClr val="D9D9D9"/>
                    </a:solidFill>
                  </a:tcPr>
                </a:tc>
                <a:tc>
                  <a:txBody>
                    <a:bodyPr/>
                    <a:lstStyle/>
                    <a:p>
                      <a:pPr algn="r" fontAlgn="ctr"/>
                      <a:r>
                        <a:rPr lang="en-US" sz="1100" b="0" i="0" u="none" strike="noStrike" dirty="0">
                          <a:solidFill>
                            <a:srgbClr val="000000"/>
                          </a:solidFill>
                          <a:effectLst/>
                          <a:latin typeface="Calibri" panose="020F0502020204030204" pitchFamily="34" charset="0"/>
                        </a:rPr>
                        <a:t>38.20%</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4256506702"/>
                  </a:ext>
                </a:extLst>
              </a:tr>
            </a:tbl>
          </a:graphicData>
        </a:graphic>
      </p:graphicFrame>
      <p:sp>
        <p:nvSpPr>
          <p:cNvPr id="5" name="Rectangle 6">
            <a:extLst>
              <a:ext uri="{FF2B5EF4-FFF2-40B4-BE49-F238E27FC236}">
                <a16:creationId xmlns:a16="http://schemas.microsoft.com/office/drawing/2014/main" id="{83998AB5-19B0-41F9-891A-B33AD0C5C074}"/>
              </a:ext>
            </a:extLst>
          </p:cNvPr>
          <p:cNvSpPr/>
          <p:nvPr/>
        </p:nvSpPr>
        <p:spPr>
          <a:xfrm>
            <a:off x="77020" y="774133"/>
            <a:ext cx="8693382" cy="1892826"/>
          </a:xfrm>
          <a:prstGeom prst="rect">
            <a:avLst/>
          </a:prstGeom>
        </p:spPr>
        <p:txBody>
          <a:bodyPr wrap="square">
            <a:spAutoFit/>
          </a:bodyPr>
          <a:lstStyle/>
          <a:p>
            <a:pPr marL="285750" indent="-285750">
              <a:spcAft>
                <a:spcPts val="600"/>
              </a:spcAft>
              <a:buFont typeface="Arial" panose="020B0604020202020204" pitchFamily="34" charset="0"/>
              <a:buChar char="•"/>
            </a:pPr>
            <a:r>
              <a:rPr lang="en-US" altLang="ja-JP" sz="1600" b="1" dirty="0"/>
              <a:t>Sequence reads from Hi-C were aligned to mouse reference sequence (mm10) by bowtie2 with iterative trimming &amp; alignment strategy. Redundant paired reads derived from a PCR bias, reads aligned to repetitive sequences, and reads with low mapping quality (</a:t>
            </a:r>
            <a:r>
              <a:rPr lang="en-US" altLang="ja-JP" sz="1600" b="1" dirty="0" err="1"/>
              <a:t>MapQ</a:t>
            </a:r>
            <a:r>
              <a:rPr lang="en-US" altLang="ja-JP" sz="1600" b="1" dirty="0"/>
              <a:t> &lt; 30) were removed. Reads potentially derived from self-ligation and undigested products were also discarded (=&lt;20kb with different direction pairs.) </a:t>
            </a:r>
          </a:p>
          <a:p>
            <a:pPr marL="285750" indent="-285750">
              <a:spcAft>
                <a:spcPts val="600"/>
              </a:spcAft>
              <a:buFont typeface="Arial" panose="020B0604020202020204" pitchFamily="34" charset="0"/>
              <a:buChar char="•"/>
            </a:pPr>
            <a:r>
              <a:rPr lang="en-US" altLang="ja-JP" sz="1600" b="1" dirty="0"/>
              <a:t>Total usable reads = inter-chromosome + &gt;20kb reads pairs + &lt;20kb (same direction)</a:t>
            </a:r>
          </a:p>
        </p:txBody>
      </p:sp>
    </p:spTree>
    <p:extLst>
      <p:ext uri="{BB962C8B-B14F-4D97-AF65-F5344CB8AC3E}">
        <p14:creationId xmlns:p14="http://schemas.microsoft.com/office/powerpoint/2010/main" val="401740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TAD size comparison</a:t>
            </a:r>
            <a:endParaRPr kumimoji="1" lang="ja-JP" altLang="en-US" dirty="0"/>
          </a:p>
        </p:txBody>
      </p:sp>
      <p:sp>
        <p:nvSpPr>
          <p:cNvPr id="4" name="Rectangle 6">
            <a:extLst>
              <a:ext uri="{FF2B5EF4-FFF2-40B4-BE49-F238E27FC236}">
                <a16:creationId xmlns:a16="http://schemas.microsoft.com/office/drawing/2014/main" id="{750D2F15-E44C-4F4A-A771-AE72DEA1861B}"/>
              </a:ext>
            </a:extLst>
          </p:cNvPr>
          <p:cNvSpPr/>
          <p:nvPr/>
        </p:nvSpPr>
        <p:spPr>
          <a:xfrm>
            <a:off x="77020" y="774133"/>
            <a:ext cx="8693382" cy="1154162"/>
          </a:xfrm>
          <a:prstGeom prst="rect">
            <a:avLst/>
          </a:prstGeom>
        </p:spPr>
        <p:txBody>
          <a:bodyPr wrap="square">
            <a:spAutoFit/>
          </a:bodyPr>
          <a:lstStyle/>
          <a:p>
            <a:pPr marL="285750" indent="-285750">
              <a:spcAft>
                <a:spcPts val="600"/>
              </a:spcAft>
              <a:buFont typeface="Arial" panose="020B0604020202020204" pitchFamily="34" charset="0"/>
              <a:buChar char="•"/>
            </a:pPr>
            <a:r>
              <a:rPr lang="en-US" altLang="ja-JP" sz="1600" b="1" dirty="0"/>
              <a:t>TAD border were defined using border strength scores. (</a:t>
            </a:r>
            <a:r>
              <a:rPr lang="en-US" altLang="ja-JP" sz="1600" b="1" u="sng" dirty="0">
                <a:solidFill>
                  <a:schemeClr val="accent1">
                    <a:lumMod val="75000"/>
                  </a:schemeClr>
                </a:solidFill>
              </a:rPr>
              <a:t>Kim, K.D et al. Nat Genet 48, 1242-52 (2016).</a:t>
            </a:r>
            <a:r>
              <a:rPr lang="en-US" altLang="ja-JP" sz="1600" b="1" dirty="0"/>
              <a:t>)</a:t>
            </a:r>
            <a:r>
              <a:rPr lang="en-US" altLang="ja-JP" sz="1600" b="1" u="sng" dirty="0">
                <a:solidFill>
                  <a:schemeClr val="accent1">
                    <a:lumMod val="75000"/>
                  </a:schemeClr>
                </a:solidFill>
              </a:rPr>
              <a:t> </a:t>
            </a:r>
            <a:r>
              <a:rPr lang="en-US" altLang="ja-JP" sz="1600" b="1" dirty="0"/>
              <a:t>Border strength score were calculated based on ICE normalized HI-C matrices at 40kb resolution.</a:t>
            </a:r>
          </a:p>
          <a:p>
            <a:pPr marL="285750" indent="-285750">
              <a:spcAft>
                <a:spcPts val="600"/>
              </a:spcAft>
              <a:buFont typeface="Arial" panose="020B0604020202020204" pitchFamily="34" charset="0"/>
              <a:buChar char="•"/>
            </a:pPr>
            <a:r>
              <a:rPr lang="en-US" altLang="ja-JP" sz="1600" b="1" dirty="0"/>
              <a:t>TAD were defined as between TAD borders. Distribution of TAD size were compared.</a:t>
            </a:r>
            <a:endParaRPr lang="en-US" altLang="ja-JP" sz="1600" b="1" u="sng" dirty="0">
              <a:solidFill>
                <a:schemeClr val="accent1">
                  <a:lumMod val="75000"/>
                </a:schemeClr>
              </a:solidFill>
            </a:endParaRPr>
          </a:p>
        </p:txBody>
      </p:sp>
      <p:pic>
        <p:nvPicPr>
          <p:cNvPr id="6" name="図 5">
            <a:extLst>
              <a:ext uri="{FF2B5EF4-FFF2-40B4-BE49-F238E27FC236}">
                <a16:creationId xmlns:a16="http://schemas.microsoft.com/office/drawing/2014/main" id="{DC4296BC-AAAC-4E94-9F41-5F76851328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194" y="2233942"/>
            <a:ext cx="3951843" cy="3951843"/>
          </a:xfrm>
          <a:prstGeom prst="rect">
            <a:avLst/>
          </a:prstGeom>
        </p:spPr>
      </p:pic>
      <p:graphicFrame>
        <p:nvGraphicFramePr>
          <p:cNvPr id="7" name="表 6">
            <a:extLst>
              <a:ext uri="{FF2B5EF4-FFF2-40B4-BE49-F238E27FC236}">
                <a16:creationId xmlns:a16="http://schemas.microsoft.com/office/drawing/2014/main" id="{32BD7662-F5CA-4C3B-8F22-D3FC4B181BCB}"/>
              </a:ext>
            </a:extLst>
          </p:cNvPr>
          <p:cNvGraphicFramePr>
            <a:graphicFrameLocks noGrp="1"/>
          </p:cNvGraphicFramePr>
          <p:nvPr>
            <p:extLst>
              <p:ext uri="{D42A27DB-BD31-4B8C-83A1-F6EECF244321}">
                <p14:modId xmlns:p14="http://schemas.microsoft.com/office/powerpoint/2010/main" val="2769436716"/>
              </p:ext>
            </p:extLst>
          </p:nvPr>
        </p:nvGraphicFramePr>
        <p:xfrm>
          <a:off x="4953731" y="4683228"/>
          <a:ext cx="1968500" cy="390525"/>
        </p:xfrm>
        <a:graphic>
          <a:graphicData uri="http://schemas.openxmlformats.org/drawingml/2006/table">
            <a:tbl>
              <a:tblPr/>
              <a:tblGrid>
                <a:gridCol w="749300">
                  <a:extLst>
                    <a:ext uri="{9D8B030D-6E8A-4147-A177-3AD203B41FA5}">
                      <a16:colId xmlns:a16="http://schemas.microsoft.com/office/drawing/2014/main" val="1227699739"/>
                    </a:ext>
                  </a:extLst>
                </a:gridCol>
                <a:gridCol w="609600">
                  <a:extLst>
                    <a:ext uri="{9D8B030D-6E8A-4147-A177-3AD203B41FA5}">
                      <a16:colId xmlns:a16="http://schemas.microsoft.com/office/drawing/2014/main" val="3150726405"/>
                    </a:ext>
                  </a:extLst>
                </a:gridCol>
                <a:gridCol w="609600">
                  <a:extLst>
                    <a:ext uri="{9D8B030D-6E8A-4147-A177-3AD203B41FA5}">
                      <a16:colId xmlns:a16="http://schemas.microsoft.com/office/drawing/2014/main" val="737499003"/>
                    </a:ext>
                  </a:extLst>
                </a:gridCol>
              </a:tblGrid>
              <a:tr h="200025">
                <a:tc>
                  <a:txBody>
                    <a:bodyPr/>
                    <a:lstStyle/>
                    <a:p>
                      <a:pPr algn="ctr" fontAlgn="b"/>
                      <a:r>
                        <a:rPr lang="en-US" sz="1100" b="1" i="0" u="none" strike="noStrike">
                          <a:solidFill>
                            <a:srgbClr val="000000"/>
                          </a:solidFill>
                          <a:effectLst/>
                          <a:latin typeface="Calibri" panose="020F0502020204030204" pitchFamily="34" charset="0"/>
                        </a:rPr>
                        <a:t>Sample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Average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4891140"/>
                  </a:ext>
                </a:extLst>
              </a:tr>
              <a:tr h="190500">
                <a:tc>
                  <a:txBody>
                    <a:bodyPr/>
                    <a:lstStyle/>
                    <a:p>
                      <a:pPr algn="l" fontAlgn="b"/>
                      <a:r>
                        <a:rPr lang="en-US" sz="1100" b="0" i="0" u="none" strike="noStrike" dirty="0">
                          <a:solidFill>
                            <a:srgbClr val="000000"/>
                          </a:solidFill>
                          <a:effectLst/>
                          <a:latin typeface="Calibri" panose="020F0502020204030204" pitchFamily="34" charset="0"/>
                        </a:rPr>
                        <a:t>xxx</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440000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629646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43257030"/>
                  </a:ext>
                </a:extLst>
              </a:tr>
            </a:tbl>
          </a:graphicData>
        </a:graphic>
      </p:graphicFrame>
      <p:sp>
        <p:nvSpPr>
          <p:cNvPr id="8" name="正方形/長方形 7">
            <a:extLst>
              <a:ext uri="{FF2B5EF4-FFF2-40B4-BE49-F238E27FC236}">
                <a16:creationId xmlns:a16="http://schemas.microsoft.com/office/drawing/2014/main" id="{827EA235-0D31-4525-A441-0FC3CADA6EBC}"/>
              </a:ext>
            </a:extLst>
          </p:cNvPr>
          <p:cNvSpPr/>
          <p:nvPr/>
        </p:nvSpPr>
        <p:spPr>
          <a:xfrm>
            <a:off x="457194" y="6185785"/>
            <a:ext cx="4496537" cy="369332"/>
          </a:xfrm>
          <a:prstGeom prst="rect">
            <a:avLst/>
          </a:prstGeom>
        </p:spPr>
        <p:txBody>
          <a:bodyPr wrap="square">
            <a:spAutoFit/>
          </a:bodyPr>
          <a:lstStyle/>
          <a:p>
            <a:pPr marL="285750" indent="-285750">
              <a:buFont typeface="Arial" panose="020B0604020202020204" pitchFamily="34" charset="0"/>
              <a:buChar char="•"/>
            </a:pPr>
            <a:r>
              <a:rPr lang="en-US" altLang="ja-JP" b="1" dirty="0">
                <a:solidFill>
                  <a:schemeClr val="accent2">
                    <a:lumMod val="50000"/>
                  </a:schemeClr>
                </a:solidFill>
              </a:rPr>
              <a:t>Average TAD size is 600~650kb</a:t>
            </a:r>
          </a:p>
        </p:txBody>
      </p:sp>
    </p:spTree>
    <p:extLst>
      <p:ext uri="{BB962C8B-B14F-4D97-AF65-F5344CB8AC3E}">
        <p14:creationId xmlns:p14="http://schemas.microsoft.com/office/powerpoint/2010/main" val="57940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829467-1E45-4A82-895E-8209D27E9D8C}"/>
              </a:ext>
            </a:extLst>
          </p:cNvPr>
          <p:cNvSpPr>
            <a:spLocks noGrp="1"/>
          </p:cNvSpPr>
          <p:nvPr>
            <p:ph type="title"/>
          </p:nvPr>
        </p:nvSpPr>
        <p:spPr/>
        <p:txBody>
          <a:bodyPr/>
          <a:lstStyle/>
          <a:p>
            <a:r>
              <a:rPr lang="en-US" dirty="0"/>
              <a:t>Compartment distribution</a:t>
            </a:r>
          </a:p>
        </p:txBody>
      </p:sp>
      <p:sp>
        <p:nvSpPr>
          <p:cNvPr id="3" name="Rectangle 6">
            <a:extLst>
              <a:ext uri="{FF2B5EF4-FFF2-40B4-BE49-F238E27FC236}">
                <a16:creationId xmlns:a16="http://schemas.microsoft.com/office/drawing/2014/main" id="{4CEC39CE-8044-45BB-AECA-398B516A2077}"/>
              </a:ext>
            </a:extLst>
          </p:cNvPr>
          <p:cNvSpPr/>
          <p:nvPr/>
        </p:nvSpPr>
        <p:spPr>
          <a:xfrm>
            <a:off x="77020" y="774133"/>
            <a:ext cx="8693382" cy="1077218"/>
          </a:xfrm>
          <a:prstGeom prst="rect">
            <a:avLst/>
          </a:prstGeom>
        </p:spPr>
        <p:txBody>
          <a:bodyPr wrap="square">
            <a:spAutoFit/>
          </a:bodyPr>
          <a:lstStyle/>
          <a:p>
            <a:pPr marL="285750" indent="-285750">
              <a:spcAft>
                <a:spcPts val="600"/>
              </a:spcAft>
              <a:buFont typeface="Arial" panose="020B0604020202020204" pitchFamily="34" charset="0"/>
              <a:buChar char="•"/>
            </a:pPr>
            <a:r>
              <a:rPr lang="en-US" altLang="ja-JP" sz="1600" b="1" dirty="0"/>
              <a:t>PCA scores were calculated using ICE normalized Hi-C contact matrixes at 40 kb and 200kb resolution. Region with positive PCA score were defined as Compartment A, negative PCA score were defined as Compartment B. Composition of these two compartment were compared.</a:t>
            </a:r>
          </a:p>
        </p:txBody>
      </p:sp>
      <p:cxnSp>
        <p:nvCxnSpPr>
          <p:cNvPr id="4" name="直線コネクタ 3">
            <a:extLst>
              <a:ext uri="{FF2B5EF4-FFF2-40B4-BE49-F238E27FC236}">
                <a16:creationId xmlns:a16="http://schemas.microsoft.com/office/drawing/2014/main" id="{1D714C17-AA8F-4BEC-A54B-C2D1FCFB09E6}"/>
              </a:ext>
            </a:extLst>
          </p:cNvPr>
          <p:cNvCxnSpPr>
            <a:cxnSpLocks/>
          </p:cNvCxnSpPr>
          <p:nvPr/>
        </p:nvCxnSpPr>
        <p:spPr>
          <a:xfrm>
            <a:off x="661764" y="1920822"/>
            <a:ext cx="0" cy="223172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8646830A-CA14-435C-A942-5D1DB7C58E4E}"/>
              </a:ext>
            </a:extLst>
          </p:cNvPr>
          <p:cNvSpPr txBox="1"/>
          <p:nvPr/>
        </p:nvSpPr>
        <p:spPr>
          <a:xfrm rot="16200000">
            <a:off x="-303797" y="2845558"/>
            <a:ext cx="1508042" cy="307777"/>
          </a:xfrm>
          <a:prstGeom prst="rect">
            <a:avLst/>
          </a:prstGeom>
          <a:noFill/>
        </p:spPr>
        <p:txBody>
          <a:bodyPr wrap="none" rtlCol="0">
            <a:spAutoFit/>
          </a:bodyPr>
          <a:lstStyle/>
          <a:p>
            <a:r>
              <a:rPr lang="en-US" sz="1400" b="1" dirty="0">
                <a:solidFill>
                  <a:schemeClr val="accent6">
                    <a:lumMod val="50000"/>
                  </a:schemeClr>
                </a:solidFill>
              </a:rPr>
              <a:t>40kb resolution</a:t>
            </a:r>
          </a:p>
        </p:txBody>
      </p:sp>
      <p:sp>
        <p:nvSpPr>
          <p:cNvPr id="6" name="テキスト ボックス 5">
            <a:extLst>
              <a:ext uri="{FF2B5EF4-FFF2-40B4-BE49-F238E27FC236}">
                <a16:creationId xmlns:a16="http://schemas.microsoft.com/office/drawing/2014/main" id="{DAA5243E-6EFB-453D-863E-498E57BC1E69}"/>
              </a:ext>
            </a:extLst>
          </p:cNvPr>
          <p:cNvSpPr txBox="1"/>
          <p:nvPr/>
        </p:nvSpPr>
        <p:spPr>
          <a:xfrm rot="16200000">
            <a:off x="-355093" y="5284736"/>
            <a:ext cx="1610634" cy="307777"/>
          </a:xfrm>
          <a:prstGeom prst="rect">
            <a:avLst/>
          </a:prstGeom>
          <a:noFill/>
        </p:spPr>
        <p:txBody>
          <a:bodyPr wrap="none" rtlCol="0">
            <a:spAutoFit/>
          </a:bodyPr>
          <a:lstStyle/>
          <a:p>
            <a:r>
              <a:rPr lang="en-US" sz="1400" b="1" dirty="0">
                <a:solidFill>
                  <a:schemeClr val="accent6">
                    <a:lumMod val="50000"/>
                  </a:schemeClr>
                </a:solidFill>
              </a:rPr>
              <a:t>200kb resolution</a:t>
            </a:r>
          </a:p>
        </p:txBody>
      </p:sp>
      <p:cxnSp>
        <p:nvCxnSpPr>
          <p:cNvPr id="7" name="直線コネクタ 6">
            <a:extLst>
              <a:ext uri="{FF2B5EF4-FFF2-40B4-BE49-F238E27FC236}">
                <a16:creationId xmlns:a16="http://schemas.microsoft.com/office/drawing/2014/main" id="{A9CAD26B-6596-441C-BA72-C7C56BAD0FCD}"/>
              </a:ext>
            </a:extLst>
          </p:cNvPr>
          <p:cNvCxnSpPr>
            <a:cxnSpLocks/>
          </p:cNvCxnSpPr>
          <p:nvPr/>
        </p:nvCxnSpPr>
        <p:spPr>
          <a:xfrm>
            <a:off x="661764" y="4371813"/>
            <a:ext cx="0" cy="223172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4E6B7C5D-7C86-4F7C-A80A-7C3A657B7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858" y="4341662"/>
            <a:ext cx="3394800" cy="2424857"/>
          </a:xfrm>
          <a:prstGeom prst="rect">
            <a:avLst/>
          </a:prstGeom>
        </p:spPr>
      </p:pic>
      <p:pic>
        <p:nvPicPr>
          <p:cNvPr id="11" name="図 10">
            <a:extLst>
              <a:ext uri="{FF2B5EF4-FFF2-40B4-BE49-F238E27FC236}">
                <a16:creationId xmlns:a16="http://schemas.microsoft.com/office/drawing/2014/main" id="{5248EF48-BDDE-476D-86B6-8C5744C6E6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428" y="1916805"/>
            <a:ext cx="3394800" cy="2424857"/>
          </a:xfrm>
          <a:prstGeom prst="rect">
            <a:avLst/>
          </a:prstGeom>
        </p:spPr>
      </p:pic>
      <p:graphicFrame>
        <p:nvGraphicFramePr>
          <p:cNvPr id="14" name="表 13">
            <a:extLst>
              <a:ext uri="{FF2B5EF4-FFF2-40B4-BE49-F238E27FC236}">
                <a16:creationId xmlns:a16="http://schemas.microsoft.com/office/drawing/2014/main" id="{6DCF1E90-8C5A-4F1C-B360-FBBA4353C0A4}"/>
              </a:ext>
            </a:extLst>
          </p:cNvPr>
          <p:cNvGraphicFramePr>
            <a:graphicFrameLocks noGrp="1"/>
          </p:cNvGraphicFramePr>
          <p:nvPr>
            <p:extLst>
              <p:ext uri="{D42A27DB-BD31-4B8C-83A1-F6EECF244321}">
                <p14:modId xmlns:p14="http://schemas.microsoft.com/office/powerpoint/2010/main" val="3399785876"/>
              </p:ext>
            </p:extLst>
          </p:nvPr>
        </p:nvGraphicFramePr>
        <p:xfrm>
          <a:off x="4572000" y="4452701"/>
          <a:ext cx="3314700" cy="638175"/>
        </p:xfrm>
        <a:graphic>
          <a:graphicData uri="http://schemas.openxmlformats.org/drawingml/2006/table">
            <a:tbl>
              <a:tblPr/>
              <a:tblGrid>
                <a:gridCol w="876300">
                  <a:extLst>
                    <a:ext uri="{9D8B030D-6E8A-4147-A177-3AD203B41FA5}">
                      <a16:colId xmlns:a16="http://schemas.microsoft.com/office/drawing/2014/main" val="3575766055"/>
                    </a:ext>
                  </a:extLst>
                </a:gridCol>
                <a:gridCol w="609600">
                  <a:extLst>
                    <a:ext uri="{9D8B030D-6E8A-4147-A177-3AD203B41FA5}">
                      <a16:colId xmlns:a16="http://schemas.microsoft.com/office/drawing/2014/main" val="3176144336"/>
                    </a:ext>
                  </a:extLst>
                </a:gridCol>
                <a:gridCol w="609600">
                  <a:extLst>
                    <a:ext uri="{9D8B030D-6E8A-4147-A177-3AD203B41FA5}">
                      <a16:colId xmlns:a16="http://schemas.microsoft.com/office/drawing/2014/main" val="1564261611"/>
                    </a:ext>
                  </a:extLst>
                </a:gridCol>
                <a:gridCol w="609600">
                  <a:extLst>
                    <a:ext uri="{9D8B030D-6E8A-4147-A177-3AD203B41FA5}">
                      <a16:colId xmlns:a16="http://schemas.microsoft.com/office/drawing/2014/main" val="3324907516"/>
                    </a:ext>
                  </a:extLst>
                </a:gridCol>
                <a:gridCol w="609600">
                  <a:extLst>
                    <a:ext uri="{9D8B030D-6E8A-4147-A177-3AD203B41FA5}">
                      <a16:colId xmlns:a16="http://schemas.microsoft.com/office/drawing/2014/main" val="2761236973"/>
                    </a:ext>
                  </a:extLst>
                </a:gridCol>
              </a:tblGrid>
              <a:tr h="209550">
                <a:tc>
                  <a:txBody>
                    <a:bodyPr/>
                    <a:lstStyle/>
                    <a:p>
                      <a:pPr algn="l" fontAlgn="b"/>
                      <a:endParaRPr lang="en-US" sz="1100" b="1" i="0" u="none" strike="noStrike">
                        <a:solidFill>
                          <a:srgbClr val="000000"/>
                        </a:solidFill>
                        <a:effectLst/>
                        <a:latin typeface="Segoe UI" panose="020B0502040204020203" pitchFamily="34" charset="0"/>
                      </a:endParaRPr>
                    </a:p>
                  </a:txBody>
                  <a:tcPr marL="9525" marR="9525" marT="9525" marB="0" anchor="b">
                    <a:lnL>
                      <a:noFill/>
                    </a:lnL>
                    <a:lnR>
                      <a:noFill/>
                    </a:lnR>
                    <a:lnT>
                      <a:noFill/>
                    </a:lnT>
                    <a:lnB>
                      <a:noFill/>
                    </a:lnB>
                  </a:tcPr>
                </a:tc>
                <a:tc gridSpan="2">
                  <a:txBody>
                    <a:bodyPr/>
                    <a:lstStyle/>
                    <a:p>
                      <a:pPr algn="ctr" fontAlgn="b"/>
                      <a:r>
                        <a:rPr lang="en-US" sz="1100" b="1" i="0" u="none" strike="noStrike">
                          <a:solidFill>
                            <a:srgbClr val="000000"/>
                          </a:solidFill>
                          <a:effectLst/>
                          <a:latin typeface="Segoe UI" panose="020B0502040204020203" pitchFamily="34" charset="0"/>
                        </a:rPr>
                        <a:t>A</a:t>
                      </a:r>
                    </a:p>
                  </a:txBody>
                  <a:tcPr marL="9525" marR="9525" marT="9525" marB="0" anchor="b">
                    <a:lnL>
                      <a:noFill/>
                    </a:lnL>
                    <a:lnR>
                      <a:noFill/>
                    </a:lnR>
                    <a:lnT>
                      <a:noFill/>
                    </a:lnT>
                    <a:lnB>
                      <a:noFill/>
                    </a:lnB>
                  </a:tcPr>
                </a:tc>
                <a:tc hMerge="1">
                  <a:txBody>
                    <a:bodyPr/>
                    <a:lstStyle/>
                    <a:p>
                      <a:endParaRPr lang="en-US"/>
                    </a:p>
                  </a:txBody>
                  <a:tcPr/>
                </a:tc>
                <a:tc gridSpan="2">
                  <a:txBody>
                    <a:bodyPr/>
                    <a:lstStyle/>
                    <a:p>
                      <a:pPr algn="ctr" fontAlgn="b"/>
                      <a:r>
                        <a:rPr lang="en-US" sz="1100" b="1" i="0" u="none" strike="noStrike">
                          <a:solidFill>
                            <a:srgbClr val="000000"/>
                          </a:solidFill>
                          <a:effectLst/>
                          <a:latin typeface="Segoe UI" panose="020B0502040204020203" pitchFamily="34" charset="0"/>
                        </a:rPr>
                        <a:t>B</a:t>
                      </a:r>
                    </a:p>
                  </a:txBody>
                  <a:tcPr marL="9525" marR="9525" marT="9525"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310680201"/>
                  </a:ext>
                </a:extLst>
              </a:tr>
              <a:tr h="219075">
                <a:tc>
                  <a:txBody>
                    <a:bodyPr/>
                    <a:lstStyle/>
                    <a:p>
                      <a:pPr algn="ctr" fontAlgn="b"/>
                      <a:r>
                        <a:rPr lang="en-US" sz="1100" b="1" i="0" u="none" strike="noStrike">
                          <a:solidFill>
                            <a:srgbClr val="000000"/>
                          </a:solidFill>
                          <a:effectLst/>
                          <a:latin typeface="Segoe UI" panose="020B0502040204020203" pitchFamily="34" charset="0"/>
                        </a:rPr>
                        <a:t>Sample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2227265"/>
                  </a:ext>
                </a:extLst>
              </a:tr>
              <a:tr h="209550">
                <a:tc>
                  <a:txBody>
                    <a:bodyPr/>
                    <a:lstStyle/>
                    <a:p>
                      <a:pPr algn="l" fontAlgn="b"/>
                      <a:r>
                        <a:rPr lang="en-US" sz="1100" b="1" i="0" u="none" strike="noStrike" dirty="0">
                          <a:solidFill>
                            <a:srgbClr val="000000"/>
                          </a:solidFill>
                          <a:effectLst/>
                          <a:latin typeface="Segoe UI" panose="020B0502040204020203" pitchFamily="34" charset="0"/>
                        </a:rPr>
                        <a:t>xxx</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5748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46.6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6586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Segoe UI" panose="020B0502040204020203" pitchFamily="34" charset="0"/>
                        </a:rPr>
                        <a:t>53.39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39007490"/>
                  </a:ext>
                </a:extLst>
              </a:tr>
            </a:tbl>
          </a:graphicData>
        </a:graphic>
      </p:graphicFrame>
      <p:graphicFrame>
        <p:nvGraphicFramePr>
          <p:cNvPr id="15" name="表 14">
            <a:extLst>
              <a:ext uri="{FF2B5EF4-FFF2-40B4-BE49-F238E27FC236}">
                <a16:creationId xmlns:a16="http://schemas.microsoft.com/office/drawing/2014/main" id="{57ECE4C2-285F-4E6E-8031-55705E8E74A7}"/>
              </a:ext>
            </a:extLst>
          </p:cNvPr>
          <p:cNvGraphicFramePr>
            <a:graphicFrameLocks noGrp="1"/>
          </p:cNvGraphicFramePr>
          <p:nvPr>
            <p:extLst>
              <p:ext uri="{D42A27DB-BD31-4B8C-83A1-F6EECF244321}">
                <p14:modId xmlns:p14="http://schemas.microsoft.com/office/powerpoint/2010/main" val="3307901181"/>
              </p:ext>
            </p:extLst>
          </p:nvPr>
        </p:nvGraphicFramePr>
        <p:xfrm>
          <a:off x="4538133" y="2162175"/>
          <a:ext cx="3314700" cy="638175"/>
        </p:xfrm>
        <a:graphic>
          <a:graphicData uri="http://schemas.openxmlformats.org/drawingml/2006/table">
            <a:tbl>
              <a:tblPr/>
              <a:tblGrid>
                <a:gridCol w="876300">
                  <a:extLst>
                    <a:ext uri="{9D8B030D-6E8A-4147-A177-3AD203B41FA5}">
                      <a16:colId xmlns:a16="http://schemas.microsoft.com/office/drawing/2014/main" val="2969197764"/>
                    </a:ext>
                  </a:extLst>
                </a:gridCol>
                <a:gridCol w="609600">
                  <a:extLst>
                    <a:ext uri="{9D8B030D-6E8A-4147-A177-3AD203B41FA5}">
                      <a16:colId xmlns:a16="http://schemas.microsoft.com/office/drawing/2014/main" val="2802001190"/>
                    </a:ext>
                  </a:extLst>
                </a:gridCol>
                <a:gridCol w="609600">
                  <a:extLst>
                    <a:ext uri="{9D8B030D-6E8A-4147-A177-3AD203B41FA5}">
                      <a16:colId xmlns:a16="http://schemas.microsoft.com/office/drawing/2014/main" val="582984189"/>
                    </a:ext>
                  </a:extLst>
                </a:gridCol>
                <a:gridCol w="609600">
                  <a:extLst>
                    <a:ext uri="{9D8B030D-6E8A-4147-A177-3AD203B41FA5}">
                      <a16:colId xmlns:a16="http://schemas.microsoft.com/office/drawing/2014/main" val="1994246446"/>
                    </a:ext>
                  </a:extLst>
                </a:gridCol>
                <a:gridCol w="609600">
                  <a:extLst>
                    <a:ext uri="{9D8B030D-6E8A-4147-A177-3AD203B41FA5}">
                      <a16:colId xmlns:a16="http://schemas.microsoft.com/office/drawing/2014/main" val="3301736731"/>
                    </a:ext>
                  </a:extLst>
                </a:gridCol>
              </a:tblGrid>
              <a:tr h="209550">
                <a:tc>
                  <a:txBody>
                    <a:bodyPr/>
                    <a:lstStyle/>
                    <a:p>
                      <a:pPr algn="l" fontAlgn="b"/>
                      <a:endParaRPr lang="en-US" sz="1100" b="1" i="0" u="none" strike="noStrike">
                        <a:solidFill>
                          <a:srgbClr val="000000"/>
                        </a:solidFill>
                        <a:effectLst/>
                        <a:latin typeface="Segoe UI" panose="020B0502040204020203" pitchFamily="34" charset="0"/>
                      </a:endParaRPr>
                    </a:p>
                  </a:txBody>
                  <a:tcPr marL="9525" marR="9525" marT="9525" marB="0" anchor="b">
                    <a:lnL>
                      <a:noFill/>
                    </a:lnL>
                    <a:lnR>
                      <a:noFill/>
                    </a:lnR>
                    <a:lnT>
                      <a:noFill/>
                    </a:lnT>
                    <a:lnB>
                      <a:noFill/>
                    </a:lnB>
                  </a:tcPr>
                </a:tc>
                <a:tc gridSpan="2">
                  <a:txBody>
                    <a:bodyPr/>
                    <a:lstStyle/>
                    <a:p>
                      <a:pPr algn="ctr" fontAlgn="b"/>
                      <a:r>
                        <a:rPr lang="en-US" sz="1100" b="1" i="0" u="none" strike="noStrike">
                          <a:solidFill>
                            <a:srgbClr val="000000"/>
                          </a:solidFill>
                          <a:effectLst/>
                          <a:latin typeface="Segoe UI" panose="020B0502040204020203" pitchFamily="34" charset="0"/>
                        </a:rPr>
                        <a:t>A</a:t>
                      </a:r>
                    </a:p>
                  </a:txBody>
                  <a:tcPr marL="9525" marR="9525" marT="9525" marB="0" anchor="b">
                    <a:lnL>
                      <a:noFill/>
                    </a:lnL>
                    <a:lnR>
                      <a:noFill/>
                    </a:lnR>
                    <a:lnT>
                      <a:noFill/>
                    </a:lnT>
                    <a:lnB>
                      <a:noFill/>
                    </a:lnB>
                  </a:tcPr>
                </a:tc>
                <a:tc hMerge="1">
                  <a:txBody>
                    <a:bodyPr/>
                    <a:lstStyle/>
                    <a:p>
                      <a:endParaRPr lang="en-US"/>
                    </a:p>
                  </a:txBody>
                  <a:tcPr/>
                </a:tc>
                <a:tc gridSpan="2">
                  <a:txBody>
                    <a:bodyPr/>
                    <a:lstStyle/>
                    <a:p>
                      <a:pPr algn="ctr" fontAlgn="b"/>
                      <a:r>
                        <a:rPr lang="en-US" sz="1100" b="1" i="0" u="none" strike="noStrike">
                          <a:solidFill>
                            <a:srgbClr val="000000"/>
                          </a:solidFill>
                          <a:effectLst/>
                          <a:latin typeface="Segoe UI" panose="020B0502040204020203" pitchFamily="34" charset="0"/>
                        </a:rPr>
                        <a:t>B</a:t>
                      </a:r>
                    </a:p>
                  </a:txBody>
                  <a:tcPr marL="9525" marR="9525" marT="9525"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452616026"/>
                  </a:ext>
                </a:extLst>
              </a:tr>
              <a:tr h="219075">
                <a:tc>
                  <a:txBody>
                    <a:bodyPr/>
                    <a:lstStyle/>
                    <a:p>
                      <a:pPr algn="ctr" fontAlgn="b"/>
                      <a:r>
                        <a:rPr lang="en-US" sz="1100" b="1" i="0" u="none" strike="noStrike">
                          <a:solidFill>
                            <a:srgbClr val="000000"/>
                          </a:solidFill>
                          <a:effectLst/>
                          <a:latin typeface="Segoe UI" panose="020B0502040204020203" pitchFamily="34" charset="0"/>
                        </a:rPr>
                        <a:t>Sample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096629"/>
                  </a:ext>
                </a:extLst>
              </a:tr>
              <a:tr h="209550">
                <a:tc>
                  <a:txBody>
                    <a:bodyPr/>
                    <a:lstStyle/>
                    <a:p>
                      <a:pPr algn="l" fontAlgn="b"/>
                      <a:r>
                        <a:rPr lang="en-US" sz="1100" b="1" i="0" u="none" strike="noStrike" dirty="0">
                          <a:solidFill>
                            <a:srgbClr val="000000"/>
                          </a:solidFill>
                          <a:effectLst/>
                          <a:latin typeface="Segoe UI" panose="020B0502040204020203" pitchFamily="34" charset="0"/>
                        </a:rPr>
                        <a:t>xxx</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27622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45.29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33361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Segoe UI" panose="020B0502040204020203" pitchFamily="34" charset="0"/>
                        </a:rPr>
                        <a:t>54.7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73689692"/>
                  </a:ext>
                </a:extLst>
              </a:tr>
            </a:tbl>
          </a:graphicData>
        </a:graphic>
      </p:graphicFrame>
      <p:sp>
        <p:nvSpPr>
          <p:cNvPr id="16" name="正方形/長方形 15">
            <a:extLst>
              <a:ext uri="{FF2B5EF4-FFF2-40B4-BE49-F238E27FC236}">
                <a16:creationId xmlns:a16="http://schemas.microsoft.com/office/drawing/2014/main" id="{E8626157-6833-4FE8-BA40-D38E0FF60A36}"/>
              </a:ext>
            </a:extLst>
          </p:cNvPr>
          <p:cNvSpPr/>
          <p:nvPr/>
        </p:nvSpPr>
        <p:spPr>
          <a:xfrm>
            <a:off x="3660182" y="6130852"/>
            <a:ext cx="5359170" cy="338554"/>
          </a:xfrm>
          <a:prstGeom prst="rect">
            <a:avLst/>
          </a:prstGeom>
        </p:spPr>
        <p:txBody>
          <a:bodyPr wrap="square">
            <a:spAutoFit/>
          </a:bodyPr>
          <a:lstStyle/>
          <a:p>
            <a:pPr marL="285750" indent="-285750">
              <a:buFont typeface="Arial" panose="020B0604020202020204" pitchFamily="34" charset="0"/>
              <a:buChar char="•"/>
            </a:pPr>
            <a:r>
              <a:rPr lang="en-US" altLang="ja-JP" sz="1600" b="1" dirty="0">
                <a:solidFill>
                  <a:schemeClr val="accent2">
                    <a:lumMod val="50000"/>
                  </a:schemeClr>
                </a:solidFill>
              </a:rPr>
              <a:t>Compartment B has slightly more (55%) than A</a:t>
            </a:r>
          </a:p>
        </p:txBody>
      </p:sp>
    </p:spTree>
    <p:extLst>
      <p:ext uri="{BB962C8B-B14F-4D97-AF65-F5344CB8AC3E}">
        <p14:creationId xmlns:p14="http://schemas.microsoft.com/office/powerpoint/2010/main" val="191809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7F5D3-E36F-4AF6-82A3-9056C54E645C}"/>
              </a:ext>
            </a:extLst>
          </p:cNvPr>
          <p:cNvSpPr>
            <a:spLocks noGrp="1"/>
          </p:cNvSpPr>
          <p:nvPr>
            <p:ph type="title"/>
          </p:nvPr>
        </p:nvSpPr>
        <p:spPr/>
        <p:txBody>
          <a:bodyPr>
            <a:normAutofit fontScale="90000"/>
          </a:bodyPr>
          <a:lstStyle/>
          <a:p>
            <a:r>
              <a:rPr lang="en-US" dirty="0"/>
              <a:t>Merged compartment size distribution</a:t>
            </a:r>
          </a:p>
        </p:txBody>
      </p:sp>
      <p:sp>
        <p:nvSpPr>
          <p:cNvPr id="3" name="Rectangle 6">
            <a:extLst>
              <a:ext uri="{FF2B5EF4-FFF2-40B4-BE49-F238E27FC236}">
                <a16:creationId xmlns:a16="http://schemas.microsoft.com/office/drawing/2014/main" id="{F2F9F802-531B-4180-B165-6A9E39C10834}"/>
              </a:ext>
            </a:extLst>
          </p:cNvPr>
          <p:cNvSpPr/>
          <p:nvPr/>
        </p:nvSpPr>
        <p:spPr>
          <a:xfrm>
            <a:off x="77020" y="711183"/>
            <a:ext cx="8693382" cy="584775"/>
          </a:xfrm>
          <a:prstGeom prst="rect">
            <a:avLst/>
          </a:prstGeom>
        </p:spPr>
        <p:txBody>
          <a:bodyPr wrap="square">
            <a:spAutoFit/>
          </a:bodyPr>
          <a:lstStyle/>
          <a:p>
            <a:pPr marL="285750" indent="-285750">
              <a:spcAft>
                <a:spcPts val="600"/>
              </a:spcAft>
              <a:buFont typeface="Arial" panose="020B0604020202020204" pitchFamily="34" charset="0"/>
              <a:buChar char="•"/>
            </a:pPr>
            <a:r>
              <a:rPr lang="en-US" altLang="ja-JP" sz="1600" b="1" dirty="0"/>
              <a:t>Continuous compartments were merged. Distribution merged compartment size were compared.</a:t>
            </a:r>
          </a:p>
        </p:txBody>
      </p:sp>
      <p:pic>
        <p:nvPicPr>
          <p:cNvPr id="5" name="図 4">
            <a:extLst>
              <a:ext uri="{FF2B5EF4-FFF2-40B4-BE49-F238E27FC236}">
                <a16:creationId xmlns:a16="http://schemas.microsoft.com/office/drawing/2014/main" id="{EA0325B1-746B-49D0-8DF6-060A7299B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9915" y="1295958"/>
            <a:ext cx="4295933" cy="2684958"/>
          </a:xfrm>
          <a:prstGeom prst="rect">
            <a:avLst/>
          </a:prstGeom>
        </p:spPr>
      </p:pic>
      <p:pic>
        <p:nvPicPr>
          <p:cNvPr id="7" name="図 6">
            <a:extLst>
              <a:ext uri="{FF2B5EF4-FFF2-40B4-BE49-F238E27FC236}">
                <a16:creationId xmlns:a16="http://schemas.microsoft.com/office/drawing/2014/main" id="{EE331FCB-AA05-42C5-9A7D-2E8BD6E6DA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1" y="3993291"/>
            <a:ext cx="4337998" cy="2711249"/>
          </a:xfrm>
          <a:prstGeom prst="rect">
            <a:avLst/>
          </a:prstGeom>
        </p:spPr>
      </p:pic>
      <p:sp>
        <p:nvSpPr>
          <p:cNvPr id="8" name="テキスト ボックス 7">
            <a:extLst>
              <a:ext uri="{FF2B5EF4-FFF2-40B4-BE49-F238E27FC236}">
                <a16:creationId xmlns:a16="http://schemas.microsoft.com/office/drawing/2014/main" id="{349F8726-EA24-4E4E-9714-2DF2A25DF53B}"/>
              </a:ext>
            </a:extLst>
          </p:cNvPr>
          <p:cNvSpPr txBox="1"/>
          <p:nvPr/>
        </p:nvSpPr>
        <p:spPr>
          <a:xfrm>
            <a:off x="1139337" y="1308333"/>
            <a:ext cx="2500172" cy="338554"/>
          </a:xfrm>
          <a:prstGeom prst="rect">
            <a:avLst/>
          </a:prstGeom>
          <a:noFill/>
        </p:spPr>
        <p:txBody>
          <a:bodyPr wrap="none" rtlCol="0">
            <a:spAutoFit/>
          </a:bodyPr>
          <a:lstStyle/>
          <a:p>
            <a:pPr algn="r"/>
            <a:r>
              <a:rPr lang="en-US" sz="1600" b="1" dirty="0">
                <a:solidFill>
                  <a:schemeClr val="accent6">
                    <a:lumMod val="50000"/>
                  </a:schemeClr>
                </a:solidFill>
              </a:rPr>
              <a:t>40kb resolution analysis</a:t>
            </a:r>
          </a:p>
        </p:txBody>
      </p:sp>
      <p:sp>
        <p:nvSpPr>
          <p:cNvPr id="9" name="テキスト ボックス 8">
            <a:extLst>
              <a:ext uri="{FF2B5EF4-FFF2-40B4-BE49-F238E27FC236}">
                <a16:creationId xmlns:a16="http://schemas.microsoft.com/office/drawing/2014/main" id="{0A2CA956-9E31-4FDF-9820-A86FD4327A0E}"/>
              </a:ext>
            </a:extLst>
          </p:cNvPr>
          <p:cNvSpPr txBox="1"/>
          <p:nvPr/>
        </p:nvSpPr>
        <p:spPr>
          <a:xfrm>
            <a:off x="1020714" y="3812064"/>
            <a:ext cx="2618795" cy="338554"/>
          </a:xfrm>
          <a:prstGeom prst="rect">
            <a:avLst/>
          </a:prstGeom>
          <a:noFill/>
        </p:spPr>
        <p:txBody>
          <a:bodyPr wrap="none" rtlCol="0">
            <a:spAutoFit/>
          </a:bodyPr>
          <a:lstStyle/>
          <a:p>
            <a:pPr algn="r"/>
            <a:r>
              <a:rPr lang="en-US" sz="1600" b="1" dirty="0">
                <a:solidFill>
                  <a:schemeClr val="accent6">
                    <a:lumMod val="50000"/>
                  </a:schemeClr>
                </a:solidFill>
              </a:rPr>
              <a:t>200kb resolution analysis</a:t>
            </a:r>
          </a:p>
        </p:txBody>
      </p:sp>
      <p:sp>
        <p:nvSpPr>
          <p:cNvPr id="10" name="正方形/長方形 9">
            <a:extLst>
              <a:ext uri="{FF2B5EF4-FFF2-40B4-BE49-F238E27FC236}">
                <a16:creationId xmlns:a16="http://schemas.microsoft.com/office/drawing/2014/main" id="{9F9EB758-8122-419A-973F-913D88ECFBDC}"/>
              </a:ext>
            </a:extLst>
          </p:cNvPr>
          <p:cNvSpPr/>
          <p:nvPr/>
        </p:nvSpPr>
        <p:spPr>
          <a:xfrm>
            <a:off x="0" y="6339695"/>
            <a:ext cx="5359170" cy="338554"/>
          </a:xfrm>
          <a:prstGeom prst="rect">
            <a:avLst/>
          </a:prstGeom>
        </p:spPr>
        <p:txBody>
          <a:bodyPr wrap="square">
            <a:spAutoFit/>
          </a:bodyPr>
          <a:lstStyle/>
          <a:p>
            <a:pPr marL="285750" indent="-285750">
              <a:buFont typeface="Arial" panose="020B0604020202020204" pitchFamily="34" charset="0"/>
              <a:buChar char="•"/>
            </a:pPr>
            <a:r>
              <a:rPr lang="en-US" altLang="ja-JP" sz="1600" b="1" dirty="0">
                <a:solidFill>
                  <a:schemeClr val="accent2">
                    <a:lumMod val="50000"/>
                  </a:schemeClr>
                </a:solidFill>
              </a:rPr>
              <a:t>Average merged compartment size are 1.4~2Mb</a:t>
            </a:r>
          </a:p>
        </p:txBody>
      </p:sp>
      <p:graphicFrame>
        <p:nvGraphicFramePr>
          <p:cNvPr id="12" name="表 11">
            <a:extLst>
              <a:ext uri="{FF2B5EF4-FFF2-40B4-BE49-F238E27FC236}">
                <a16:creationId xmlns:a16="http://schemas.microsoft.com/office/drawing/2014/main" id="{2D612D7D-20B6-47DB-AA69-0D754224BFAF}"/>
              </a:ext>
            </a:extLst>
          </p:cNvPr>
          <p:cNvGraphicFramePr>
            <a:graphicFrameLocks noGrp="1"/>
          </p:cNvGraphicFramePr>
          <p:nvPr>
            <p:extLst>
              <p:ext uri="{D42A27DB-BD31-4B8C-83A1-F6EECF244321}">
                <p14:modId xmlns:p14="http://schemas.microsoft.com/office/powerpoint/2010/main" val="3699566974"/>
              </p:ext>
            </p:extLst>
          </p:nvPr>
        </p:nvGraphicFramePr>
        <p:xfrm>
          <a:off x="397811" y="1765205"/>
          <a:ext cx="4025900" cy="638175"/>
        </p:xfrm>
        <a:graphic>
          <a:graphicData uri="http://schemas.openxmlformats.org/drawingml/2006/table">
            <a:tbl>
              <a:tblPr/>
              <a:tblGrid>
                <a:gridCol w="877684">
                  <a:extLst>
                    <a:ext uri="{9D8B030D-6E8A-4147-A177-3AD203B41FA5}">
                      <a16:colId xmlns:a16="http://schemas.microsoft.com/office/drawing/2014/main" val="3985717423"/>
                    </a:ext>
                  </a:extLst>
                </a:gridCol>
                <a:gridCol w="352982">
                  <a:extLst>
                    <a:ext uri="{9D8B030D-6E8A-4147-A177-3AD203B41FA5}">
                      <a16:colId xmlns:a16="http://schemas.microsoft.com/office/drawing/2014/main" val="272847831"/>
                    </a:ext>
                  </a:extLst>
                </a:gridCol>
                <a:gridCol w="610563">
                  <a:extLst>
                    <a:ext uri="{9D8B030D-6E8A-4147-A177-3AD203B41FA5}">
                      <a16:colId xmlns:a16="http://schemas.microsoft.com/office/drawing/2014/main" val="1447789998"/>
                    </a:ext>
                  </a:extLst>
                </a:gridCol>
                <a:gridCol w="610563">
                  <a:extLst>
                    <a:ext uri="{9D8B030D-6E8A-4147-A177-3AD203B41FA5}">
                      <a16:colId xmlns:a16="http://schemas.microsoft.com/office/drawing/2014/main" val="3050515147"/>
                    </a:ext>
                  </a:extLst>
                </a:gridCol>
                <a:gridCol w="352982">
                  <a:extLst>
                    <a:ext uri="{9D8B030D-6E8A-4147-A177-3AD203B41FA5}">
                      <a16:colId xmlns:a16="http://schemas.microsoft.com/office/drawing/2014/main" val="2985980627"/>
                    </a:ext>
                  </a:extLst>
                </a:gridCol>
                <a:gridCol w="610563">
                  <a:extLst>
                    <a:ext uri="{9D8B030D-6E8A-4147-A177-3AD203B41FA5}">
                      <a16:colId xmlns:a16="http://schemas.microsoft.com/office/drawing/2014/main" val="1539494945"/>
                    </a:ext>
                  </a:extLst>
                </a:gridCol>
                <a:gridCol w="610563">
                  <a:extLst>
                    <a:ext uri="{9D8B030D-6E8A-4147-A177-3AD203B41FA5}">
                      <a16:colId xmlns:a16="http://schemas.microsoft.com/office/drawing/2014/main" val="837023667"/>
                    </a:ext>
                  </a:extLst>
                </a:gridCol>
              </a:tblGrid>
              <a:tr h="209550">
                <a:tc>
                  <a:txBody>
                    <a:bodyPr/>
                    <a:lstStyle/>
                    <a:p>
                      <a:pPr algn="l" fontAlgn="b"/>
                      <a:endParaRPr lang="en-US" sz="1100" b="0" i="0" u="none" strike="noStrike">
                        <a:solidFill>
                          <a:srgbClr val="000000"/>
                        </a:solidFill>
                        <a:effectLst/>
                        <a:latin typeface="Segoe UI" panose="020B0502040204020203" pitchFamily="34" charset="0"/>
                      </a:endParaRPr>
                    </a:p>
                  </a:txBody>
                  <a:tcPr marL="9525" marR="9525" marT="9525" marB="0" anchor="b">
                    <a:lnL>
                      <a:noFill/>
                    </a:lnL>
                    <a:lnR>
                      <a:noFill/>
                    </a:lnR>
                    <a:lnT>
                      <a:noFill/>
                    </a:lnT>
                    <a:lnB>
                      <a:noFill/>
                    </a:lnB>
                  </a:tcPr>
                </a:tc>
                <a:tc gridSpan="3">
                  <a:txBody>
                    <a:bodyPr/>
                    <a:lstStyle/>
                    <a:p>
                      <a:pPr algn="ctr" fontAlgn="b"/>
                      <a:r>
                        <a:rPr lang="en-US" sz="1100" b="1" i="0" u="none" strike="noStrike">
                          <a:solidFill>
                            <a:srgbClr val="000000"/>
                          </a:solidFill>
                          <a:effectLst/>
                          <a:latin typeface="Segoe UI" panose="020B0502040204020203" pitchFamily="34" charset="0"/>
                        </a:rPr>
                        <a:t>Compartment A</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100" b="1" i="0" u="none" strike="noStrike">
                          <a:solidFill>
                            <a:srgbClr val="000000"/>
                          </a:solidFill>
                          <a:effectLst/>
                          <a:latin typeface="Segoe UI" panose="020B0502040204020203" pitchFamily="34" charset="0"/>
                        </a:rPr>
                        <a:t>Compartment B</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0494865"/>
                  </a:ext>
                </a:extLst>
              </a:tr>
              <a:tr h="219075">
                <a:tc>
                  <a:txBody>
                    <a:bodyPr/>
                    <a:lstStyle/>
                    <a:p>
                      <a:pPr algn="ctr" fontAlgn="b"/>
                      <a:r>
                        <a:rPr lang="en-US" sz="1100" b="1" i="0" u="none" strike="noStrike">
                          <a:solidFill>
                            <a:srgbClr val="000000"/>
                          </a:solidFill>
                          <a:effectLst/>
                          <a:latin typeface="Segoe UI" panose="020B0502040204020203" pitchFamily="34" charset="0"/>
                        </a:rPr>
                        <a:t>Sample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Average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Average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5379656"/>
                  </a:ext>
                </a:extLst>
              </a:tr>
              <a:tr h="209550">
                <a:tc>
                  <a:txBody>
                    <a:bodyPr/>
                    <a:lstStyle/>
                    <a:p>
                      <a:pPr algn="l" fontAlgn="b"/>
                      <a:r>
                        <a:rPr lang="en-US" sz="1100" b="1" i="0" u="none" strike="noStrike" dirty="0">
                          <a:solidFill>
                            <a:srgbClr val="000000"/>
                          </a:solidFill>
                          <a:effectLst/>
                          <a:latin typeface="Segoe UI" panose="020B0502040204020203" pitchFamily="34" charset="0"/>
                        </a:rPr>
                        <a:t>xxx</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622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960000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1776334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619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1360000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Segoe UI" panose="020B0502040204020203" pitchFamily="34" charset="0"/>
                        </a:rPr>
                        <a:t>2155800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62099944"/>
                  </a:ext>
                </a:extLst>
              </a:tr>
            </a:tbl>
          </a:graphicData>
        </a:graphic>
      </p:graphicFrame>
      <p:graphicFrame>
        <p:nvGraphicFramePr>
          <p:cNvPr id="13" name="表 12">
            <a:extLst>
              <a:ext uri="{FF2B5EF4-FFF2-40B4-BE49-F238E27FC236}">
                <a16:creationId xmlns:a16="http://schemas.microsoft.com/office/drawing/2014/main" id="{52510535-480F-467D-BAE3-37CF5CC4F6CE}"/>
              </a:ext>
            </a:extLst>
          </p:cNvPr>
          <p:cNvGraphicFramePr>
            <a:graphicFrameLocks noGrp="1"/>
          </p:cNvGraphicFramePr>
          <p:nvPr>
            <p:extLst>
              <p:ext uri="{D42A27DB-BD31-4B8C-83A1-F6EECF244321}">
                <p14:modId xmlns:p14="http://schemas.microsoft.com/office/powerpoint/2010/main" val="200235876"/>
              </p:ext>
            </p:extLst>
          </p:nvPr>
        </p:nvGraphicFramePr>
        <p:xfrm>
          <a:off x="376473" y="4178921"/>
          <a:ext cx="4025900" cy="638175"/>
        </p:xfrm>
        <a:graphic>
          <a:graphicData uri="http://schemas.openxmlformats.org/drawingml/2006/table">
            <a:tbl>
              <a:tblPr/>
              <a:tblGrid>
                <a:gridCol w="877684">
                  <a:extLst>
                    <a:ext uri="{9D8B030D-6E8A-4147-A177-3AD203B41FA5}">
                      <a16:colId xmlns:a16="http://schemas.microsoft.com/office/drawing/2014/main" val="841165579"/>
                    </a:ext>
                  </a:extLst>
                </a:gridCol>
                <a:gridCol w="352982">
                  <a:extLst>
                    <a:ext uri="{9D8B030D-6E8A-4147-A177-3AD203B41FA5}">
                      <a16:colId xmlns:a16="http://schemas.microsoft.com/office/drawing/2014/main" val="2138295512"/>
                    </a:ext>
                  </a:extLst>
                </a:gridCol>
                <a:gridCol w="610563">
                  <a:extLst>
                    <a:ext uri="{9D8B030D-6E8A-4147-A177-3AD203B41FA5}">
                      <a16:colId xmlns:a16="http://schemas.microsoft.com/office/drawing/2014/main" val="1863156453"/>
                    </a:ext>
                  </a:extLst>
                </a:gridCol>
                <a:gridCol w="610563">
                  <a:extLst>
                    <a:ext uri="{9D8B030D-6E8A-4147-A177-3AD203B41FA5}">
                      <a16:colId xmlns:a16="http://schemas.microsoft.com/office/drawing/2014/main" val="1028389039"/>
                    </a:ext>
                  </a:extLst>
                </a:gridCol>
                <a:gridCol w="352982">
                  <a:extLst>
                    <a:ext uri="{9D8B030D-6E8A-4147-A177-3AD203B41FA5}">
                      <a16:colId xmlns:a16="http://schemas.microsoft.com/office/drawing/2014/main" val="3293248440"/>
                    </a:ext>
                  </a:extLst>
                </a:gridCol>
                <a:gridCol w="610563">
                  <a:extLst>
                    <a:ext uri="{9D8B030D-6E8A-4147-A177-3AD203B41FA5}">
                      <a16:colId xmlns:a16="http://schemas.microsoft.com/office/drawing/2014/main" val="3236707801"/>
                    </a:ext>
                  </a:extLst>
                </a:gridCol>
                <a:gridCol w="610563">
                  <a:extLst>
                    <a:ext uri="{9D8B030D-6E8A-4147-A177-3AD203B41FA5}">
                      <a16:colId xmlns:a16="http://schemas.microsoft.com/office/drawing/2014/main" val="3331544135"/>
                    </a:ext>
                  </a:extLst>
                </a:gridCol>
              </a:tblGrid>
              <a:tr h="209550">
                <a:tc>
                  <a:txBody>
                    <a:bodyPr/>
                    <a:lstStyle/>
                    <a:p>
                      <a:pPr algn="l" fontAlgn="b"/>
                      <a:endParaRPr lang="en-US" sz="1100" b="0" i="0" u="none" strike="noStrike">
                        <a:solidFill>
                          <a:srgbClr val="000000"/>
                        </a:solidFill>
                        <a:effectLst/>
                        <a:latin typeface="Segoe UI" panose="020B0502040204020203" pitchFamily="34" charset="0"/>
                      </a:endParaRPr>
                    </a:p>
                  </a:txBody>
                  <a:tcPr marL="9525" marR="9525" marT="9525" marB="0" anchor="b">
                    <a:lnL>
                      <a:noFill/>
                    </a:lnL>
                    <a:lnR>
                      <a:noFill/>
                    </a:lnR>
                    <a:lnT>
                      <a:noFill/>
                    </a:lnT>
                    <a:lnB>
                      <a:noFill/>
                    </a:lnB>
                  </a:tcPr>
                </a:tc>
                <a:tc gridSpan="3">
                  <a:txBody>
                    <a:bodyPr/>
                    <a:lstStyle/>
                    <a:p>
                      <a:pPr algn="ctr" fontAlgn="b"/>
                      <a:r>
                        <a:rPr lang="en-US" sz="1100" b="1" i="0" u="none" strike="noStrike">
                          <a:solidFill>
                            <a:srgbClr val="000000"/>
                          </a:solidFill>
                          <a:effectLst/>
                          <a:latin typeface="Segoe UI" panose="020B0502040204020203" pitchFamily="34" charset="0"/>
                        </a:rPr>
                        <a:t>Compartment A</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100" b="1" i="0" u="none" strike="noStrike">
                          <a:solidFill>
                            <a:srgbClr val="000000"/>
                          </a:solidFill>
                          <a:effectLst/>
                          <a:latin typeface="Segoe UI" panose="020B0502040204020203" pitchFamily="34" charset="0"/>
                        </a:rPr>
                        <a:t>Compartment B</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0768380"/>
                  </a:ext>
                </a:extLst>
              </a:tr>
              <a:tr h="219075">
                <a:tc>
                  <a:txBody>
                    <a:bodyPr/>
                    <a:lstStyle/>
                    <a:p>
                      <a:pPr algn="ctr" fontAlgn="b"/>
                      <a:r>
                        <a:rPr lang="en-US" sz="1100" b="1" i="0" u="none" strike="noStrike">
                          <a:solidFill>
                            <a:srgbClr val="000000"/>
                          </a:solidFill>
                          <a:effectLst/>
                          <a:latin typeface="Segoe UI" panose="020B0502040204020203" pitchFamily="34" charset="0"/>
                        </a:rPr>
                        <a:t>Sample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Average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Average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3323041"/>
                  </a:ext>
                </a:extLst>
              </a:tr>
              <a:tr h="209550">
                <a:tc>
                  <a:txBody>
                    <a:bodyPr/>
                    <a:lstStyle/>
                    <a:p>
                      <a:pPr algn="l" fontAlgn="b"/>
                      <a:r>
                        <a:rPr lang="en-US" sz="1100" b="1" i="0" u="none" strike="noStrike" dirty="0">
                          <a:solidFill>
                            <a:srgbClr val="000000"/>
                          </a:solidFill>
                          <a:effectLst/>
                          <a:latin typeface="Segoe UI" panose="020B0502040204020203" pitchFamily="34" charset="0"/>
                        </a:rPr>
                        <a:t>xxx</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750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800000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1532800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780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1000000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Segoe UI" panose="020B0502040204020203" pitchFamily="34" charset="0"/>
                        </a:rPr>
                        <a:t>1688718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15900932"/>
                  </a:ext>
                </a:extLst>
              </a:tr>
            </a:tbl>
          </a:graphicData>
        </a:graphic>
      </p:graphicFrame>
    </p:spTree>
    <p:extLst>
      <p:ext uri="{BB962C8B-B14F-4D97-AF65-F5344CB8AC3E}">
        <p14:creationId xmlns:p14="http://schemas.microsoft.com/office/powerpoint/2010/main" val="144662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92EBC-95A2-4A8D-8A84-20A35C38DE20}"/>
              </a:ext>
            </a:extLst>
          </p:cNvPr>
          <p:cNvSpPr>
            <a:spLocks noGrp="1"/>
          </p:cNvSpPr>
          <p:nvPr>
            <p:ph type="title"/>
          </p:nvPr>
        </p:nvSpPr>
        <p:spPr/>
        <p:txBody>
          <a:bodyPr/>
          <a:lstStyle/>
          <a:p>
            <a:r>
              <a:rPr lang="en-US" dirty="0"/>
              <a:t>Compartment switch</a:t>
            </a:r>
          </a:p>
        </p:txBody>
      </p:sp>
      <p:sp>
        <p:nvSpPr>
          <p:cNvPr id="4" name="Rectangle 6">
            <a:extLst>
              <a:ext uri="{FF2B5EF4-FFF2-40B4-BE49-F238E27FC236}">
                <a16:creationId xmlns:a16="http://schemas.microsoft.com/office/drawing/2014/main" id="{42373628-D7BE-40E3-9EF3-8C4D1647A1BF}"/>
              </a:ext>
            </a:extLst>
          </p:cNvPr>
          <p:cNvSpPr/>
          <p:nvPr/>
        </p:nvSpPr>
        <p:spPr>
          <a:xfrm>
            <a:off x="77020" y="711183"/>
            <a:ext cx="8693382" cy="584775"/>
          </a:xfrm>
          <a:prstGeom prst="rect">
            <a:avLst/>
          </a:prstGeom>
        </p:spPr>
        <p:txBody>
          <a:bodyPr wrap="square">
            <a:spAutoFit/>
          </a:bodyPr>
          <a:lstStyle/>
          <a:p>
            <a:pPr marL="285750" indent="-285750">
              <a:spcAft>
                <a:spcPts val="600"/>
              </a:spcAft>
              <a:buFont typeface="Arial" panose="020B0604020202020204" pitchFamily="34" charset="0"/>
              <a:buChar char="•"/>
            </a:pPr>
            <a:r>
              <a:rPr lang="en-US" altLang="ja-JP" sz="1600" b="1" dirty="0"/>
              <a:t>Compartment difference between merged Hi-C matrices, </a:t>
            </a:r>
            <a:r>
              <a:rPr lang="en-US" altLang="ja-JP" sz="1600" b="1" dirty="0">
                <a:solidFill>
                  <a:srgbClr val="FF0000"/>
                </a:solidFill>
              </a:rPr>
              <a:t>xxx</a:t>
            </a:r>
            <a:r>
              <a:rPr lang="en-US" altLang="ja-JP" sz="1600" b="1" dirty="0"/>
              <a:t> and </a:t>
            </a:r>
            <a:r>
              <a:rPr lang="en-US" altLang="ja-JP" sz="1600" b="1" dirty="0">
                <a:solidFill>
                  <a:srgbClr val="FF0000"/>
                </a:solidFill>
              </a:rPr>
              <a:t>xxx</a:t>
            </a:r>
            <a:r>
              <a:rPr lang="en-US" altLang="ja-JP" sz="1600" b="1" dirty="0"/>
              <a:t> were compared. Continuous region were merged and compared size distribution.</a:t>
            </a:r>
          </a:p>
        </p:txBody>
      </p:sp>
      <p:sp>
        <p:nvSpPr>
          <p:cNvPr id="5" name="テキスト ボックス 4">
            <a:extLst>
              <a:ext uri="{FF2B5EF4-FFF2-40B4-BE49-F238E27FC236}">
                <a16:creationId xmlns:a16="http://schemas.microsoft.com/office/drawing/2014/main" id="{CCFDBD26-96D9-40AE-8FBA-873F80B356CE}"/>
              </a:ext>
            </a:extLst>
          </p:cNvPr>
          <p:cNvSpPr txBox="1"/>
          <p:nvPr/>
        </p:nvSpPr>
        <p:spPr>
          <a:xfrm>
            <a:off x="1507455" y="1518224"/>
            <a:ext cx="1508042" cy="307777"/>
          </a:xfrm>
          <a:prstGeom prst="rect">
            <a:avLst/>
          </a:prstGeom>
          <a:noFill/>
        </p:spPr>
        <p:txBody>
          <a:bodyPr wrap="none" rtlCol="0">
            <a:spAutoFit/>
          </a:bodyPr>
          <a:lstStyle/>
          <a:p>
            <a:r>
              <a:rPr lang="en-US" sz="1400" b="1" dirty="0">
                <a:solidFill>
                  <a:schemeClr val="accent6">
                    <a:lumMod val="50000"/>
                  </a:schemeClr>
                </a:solidFill>
              </a:rPr>
              <a:t>40kb resolution</a:t>
            </a:r>
          </a:p>
        </p:txBody>
      </p:sp>
      <p:sp>
        <p:nvSpPr>
          <p:cNvPr id="6" name="テキスト ボックス 5">
            <a:extLst>
              <a:ext uri="{FF2B5EF4-FFF2-40B4-BE49-F238E27FC236}">
                <a16:creationId xmlns:a16="http://schemas.microsoft.com/office/drawing/2014/main" id="{7713911D-96C3-4988-9FEA-1F69E0FA79E8}"/>
              </a:ext>
            </a:extLst>
          </p:cNvPr>
          <p:cNvSpPr txBox="1"/>
          <p:nvPr/>
        </p:nvSpPr>
        <p:spPr>
          <a:xfrm>
            <a:off x="6025911" y="1518224"/>
            <a:ext cx="1610634" cy="307777"/>
          </a:xfrm>
          <a:prstGeom prst="rect">
            <a:avLst/>
          </a:prstGeom>
          <a:noFill/>
        </p:spPr>
        <p:txBody>
          <a:bodyPr wrap="none" rtlCol="0">
            <a:spAutoFit/>
          </a:bodyPr>
          <a:lstStyle/>
          <a:p>
            <a:r>
              <a:rPr lang="en-US" sz="1400" b="1" dirty="0">
                <a:solidFill>
                  <a:schemeClr val="accent6">
                    <a:lumMod val="50000"/>
                  </a:schemeClr>
                </a:solidFill>
              </a:rPr>
              <a:t>200kb resolution</a:t>
            </a:r>
          </a:p>
        </p:txBody>
      </p:sp>
      <p:cxnSp>
        <p:nvCxnSpPr>
          <p:cNvPr id="7" name="直線コネクタ 6">
            <a:extLst>
              <a:ext uri="{FF2B5EF4-FFF2-40B4-BE49-F238E27FC236}">
                <a16:creationId xmlns:a16="http://schemas.microsoft.com/office/drawing/2014/main" id="{71996B8B-BCFB-4FFB-9456-D53970A68368}"/>
              </a:ext>
            </a:extLst>
          </p:cNvPr>
          <p:cNvCxnSpPr>
            <a:cxnSpLocks/>
          </p:cNvCxnSpPr>
          <p:nvPr/>
        </p:nvCxnSpPr>
        <p:spPr>
          <a:xfrm flipH="1">
            <a:off x="150629" y="1854815"/>
            <a:ext cx="4412906"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6CB852E1-4917-480B-B3B7-72A902AFEE7C}"/>
              </a:ext>
            </a:extLst>
          </p:cNvPr>
          <p:cNvCxnSpPr>
            <a:cxnSpLocks/>
          </p:cNvCxnSpPr>
          <p:nvPr/>
        </p:nvCxnSpPr>
        <p:spPr>
          <a:xfrm flipH="1">
            <a:off x="4731094" y="1854815"/>
            <a:ext cx="4048839"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9C218780-030A-48A7-939C-84C1130BED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5491" y="1918186"/>
            <a:ext cx="1588607" cy="2836800"/>
          </a:xfrm>
          <a:prstGeom prst="rect">
            <a:avLst/>
          </a:prstGeom>
        </p:spPr>
      </p:pic>
      <p:pic>
        <p:nvPicPr>
          <p:cNvPr id="10" name="図 9">
            <a:extLst>
              <a:ext uri="{FF2B5EF4-FFF2-40B4-BE49-F238E27FC236}">
                <a16:creationId xmlns:a16="http://schemas.microsoft.com/office/drawing/2014/main" id="{20DB075F-270E-42BF-8E57-784BC3FB12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334" y="1918186"/>
            <a:ext cx="1588053" cy="2835808"/>
          </a:xfrm>
          <a:prstGeom prst="rect">
            <a:avLst/>
          </a:prstGeom>
        </p:spPr>
      </p:pic>
      <p:pic>
        <p:nvPicPr>
          <p:cNvPr id="11" name="図 10">
            <a:extLst>
              <a:ext uri="{FF2B5EF4-FFF2-40B4-BE49-F238E27FC236}">
                <a16:creationId xmlns:a16="http://schemas.microsoft.com/office/drawing/2014/main" id="{145FE7E0-9A54-4872-88B0-5BF5D9AAC6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0092" y="1918186"/>
            <a:ext cx="2178417" cy="2723022"/>
          </a:xfrm>
          <a:prstGeom prst="rect">
            <a:avLst/>
          </a:prstGeom>
        </p:spPr>
      </p:pic>
      <p:pic>
        <p:nvPicPr>
          <p:cNvPr id="12" name="図 11">
            <a:extLst>
              <a:ext uri="{FF2B5EF4-FFF2-40B4-BE49-F238E27FC236}">
                <a16:creationId xmlns:a16="http://schemas.microsoft.com/office/drawing/2014/main" id="{74CB3D9E-F87A-446A-8F97-927F32BE8B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3123" y="1918186"/>
            <a:ext cx="2177279" cy="2721598"/>
          </a:xfrm>
          <a:prstGeom prst="rect">
            <a:avLst/>
          </a:prstGeom>
        </p:spPr>
      </p:pic>
      <p:graphicFrame>
        <p:nvGraphicFramePr>
          <p:cNvPr id="19" name="表 18">
            <a:extLst>
              <a:ext uri="{FF2B5EF4-FFF2-40B4-BE49-F238E27FC236}">
                <a16:creationId xmlns:a16="http://schemas.microsoft.com/office/drawing/2014/main" id="{EF617B78-7657-4356-8B06-7AB1179AC4C5}"/>
              </a:ext>
            </a:extLst>
          </p:cNvPr>
          <p:cNvGraphicFramePr>
            <a:graphicFrameLocks noGrp="1"/>
          </p:cNvGraphicFramePr>
          <p:nvPr>
            <p:extLst>
              <p:ext uri="{D42A27DB-BD31-4B8C-83A1-F6EECF244321}">
                <p14:modId xmlns:p14="http://schemas.microsoft.com/office/powerpoint/2010/main" val="4058141444"/>
              </p:ext>
            </p:extLst>
          </p:nvPr>
        </p:nvGraphicFramePr>
        <p:xfrm>
          <a:off x="6392712" y="4703154"/>
          <a:ext cx="2578100" cy="1057275"/>
        </p:xfrm>
        <a:graphic>
          <a:graphicData uri="http://schemas.openxmlformats.org/drawingml/2006/table">
            <a:tbl>
              <a:tblPr/>
              <a:tblGrid>
                <a:gridCol w="570096">
                  <a:extLst>
                    <a:ext uri="{9D8B030D-6E8A-4147-A177-3AD203B41FA5}">
                      <a16:colId xmlns:a16="http://schemas.microsoft.com/office/drawing/2014/main" val="386392251"/>
                    </a:ext>
                  </a:extLst>
                </a:gridCol>
                <a:gridCol w="354726">
                  <a:extLst>
                    <a:ext uri="{9D8B030D-6E8A-4147-A177-3AD203B41FA5}">
                      <a16:colId xmlns:a16="http://schemas.microsoft.com/office/drawing/2014/main" val="785691329"/>
                    </a:ext>
                  </a:extLst>
                </a:gridCol>
                <a:gridCol w="826639">
                  <a:extLst>
                    <a:ext uri="{9D8B030D-6E8A-4147-A177-3AD203B41FA5}">
                      <a16:colId xmlns:a16="http://schemas.microsoft.com/office/drawing/2014/main" val="232571677"/>
                    </a:ext>
                  </a:extLst>
                </a:gridCol>
                <a:gridCol w="826639">
                  <a:extLst>
                    <a:ext uri="{9D8B030D-6E8A-4147-A177-3AD203B41FA5}">
                      <a16:colId xmlns:a16="http://schemas.microsoft.com/office/drawing/2014/main" val="4001839608"/>
                    </a:ext>
                  </a:extLst>
                </a:gridCol>
              </a:tblGrid>
              <a:tr h="219075">
                <a:tc>
                  <a:txBody>
                    <a:bodyPr/>
                    <a:lstStyle/>
                    <a:p>
                      <a:pPr algn="ctr" fontAlgn="b"/>
                      <a:r>
                        <a:rPr lang="en-US" sz="1100" b="1" i="0" u="none" strike="noStrike">
                          <a:solidFill>
                            <a:srgbClr val="000000"/>
                          </a:solidFill>
                          <a:effectLst/>
                          <a:latin typeface="Segoe UI" panose="020B0502040204020203" pitchFamily="34" charset="0"/>
                        </a:rPr>
                        <a:t>comb</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Average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796152"/>
                  </a:ext>
                </a:extLst>
              </a:tr>
              <a:tr h="209550">
                <a:tc>
                  <a:txBody>
                    <a:bodyPr/>
                    <a:lstStyle/>
                    <a:p>
                      <a:pPr algn="ctr" fontAlgn="b"/>
                      <a:r>
                        <a:rPr lang="en-US" sz="1100" b="1" i="0" u="none" strike="noStrike">
                          <a:solidFill>
                            <a:srgbClr val="000000"/>
                          </a:solidFill>
                          <a:effectLst/>
                          <a:latin typeface="Segoe UI" panose="020B0502040204020203" pitchFamily="34" charset="0"/>
                        </a:rPr>
                        <a:t>AA</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753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Segoe UI" panose="020B0502040204020203" pitchFamily="34" charset="0"/>
                        </a:rPr>
                        <a:t>      800,000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Segoe UI" panose="020B0502040204020203" pitchFamily="34" charset="0"/>
                        </a:rPr>
                        <a:t>    1,478,884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85300595"/>
                  </a:ext>
                </a:extLst>
              </a:tr>
              <a:tr h="209550">
                <a:tc>
                  <a:txBody>
                    <a:bodyPr/>
                    <a:lstStyle/>
                    <a:p>
                      <a:pPr algn="ctr" fontAlgn="b"/>
                      <a:r>
                        <a:rPr lang="en-US" sz="1100" b="1" i="0" u="none" strike="noStrike">
                          <a:solidFill>
                            <a:srgbClr val="000000"/>
                          </a:solidFill>
                          <a:effectLst/>
                          <a:latin typeface="Segoe UI" panose="020B0502040204020203" pitchFamily="34" charset="0"/>
                        </a:rPr>
                        <a:t>BB</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Segoe UI" panose="020B0502040204020203" pitchFamily="34" charset="0"/>
                        </a:rPr>
                        <a:t>770</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1,000,000 </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1,660,519 </a:t>
                      </a:r>
                    </a:p>
                  </a:txBody>
                  <a:tcPr marL="9525" marR="9525" marT="9525" marB="0" anchor="b">
                    <a:lnL>
                      <a:noFill/>
                    </a:lnL>
                    <a:lnR>
                      <a:noFill/>
                    </a:lnR>
                    <a:lnT>
                      <a:noFill/>
                    </a:lnT>
                    <a:lnB>
                      <a:noFill/>
                    </a:lnB>
                  </a:tcPr>
                </a:tc>
                <a:extLst>
                  <a:ext uri="{0D108BD9-81ED-4DB2-BD59-A6C34878D82A}">
                    <a16:rowId xmlns:a16="http://schemas.microsoft.com/office/drawing/2014/main" val="346867855"/>
                  </a:ext>
                </a:extLst>
              </a:tr>
              <a:tr h="209550">
                <a:tc>
                  <a:txBody>
                    <a:bodyPr/>
                    <a:lstStyle/>
                    <a:p>
                      <a:pPr algn="ctr" fontAlgn="b"/>
                      <a:r>
                        <a:rPr lang="en-US" sz="1100" b="1" i="0" u="none" strike="noStrike">
                          <a:solidFill>
                            <a:srgbClr val="000000"/>
                          </a:solidFill>
                          <a:effectLst/>
                          <a:latin typeface="Segoe UI" panose="020B0502040204020203" pitchFamily="34" charset="0"/>
                        </a:rPr>
                        <a:t>AB</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Segoe UI" panose="020B0502040204020203" pitchFamily="34" charset="0"/>
                        </a:rPr>
                        <a:t>130</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200,000 </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266,154 </a:t>
                      </a:r>
                    </a:p>
                  </a:txBody>
                  <a:tcPr marL="9525" marR="9525" marT="9525" marB="0" anchor="b">
                    <a:lnL>
                      <a:noFill/>
                    </a:lnL>
                    <a:lnR>
                      <a:noFill/>
                    </a:lnR>
                    <a:lnT>
                      <a:noFill/>
                    </a:lnT>
                    <a:lnB>
                      <a:noFill/>
                    </a:lnB>
                  </a:tcPr>
                </a:tc>
                <a:extLst>
                  <a:ext uri="{0D108BD9-81ED-4DB2-BD59-A6C34878D82A}">
                    <a16:rowId xmlns:a16="http://schemas.microsoft.com/office/drawing/2014/main" val="1157396798"/>
                  </a:ext>
                </a:extLst>
              </a:tr>
              <a:tr h="209550">
                <a:tc>
                  <a:txBody>
                    <a:bodyPr/>
                    <a:lstStyle/>
                    <a:p>
                      <a:pPr algn="ctr" fontAlgn="b"/>
                      <a:r>
                        <a:rPr lang="en-US" sz="1100" b="1" i="0" u="none" strike="noStrike">
                          <a:solidFill>
                            <a:srgbClr val="000000"/>
                          </a:solidFill>
                          <a:effectLst/>
                          <a:latin typeface="Segoe UI" panose="020B0502040204020203" pitchFamily="34" charset="0"/>
                        </a:rPr>
                        <a:t>BA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Segoe UI" panose="020B0502040204020203" pitchFamily="34" charset="0"/>
                        </a:rPr>
                        <a:t>165</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200,000 </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Segoe UI" panose="020B0502040204020203" pitchFamily="34" charset="0"/>
                        </a:rPr>
                        <a:t>      220,606 </a:t>
                      </a:r>
                    </a:p>
                  </a:txBody>
                  <a:tcPr marL="9525" marR="9525" marT="9525" marB="0" anchor="b">
                    <a:lnL>
                      <a:noFill/>
                    </a:lnL>
                    <a:lnR>
                      <a:noFill/>
                    </a:lnR>
                    <a:lnT>
                      <a:noFill/>
                    </a:lnT>
                    <a:lnB>
                      <a:noFill/>
                    </a:lnB>
                  </a:tcPr>
                </a:tc>
                <a:extLst>
                  <a:ext uri="{0D108BD9-81ED-4DB2-BD59-A6C34878D82A}">
                    <a16:rowId xmlns:a16="http://schemas.microsoft.com/office/drawing/2014/main" val="2187618789"/>
                  </a:ext>
                </a:extLst>
              </a:tr>
            </a:tbl>
          </a:graphicData>
        </a:graphic>
      </p:graphicFrame>
      <p:graphicFrame>
        <p:nvGraphicFramePr>
          <p:cNvPr id="20" name="表 19">
            <a:extLst>
              <a:ext uri="{FF2B5EF4-FFF2-40B4-BE49-F238E27FC236}">
                <a16:creationId xmlns:a16="http://schemas.microsoft.com/office/drawing/2014/main" id="{6E60E7AA-DC5C-413E-BB76-3B28EABA913C}"/>
              </a:ext>
            </a:extLst>
          </p:cNvPr>
          <p:cNvGraphicFramePr>
            <a:graphicFrameLocks noGrp="1"/>
          </p:cNvGraphicFramePr>
          <p:nvPr>
            <p:extLst>
              <p:ext uri="{D42A27DB-BD31-4B8C-83A1-F6EECF244321}">
                <p14:modId xmlns:p14="http://schemas.microsoft.com/office/powerpoint/2010/main" val="906534321"/>
              </p:ext>
            </p:extLst>
          </p:nvPr>
        </p:nvGraphicFramePr>
        <p:xfrm>
          <a:off x="4612969" y="4703154"/>
          <a:ext cx="1574799" cy="1266825"/>
        </p:xfrm>
        <a:graphic>
          <a:graphicData uri="http://schemas.openxmlformats.org/drawingml/2006/table">
            <a:tbl>
              <a:tblPr/>
              <a:tblGrid>
                <a:gridCol w="608373">
                  <a:extLst>
                    <a:ext uri="{9D8B030D-6E8A-4147-A177-3AD203B41FA5}">
                      <a16:colId xmlns:a16="http://schemas.microsoft.com/office/drawing/2014/main" val="2185310061"/>
                    </a:ext>
                  </a:extLst>
                </a:gridCol>
                <a:gridCol w="560844">
                  <a:extLst>
                    <a:ext uri="{9D8B030D-6E8A-4147-A177-3AD203B41FA5}">
                      <a16:colId xmlns:a16="http://schemas.microsoft.com/office/drawing/2014/main" val="752569208"/>
                    </a:ext>
                  </a:extLst>
                </a:gridCol>
                <a:gridCol w="405582">
                  <a:extLst>
                    <a:ext uri="{9D8B030D-6E8A-4147-A177-3AD203B41FA5}">
                      <a16:colId xmlns:a16="http://schemas.microsoft.com/office/drawing/2014/main" val="2526984278"/>
                    </a:ext>
                  </a:extLst>
                </a:gridCol>
              </a:tblGrid>
              <a:tr h="219075">
                <a:tc>
                  <a:txBody>
                    <a:bodyPr/>
                    <a:lstStyle/>
                    <a:p>
                      <a:pPr algn="ctr" fontAlgn="b"/>
                      <a:r>
                        <a:rPr lang="en-US" sz="1100" b="1" i="0" u="none" strike="noStrike">
                          <a:solidFill>
                            <a:srgbClr val="000000"/>
                          </a:solidFill>
                          <a:effectLst/>
                          <a:latin typeface="Segoe UI" panose="020B0502040204020203" pitchFamily="34" charset="0"/>
                        </a:rPr>
                        <a:t>comb</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8011844"/>
                  </a:ext>
                </a:extLst>
              </a:tr>
              <a:tr h="209550">
                <a:tc>
                  <a:txBody>
                    <a:bodyPr/>
                    <a:lstStyle/>
                    <a:p>
                      <a:pPr algn="ctr" fontAlgn="b"/>
                      <a:r>
                        <a:rPr lang="en-US" sz="1100" b="1" i="0" u="none" strike="noStrike">
                          <a:solidFill>
                            <a:srgbClr val="000000"/>
                          </a:solidFill>
                          <a:effectLst/>
                          <a:latin typeface="Segoe UI" panose="020B0502040204020203" pitchFamily="34" charset="0"/>
                        </a:rPr>
                        <a:t>AA</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Segoe UI" panose="020B0502040204020203" pitchFamily="34" charset="0"/>
                        </a:rPr>
                        <a:t>   5,568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45.2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52200234"/>
                  </a:ext>
                </a:extLst>
              </a:tr>
              <a:tr h="209550">
                <a:tc>
                  <a:txBody>
                    <a:bodyPr/>
                    <a:lstStyle/>
                    <a:p>
                      <a:pPr algn="ctr" fontAlgn="b"/>
                      <a:r>
                        <a:rPr lang="en-US" sz="1100" b="1" i="0" u="none" strike="noStrike">
                          <a:solidFill>
                            <a:srgbClr val="000000"/>
                          </a:solidFill>
                          <a:effectLst/>
                          <a:latin typeface="Segoe UI" panose="020B0502040204020203" pitchFamily="34" charset="0"/>
                        </a:rPr>
                        <a:t>AB</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173 </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Segoe UI" panose="020B0502040204020203" pitchFamily="34" charset="0"/>
                        </a:rPr>
                        <a:t>1.4</a:t>
                      </a:r>
                    </a:p>
                  </a:txBody>
                  <a:tcPr marL="9525" marR="9525" marT="9525" marB="0" anchor="b">
                    <a:lnL>
                      <a:noFill/>
                    </a:lnL>
                    <a:lnR>
                      <a:noFill/>
                    </a:lnR>
                    <a:lnT>
                      <a:noFill/>
                    </a:lnT>
                    <a:lnB>
                      <a:noFill/>
                    </a:lnB>
                  </a:tcPr>
                </a:tc>
                <a:extLst>
                  <a:ext uri="{0D108BD9-81ED-4DB2-BD59-A6C34878D82A}">
                    <a16:rowId xmlns:a16="http://schemas.microsoft.com/office/drawing/2014/main" val="3072056407"/>
                  </a:ext>
                </a:extLst>
              </a:tr>
              <a:tr h="209550">
                <a:tc>
                  <a:txBody>
                    <a:bodyPr/>
                    <a:lstStyle/>
                    <a:p>
                      <a:pPr algn="ctr" fontAlgn="b"/>
                      <a:r>
                        <a:rPr lang="en-US" sz="1100" b="1" i="0" u="none" strike="noStrike">
                          <a:solidFill>
                            <a:srgbClr val="000000"/>
                          </a:solidFill>
                          <a:effectLst/>
                          <a:latin typeface="Segoe UI" panose="020B0502040204020203" pitchFamily="34" charset="0"/>
                        </a:rPr>
                        <a:t>BA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182 </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Segoe UI" panose="020B0502040204020203" pitchFamily="34" charset="0"/>
                        </a:rPr>
                        <a:t>1.4</a:t>
                      </a:r>
                    </a:p>
                  </a:txBody>
                  <a:tcPr marL="9525" marR="9525" marT="9525" marB="0" anchor="b">
                    <a:lnL>
                      <a:noFill/>
                    </a:lnL>
                    <a:lnR>
                      <a:noFill/>
                    </a:lnR>
                    <a:lnT>
                      <a:noFill/>
                    </a:lnT>
                    <a:lnB>
                      <a:noFill/>
                    </a:lnB>
                  </a:tcPr>
                </a:tc>
                <a:extLst>
                  <a:ext uri="{0D108BD9-81ED-4DB2-BD59-A6C34878D82A}">
                    <a16:rowId xmlns:a16="http://schemas.microsoft.com/office/drawing/2014/main" val="2251431974"/>
                  </a:ext>
                </a:extLst>
              </a:tr>
              <a:tr h="209550">
                <a:tc>
                  <a:txBody>
                    <a:bodyPr/>
                    <a:lstStyle/>
                    <a:p>
                      <a:pPr algn="ctr" fontAlgn="b"/>
                      <a:r>
                        <a:rPr lang="en-US" sz="1100" b="1" i="0" u="none" strike="noStrike">
                          <a:solidFill>
                            <a:srgbClr val="000000"/>
                          </a:solidFill>
                          <a:effectLst/>
                          <a:latin typeface="Segoe UI" panose="020B0502040204020203" pitchFamily="34" charset="0"/>
                        </a:rPr>
                        <a:t>BB</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Segoe UI" panose="020B0502040204020203" pitchFamily="34" charset="0"/>
                        </a:rPr>
                        <a:t>   6,393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Segoe UI" panose="020B0502040204020203" pitchFamily="34" charset="0"/>
                        </a:rPr>
                        <a:t>51.9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6034258"/>
                  </a:ext>
                </a:extLst>
              </a:tr>
              <a:tr h="209550">
                <a:tc>
                  <a:txBody>
                    <a:bodyPr/>
                    <a:lstStyle/>
                    <a:p>
                      <a:pPr algn="ctr" fontAlgn="b"/>
                      <a:r>
                        <a:rPr lang="en-US" sz="1100" b="1" i="0" u="none" strike="noStrike">
                          <a:solidFill>
                            <a:srgbClr val="000000"/>
                          </a:solidFill>
                          <a:effectLst/>
                          <a:latin typeface="Segoe UI" panose="020B0502040204020203" pitchFamily="34" charset="0"/>
                        </a:rPr>
                        <a:t>Total</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12316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Segoe UI" panose="020B0502040204020203"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60157835"/>
                  </a:ext>
                </a:extLst>
              </a:tr>
            </a:tbl>
          </a:graphicData>
        </a:graphic>
      </p:graphicFrame>
      <p:graphicFrame>
        <p:nvGraphicFramePr>
          <p:cNvPr id="21" name="表 20">
            <a:extLst>
              <a:ext uri="{FF2B5EF4-FFF2-40B4-BE49-F238E27FC236}">
                <a16:creationId xmlns:a16="http://schemas.microsoft.com/office/drawing/2014/main" id="{D6AEB989-FBF9-4C09-97D8-ACE2519C1A5B}"/>
              </a:ext>
            </a:extLst>
          </p:cNvPr>
          <p:cNvGraphicFramePr>
            <a:graphicFrameLocks noGrp="1"/>
          </p:cNvGraphicFramePr>
          <p:nvPr>
            <p:extLst>
              <p:ext uri="{D42A27DB-BD31-4B8C-83A1-F6EECF244321}">
                <p14:modId xmlns:p14="http://schemas.microsoft.com/office/powerpoint/2010/main" val="2002987400"/>
              </p:ext>
            </p:extLst>
          </p:nvPr>
        </p:nvGraphicFramePr>
        <p:xfrm>
          <a:off x="1932397" y="4703154"/>
          <a:ext cx="2578100" cy="1057275"/>
        </p:xfrm>
        <a:graphic>
          <a:graphicData uri="http://schemas.openxmlformats.org/drawingml/2006/table">
            <a:tbl>
              <a:tblPr/>
              <a:tblGrid>
                <a:gridCol w="570096">
                  <a:extLst>
                    <a:ext uri="{9D8B030D-6E8A-4147-A177-3AD203B41FA5}">
                      <a16:colId xmlns:a16="http://schemas.microsoft.com/office/drawing/2014/main" val="958150669"/>
                    </a:ext>
                  </a:extLst>
                </a:gridCol>
                <a:gridCol w="354726">
                  <a:extLst>
                    <a:ext uri="{9D8B030D-6E8A-4147-A177-3AD203B41FA5}">
                      <a16:colId xmlns:a16="http://schemas.microsoft.com/office/drawing/2014/main" val="590222080"/>
                    </a:ext>
                  </a:extLst>
                </a:gridCol>
                <a:gridCol w="826639">
                  <a:extLst>
                    <a:ext uri="{9D8B030D-6E8A-4147-A177-3AD203B41FA5}">
                      <a16:colId xmlns:a16="http://schemas.microsoft.com/office/drawing/2014/main" val="2123350089"/>
                    </a:ext>
                  </a:extLst>
                </a:gridCol>
                <a:gridCol w="826639">
                  <a:extLst>
                    <a:ext uri="{9D8B030D-6E8A-4147-A177-3AD203B41FA5}">
                      <a16:colId xmlns:a16="http://schemas.microsoft.com/office/drawing/2014/main" val="3464572656"/>
                    </a:ext>
                  </a:extLst>
                </a:gridCol>
              </a:tblGrid>
              <a:tr h="219075">
                <a:tc>
                  <a:txBody>
                    <a:bodyPr/>
                    <a:lstStyle/>
                    <a:p>
                      <a:pPr algn="ctr" fontAlgn="b"/>
                      <a:r>
                        <a:rPr lang="en-US" sz="1100" b="1" i="0" u="none" strike="noStrike">
                          <a:solidFill>
                            <a:srgbClr val="000000"/>
                          </a:solidFill>
                          <a:effectLst/>
                          <a:latin typeface="Segoe UI" panose="020B0502040204020203" pitchFamily="34" charset="0"/>
                        </a:rPr>
                        <a:t>comb</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Average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7263186"/>
                  </a:ext>
                </a:extLst>
              </a:tr>
              <a:tr h="209550">
                <a:tc>
                  <a:txBody>
                    <a:bodyPr/>
                    <a:lstStyle/>
                    <a:p>
                      <a:pPr algn="ctr" fontAlgn="b"/>
                      <a:r>
                        <a:rPr lang="en-US" sz="1100" b="1" i="0" u="none" strike="noStrike">
                          <a:solidFill>
                            <a:srgbClr val="000000"/>
                          </a:solidFill>
                          <a:effectLst/>
                          <a:latin typeface="Segoe UI" panose="020B0502040204020203" pitchFamily="34" charset="0"/>
                        </a:rPr>
                        <a:t>AA</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622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Segoe UI" panose="020B0502040204020203" pitchFamily="34" charset="0"/>
                        </a:rPr>
                        <a:t>      960,000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Segoe UI" panose="020B0502040204020203" pitchFamily="34" charset="0"/>
                        </a:rPr>
                        <a:t>    1,710,289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12615436"/>
                  </a:ext>
                </a:extLst>
              </a:tr>
              <a:tr h="209550">
                <a:tc>
                  <a:txBody>
                    <a:bodyPr/>
                    <a:lstStyle/>
                    <a:p>
                      <a:pPr algn="ctr" fontAlgn="b"/>
                      <a:r>
                        <a:rPr lang="en-US" sz="1100" b="1" i="0" u="none" strike="noStrike">
                          <a:solidFill>
                            <a:srgbClr val="000000"/>
                          </a:solidFill>
                          <a:effectLst/>
                          <a:latin typeface="Segoe UI" panose="020B0502040204020203" pitchFamily="34" charset="0"/>
                        </a:rPr>
                        <a:t>BB</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Segoe UI" panose="020B0502040204020203" pitchFamily="34" charset="0"/>
                        </a:rPr>
                        <a:t>614</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1,360,000 </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2,087,036 </a:t>
                      </a:r>
                    </a:p>
                  </a:txBody>
                  <a:tcPr marL="9525" marR="9525" marT="9525" marB="0" anchor="b">
                    <a:lnL>
                      <a:noFill/>
                    </a:lnL>
                    <a:lnR>
                      <a:noFill/>
                    </a:lnR>
                    <a:lnT>
                      <a:noFill/>
                    </a:lnT>
                    <a:lnB>
                      <a:noFill/>
                    </a:lnB>
                  </a:tcPr>
                </a:tc>
                <a:extLst>
                  <a:ext uri="{0D108BD9-81ED-4DB2-BD59-A6C34878D82A}">
                    <a16:rowId xmlns:a16="http://schemas.microsoft.com/office/drawing/2014/main" val="1469031963"/>
                  </a:ext>
                </a:extLst>
              </a:tr>
              <a:tr h="209550">
                <a:tc>
                  <a:txBody>
                    <a:bodyPr/>
                    <a:lstStyle/>
                    <a:p>
                      <a:pPr algn="ctr" fontAlgn="b"/>
                      <a:r>
                        <a:rPr lang="en-US" sz="1100" b="1" i="0" u="none" strike="noStrike">
                          <a:solidFill>
                            <a:srgbClr val="000000"/>
                          </a:solidFill>
                          <a:effectLst/>
                          <a:latin typeface="Segoe UI" panose="020B0502040204020203" pitchFamily="34" charset="0"/>
                        </a:rPr>
                        <a:t>AB</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Segoe UI" panose="020B0502040204020203" pitchFamily="34" charset="0"/>
                        </a:rPr>
                        <a:t>213</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80,000 </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186,667 </a:t>
                      </a:r>
                    </a:p>
                  </a:txBody>
                  <a:tcPr marL="9525" marR="9525" marT="9525" marB="0" anchor="b">
                    <a:lnL>
                      <a:noFill/>
                    </a:lnL>
                    <a:lnR>
                      <a:noFill/>
                    </a:lnR>
                    <a:lnT>
                      <a:noFill/>
                    </a:lnT>
                    <a:lnB>
                      <a:noFill/>
                    </a:lnB>
                  </a:tcPr>
                </a:tc>
                <a:extLst>
                  <a:ext uri="{0D108BD9-81ED-4DB2-BD59-A6C34878D82A}">
                    <a16:rowId xmlns:a16="http://schemas.microsoft.com/office/drawing/2014/main" val="71056812"/>
                  </a:ext>
                </a:extLst>
              </a:tr>
              <a:tr h="209550">
                <a:tc>
                  <a:txBody>
                    <a:bodyPr/>
                    <a:lstStyle/>
                    <a:p>
                      <a:pPr algn="ctr" fontAlgn="b"/>
                      <a:r>
                        <a:rPr lang="en-US" sz="1100" b="1" i="0" u="none" strike="noStrike">
                          <a:solidFill>
                            <a:srgbClr val="000000"/>
                          </a:solidFill>
                          <a:effectLst/>
                          <a:latin typeface="Segoe UI" panose="020B0502040204020203" pitchFamily="34" charset="0"/>
                        </a:rPr>
                        <a:t>BA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Segoe UI" panose="020B0502040204020203" pitchFamily="34" charset="0"/>
                        </a:rPr>
                        <a:t>422</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40,000 </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Segoe UI" panose="020B0502040204020203" pitchFamily="34" charset="0"/>
                        </a:rPr>
                        <a:t>      120,569 </a:t>
                      </a:r>
                    </a:p>
                  </a:txBody>
                  <a:tcPr marL="9525" marR="9525" marT="9525" marB="0" anchor="b">
                    <a:lnL>
                      <a:noFill/>
                    </a:lnL>
                    <a:lnR>
                      <a:noFill/>
                    </a:lnR>
                    <a:lnT>
                      <a:noFill/>
                    </a:lnT>
                    <a:lnB>
                      <a:noFill/>
                    </a:lnB>
                  </a:tcPr>
                </a:tc>
                <a:extLst>
                  <a:ext uri="{0D108BD9-81ED-4DB2-BD59-A6C34878D82A}">
                    <a16:rowId xmlns:a16="http://schemas.microsoft.com/office/drawing/2014/main" val="895978532"/>
                  </a:ext>
                </a:extLst>
              </a:tr>
            </a:tbl>
          </a:graphicData>
        </a:graphic>
      </p:graphicFrame>
      <p:graphicFrame>
        <p:nvGraphicFramePr>
          <p:cNvPr id="22" name="表 21">
            <a:extLst>
              <a:ext uri="{FF2B5EF4-FFF2-40B4-BE49-F238E27FC236}">
                <a16:creationId xmlns:a16="http://schemas.microsoft.com/office/drawing/2014/main" id="{7FE544D4-D9ED-4765-B774-CF055AF23262}"/>
              </a:ext>
            </a:extLst>
          </p:cNvPr>
          <p:cNvGraphicFramePr>
            <a:graphicFrameLocks noGrp="1"/>
          </p:cNvGraphicFramePr>
          <p:nvPr>
            <p:extLst>
              <p:ext uri="{D42A27DB-BD31-4B8C-83A1-F6EECF244321}">
                <p14:modId xmlns:p14="http://schemas.microsoft.com/office/powerpoint/2010/main" val="958431637"/>
              </p:ext>
            </p:extLst>
          </p:nvPr>
        </p:nvGraphicFramePr>
        <p:xfrm>
          <a:off x="167889" y="4696174"/>
          <a:ext cx="1612900" cy="1266825"/>
        </p:xfrm>
        <a:graphic>
          <a:graphicData uri="http://schemas.openxmlformats.org/drawingml/2006/table">
            <a:tbl>
              <a:tblPr/>
              <a:tblGrid>
                <a:gridCol w="609600">
                  <a:extLst>
                    <a:ext uri="{9D8B030D-6E8A-4147-A177-3AD203B41FA5}">
                      <a16:colId xmlns:a16="http://schemas.microsoft.com/office/drawing/2014/main" val="616451727"/>
                    </a:ext>
                  </a:extLst>
                </a:gridCol>
                <a:gridCol w="596900">
                  <a:extLst>
                    <a:ext uri="{9D8B030D-6E8A-4147-A177-3AD203B41FA5}">
                      <a16:colId xmlns:a16="http://schemas.microsoft.com/office/drawing/2014/main" val="33521664"/>
                    </a:ext>
                  </a:extLst>
                </a:gridCol>
                <a:gridCol w="406400">
                  <a:extLst>
                    <a:ext uri="{9D8B030D-6E8A-4147-A177-3AD203B41FA5}">
                      <a16:colId xmlns:a16="http://schemas.microsoft.com/office/drawing/2014/main" val="1246870375"/>
                    </a:ext>
                  </a:extLst>
                </a:gridCol>
              </a:tblGrid>
              <a:tr h="219075">
                <a:tc>
                  <a:txBody>
                    <a:bodyPr/>
                    <a:lstStyle/>
                    <a:p>
                      <a:pPr algn="ctr" fontAlgn="b"/>
                      <a:r>
                        <a:rPr lang="en-US" sz="1100" b="1" i="0" u="none" strike="noStrike">
                          <a:solidFill>
                            <a:srgbClr val="000000"/>
                          </a:solidFill>
                          <a:effectLst/>
                          <a:latin typeface="Segoe UI" panose="020B0502040204020203" pitchFamily="34" charset="0"/>
                        </a:rPr>
                        <a:t>comb</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Segoe UI" panose="020B0502040204020203" pitchFamily="34" charset="0"/>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355923"/>
                  </a:ext>
                </a:extLst>
              </a:tr>
              <a:tr h="209550">
                <a:tc>
                  <a:txBody>
                    <a:bodyPr/>
                    <a:lstStyle/>
                    <a:p>
                      <a:pPr algn="ctr" fontAlgn="b"/>
                      <a:r>
                        <a:rPr lang="en-US" sz="1100" b="1" i="0" u="none" strike="noStrike">
                          <a:solidFill>
                            <a:srgbClr val="000000"/>
                          </a:solidFill>
                          <a:effectLst/>
                          <a:latin typeface="Segoe UI" panose="020B0502040204020203" pitchFamily="34" charset="0"/>
                        </a:rPr>
                        <a:t>AA</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Segoe UI" panose="020B0502040204020203" pitchFamily="34" charset="0"/>
                        </a:rPr>
                        <a:t>  26,595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43.6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78769093"/>
                  </a:ext>
                </a:extLst>
              </a:tr>
              <a:tr h="209550">
                <a:tc>
                  <a:txBody>
                    <a:bodyPr/>
                    <a:lstStyle/>
                    <a:p>
                      <a:pPr algn="ctr" fontAlgn="b"/>
                      <a:r>
                        <a:rPr lang="en-US" sz="1100" b="1" i="0" u="none" strike="noStrike">
                          <a:solidFill>
                            <a:srgbClr val="000000"/>
                          </a:solidFill>
                          <a:effectLst/>
                          <a:latin typeface="Segoe UI" panose="020B0502040204020203" pitchFamily="34" charset="0"/>
                        </a:rPr>
                        <a:t>AB</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994 </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Segoe UI" panose="020B0502040204020203" pitchFamily="34" charset="0"/>
                        </a:rPr>
                        <a:t>1.6</a:t>
                      </a:r>
                    </a:p>
                  </a:txBody>
                  <a:tcPr marL="9525" marR="9525" marT="9525" marB="0" anchor="b">
                    <a:lnL>
                      <a:noFill/>
                    </a:lnL>
                    <a:lnR>
                      <a:noFill/>
                    </a:lnR>
                    <a:lnT>
                      <a:noFill/>
                    </a:lnT>
                    <a:lnB>
                      <a:noFill/>
                    </a:lnB>
                  </a:tcPr>
                </a:tc>
                <a:extLst>
                  <a:ext uri="{0D108BD9-81ED-4DB2-BD59-A6C34878D82A}">
                    <a16:rowId xmlns:a16="http://schemas.microsoft.com/office/drawing/2014/main" val="528389719"/>
                  </a:ext>
                </a:extLst>
              </a:tr>
              <a:tr h="209550">
                <a:tc>
                  <a:txBody>
                    <a:bodyPr/>
                    <a:lstStyle/>
                    <a:p>
                      <a:pPr algn="ctr" fontAlgn="b"/>
                      <a:r>
                        <a:rPr lang="en-US" sz="1100" b="1" i="0" u="none" strike="noStrike">
                          <a:solidFill>
                            <a:srgbClr val="000000"/>
                          </a:solidFill>
                          <a:effectLst/>
                          <a:latin typeface="Segoe UI" panose="020B0502040204020203" pitchFamily="34" charset="0"/>
                        </a:rPr>
                        <a:t>BA</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Segoe UI" panose="020B0502040204020203" pitchFamily="34" charset="0"/>
                        </a:rPr>
                        <a:t>    1,272 </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Segoe UI" panose="020B0502040204020203"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227951950"/>
                  </a:ext>
                </a:extLst>
              </a:tr>
              <a:tr h="209550">
                <a:tc>
                  <a:txBody>
                    <a:bodyPr/>
                    <a:lstStyle/>
                    <a:p>
                      <a:pPr algn="ctr" fontAlgn="b"/>
                      <a:r>
                        <a:rPr lang="en-US" sz="1100" b="1" i="0" u="none" strike="noStrike">
                          <a:solidFill>
                            <a:srgbClr val="000000"/>
                          </a:solidFill>
                          <a:effectLst/>
                          <a:latin typeface="Segoe UI" panose="020B0502040204020203" pitchFamily="34" charset="0"/>
                        </a:rPr>
                        <a:t>BB</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Segoe UI" panose="020B0502040204020203" pitchFamily="34" charset="0"/>
                        </a:rPr>
                        <a:t>  32,036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Segoe UI" panose="020B0502040204020203" pitchFamily="34" charset="0"/>
                        </a:rPr>
                        <a:t>52.6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64238"/>
                  </a:ext>
                </a:extLst>
              </a:tr>
              <a:tr h="209550">
                <a:tc>
                  <a:txBody>
                    <a:bodyPr/>
                    <a:lstStyle/>
                    <a:p>
                      <a:pPr algn="ctr" fontAlgn="b"/>
                      <a:r>
                        <a:rPr lang="en-US" sz="1100" b="1" i="0" u="none" strike="noStrike">
                          <a:solidFill>
                            <a:srgbClr val="000000"/>
                          </a:solidFill>
                          <a:effectLst/>
                          <a:latin typeface="Segoe UI" panose="020B0502040204020203" pitchFamily="34" charset="0"/>
                        </a:rPr>
                        <a:t>Total</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Segoe UI" panose="020B0502040204020203" pitchFamily="34" charset="0"/>
                        </a:rPr>
                        <a:t>60897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Segoe UI" panose="020B0502040204020203"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85617132"/>
                  </a:ext>
                </a:extLst>
              </a:tr>
            </a:tbl>
          </a:graphicData>
        </a:graphic>
      </p:graphicFrame>
    </p:spTree>
    <p:extLst>
      <p:ext uri="{BB962C8B-B14F-4D97-AF65-F5344CB8AC3E}">
        <p14:creationId xmlns:p14="http://schemas.microsoft.com/office/powerpoint/2010/main" val="32922667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fect Font">
      <a:majorFont>
        <a:latin typeface="Segoe UI"/>
        <a:ea typeface="Segoe UI"/>
        <a:cs typeface=""/>
      </a:majorFont>
      <a:minorFont>
        <a:latin typeface="Segoe UI"/>
        <a:ea typeface="Meiryo"/>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F7306A8-1E3D-4A31-AA58-ABE543C91BAF}" vid="{7A9FF0E9-A24F-4137-A6FD-C97325A3C7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Reportテンプレート</Template>
  <TotalTime>32</TotalTime>
  <Words>693</Words>
  <Application>Microsoft Office PowerPoint</Application>
  <PresentationFormat>画面に合わせる (4:3)</PresentationFormat>
  <Paragraphs>314</Paragraphs>
  <Slides>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Arial</vt:lpstr>
      <vt:lpstr>Calibri</vt:lpstr>
      <vt:lpstr>Segoe UI</vt:lpstr>
      <vt:lpstr>Office テーマ</vt:lpstr>
      <vt:lpstr>Project title</vt:lpstr>
      <vt:lpstr>Read summary</vt:lpstr>
      <vt:lpstr>TAD size comparison</vt:lpstr>
      <vt:lpstr>Compartment distribution</vt:lpstr>
      <vt:lpstr>Merged compartment size distribution</vt:lpstr>
      <vt:lpstr>Compartment switch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Hi-C mouse SAT1B (re-analysis)</dc:title>
  <dc:creator>Hideki Tanizawa</dc:creator>
  <cp:lastModifiedBy>Hideki Tanizawa</cp:lastModifiedBy>
  <cp:revision>9</cp:revision>
  <dcterms:created xsi:type="dcterms:W3CDTF">2019-01-29T21:31:43Z</dcterms:created>
  <dcterms:modified xsi:type="dcterms:W3CDTF">2019-01-29T22:11:15Z</dcterms:modified>
</cp:coreProperties>
</file>