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2" r:id="rId4"/>
    <p:sldId id="257" r:id="rId6"/>
    <p:sldId id="263" r:id="rId7"/>
    <p:sldId id="264" r:id="rId8"/>
    <p:sldId id="265" r:id="rId9"/>
    <p:sldId id="266" r:id="rId10"/>
    <p:sldId id="267" r:id="rId11"/>
    <p:sldId id="268" r:id="rId12"/>
    <p:sldId id="258" r:id="rId13"/>
    <p:sldId id="270" r:id="rId14"/>
    <p:sldId id="271" r:id="rId15"/>
    <p:sldId id="272" r:id="rId16"/>
    <p:sldId id="273" r:id="rId17"/>
    <p:sldId id="274" r:id="rId18"/>
    <p:sldId id="285" r:id="rId19"/>
    <p:sldId id="286" r:id="rId20"/>
    <p:sldId id="287" r:id="rId21"/>
    <p:sldId id="259" r:id="rId22"/>
    <p:sldId id="275" r:id="rId23"/>
    <p:sldId id="276" r:id="rId24"/>
    <p:sldId id="277" r:id="rId25"/>
    <p:sldId id="278" r:id="rId26"/>
    <p:sldId id="279" r:id="rId27"/>
    <p:sldId id="280" r:id="rId28"/>
    <p:sldId id="298" r:id="rId29"/>
    <p:sldId id="281"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l"/>
            <a:r>
              <a:rPr lang="zh-CN" altLang="en-US"/>
              <a:t>首先讲一下这篇文章的创新点在于参数服务器会根据所有边缘节点的一定分数进行聚合，还考虑到资源的预算。</a:t>
            </a:r>
            <a:r>
              <a:rPr lang="zh-CN" altLang="en-US" dirty="0">
                <a:sym typeface="+mn-ea"/>
              </a:rPr>
              <a:t>下面这个算法图其实跟完全异步的方法不相同的点就是我框出来的，这个就是它的创新点。</a:t>
            </a:r>
            <a:endParaRPr lang="zh-CN" altLang="en-US" dirty="0">
              <a:sym typeface="+mn-ea"/>
            </a:endParaRPr>
          </a:p>
          <a:p>
            <a:pPr algn="l"/>
            <a:r>
              <a:rPr lang="zh-CN" altLang="en-US"/>
              <a:t>待会会给出一个例子看一下如何做的，</a:t>
            </a:r>
            <a:r>
              <a:rPr lang="zh-CN" altLang="en-US" dirty="0">
                <a:sym typeface="+mn-ea"/>
              </a:rPr>
              <a:t>在单学习任务和多个学习任务下</a:t>
            </a:r>
            <a:r>
              <a:rPr lang="zh-CN" altLang="en-US" dirty="0">
                <a:sym typeface="+mn-ea"/>
              </a:rPr>
              <a:t>设计算法得到</a:t>
            </a:r>
            <a:r>
              <a:rPr lang="zh-CN" altLang="en-US" dirty="0">
                <a:sym typeface="+mn-ea"/>
              </a:rPr>
              <a:t>𝛼的最优值，从而在带宽约束下实现更少的训练时间。文章</a:t>
            </a:r>
            <a:r>
              <a:rPr lang="zh-CN" altLang="en-US" dirty="0">
                <a:sym typeface="+mn-ea"/>
              </a:rPr>
              <a:t>还证明了算法的收敛性。</a:t>
            </a:r>
            <a:endParaRPr lang="zh-CN" altLang="en-US" dirty="0">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这边是个小例子，假设有</a:t>
            </a:r>
            <a:r>
              <a:rPr lang="en-US" altLang="zh-CN"/>
              <a:t>4</a:t>
            </a:r>
            <a:r>
              <a:rPr lang="zh-CN" altLang="en-US"/>
              <a:t>个参与训练的节点，就是</a:t>
            </a:r>
            <a:r>
              <a:rPr lang="en-US" altLang="zh-CN"/>
              <a:t>aloph</a:t>
            </a:r>
            <a:r>
              <a:rPr lang="zh-CN" altLang="en-US"/>
              <a:t>是二分之一的时候，说明每次异步只需要两个节点发来的模型更新。可以看右边这个图，同步就是左边这个图，等待所有节点的一个训练完成才聚合，右边就是这篇文章的方法，如果是完全异步的话就是</a:t>
            </a:r>
            <a:r>
              <a:rPr lang="en-US" altLang="zh-CN"/>
              <a:t>2</a:t>
            </a:r>
            <a:r>
              <a:rPr lang="zh-CN" altLang="en-US"/>
              <a:t>训练好了就聚合，现在是接收到两个模型的更新再进行聚合，比如</a:t>
            </a:r>
            <a:r>
              <a:rPr lang="en-US" altLang="zh-CN"/>
              <a:t>1</a:t>
            </a:r>
            <a:r>
              <a:rPr lang="zh-CN" altLang="en-US"/>
              <a:t>，</a:t>
            </a:r>
            <a:r>
              <a:rPr lang="en-US" altLang="zh-CN"/>
              <a:t>2 </a:t>
            </a:r>
            <a:r>
              <a:rPr lang="zh-CN" altLang="en-US"/>
              <a:t>后面的</a:t>
            </a:r>
            <a:r>
              <a:rPr lang="en-US" altLang="zh-CN"/>
              <a:t>4 2</a:t>
            </a:r>
            <a:r>
              <a:rPr lang="zh-CN" altLang="en-US"/>
              <a:t>，然后是</a:t>
            </a:r>
            <a:r>
              <a:rPr lang="en-US" altLang="zh-CN"/>
              <a:t>3 1</a:t>
            </a:r>
            <a:r>
              <a:rPr lang="zh-CN" altLang="en-US"/>
              <a:t>等，下面这个图是当有一个</a:t>
            </a:r>
            <a:r>
              <a:rPr lang="en-US" altLang="zh-CN"/>
              <a:t>worker4</a:t>
            </a:r>
            <a:r>
              <a:rPr lang="zh-CN" altLang="en-US"/>
              <a:t>掉线了或者训练时间很长，会导致这样的结果，就是一开始背景说的问题，但是这样会带来一个问题就是延迟更新，所以要对延迟模型进行补偿，就是这个公式，</a:t>
            </a:r>
            <a:r>
              <a:rPr lang="en-US" altLang="zh-CN">
                <a:ea typeface="+mn-lt"/>
                <a:cs typeface="+mn-lt"/>
                <a:sym typeface="+mn-ea"/>
              </a:rPr>
              <a:t>x</a:t>
            </a:r>
            <a:r>
              <a:rPr lang="zh-CN" altLang="en-US">
                <a:ea typeface="+mn-lt"/>
                <a:cs typeface="+mn-lt"/>
                <a:sym typeface="+mn-ea"/>
              </a:rPr>
              <a:t>是全局模型更新次数与本地模型更新数量之差。比如对于</a:t>
            </a:r>
            <a:r>
              <a:rPr lang="en-US" altLang="zh-CN">
                <a:ea typeface="+mn-lt"/>
                <a:cs typeface="+mn-lt"/>
                <a:sym typeface="+mn-ea"/>
              </a:rPr>
              <a:t>worker1</a:t>
            </a:r>
            <a:r>
              <a:rPr lang="zh-CN" altLang="en-US">
                <a:ea typeface="+mn-lt"/>
                <a:cs typeface="+mn-lt"/>
                <a:sym typeface="+mn-ea"/>
              </a:rPr>
              <a:t>来说就是，全局更新了两次，而自己才发送过一次。所以会导致陈旧模型影响到全局的收敛。</a:t>
            </a:r>
            <a:endParaRPr lang="zh-CN" altLang="en-US">
              <a:ea typeface="+mn-lt"/>
              <a:cs typeface="+mn-lt"/>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便是具体收敛的一个边界证明，通过光滑性强凸性得到两个不等式，然后假设存在一个最优的模型，只要差值小于一定的界限就说明它收敛，所以这边就是最小化损失，然后有一个资源预算的不等式作为约束，下面的实验和方法都是考虑带宽的优化，本地的资源消耗变为</a:t>
            </a:r>
            <a:r>
              <a:rPr lang="en-US" altLang="zh-CN"/>
              <a:t>0.</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在单任务的情况下，我们得到最小化之前计算的这个边界，这样可以说明已经收敛，来获得一个最优的</a:t>
            </a:r>
            <a:r>
              <a:rPr lang="zh-CN" altLang="en-US">
                <a:sym typeface="+mn-ea"/>
              </a:rPr>
              <a:t>𝛼，下面就是求导，二导来计算极小值点。</a:t>
            </a:r>
            <a:endParaRPr lang="zh-CN" altLang="en-U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在多任务的情况下，要最小化其中时间最长的任务的边界，得到多任务一个</a:t>
            </a:r>
            <a:r>
              <a:rPr lang="zh-CN" altLang="en-US">
                <a:sym typeface="+mn-ea"/>
              </a:rPr>
              <a:t>𝛼集合，这边用的是</a:t>
            </a:r>
            <a:r>
              <a:rPr lang="en-US" altLang="zh-CN">
                <a:sym typeface="+mn-ea"/>
              </a:rPr>
              <a:t>2000</a:t>
            </a:r>
            <a:r>
              <a:rPr lang="zh-CN" altLang="en-US">
                <a:sym typeface="+mn-ea"/>
              </a:rPr>
              <a:t>年的一个改进的求解极大极小问题的</a:t>
            </a:r>
            <a:r>
              <a:rPr lang="en-US" altLang="zh-CN">
                <a:sym typeface="+mn-ea"/>
              </a:rPr>
              <a:t>SQP</a:t>
            </a:r>
            <a:r>
              <a:rPr lang="zh-CN" altLang="en-US">
                <a:sym typeface="+mn-ea"/>
              </a:rPr>
              <a:t>算法，感兴趣的可以看这篇文章，这里是直接套用这个算法，</a:t>
            </a:r>
            <a:r>
              <a:rPr lang="zh-CN" altLang="en-US">
                <a:sym typeface="+mn-ea"/>
              </a:rPr>
              <a:t>基于最优化的</a:t>
            </a:r>
            <a:r>
              <a:rPr lang="en-US" altLang="zh-CN">
                <a:sym typeface="+mn-ea"/>
              </a:rPr>
              <a:t>KKT</a:t>
            </a:r>
            <a:r>
              <a:rPr lang="zh-CN" altLang="en-US">
                <a:sym typeface="+mn-ea"/>
              </a:rPr>
              <a:t>条件，在本质上就是寻找一个合适的descent direction。这个算法就是在每一步迭代的时候，都将寻找descent direction转化为一个二次规划优化问题 。</a:t>
            </a:r>
            <a:endParaRPr lang="zh-CN" altLang="en-US"/>
          </a:p>
          <a:p>
            <a:endParaRPr lang="zh-CN" altLang="en-U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下面是实验的一些设置，这篇文章实验比较多，有仿真实验和真实实验，挑一些重点的实验来讲，两个算法基准就是同步方案和一个</a:t>
            </a:r>
            <a:r>
              <a:rPr lang="en-US" altLang="zh-CN"/>
              <a:t>AFO</a:t>
            </a:r>
            <a:r>
              <a:rPr lang="zh-CN" altLang="en-US"/>
              <a:t>完全异步的方法。</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如图所示。单任务下，</a:t>
            </a:r>
            <a:r>
              <a:rPr lang="en-US" altLang="zh-CN"/>
              <a:t>5</a:t>
            </a:r>
            <a:r>
              <a:rPr lang="zh-CN" altLang="en-US"/>
              <a:t>-7，AFO所运行的时间平均是ADP-FL的4倍，以达到类似的性能（例如，损失函数值或分类精度）。</a:t>
            </a:r>
            <a:endParaRPr lang="zh-CN" altLang="en-US"/>
          </a:p>
          <a:p>
            <a:r>
              <a:rPr lang="zh-CN" altLang="en-US"/>
              <a:t>此外，随着𝛼值的降低，CE-AFL的训练期数将逐渐增加，以达到与ADP-FL相似的性能。</a:t>
            </a:r>
            <a:endParaRPr lang="zh-CN" altLang="en-US"/>
          </a:p>
          <a:p>
            <a:r>
              <a:rPr lang="zh-CN" altLang="en-US"/>
              <a:t>CE-AFL的训练期次数明显少于AFO。例如，在FMNIST数据集上进行CNN训练时，CE-AFL（𝛼=0.3）和AFO所需的时代数分别约为590和1880。</a:t>
            </a:r>
            <a:endParaRPr lang="zh-CN" altLang="en-US"/>
          </a:p>
          <a:p>
            <a:endParaRPr lang="zh-CN" altLang="en-US"/>
          </a:p>
          <a:p>
            <a:r>
              <a:rPr lang="zh-CN" altLang="en-US"/>
              <a:t>表明了三组任务的最大损失和最小精度。通过这个图，ADP-FL可以在三种解决方案中获得最佳的损耗性能和精度。</a:t>
            </a:r>
            <a:endParaRPr lang="zh-CN" altLang="en-US"/>
          </a:p>
          <a:p>
            <a:endParaRPr lang="zh-CN" altLang="en-US"/>
          </a:p>
          <a:p>
            <a:r>
              <a:rPr lang="zh-CN" altLang="en-US"/>
              <a:t>将三种算法的训练时间约束从300s改变到3000s，最大损失越小，最小精度越高。与其他两个基准测试相比，所提出的CE-AFL框架可以实现更小的损失和更高的精度</a:t>
            </a:r>
            <a:endParaRPr lang="zh-CN" altLang="en-US"/>
          </a:p>
          <a:p>
            <a:r>
              <a:rPr lang="zh-CN" altLang="en-US"/>
              <a:t>在有限的带宽预算下，多个学习任务的性能。参数服务器与工人之间的通信将出现巨大的网络带宽消耗。我们通过将带宽约束从100Mbps更改为1000Mbps来测试这三个训练任务。</a:t>
            </a:r>
            <a:endParaRPr lang="zh-CN" altLang="en-US"/>
          </a:p>
          <a:p>
            <a:r>
              <a:rPr lang="zh-CN" altLang="en-US"/>
              <a:t>这些结果表明，在资源约束下，与两个基准测试相比，CE-AFL可以显著提高分类精度。</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测试了这些模型的训练时间。由于ADP-FL应该等待每个时代所有工人的本地更新，所以它比CE-AFL需要更长的时间。</a:t>
            </a:r>
            <a:endParaRPr lang="zh-CN" altLang="en-US"/>
          </a:p>
          <a:p>
            <a:r>
              <a:rPr lang="zh-CN" altLang="en-US"/>
              <a:t>在图中。CE-AFL的训练时间随𝛼的变化而变化，且小于AFO（𝛼=0.1）和ADP-FL（𝛼=1）。与AFO和ADP-FL相比，CE-AFL可以分别减少训练时间约72%和70%。</a:t>
            </a:r>
            <a:endParaRPr lang="zh-CN" altLang="en-US"/>
          </a:p>
          <a:p>
            <a:endParaRPr lang="zh-CN" altLang="en-US"/>
          </a:p>
          <a:p>
            <a:endParaRPr lang="zh-CN" altLang="en-US"/>
          </a:p>
          <a:p>
            <a:r>
              <a:rPr lang="zh-CN" altLang="en-US"/>
              <a:t>下面就是真实设备上的情况</a:t>
            </a:r>
            <a:r>
              <a:rPr lang="en-US" altLang="zh-CN"/>
              <a:t> </a:t>
            </a:r>
            <a:r>
              <a:rPr lang="zh-CN" altLang="en-US"/>
              <a:t>右边这个图是在三个</a:t>
            </a:r>
            <a:r>
              <a:rPr lang="en-US" altLang="zh-CN"/>
              <a:t>case</a:t>
            </a:r>
            <a:r>
              <a:rPr lang="zh-CN" altLang="en-US"/>
              <a:t>下的训练时间，明显可以看到</a:t>
            </a:r>
            <a:r>
              <a:rPr lang="en-US" altLang="zh-CN"/>
              <a:t>CE-AFL</a:t>
            </a:r>
            <a:r>
              <a:rPr lang="zh-CN" altLang="en-US"/>
              <a:t>训练时间更少。</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下面这一篇是上一篇的改进。发表在</a:t>
            </a:r>
            <a:r>
              <a:rPr lang="en-US" altLang="zh-CN"/>
              <a:t>TMC 2021</a:t>
            </a:r>
            <a:r>
              <a:rPr lang="zh-CN" altLang="en-US"/>
              <a:t>的一篇论文。其他都跟上一篇有相似的地方，主要介绍一下他的</a:t>
            </a:r>
            <a:r>
              <a:rPr lang="zh-CN" altLang="en-US"/>
              <a:t>方法。</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这篇思想跟上篇差不多，但是跟上篇的创新点在于</a:t>
            </a:r>
            <a:r>
              <a:rPr lang="zh-CN" altLang="en-US" dirty="0">
                <a:sym typeface="+mn-ea"/>
              </a:rPr>
              <a:t>基于深度强化学习(DRL)的自适应地确定单个学习任务和多个学习任务两种AAFL情况下α的最优值，从而减少资源约束下的训练完成时间。</a:t>
            </a:r>
            <a:endParaRPr lang="zh-CN" altLang="en-US" dirty="0"/>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这一篇是</a:t>
            </a:r>
            <a:r>
              <a:rPr lang="zh-CN" altLang="en-US">
                <a:sym typeface="+mn-ea"/>
              </a:rPr>
              <a:t>异步联邦的baseline方法：</a:t>
            </a:r>
            <a:r>
              <a:rPr lang="en-US" altLang="zh-CN">
                <a:sym typeface="+mn-ea"/>
              </a:rPr>
              <a:t>AFO</a:t>
            </a:r>
            <a:r>
              <a:rPr lang="zh-CN" altLang="en-US">
                <a:sym typeface="+mn-ea"/>
              </a:rPr>
              <a:t>方法</a:t>
            </a:r>
            <a:r>
              <a:rPr lang="en-US" altLang="zh-CN">
                <a:sym typeface="+mn-ea"/>
              </a:rPr>
              <a:t> </a:t>
            </a:r>
            <a:r>
              <a:rPr lang="zh-CN" altLang="en-US">
                <a:sym typeface="+mn-ea"/>
              </a:rPr>
              <a:t>这篇论文没有发表出来</a:t>
            </a:r>
            <a:r>
              <a:rPr lang="en-US" altLang="zh-CN">
                <a:sym typeface="+mn-ea"/>
              </a:rPr>
              <a:t> </a:t>
            </a:r>
            <a:r>
              <a:rPr lang="zh-CN" altLang="en-US">
                <a:sym typeface="+mn-ea"/>
              </a:rPr>
              <a:t>但是引用量挺多</a:t>
            </a:r>
            <a:endParaRPr lang="en-US" altLang="zh-CN"/>
          </a:p>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这边还是以一个例子补充，同样是</a:t>
            </a:r>
            <a:r>
              <a:rPr lang="en-US" altLang="zh-CN"/>
              <a:t>4</a:t>
            </a:r>
            <a:r>
              <a:rPr lang="zh-CN" altLang="en-US"/>
              <a:t>个参与节点，然后第一次</a:t>
            </a:r>
            <a:r>
              <a:rPr lang="zh-CN" altLang="en-US" dirty="0" smtClean="0">
                <a:ea typeface="+mn-lt"/>
                <a:cs typeface="+mn-lt"/>
                <a:sym typeface="+mn-ea"/>
              </a:rPr>
              <a:t>𝛼第一轮</a:t>
            </a:r>
            <a:r>
              <a:rPr lang="en-US" altLang="zh-CN" dirty="0" smtClean="0">
                <a:ea typeface="+mn-lt"/>
                <a:cs typeface="+mn-lt"/>
                <a:sym typeface="+mn-ea"/>
              </a:rPr>
              <a:t>3/4</a:t>
            </a:r>
            <a:r>
              <a:rPr lang="zh-CN" altLang="en-US" dirty="0" smtClean="0">
                <a:ea typeface="+mn-lt"/>
                <a:cs typeface="+mn-lt"/>
                <a:sym typeface="+mn-ea"/>
              </a:rPr>
              <a:t>第二轮</a:t>
            </a:r>
            <a:r>
              <a:rPr lang="en-US" altLang="zh-CN" dirty="0" smtClean="0">
                <a:ea typeface="+mn-lt"/>
                <a:cs typeface="+mn-lt"/>
                <a:sym typeface="+mn-ea"/>
              </a:rPr>
              <a:t>1/2</a:t>
            </a:r>
            <a:r>
              <a:rPr lang="zh-CN" altLang="en-US" dirty="0" smtClean="0">
                <a:ea typeface="+mn-lt"/>
                <a:cs typeface="+mn-lt"/>
                <a:sym typeface="+mn-ea"/>
              </a:rPr>
              <a:t>第三轮</a:t>
            </a:r>
            <a:r>
              <a:rPr lang="en-US" altLang="zh-CN" dirty="0" smtClean="0">
                <a:ea typeface="+mn-lt"/>
                <a:cs typeface="+mn-lt"/>
                <a:sym typeface="+mn-ea"/>
              </a:rPr>
              <a:t>1/2</a:t>
            </a:r>
            <a:r>
              <a:rPr lang="zh-CN" altLang="en-US" dirty="0" smtClean="0">
                <a:ea typeface="+mn-lt"/>
                <a:cs typeface="+mn-lt"/>
                <a:sym typeface="+mn-ea"/>
              </a:rPr>
              <a:t>就像右边这张图</a:t>
            </a:r>
            <a:r>
              <a:rPr lang="zh-CN" altLang="en-US" dirty="0" smtClean="0">
                <a:ea typeface="+mn-lt"/>
                <a:cs typeface="+mn-lt"/>
                <a:sym typeface="+mn-ea"/>
              </a:rPr>
              <a:t>一样。</a:t>
            </a:r>
            <a:endParaRPr lang="zh-CN" altLang="en-US" dirty="0" smtClean="0">
              <a:ea typeface="+mn-lt"/>
              <a:cs typeface="+mn-lt"/>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这边同样是收敛性证明，因为</a:t>
            </a:r>
            <a:r>
              <a:rPr lang="zh-CN" altLang="en-US" dirty="0" smtClean="0">
                <a:ea typeface="+mn-lt"/>
                <a:cs typeface="+mn-lt"/>
                <a:sym typeface="+mn-ea"/>
              </a:rPr>
              <a:t>𝛼每轮会变化，所以这边约束条件变了，首先是收敛要求，然后是带宽约束，每一轮都要根据这两个约束来确实它的取值，下面约束是</a:t>
            </a:r>
            <a:r>
              <a:rPr lang="zh-CN" altLang="en-US" b="1">
                <a:sym typeface="+mn-ea"/>
              </a:rPr>
              <a:t>每个</a:t>
            </a:r>
            <a:r>
              <a:rPr lang="en-US" altLang="zh-CN" b="1">
                <a:sym typeface="+mn-ea"/>
              </a:rPr>
              <a:t>epoch</a:t>
            </a:r>
            <a:r>
              <a:rPr lang="zh-CN" altLang="en-US" b="1">
                <a:sym typeface="+mn-ea"/>
              </a:rPr>
              <a:t>至少接收来自αt·n个本地更新模型的模型聚合，目的就是减少完成时间并且能保持</a:t>
            </a:r>
            <a:r>
              <a:rPr lang="zh-CN" altLang="en-US" b="1">
                <a:sym typeface="+mn-ea"/>
              </a:rPr>
              <a:t>精度。</a:t>
            </a:r>
            <a:endParaRPr lang="zh-CN" altLang="en-US" b="1">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下面就是怎么建模的一个过程，</a:t>
            </a:r>
            <a:r>
              <a:rPr lang="zh-CN" altLang="en-US"/>
              <a:t>间接法：该方法是学习一个值函数，该值函数将每组状态、动作映射到一个数值。</a:t>
            </a:r>
            <a:endParaRPr lang="zh-CN" altLang="en-US"/>
          </a:p>
          <a:p>
            <a:r>
              <a:rPr lang="zh-CN" altLang="en-US"/>
              <a:t>首先是</a:t>
            </a:r>
            <a:r>
              <a:rPr lang="en-US" altLang="zh-CN"/>
              <a:t>PG </a:t>
            </a:r>
            <a:r>
              <a:rPr lang="zh-CN" altLang="en-US"/>
              <a:t>就是</a:t>
            </a:r>
            <a:r>
              <a:rPr lang="en-US" altLang="zh-CN"/>
              <a:t>policy gradient </a:t>
            </a:r>
            <a:r>
              <a:rPr lang="zh-CN" altLang="en-US"/>
              <a:t>我们不使用值函数，而直接优化策略。</a:t>
            </a:r>
            <a:r>
              <a:rPr lang="en-US" altLang="zh-CN"/>
              <a:t> </a:t>
            </a:r>
            <a:r>
              <a:rPr lang="zh-CN" altLang="en-US"/>
              <a:t>直接训练出一个网络来得到选择该动作的概率，其中智能体的奖励为</a:t>
            </a:r>
            <a:endParaRPr lang="zh-CN" altLang="en-US"/>
          </a:p>
          <a:p>
            <a:r>
              <a:rPr lang="en-US" altLang="zh-CN"/>
              <a:t>DRL</a:t>
            </a:r>
            <a:r>
              <a:rPr lang="zh-CN" altLang="en-US"/>
              <a:t>的状态其中包括训练轮次</a:t>
            </a:r>
            <a:r>
              <a:rPr lang="en-US" altLang="zh-CN"/>
              <a:t>t Ht是学习任务在t阶段的完成时间，反映了at−1动作下的训练速度。wt和Ft分别表示历元t后的模型参数和损失函数。deltaFt是当前损失值与目标损失值F之间的差值，即deltaFt=</a:t>
            </a:r>
            <a:r>
              <a:rPr lang="zh-CN" altLang="en-US"/>
              <a:t>边界</a:t>
            </a:r>
            <a:r>
              <a:rPr lang="en-US" altLang="zh-CN"/>
              <a:t>−</a:t>
            </a:r>
            <a:r>
              <a:rPr lang="zh-CN" altLang="en-US"/>
              <a:t>此时的损失</a:t>
            </a:r>
            <a:r>
              <a:rPr lang="en-US" altLang="zh-CN"/>
              <a:t>，其中阈值F反映了训练的收敛程度。此外，每个历元的带宽消耗</a:t>
            </a:r>
            <a:r>
              <a:rPr lang="en-US" altLang="zh-CN">
                <a:sym typeface="+mn-ea"/>
              </a:rPr>
              <a:t>bt</a:t>
            </a:r>
            <a:r>
              <a:rPr lang="en-US" altLang="zh-CN"/>
              <a:t>表示,历元t结束时的剩余资源预算用</a:t>
            </a:r>
            <a:r>
              <a:rPr lang="en-US" altLang="zh-CN">
                <a:sym typeface="+mn-ea"/>
              </a:rPr>
              <a:t>G</a:t>
            </a:r>
            <a:r>
              <a:rPr lang="en-US" altLang="zh-CN"/>
              <a:t>t表示</a:t>
            </a:r>
            <a:r>
              <a:rPr lang="zh-CN" altLang="en-US"/>
              <a:t>。</a:t>
            </a:r>
            <a:r>
              <a:rPr lang="en-US" altLang="zh-CN"/>
              <a:t>随着学习任务的进行，越来越多的资源被消耗，剩余的资源预算减少。</a:t>
            </a:r>
            <a:r>
              <a:rPr lang="zh-CN" altLang="en-US"/>
              <a:t>这边状态结束后还对奖励进行加减一个</a:t>
            </a:r>
            <a:r>
              <a:rPr lang="zh-CN" altLang="en-US"/>
              <a:t>正常数</a:t>
            </a:r>
            <a:r>
              <a:rPr lang="zh-CN" altLang="en-US"/>
              <a:t>值</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A3</a:t>
            </a:r>
            <a:r>
              <a:rPr lang="zh-CN" altLang="en-US"/>
              <a:t>混合方法</a:t>
            </a:r>
            <a:r>
              <a:rPr lang="en-US" altLang="zh-CN"/>
              <a:t>C </a:t>
            </a:r>
            <a:r>
              <a:rPr lang="zh-CN" altLang="en-US"/>
              <a:t>优势函数</a:t>
            </a:r>
            <a:r>
              <a:rPr lang="en-US" altLang="zh-CN"/>
              <a:t>A </a:t>
            </a:r>
            <a:r>
              <a:rPr lang="zh-CN" altLang="en-US"/>
              <a:t>建模使用</a:t>
            </a:r>
            <a:r>
              <a:rPr lang="en-US" altLang="zh-CN"/>
              <a:t>A3C</a:t>
            </a:r>
            <a:r>
              <a:rPr lang="zh-CN" altLang="en-US"/>
              <a:t>网络获取</a:t>
            </a:r>
            <a:r>
              <a:rPr lang="en-US" altLang="zh-CN"/>
              <a:t>al</a:t>
            </a:r>
            <a:r>
              <a:rPr lang="en-US" altLang="zh-CN"/>
              <a:t>eph</a:t>
            </a:r>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该算法可以根据环境自适应地调整α的值。在训练开始时，参数服务器聚合了更多的局部更新，以加速模型训练的收敛性。当模型趋于收敛时，全局模型聚合所需要的局部更新较少，这节省了大量的网络资源（如网络带宽）。</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首先先讲一下这篇文章的概述部分，既然是异步那么这篇文章最主要的思想就是：每当服务器收到本地模型的时候，它就会立即更新全局模型，但是这样很容易造成收敛不稳定。</a:t>
            </a:r>
            <a:endParaRPr lang="zh-CN" altLang="en-US">
              <a:sym typeface="+mn-ea"/>
            </a:endParaRPr>
          </a:p>
          <a:p>
            <a:r>
              <a:rPr lang="zh-CN" altLang="en-US">
                <a:sym typeface="+mn-ea"/>
              </a:rPr>
              <a:t>首先看一下这张图，里面包含了</a:t>
            </a:r>
            <a:r>
              <a:rPr lang="en-US" altLang="zh-CN">
                <a:sym typeface="+mn-ea"/>
              </a:rPr>
              <a:t>8</a:t>
            </a:r>
            <a:r>
              <a:rPr lang="zh-CN" altLang="en-US">
                <a:sym typeface="+mn-ea"/>
              </a:rPr>
              <a:t>个步骤：</a:t>
            </a:r>
            <a:endParaRPr lang="zh-CN" altLang="en-US">
              <a:sym typeface="+mn-ea"/>
            </a:endParaRPr>
          </a:p>
          <a:p>
            <a:r>
              <a:rPr lang="zh-CN" altLang="en-US">
                <a:sym typeface="+mn-ea"/>
              </a:rPr>
              <a:t>0 : 调度器通过协调器触发培训。</a:t>
            </a:r>
            <a:endParaRPr lang="zh-CN" altLang="en-US">
              <a:sym typeface="+mn-ea"/>
            </a:endParaRPr>
          </a:p>
          <a:p>
            <a:r>
              <a:rPr lang="zh-CN" altLang="en-US">
                <a:sym typeface="+mn-ea"/>
              </a:rPr>
              <a:t>1、2：</a:t>
            </a:r>
            <a:r>
              <a:rPr lang="en-US" altLang="zh-CN">
                <a:sym typeface="+mn-ea"/>
              </a:rPr>
              <a:t>worker</a:t>
            </a:r>
            <a:r>
              <a:rPr lang="zh-CN" altLang="en-US">
                <a:sym typeface="+mn-ea"/>
              </a:rPr>
              <a:t>通过协调器从服务器接收模型xt−τ。 </a:t>
            </a:r>
            <a:endParaRPr lang="zh-CN" altLang="en-US">
              <a:sym typeface="+mn-ea"/>
            </a:endParaRPr>
          </a:p>
          <a:p>
            <a:r>
              <a:rPr lang="zh-CN" altLang="en-US">
                <a:sym typeface="+mn-ea"/>
              </a:rPr>
              <a:t>3 : </a:t>
            </a:r>
            <a:r>
              <a:rPr lang="en-US" altLang="zh-CN">
                <a:sym typeface="+mn-ea"/>
              </a:rPr>
              <a:t>worker</a:t>
            </a:r>
            <a:r>
              <a:rPr lang="zh-CN" altLang="en-US">
                <a:sym typeface="+mn-ea"/>
              </a:rPr>
              <a:t>计算本地更新。</a:t>
            </a:r>
            <a:r>
              <a:rPr lang="en-US" altLang="zh-CN">
                <a:sym typeface="+mn-ea"/>
              </a:rPr>
              <a:t>worker</a:t>
            </a:r>
            <a:r>
              <a:rPr lang="zh-CN" altLang="en-US">
                <a:sym typeface="+mn-ea"/>
              </a:rPr>
              <a:t>可以在工作和空闲这两种状态之间切换。</a:t>
            </a:r>
            <a:endParaRPr lang="zh-CN" altLang="en-US">
              <a:sym typeface="+mn-ea"/>
            </a:endParaRPr>
          </a:p>
          <a:p>
            <a:r>
              <a:rPr lang="zh-CN" altLang="en-US">
                <a:sym typeface="+mn-ea"/>
              </a:rPr>
              <a:t>4、5、6：</a:t>
            </a:r>
            <a:r>
              <a:rPr lang="en-US" altLang="zh-CN">
                <a:sym typeface="+mn-ea"/>
              </a:rPr>
              <a:t>worker</a:t>
            </a:r>
            <a:r>
              <a:rPr lang="zh-CN" altLang="en-US">
                <a:sym typeface="+mn-ea"/>
              </a:rPr>
              <a:t>通过协调器将本地更新的模型推送到服务器。协调器将5中接收的模型进行队列，并按6中按顺序将它们提供给更新器。</a:t>
            </a:r>
            <a:endParaRPr lang="zh-CN" altLang="en-US">
              <a:sym typeface="+mn-ea"/>
            </a:endParaRPr>
          </a:p>
          <a:p>
            <a:r>
              <a:rPr lang="zh-CN" altLang="en-US">
                <a:sym typeface="+mn-ea"/>
              </a:rPr>
              <a:t>7,8：服务器更新全局模型，并使其准备好在协调器中读取。</a:t>
            </a:r>
            <a:endParaRPr lang="zh-CN" altLang="en-US">
              <a:sym typeface="+mn-ea"/>
            </a:endParaRPr>
          </a:p>
          <a:p>
            <a:r>
              <a:rPr lang="zh-CN" altLang="en-US">
                <a:sym typeface="+mn-ea"/>
              </a:rPr>
              <a:t>在这个系统</a:t>
            </a:r>
            <a:r>
              <a:rPr lang="zh-CN" altLang="en-US">
                <a:sym typeface="+mn-ea"/>
              </a:rPr>
              <a:t>中，1和5并行异步操作。因此服务器可以随时在设备上触发训练任务，设备可以随时将本地更新的模型推送到服务器。</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首先把问题进行公式化后，最小化全部参与更新的设备的损失</a:t>
            </a:r>
            <a:r>
              <a:rPr lang="zh-CN" altLang="en-US"/>
              <a:t>之和</a:t>
            </a:r>
            <a:endParaRPr lang="zh-CN" altLang="en-US"/>
          </a:p>
          <a:p>
            <a:pPr algn="l"/>
            <a:r>
              <a:rPr lang="zh-CN" altLang="en-US"/>
              <a:t>再讲一下方法。很容易想到一个思想就是移动加权平均，但是这个异步有个问题就是，</a:t>
            </a:r>
            <a:r>
              <a:rPr lang="zh-CN" altLang="en-US">
                <a:sym typeface="+mn-ea"/>
              </a:rPr>
              <a:t>但是当某个worker收到模型 ,并做本地训练 </a:t>
            </a:r>
            <a:r>
              <a:rPr lang="en-US" altLang="zh-CN">
                <a:sym typeface="+mn-ea"/>
              </a:rPr>
              <a:t>T</a:t>
            </a:r>
            <a:r>
              <a:rPr lang="zh-CN" altLang="en-US">
                <a:sym typeface="+mn-ea"/>
              </a:rPr>
              <a:t> 轮后，回传至参数服务器时，参数服务器此时的模型已更新为</a:t>
            </a:r>
            <a:r>
              <a:rPr lang="en-US" altLang="zh-CN">
                <a:sym typeface="+mn-ea"/>
              </a:rPr>
              <a:t> </a:t>
            </a:r>
            <a:r>
              <a:rPr lang="zh-CN" altLang="en-US">
                <a:sym typeface="+mn-ea"/>
              </a:rPr>
              <a:t> ,这个合并权重应该调整，</a:t>
            </a:r>
            <a:r>
              <a:rPr lang="zh-CN" altLang="en-US">
                <a:solidFill>
                  <a:srgbClr val="FF0000"/>
                </a:solidFill>
                <a:sym typeface="+mn-ea"/>
              </a:rPr>
              <a:t>越陈旧的worker模型在新的server模型上的合并系数应该更低。</a:t>
            </a:r>
            <a:endParaRPr lang="zh-CN" altLang="en-US">
              <a:solidFill>
                <a:srgbClr val="FF0000"/>
              </a:solidFill>
              <a:sym typeface="+mn-ea"/>
            </a:endParaRPr>
          </a:p>
          <a:p>
            <a:pPr algn="l"/>
            <a:r>
              <a:rPr lang="zh-CN" altLang="en-US"/>
              <a:t>这篇文章就提出了一个衰减策略，用于异步模型补偿更新，下面是三个策略，一个是常量，一个是引入超参数</a:t>
            </a:r>
            <a:r>
              <a:rPr lang="en-US" altLang="zh-CN"/>
              <a:t>a</a:t>
            </a:r>
            <a:r>
              <a:rPr lang="zh-CN" altLang="en-US"/>
              <a:t>做的策略，一个是引入</a:t>
            </a:r>
            <a:r>
              <a:rPr lang="en-US" altLang="zh-CN"/>
              <a:t>ab</a:t>
            </a:r>
            <a:r>
              <a:rPr lang="zh-CN" altLang="en-US"/>
              <a:t>做的策略，这个在后面实验的时候会用到不同的</a:t>
            </a:r>
            <a:r>
              <a:rPr lang="zh-CN" altLang="en-US"/>
              <a:t>策略。</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下面看一下具体实现，首先是看联邦学习的大体框架，第一个是服务器，</a:t>
            </a:r>
            <a:r>
              <a:rPr lang="zh-CN" altLang="en-US">
                <a:sym typeface="+mn-ea"/>
              </a:rPr>
              <a:t>初始化全局模型参数和合并权重然后运行调度器更新器线程，调度器做的一个事情就是触发节点训练并且分发全局模型。</a:t>
            </a:r>
            <a:endParaRPr lang="zh-CN" altLang="en-US">
              <a:sym typeface="+mn-ea"/>
            </a:endParaRPr>
          </a:p>
          <a:p>
            <a:r>
              <a:rPr lang="zh-CN" altLang="en-US">
                <a:sym typeface="+mn-ea"/>
              </a:rPr>
              <a:t>然后是更新器，更新全局模型</a:t>
            </a:r>
            <a:r>
              <a:rPr lang="en-US" altLang="zh-CN">
                <a:sym typeface="+mn-ea"/>
              </a:rPr>
              <a:t> </a:t>
            </a:r>
            <a:r>
              <a:rPr lang="zh-CN" altLang="en-US">
                <a:sym typeface="+mn-ea"/>
              </a:rPr>
              <a:t>收到节点的本低训练的最新模型</a:t>
            </a:r>
            <a:r>
              <a:rPr lang="en-US" altLang="zh-CN">
                <a:sym typeface="+mn-ea"/>
              </a:rPr>
              <a:t> </a:t>
            </a:r>
            <a:r>
              <a:rPr lang="zh-CN" altLang="en-US">
                <a:sym typeface="+mn-ea"/>
              </a:rPr>
              <a:t>并且得到时间戳</a:t>
            </a:r>
            <a:r>
              <a:rPr lang="en-US" altLang="zh-CN">
                <a:sym typeface="+mn-ea"/>
              </a:rPr>
              <a:t>tao</a:t>
            </a:r>
            <a:r>
              <a:rPr lang="zh-CN" altLang="en-US">
                <a:sym typeface="+mn-ea"/>
              </a:rPr>
              <a:t>（用来计算陈旧度）。对于</a:t>
            </a:r>
            <a:r>
              <a:rPr lang="en-US" altLang="zh-CN">
                <a:sym typeface="+mn-ea"/>
              </a:rPr>
              <a:t>worker</a:t>
            </a:r>
            <a:r>
              <a:rPr lang="zh-CN" altLang="en-US">
                <a:sym typeface="+mn-ea"/>
              </a:rPr>
              <a:t>就是节点来说，触发训练后</a:t>
            </a:r>
            <a:r>
              <a:rPr lang="en-US" altLang="zh-CN">
                <a:sym typeface="+mn-ea"/>
              </a:rPr>
              <a:t> </a:t>
            </a:r>
            <a:r>
              <a:rPr lang="zh-CN" altLang="en-US">
                <a:sym typeface="+mn-ea"/>
              </a:rPr>
              <a:t>下载全局的模型进行本地的训练</a:t>
            </a:r>
            <a:r>
              <a:rPr lang="en-US" altLang="zh-CN">
                <a:sym typeface="+mn-ea"/>
              </a:rPr>
              <a:t> l2</a:t>
            </a:r>
            <a:r>
              <a:rPr lang="zh-CN" altLang="en-US">
                <a:sym typeface="+mn-ea"/>
              </a:rPr>
              <a:t>正则化后的损失</a:t>
            </a:r>
            <a:r>
              <a:rPr lang="en-US" altLang="zh-CN">
                <a:sym typeface="+mn-ea"/>
              </a:rPr>
              <a:t>  SGD</a:t>
            </a:r>
            <a:r>
              <a:rPr lang="zh-CN" altLang="en-US">
                <a:sym typeface="+mn-ea"/>
              </a:rPr>
              <a:t>梯度下降法</a:t>
            </a:r>
            <a:r>
              <a:rPr lang="en-US" altLang="zh-CN">
                <a:sym typeface="+mn-ea"/>
              </a:rPr>
              <a:t> </a:t>
            </a:r>
            <a:r>
              <a:rPr lang="zh-CN" altLang="en-US">
                <a:sym typeface="+mn-ea"/>
              </a:rPr>
              <a:t>上传本地模型和时间戳。下面看一下实验结果</a:t>
            </a:r>
            <a:endParaRPr lang="zh-CN" altLang="en-US"/>
          </a:p>
          <a:p>
            <a:endParaRPr lang="zh-CN" altLang="en-US"/>
          </a:p>
          <a:p>
            <a:endParaRPr lang="zh-CN" altLang="en-U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之前讲到重要的一点是异步联邦学习是否能够收敛，这边首先是通过假设平滑性和弱凸性来推导收敛的边界，这边就不给出证明</a:t>
            </a:r>
            <a:r>
              <a:rPr lang="zh-CN" altLang="en-US"/>
              <a:t>了。</a:t>
            </a:r>
            <a:endParaRPr lang="zh-CN" altLang="en-US"/>
          </a:p>
          <a:p>
            <a:r>
              <a:rPr lang="zh-CN" altLang="en-US"/>
              <a:t>实验中首先设置</a:t>
            </a:r>
            <a:r>
              <a:rPr lang="zh-CN" altLang="en-US">
                <a:sym typeface="+mn-ea"/>
              </a:rPr>
              <a:t>训练集被分区到n=100设备上。小批量的尺寸分别为50和20。在CNN网络和CIFAR-10数据集上，梯度的</a:t>
            </a:r>
            <a:r>
              <a:rPr lang="en-US" altLang="zh-CN">
                <a:sym typeface="+mn-ea"/>
              </a:rPr>
              <a:t>Top-1</a:t>
            </a:r>
            <a:r>
              <a:rPr lang="zh-CN" altLang="en-US">
                <a:sym typeface="+mn-ea"/>
              </a:rPr>
              <a:t>精度（越高越好）。</a:t>
            </a:r>
            <a:endParaRPr lang="zh-CN" altLang="en-US">
              <a:sym typeface="+mn-ea"/>
            </a:endParaRPr>
          </a:p>
          <a:p>
            <a:r>
              <a:rPr lang="zh-CN" altLang="en-US">
                <a:sym typeface="+mn-ea"/>
              </a:rPr>
              <a:t>在图中，当梯度的数量增长时，FedAsync是收敛的。</a:t>
            </a:r>
            <a:endParaRPr lang="zh-CN" altLang="en-US">
              <a:sym typeface="+mn-ea"/>
            </a:endParaRPr>
          </a:p>
          <a:p>
            <a:r>
              <a:rPr lang="zh-CN" altLang="en-US">
                <a:sym typeface="+mn-ea"/>
              </a:rPr>
              <a:t>当整体的陈旧度很小时，FedAsync的收敛速度和SGD一样快，也比FedAvg一样快。</a:t>
            </a:r>
            <a:endParaRPr lang="zh-CN" altLang="en-US">
              <a:sym typeface="+mn-ea"/>
            </a:endParaRPr>
          </a:p>
          <a:p>
            <a:r>
              <a:rPr lang="zh-CN" altLang="en-US">
                <a:sym typeface="+mn-ea"/>
              </a:rPr>
              <a:t>当陈旧度更大时，FedAsync的收敛速度较慢。</a:t>
            </a:r>
            <a:endParaRPr lang="zh-CN" altLang="en-US">
              <a:sym typeface="+mn-ea"/>
            </a:endParaRPr>
          </a:p>
          <a:p>
            <a:r>
              <a:rPr lang="zh-CN" altLang="en-US">
                <a:sym typeface="+mn-ea"/>
              </a:rPr>
              <a:t>在最坏的情况下，FedAsync的收敛速度与FedAvg相似。</a:t>
            </a:r>
            <a:endParaRPr lang="zh-CN" altLang="en-US">
              <a:sym typeface="+mn-ea"/>
            </a:endParaRPr>
          </a:p>
          <a:p>
            <a:r>
              <a:rPr lang="zh-CN" altLang="en-US">
                <a:sym typeface="+mn-ea"/>
              </a:rPr>
              <a:t>当α太大时，收敛性可能不稳定，特别是对于FedAsync+Const。当使用自适应α时，收敛性更强。</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下面是对复杂性进行测试，</a:t>
            </a:r>
            <a:r>
              <a:rPr lang="en-US" altLang="zh-CN">
                <a:sym typeface="+mn-ea"/>
              </a:rPr>
              <a:t>基于LSTM的语言模型和WikiText-2数据集上，梯度的复杂性（越低越好）。</a:t>
            </a:r>
            <a:r>
              <a:rPr lang="zh-CN" altLang="en-US">
                <a:sym typeface="+mn-ea"/>
              </a:rPr>
              <a:t>分析出刚刚同样的结论。</a:t>
            </a:r>
            <a:endParaRPr lang="zh-CN" altLang="en-US">
              <a:sym typeface="+mn-ea"/>
            </a:endParaRPr>
          </a:p>
          <a:p>
            <a:r>
              <a:rPr lang="zh-CN" altLang="en-US">
                <a:sym typeface="+mn-ea"/>
              </a:rPr>
              <a:t>下面</a:t>
            </a:r>
            <a:r>
              <a:rPr lang="zh-CN" altLang="en-US">
                <a:sym typeface="+mn-ea"/>
              </a:rPr>
              <a:t>这个图展示了陈旧度如何影响在CNN和CIFAR-10数据集上评估的FedAsync的收敛性。</a:t>
            </a:r>
            <a:endParaRPr lang="zh-CN" altLang="en-US"/>
          </a:p>
          <a:p>
            <a:r>
              <a:rPr lang="zh-CN" altLang="en-US">
                <a:sym typeface="+mn-ea"/>
              </a:rPr>
              <a:t>更大的陈旧度会使收敛速度更慢，但其影响并不是灾难性的。</a:t>
            </a:r>
            <a:endParaRPr lang="zh-CN" altLang="en-US"/>
          </a:p>
          <a:p>
            <a:r>
              <a:rPr lang="zh-CN" altLang="en-US">
                <a:sym typeface="+mn-ea"/>
              </a:rPr>
              <a:t>使用自适应α可以减轻陈旧度引起的不稳定性。</a:t>
            </a:r>
            <a:endParaRPr lang="zh-CN" altLang="en-US"/>
          </a:p>
          <a:p>
            <a:endParaRPr lang="zh-CN" altLang="en-U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讲一下优点</a:t>
            </a:r>
            <a:r>
              <a:rPr lang="zh-CN" altLang="en-US"/>
              <a:t>问题</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这篇是在资源受限边缘计算里的高效异步联邦学习的实现，这篇思想比较简单，是上一篇完全异步的一个小改进</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2.xml"/><Relationship Id="rId7" Type="http://schemas.openxmlformats.org/officeDocument/2006/relationships/image" Target="../media/image33.png"/><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5.png"/><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0" Type="http://schemas.openxmlformats.org/officeDocument/2006/relationships/notesSlide" Target="../notesSlides/notesSlide22.xml"/><Relationship Id="rId1" Type="http://schemas.openxmlformats.org/officeDocument/2006/relationships/image" Target="../media/image48.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image" Target="../media/image6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notesSlide" Target="../notesSlides/notesSlide4.xml"/><Relationship Id="rId11" Type="http://schemas.openxmlformats.org/officeDocument/2006/relationships/slideLayout" Target="../slideLayouts/slideLayout2.xml"/><Relationship Id="rId10" Type="http://schemas.openxmlformats.org/officeDocument/2006/relationships/image" Target="../media/image12.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异步</a:t>
            </a:r>
            <a:r>
              <a:rPr lang="zh-CN" altLang="en-US"/>
              <a:t>联邦学习</a:t>
            </a:r>
            <a:endParaRPr lang="zh-CN" altLang="en-US"/>
          </a:p>
        </p:txBody>
      </p:sp>
      <p:sp>
        <p:nvSpPr>
          <p:cNvPr id="3" name="副标题 2"/>
          <p:cNvSpPr>
            <a:spLocks noGrp="1"/>
          </p:cNvSpPr>
          <p:nvPr>
            <p:ph type="subTitle" idx="1"/>
          </p:nvPr>
        </p:nvSpPr>
        <p:spPr/>
        <p:txBody>
          <a:bodyPr/>
          <a:p>
            <a:r>
              <a:rPr lang="zh-CN" altLang="en-US"/>
              <a:t>江宇辉</a:t>
            </a:r>
            <a:endParaRPr lang="zh-CN" altLang="en-US"/>
          </a:p>
        </p:txBody>
      </p:sp>
      <p:sp>
        <p:nvSpPr>
          <p:cNvPr id="4" name="文本框 3"/>
          <p:cNvSpPr txBox="1"/>
          <p:nvPr/>
        </p:nvSpPr>
        <p:spPr>
          <a:xfrm>
            <a:off x="10795000" y="6247765"/>
            <a:ext cx="1205865" cy="368300"/>
          </a:xfrm>
          <a:prstGeom prst="rect">
            <a:avLst/>
          </a:prstGeom>
          <a:noFill/>
        </p:spPr>
        <p:txBody>
          <a:bodyPr wrap="square" rtlCol="0" anchor="t">
            <a:spAutoFit/>
          </a:bodyPr>
          <a:p>
            <a:r>
              <a:rPr lang="en-US" altLang="zh-CN"/>
              <a:t>2021.11.3</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8760" y="1656080"/>
            <a:ext cx="11715115" cy="3340735"/>
          </a:xfrm>
          <a:prstGeom prst="rect">
            <a:avLst/>
          </a:prstGeom>
        </p:spPr>
      </p:pic>
      <p:sp>
        <p:nvSpPr>
          <p:cNvPr id="3" name="文本框 2"/>
          <p:cNvSpPr txBox="1"/>
          <p:nvPr/>
        </p:nvSpPr>
        <p:spPr>
          <a:xfrm>
            <a:off x="9264650" y="6174105"/>
            <a:ext cx="2689860" cy="368300"/>
          </a:xfrm>
          <a:prstGeom prst="rect">
            <a:avLst/>
          </a:prstGeom>
          <a:noFill/>
        </p:spPr>
        <p:txBody>
          <a:bodyPr wrap="square" rtlCol="0" anchor="t">
            <a:spAutoFit/>
          </a:bodyPr>
          <a:p>
            <a:r>
              <a:rPr lang="zh-CN" altLang="en-US"/>
              <a:t> Computer Networks 202</a:t>
            </a:r>
            <a:r>
              <a:rPr lang="en-US" altLang="zh-CN"/>
              <a:t>1</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创新点与贡献</a:t>
            </a:r>
            <a:endParaRPr lang="zh-CN" altLang="en-US" sz="2400" b="1" dirty="0"/>
          </a:p>
        </p:txBody>
      </p:sp>
      <p:sp>
        <p:nvSpPr>
          <p:cNvPr id="9" name="文本框 8"/>
          <p:cNvSpPr txBox="1"/>
          <p:nvPr/>
        </p:nvSpPr>
        <p:spPr>
          <a:xfrm>
            <a:off x="1145540" y="1323340"/>
            <a:ext cx="8776335" cy="368300"/>
          </a:xfrm>
          <a:prstGeom prst="rect">
            <a:avLst/>
          </a:prstGeom>
          <a:noFill/>
        </p:spPr>
        <p:txBody>
          <a:bodyPr wrap="square" rtlCol="0">
            <a:spAutoFit/>
          </a:bodyPr>
          <a:p>
            <a:r>
              <a:rPr lang="zh-CN" altLang="en-US" dirty="0" smtClean="0"/>
              <a:t>CE-AFL：参数服务器将根据所有边缘节点的一定分数𝛼聚合更新后的模型。</a:t>
            </a:r>
            <a:endParaRPr lang="zh-CN" altLang="en-US" dirty="0" smtClean="0"/>
          </a:p>
        </p:txBody>
      </p:sp>
      <p:pic>
        <p:nvPicPr>
          <p:cNvPr id="8" name="图片 7"/>
          <p:cNvPicPr>
            <a:picLocks noChangeAspect="1"/>
          </p:cNvPicPr>
          <p:nvPr/>
        </p:nvPicPr>
        <p:blipFill>
          <a:blip r:embed="rId1"/>
          <a:stretch>
            <a:fillRect/>
          </a:stretch>
        </p:blipFill>
        <p:spPr>
          <a:xfrm>
            <a:off x="1854835" y="1805940"/>
            <a:ext cx="5582285" cy="4625975"/>
          </a:xfrm>
          <a:prstGeom prst="rect">
            <a:avLst/>
          </a:prstGeom>
        </p:spPr>
      </p:pic>
      <p:sp>
        <p:nvSpPr>
          <p:cNvPr id="2" name="圆角矩形 1"/>
          <p:cNvSpPr/>
          <p:nvPr/>
        </p:nvSpPr>
        <p:spPr>
          <a:xfrm>
            <a:off x="2473960" y="3031490"/>
            <a:ext cx="3900170" cy="40767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2463165" y="4124960"/>
            <a:ext cx="4253865" cy="24638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advTm="78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5616575" y="535305"/>
            <a:ext cx="6217920" cy="2598420"/>
          </a:xfrm>
          <a:prstGeom prst="rect">
            <a:avLst/>
          </a:prstGeom>
        </p:spPr>
      </p:pic>
      <p:pic>
        <p:nvPicPr>
          <p:cNvPr id="6" name="图片 5"/>
          <p:cNvPicPr>
            <a:picLocks noChangeAspect="1"/>
          </p:cNvPicPr>
          <p:nvPr/>
        </p:nvPicPr>
        <p:blipFill>
          <a:blip r:embed="rId3"/>
          <a:stretch>
            <a:fillRect/>
          </a:stretch>
        </p:blipFill>
        <p:spPr>
          <a:xfrm>
            <a:off x="5330825" y="3794760"/>
            <a:ext cx="6789420" cy="2346960"/>
          </a:xfrm>
          <a:prstGeom prst="rect">
            <a:avLst/>
          </a:prstGeom>
        </p:spPr>
      </p:pic>
      <p:sp>
        <p:nvSpPr>
          <p:cNvPr id="3" name="文本框 2"/>
          <p:cNvSpPr txBox="1"/>
          <p:nvPr/>
        </p:nvSpPr>
        <p:spPr>
          <a:xfrm>
            <a:off x="1457325" y="1421130"/>
            <a:ext cx="3873500" cy="3046095"/>
          </a:xfrm>
          <a:prstGeom prst="rect">
            <a:avLst/>
          </a:prstGeom>
          <a:noFill/>
        </p:spPr>
        <p:txBody>
          <a:bodyPr wrap="square" rtlCol="0" anchor="t">
            <a:spAutoFit/>
          </a:bodyPr>
          <a:p>
            <a:r>
              <a:rPr lang="en-US" altLang="zh-CN" sz="2400" b="1" dirty="0" smtClean="0">
                <a:ea typeface="+mn-lt"/>
                <a:cs typeface="+mn-lt"/>
                <a:sym typeface="+mn-ea"/>
              </a:rPr>
              <a:t>4</a:t>
            </a:r>
            <a:r>
              <a:rPr lang="zh-CN" altLang="en-US" sz="2400" b="1" dirty="0" smtClean="0">
                <a:ea typeface="+mn-lt"/>
                <a:cs typeface="+mn-lt"/>
                <a:sym typeface="+mn-ea"/>
              </a:rPr>
              <a:t>个参与训练的节点，𝛼为二分之一</a:t>
            </a:r>
            <a:endParaRPr lang="zh-CN" altLang="en-US" sz="2400" b="1" dirty="0" smtClean="0">
              <a:ea typeface="+mn-lt"/>
              <a:cs typeface="+mn-lt"/>
              <a:sym typeface="+mn-ea"/>
            </a:endParaRPr>
          </a:p>
          <a:p>
            <a:r>
              <a:rPr lang="zh-CN" altLang="en-US" sz="2400" b="1">
                <a:ea typeface="+mn-lt"/>
                <a:cs typeface="+mn-lt"/>
              </a:rPr>
              <a:t>在延迟更新下，对于过时模型进行延迟补偿</a:t>
            </a:r>
            <a:endParaRPr lang="zh-CN" altLang="en-US" sz="2400" b="1">
              <a:ea typeface="+mn-lt"/>
              <a:cs typeface="+mn-lt"/>
            </a:endParaRPr>
          </a:p>
          <a:p>
            <a:endParaRPr lang="zh-CN" altLang="en-US" sz="2400" b="1">
              <a:ea typeface="+mn-lt"/>
              <a:cs typeface="+mn-lt"/>
            </a:endParaRPr>
          </a:p>
          <a:p>
            <a:r>
              <a:rPr lang="en-US" altLang="zh-CN" sz="2400" b="1">
                <a:ea typeface="+mn-lt"/>
                <a:cs typeface="+mn-lt"/>
              </a:rPr>
              <a:t>x</a:t>
            </a:r>
            <a:r>
              <a:rPr lang="zh-CN" altLang="en-US" sz="2400" b="1">
                <a:ea typeface="+mn-lt"/>
                <a:cs typeface="+mn-lt"/>
              </a:rPr>
              <a:t>是全局模型更新次数与本地模型更新数量之差</a:t>
            </a:r>
            <a:endParaRPr lang="zh-CN" altLang="en-US" sz="2400" b="1">
              <a:ea typeface="+mn-lt"/>
              <a:cs typeface="+mn-lt"/>
            </a:endParaRPr>
          </a:p>
          <a:p>
            <a:r>
              <a:rPr lang="zh-CN" altLang="en-US" sz="2400" b="1">
                <a:ea typeface="+mn-lt"/>
                <a:cs typeface="+mn-lt"/>
              </a:rPr>
              <a:t>（衰减策略）</a:t>
            </a:r>
            <a:endParaRPr lang="zh-CN" altLang="en-US" sz="2400" b="1">
              <a:ea typeface="+mn-lt"/>
              <a:cs typeface="+mn-lt"/>
            </a:endParaRPr>
          </a:p>
        </p:txBody>
      </p:sp>
      <p:pic>
        <p:nvPicPr>
          <p:cNvPr id="4" name="图片 3"/>
          <p:cNvPicPr>
            <a:picLocks noChangeAspect="1"/>
          </p:cNvPicPr>
          <p:nvPr/>
        </p:nvPicPr>
        <p:blipFill>
          <a:blip r:embed="rId4"/>
          <a:stretch>
            <a:fillRect/>
          </a:stretch>
        </p:blipFill>
        <p:spPr>
          <a:xfrm>
            <a:off x="2332990" y="2933700"/>
            <a:ext cx="2521585" cy="326390"/>
          </a:xfrm>
          <a:prstGeom prst="rect">
            <a:avLst/>
          </a:prstGeom>
        </p:spPr>
      </p:pic>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例子</a:t>
            </a:r>
            <a:endParaRPr lang="zh-CN" altLang="en-US" sz="2400" b="1" dirty="0"/>
          </a:p>
        </p:txBody>
      </p:sp>
    </p:spTree>
  </p:cSld>
  <p:clrMapOvr>
    <a:masterClrMapping/>
  </p:clrMapOvr>
  <p:transition advTm="78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62965" y="671195"/>
            <a:ext cx="4340860" cy="460375"/>
          </a:xfrm>
          <a:prstGeom prst="rect">
            <a:avLst/>
          </a:prstGeom>
          <a:noFill/>
        </p:spPr>
        <p:txBody>
          <a:bodyPr wrap="square" rtlCol="0">
            <a:spAutoFit/>
          </a:bodyPr>
          <a:p>
            <a:r>
              <a:rPr lang="zh-CN" altLang="en-US" sz="2400" b="1" dirty="0" smtClean="0"/>
              <a:t>假设光滑性、强凸性</a:t>
            </a:r>
            <a:endParaRPr lang="zh-CN" altLang="en-US" sz="2400" b="1" dirty="0" smtClean="0"/>
          </a:p>
        </p:txBody>
      </p:sp>
      <p:pic>
        <p:nvPicPr>
          <p:cNvPr id="2" name="图片 1"/>
          <p:cNvPicPr>
            <a:picLocks noChangeAspect="1"/>
          </p:cNvPicPr>
          <p:nvPr/>
        </p:nvPicPr>
        <p:blipFill>
          <a:blip r:embed="rId1"/>
          <a:stretch>
            <a:fillRect/>
          </a:stretch>
        </p:blipFill>
        <p:spPr>
          <a:xfrm>
            <a:off x="862965" y="1231265"/>
            <a:ext cx="3573780" cy="480060"/>
          </a:xfrm>
          <a:prstGeom prst="rect">
            <a:avLst/>
          </a:prstGeom>
        </p:spPr>
      </p:pic>
      <p:pic>
        <p:nvPicPr>
          <p:cNvPr id="10" name="图片 9"/>
          <p:cNvPicPr>
            <a:picLocks noChangeAspect="1"/>
          </p:cNvPicPr>
          <p:nvPr/>
        </p:nvPicPr>
        <p:blipFill>
          <a:blip r:embed="rId2"/>
          <a:stretch>
            <a:fillRect/>
          </a:stretch>
        </p:blipFill>
        <p:spPr>
          <a:xfrm>
            <a:off x="954405" y="1811020"/>
            <a:ext cx="3482340" cy="396240"/>
          </a:xfrm>
          <a:prstGeom prst="rect">
            <a:avLst/>
          </a:prstGeom>
        </p:spPr>
      </p:pic>
      <p:pic>
        <p:nvPicPr>
          <p:cNvPr id="11" name="图片 10"/>
          <p:cNvPicPr>
            <a:picLocks noChangeAspect="1"/>
          </p:cNvPicPr>
          <p:nvPr/>
        </p:nvPicPr>
        <p:blipFill>
          <a:blip r:embed="rId3"/>
          <a:stretch>
            <a:fillRect/>
          </a:stretch>
        </p:blipFill>
        <p:spPr>
          <a:xfrm>
            <a:off x="954405" y="2832735"/>
            <a:ext cx="3901440" cy="1912620"/>
          </a:xfrm>
          <a:prstGeom prst="rect">
            <a:avLst/>
          </a:prstGeom>
        </p:spPr>
      </p:pic>
      <p:sp>
        <p:nvSpPr>
          <p:cNvPr id="12" name="文本框 11"/>
          <p:cNvSpPr txBox="1"/>
          <p:nvPr/>
        </p:nvSpPr>
        <p:spPr>
          <a:xfrm>
            <a:off x="862965" y="2207260"/>
            <a:ext cx="5335270" cy="645160"/>
          </a:xfrm>
          <a:prstGeom prst="rect">
            <a:avLst/>
          </a:prstGeom>
          <a:noFill/>
        </p:spPr>
        <p:txBody>
          <a:bodyPr wrap="square" rtlCol="0" anchor="t">
            <a:spAutoFit/>
          </a:bodyPr>
          <a:p>
            <a:r>
              <a:rPr lang="zh-CN" altLang="en-US" b="1"/>
              <a:t>每个节点在向参数服务器报告更新的模型之前执行𝐷本地更新</a:t>
            </a:r>
            <a:r>
              <a:rPr lang="zh-CN" altLang="en-US"/>
              <a:t>。</a:t>
            </a:r>
            <a:endParaRPr lang="zh-CN" altLang="en-US"/>
          </a:p>
        </p:txBody>
      </p:sp>
      <p:pic>
        <p:nvPicPr>
          <p:cNvPr id="13" name="图片 12"/>
          <p:cNvPicPr>
            <a:picLocks noChangeAspect="1"/>
          </p:cNvPicPr>
          <p:nvPr/>
        </p:nvPicPr>
        <p:blipFill>
          <a:blip r:embed="rId4"/>
          <a:stretch>
            <a:fillRect/>
          </a:stretch>
        </p:blipFill>
        <p:spPr>
          <a:xfrm>
            <a:off x="1012190" y="5274945"/>
            <a:ext cx="3627120" cy="815340"/>
          </a:xfrm>
          <a:prstGeom prst="rect">
            <a:avLst/>
          </a:prstGeom>
        </p:spPr>
      </p:pic>
      <p:sp>
        <p:nvSpPr>
          <p:cNvPr id="14" name="文本框 13"/>
          <p:cNvSpPr txBox="1"/>
          <p:nvPr/>
        </p:nvSpPr>
        <p:spPr>
          <a:xfrm>
            <a:off x="954405" y="4745355"/>
            <a:ext cx="3868420" cy="368300"/>
          </a:xfrm>
          <a:prstGeom prst="rect">
            <a:avLst/>
          </a:prstGeom>
          <a:noFill/>
        </p:spPr>
        <p:txBody>
          <a:bodyPr wrap="square" rtlCol="0" anchor="t">
            <a:spAutoFit/>
          </a:bodyPr>
          <a:p>
            <a:r>
              <a:rPr lang="zh-CN" altLang="en-US" b="1"/>
              <a:t>经过𝑇时代后，CE-AFL的收敛界为</a:t>
            </a:r>
            <a:endParaRPr lang="zh-CN" altLang="en-US" b="1"/>
          </a:p>
        </p:txBody>
      </p:sp>
      <p:pic>
        <p:nvPicPr>
          <p:cNvPr id="15" name="图片 14"/>
          <p:cNvPicPr>
            <a:picLocks noChangeAspect="1"/>
          </p:cNvPicPr>
          <p:nvPr/>
        </p:nvPicPr>
        <p:blipFill>
          <a:blip r:embed="rId5"/>
          <a:stretch>
            <a:fillRect/>
          </a:stretch>
        </p:blipFill>
        <p:spPr>
          <a:xfrm>
            <a:off x="6715125" y="2341880"/>
            <a:ext cx="4899660" cy="1112520"/>
          </a:xfrm>
          <a:prstGeom prst="rect">
            <a:avLst/>
          </a:prstGeom>
        </p:spPr>
      </p:pic>
      <p:sp>
        <p:nvSpPr>
          <p:cNvPr id="16" name="文本框 15"/>
          <p:cNvSpPr txBox="1"/>
          <p:nvPr/>
        </p:nvSpPr>
        <p:spPr>
          <a:xfrm>
            <a:off x="6715125" y="1285240"/>
            <a:ext cx="4772660" cy="922020"/>
          </a:xfrm>
          <a:prstGeom prst="rect">
            <a:avLst/>
          </a:prstGeom>
          <a:noFill/>
        </p:spPr>
        <p:txBody>
          <a:bodyPr wrap="square" rtlCol="0" anchor="t">
            <a:spAutoFit/>
          </a:bodyPr>
          <a:p>
            <a:r>
              <a:rPr lang="zh-CN" altLang="en-US" b="1"/>
              <a:t>设</a:t>
            </a:r>
            <a:r>
              <a:rPr lang="en-US" altLang="zh-CN" b="1"/>
              <a:t>gk</a:t>
            </a:r>
            <a:r>
              <a:rPr lang="zh-CN" altLang="en-US" b="1"/>
              <a:t>表示边缘节点上本地更新的资源</a:t>
            </a:r>
            <a:r>
              <a:rPr lang="en-US" altLang="zh-CN" b="1"/>
              <a:t>k</a:t>
            </a:r>
            <a:r>
              <a:rPr lang="zh-CN" altLang="en-US" b="1"/>
              <a:t>的消耗。</a:t>
            </a:r>
            <a:endParaRPr lang="zh-CN" altLang="en-US" b="1"/>
          </a:p>
          <a:p>
            <a:r>
              <a:rPr lang="en-US" altLang="zh-CN" b="1"/>
              <a:t>bk</a:t>
            </a:r>
            <a:r>
              <a:rPr lang="zh-CN" altLang="en-US" b="1"/>
              <a:t>表示模型在边缘节点与参数服务器之间交换一次的资源𝑘的消耗。</a:t>
            </a:r>
            <a:endParaRPr lang="zh-CN" altLang="en-US" b="1"/>
          </a:p>
        </p:txBody>
      </p:sp>
      <p:sp>
        <p:nvSpPr>
          <p:cNvPr id="17" name="文本框 16"/>
          <p:cNvSpPr txBox="1"/>
          <p:nvPr/>
        </p:nvSpPr>
        <p:spPr>
          <a:xfrm>
            <a:off x="6715125" y="4004310"/>
            <a:ext cx="4340860" cy="829945"/>
          </a:xfrm>
          <a:prstGeom prst="rect">
            <a:avLst/>
          </a:prstGeom>
          <a:noFill/>
        </p:spPr>
        <p:txBody>
          <a:bodyPr wrap="square" rtlCol="0">
            <a:spAutoFit/>
          </a:bodyPr>
          <a:p>
            <a:r>
              <a:rPr lang="zh-CN" altLang="en-US" sz="2400" b="1" dirty="0" smtClean="0"/>
              <a:t>下面是只考虑带宽成本</a:t>
            </a:r>
            <a:r>
              <a:rPr lang="en-US" altLang="zh-CN" sz="2400" b="1" dirty="0" smtClean="0"/>
              <a:t> </a:t>
            </a:r>
            <a:r>
              <a:rPr lang="zh-CN" altLang="en-US" sz="2400" b="1" dirty="0" smtClean="0"/>
              <a:t>所以</a:t>
            </a:r>
            <a:r>
              <a:rPr lang="en-US" altLang="zh-CN" sz="2400" b="1" dirty="0" smtClean="0"/>
              <a:t>gk=0 </a:t>
            </a:r>
            <a:endParaRPr lang="en-US" altLang="zh-CN" sz="2400" b="1" dirty="0" smtClean="0"/>
          </a:p>
        </p:txBody>
      </p:sp>
    </p:spTree>
  </p:cSld>
  <p:clrMapOvr>
    <a:masterClrMapping/>
  </p:clrMapOvr>
  <p:transition advTm="78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62965" y="671195"/>
            <a:ext cx="4340860" cy="460375"/>
          </a:xfrm>
          <a:prstGeom prst="rect">
            <a:avLst/>
          </a:prstGeom>
          <a:noFill/>
        </p:spPr>
        <p:txBody>
          <a:bodyPr wrap="square" rtlCol="0">
            <a:spAutoFit/>
          </a:bodyPr>
          <a:p>
            <a:r>
              <a:rPr lang="zh-CN" altLang="en-US" sz="2400" b="1" dirty="0" smtClean="0"/>
              <a:t>单任务下带宽优化</a:t>
            </a:r>
            <a:r>
              <a:rPr lang="en-US" altLang="zh-CN" sz="2400" b="1" dirty="0" smtClean="0"/>
              <a:t> </a:t>
            </a:r>
            <a:endParaRPr lang="en-US" altLang="zh-CN" sz="2400" b="1" dirty="0" smtClean="0"/>
          </a:p>
        </p:txBody>
      </p:sp>
      <p:pic>
        <p:nvPicPr>
          <p:cNvPr id="3" name="图片 2"/>
          <p:cNvPicPr>
            <a:picLocks noChangeAspect="1"/>
          </p:cNvPicPr>
          <p:nvPr/>
        </p:nvPicPr>
        <p:blipFill>
          <a:blip r:embed="rId1"/>
          <a:stretch>
            <a:fillRect/>
          </a:stretch>
        </p:blipFill>
        <p:spPr>
          <a:xfrm>
            <a:off x="862965" y="1388745"/>
            <a:ext cx="4953000" cy="1767840"/>
          </a:xfrm>
          <a:prstGeom prst="rect">
            <a:avLst/>
          </a:prstGeom>
        </p:spPr>
      </p:pic>
      <p:pic>
        <p:nvPicPr>
          <p:cNvPr id="4" name="图片 3"/>
          <p:cNvPicPr>
            <a:picLocks noChangeAspect="1"/>
          </p:cNvPicPr>
          <p:nvPr/>
        </p:nvPicPr>
        <p:blipFill>
          <a:blip r:embed="rId2"/>
          <a:stretch>
            <a:fillRect/>
          </a:stretch>
        </p:blipFill>
        <p:spPr>
          <a:xfrm>
            <a:off x="1189355" y="3863340"/>
            <a:ext cx="2866390" cy="360680"/>
          </a:xfrm>
          <a:prstGeom prst="rect">
            <a:avLst/>
          </a:prstGeom>
        </p:spPr>
      </p:pic>
      <p:sp>
        <p:nvSpPr>
          <p:cNvPr id="18" name="下箭头 17"/>
          <p:cNvSpPr/>
          <p:nvPr/>
        </p:nvSpPr>
        <p:spPr>
          <a:xfrm>
            <a:off x="2263449" y="3106899"/>
            <a:ext cx="318816" cy="64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3"/>
          <a:stretch>
            <a:fillRect/>
          </a:stretch>
        </p:blipFill>
        <p:spPr>
          <a:xfrm>
            <a:off x="1559560" y="5092700"/>
            <a:ext cx="1889760" cy="266700"/>
          </a:xfrm>
          <a:prstGeom prst="rect">
            <a:avLst/>
          </a:prstGeom>
        </p:spPr>
      </p:pic>
      <p:sp>
        <p:nvSpPr>
          <p:cNvPr id="6" name="下箭头 5"/>
          <p:cNvSpPr/>
          <p:nvPr/>
        </p:nvSpPr>
        <p:spPr>
          <a:xfrm>
            <a:off x="2263449" y="4336259"/>
            <a:ext cx="318816" cy="64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4"/>
          <a:stretch>
            <a:fillRect/>
          </a:stretch>
        </p:blipFill>
        <p:spPr>
          <a:xfrm>
            <a:off x="1559560" y="5471795"/>
            <a:ext cx="1737360" cy="266700"/>
          </a:xfrm>
          <a:prstGeom prst="rect">
            <a:avLst/>
          </a:prstGeom>
        </p:spPr>
      </p:pic>
      <p:sp>
        <p:nvSpPr>
          <p:cNvPr id="20" name="左大括号 19"/>
          <p:cNvSpPr/>
          <p:nvPr/>
        </p:nvSpPr>
        <p:spPr>
          <a:xfrm>
            <a:off x="3761744" y="4752267"/>
            <a:ext cx="613608" cy="135577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7" name="文本框 16"/>
          <p:cNvSpPr txBox="1"/>
          <p:nvPr/>
        </p:nvSpPr>
        <p:spPr>
          <a:xfrm>
            <a:off x="4479925" y="4547235"/>
            <a:ext cx="2540000" cy="368300"/>
          </a:xfrm>
          <a:prstGeom prst="rect">
            <a:avLst/>
          </a:prstGeom>
          <a:noFill/>
        </p:spPr>
        <p:txBody>
          <a:bodyPr wrap="square" rtlCol="0" anchor="t">
            <a:spAutoFit/>
          </a:bodyPr>
          <a:p>
            <a:r>
              <a:rPr lang="zh-CN" altLang="en-US"/>
              <a:t>ℎ(𝛼) &gt; 0</a:t>
            </a:r>
            <a:r>
              <a:rPr lang="en-US" altLang="zh-CN"/>
              <a:t> </a:t>
            </a:r>
            <a:endParaRPr lang="en-US" altLang="zh-CN"/>
          </a:p>
        </p:txBody>
      </p:sp>
      <p:sp>
        <p:nvSpPr>
          <p:cNvPr id="19" name="文本框 18"/>
          <p:cNvSpPr txBox="1"/>
          <p:nvPr/>
        </p:nvSpPr>
        <p:spPr>
          <a:xfrm>
            <a:off x="4479925" y="5246370"/>
            <a:ext cx="2540000" cy="368300"/>
          </a:xfrm>
          <a:prstGeom prst="rect">
            <a:avLst/>
          </a:prstGeom>
          <a:noFill/>
        </p:spPr>
        <p:txBody>
          <a:bodyPr wrap="square" rtlCol="0" anchor="t">
            <a:spAutoFit/>
          </a:bodyPr>
          <a:p>
            <a:r>
              <a:rPr lang="zh-CN" altLang="en-US"/>
              <a:t>ℎ(𝛼) </a:t>
            </a:r>
            <a:r>
              <a:rPr lang="en-US" altLang="zh-CN"/>
              <a:t>= </a:t>
            </a:r>
            <a:r>
              <a:rPr lang="zh-CN" altLang="en-US"/>
              <a:t>0</a:t>
            </a:r>
            <a:endParaRPr lang="zh-CN" altLang="en-US"/>
          </a:p>
        </p:txBody>
      </p:sp>
      <p:sp>
        <p:nvSpPr>
          <p:cNvPr id="21" name="文本框 20"/>
          <p:cNvSpPr txBox="1"/>
          <p:nvPr/>
        </p:nvSpPr>
        <p:spPr>
          <a:xfrm>
            <a:off x="4479925" y="5939790"/>
            <a:ext cx="2540000" cy="368300"/>
          </a:xfrm>
          <a:prstGeom prst="rect">
            <a:avLst/>
          </a:prstGeom>
          <a:noFill/>
        </p:spPr>
        <p:txBody>
          <a:bodyPr wrap="square" rtlCol="0" anchor="t">
            <a:spAutoFit/>
          </a:bodyPr>
          <a:p>
            <a:r>
              <a:rPr lang="zh-CN" altLang="en-US"/>
              <a:t>ℎ(𝛼) </a:t>
            </a:r>
            <a:r>
              <a:rPr lang="en-US" altLang="zh-CN"/>
              <a:t>&lt;</a:t>
            </a:r>
            <a:r>
              <a:rPr lang="zh-CN" altLang="en-US"/>
              <a:t> 0</a:t>
            </a:r>
            <a:endParaRPr lang="zh-CN" altLang="en-US"/>
          </a:p>
        </p:txBody>
      </p:sp>
      <p:pic>
        <p:nvPicPr>
          <p:cNvPr id="22" name="图片 21"/>
          <p:cNvPicPr>
            <a:picLocks noChangeAspect="1"/>
          </p:cNvPicPr>
          <p:nvPr/>
        </p:nvPicPr>
        <p:blipFill>
          <a:blip r:embed="rId5"/>
          <a:stretch>
            <a:fillRect/>
          </a:stretch>
        </p:blipFill>
        <p:spPr>
          <a:xfrm>
            <a:off x="5815965" y="4476750"/>
            <a:ext cx="723900" cy="509270"/>
          </a:xfrm>
          <a:prstGeom prst="rect">
            <a:avLst/>
          </a:prstGeom>
        </p:spPr>
      </p:pic>
      <p:pic>
        <p:nvPicPr>
          <p:cNvPr id="23" name="图片 22"/>
          <p:cNvPicPr>
            <a:picLocks noChangeAspect="1"/>
          </p:cNvPicPr>
          <p:nvPr/>
        </p:nvPicPr>
        <p:blipFill>
          <a:blip r:embed="rId6"/>
          <a:stretch>
            <a:fillRect/>
          </a:stretch>
        </p:blipFill>
        <p:spPr>
          <a:xfrm>
            <a:off x="5886450" y="5972810"/>
            <a:ext cx="583565" cy="317500"/>
          </a:xfrm>
          <a:prstGeom prst="rect">
            <a:avLst/>
          </a:prstGeom>
        </p:spPr>
      </p:pic>
      <p:pic>
        <p:nvPicPr>
          <p:cNvPr id="24" name="图片 23"/>
          <p:cNvPicPr>
            <a:picLocks noChangeAspect="1"/>
          </p:cNvPicPr>
          <p:nvPr/>
        </p:nvPicPr>
        <p:blipFill>
          <a:blip r:embed="rId7"/>
          <a:stretch>
            <a:fillRect/>
          </a:stretch>
        </p:blipFill>
        <p:spPr>
          <a:xfrm>
            <a:off x="5815965" y="5133975"/>
            <a:ext cx="4770120" cy="586740"/>
          </a:xfrm>
          <a:prstGeom prst="rect">
            <a:avLst/>
          </a:prstGeom>
        </p:spPr>
      </p:pic>
      <p:sp>
        <p:nvSpPr>
          <p:cNvPr id="25" name="文本框 24"/>
          <p:cNvSpPr txBox="1"/>
          <p:nvPr/>
        </p:nvSpPr>
        <p:spPr>
          <a:xfrm>
            <a:off x="10749280" y="5072380"/>
            <a:ext cx="1256665" cy="368300"/>
          </a:xfrm>
          <a:prstGeom prst="rect">
            <a:avLst/>
          </a:prstGeom>
          <a:noFill/>
        </p:spPr>
        <p:txBody>
          <a:bodyPr wrap="square" rtlCol="0">
            <a:spAutoFit/>
          </a:bodyPr>
          <a:p>
            <a:r>
              <a:rPr lang="zh-CN" altLang="en-US"/>
              <a:t>泰勒展开</a:t>
            </a:r>
            <a:endParaRPr lang="zh-CN" altLang="en-US"/>
          </a:p>
        </p:txBody>
      </p:sp>
    </p:spTree>
  </p:cSld>
  <p:clrMapOvr>
    <a:masterClrMapping/>
  </p:clrMapOvr>
  <p:transition advTm="78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62965" y="671195"/>
            <a:ext cx="4340860" cy="460375"/>
          </a:xfrm>
          <a:prstGeom prst="rect">
            <a:avLst/>
          </a:prstGeom>
          <a:noFill/>
        </p:spPr>
        <p:txBody>
          <a:bodyPr wrap="square" rtlCol="0">
            <a:spAutoFit/>
          </a:bodyPr>
          <a:p>
            <a:r>
              <a:rPr lang="zh-CN" altLang="en-US" sz="2400" b="1" dirty="0" smtClean="0"/>
              <a:t>多任务下带宽优化</a:t>
            </a:r>
            <a:r>
              <a:rPr lang="en-US" altLang="zh-CN" sz="2400" b="1" dirty="0" smtClean="0"/>
              <a:t> </a:t>
            </a:r>
            <a:endParaRPr lang="en-US" altLang="zh-CN" sz="2400" b="1" dirty="0" smtClean="0"/>
          </a:p>
        </p:txBody>
      </p:sp>
      <p:pic>
        <p:nvPicPr>
          <p:cNvPr id="2" name="图片 1"/>
          <p:cNvPicPr>
            <a:picLocks noChangeAspect="1"/>
          </p:cNvPicPr>
          <p:nvPr/>
        </p:nvPicPr>
        <p:blipFill>
          <a:blip r:embed="rId1"/>
          <a:stretch>
            <a:fillRect/>
          </a:stretch>
        </p:blipFill>
        <p:spPr>
          <a:xfrm>
            <a:off x="862965" y="1376680"/>
            <a:ext cx="3108960" cy="1135380"/>
          </a:xfrm>
          <a:prstGeom prst="rect">
            <a:avLst/>
          </a:prstGeom>
        </p:spPr>
      </p:pic>
      <p:pic>
        <p:nvPicPr>
          <p:cNvPr id="8" name="图片 7"/>
          <p:cNvPicPr>
            <a:picLocks noChangeAspect="1"/>
          </p:cNvPicPr>
          <p:nvPr/>
        </p:nvPicPr>
        <p:blipFill>
          <a:blip r:embed="rId2"/>
          <a:stretch>
            <a:fillRect/>
          </a:stretch>
        </p:blipFill>
        <p:spPr>
          <a:xfrm>
            <a:off x="1055370" y="3155950"/>
            <a:ext cx="2103120" cy="1226820"/>
          </a:xfrm>
          <a:prstGeom prst="rect">
            <a:avLst/>
          </a:prstGeom>
        </p:spPr>
      </p:pic>
      <p:sp>
        <p:nvSpPr>
          <p:cNvPr id="10" name="下箭头 9"/>
          <p:cNvSpPr/>
          <p:nvPr/>
        </p:nvSpPr>
        <p:spPr>
          <a:xfrm>
            <a:off x="2035484" y="2511904"/>
            <a:ext cx="318816" cy="64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下箭头 10"/>
          <p:cNvSpPr/>
          <p:nvPr/>
        </p:nvSpPr>
        <p:spPr>
          <a:xfrm>
            <a:off x="2036119" y="4382614"/>
            <a:ext cx="318816" cy="64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文本框 11"/>
          <p:cNvSpPr txBox="1"/>
          <p:nvPr/>
        </p:nvSpPr>
        <p:spPr>
          <a:xfrm>
            <a:off x="1189355" y="5026660"/>
            <a:ext cx="2121535" cy="645160"/>
          </a:xfrm>
          <a:prstGeom prst="rect">
            <a:avLst/>
          </a:prstGeom>
          <a:noFill/>
        </p:spPr>
        <p:txBody>
          <a:bodyPr wrap="square" rtlCol="0">
            <a:spAutoFit/>
          </a:bodyPr>
          <a:p>
            <a:r>
              <a:rPr lang="zh-CN" altLang="en-US"/>
              <a:t>改进的求解极大极小问题的SQP方法</a:t>
            </a:r>
            <a:endParaRPr lang="zh-CN" altLang="en-US"/>
          </a:p>
        </p:txBody>
      </p:sp>
      <p:pic>
        <p:nvPicPr>
          <p:cNvPr id="13" name="图片 12"/>
          <p:cNvPicPr>
            <a:picLocks noChangeAspect="1"/>
          </p:cNvPicPr>
          <p:nvPr/>
        </p:nvPicPr>
        <p:blipFill>
          <a:blip r:embed="rId3"/>
          <a:stretch>
            <a:fillRect/>
          </a:stretch>
        </p:blipFill>
        <p:spPr>
          <a:xfrm>
            <a:off x="442595" y="5597525"/>
            <a:ext cx="5907405" cy="1205865"/>
          </a:xfrm>
          <a:prstGeom prst="rect">
            <a:avLst/>
          </a:prstGeom>
        </p:spPr>
      </p:pic>
      <p:pic>
        <p:nvPicPr>
          <p:cNvPr id="15" name="图片 14"/>
          <p:cNvPicPr>
            <a:picLocks noChangeAspect="1"/>
          </p:cNvPicPr>
          <p:nvPr/>
        </p:nvPicPr>
        <p:blipFill>
          <a:blip r:embed="rId4"/>
          <a:stretch>
            <a:fillRect/>
          </a:stretch>
        </p:blipFill>
        <p:spPr>
          <a:xfrm>
            <a:off x="6431280" y="1493520"/>
            <a:ext cx="5006340" cy="3870960"/>
          </a:xfrm>
          <a:prstGeom prst="rect">
            <a:avLst/>
          </a:prstGeom>
        </p:spPr>
      </p:pic>
    </p:spTree>
  </p:cSld>
  <p:clrMapOvr>
    <a:masterClrMapping/>
  </p:clrMapOvr>
  <p:transition advTm="78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702945"/>
          </a:xfrm>
        </p:spPr>
        <p:txBody>
          <a:bodyPr/>
          <a:p>
            <a:r>
              <a:rPr lang="zh-CN" altLang="en-US" sz="2400"/>
              <a:t>实验设置</a:t>
            </a:r>
            <a:endParaRPr lang="zh-CN" altLang="en-US" sz="2400"/>
          </a:p>
        </p:txBody>
      </p:sp>
      <p:sp>
        <p:nvSpPr>
          <p:cNvPr id="4" name="文本框 3"/>
          <p:cNvSpPr txBox="1"/>
          <p:nvPr/>
        </p:nvSpPr>
        <p:spPr>
          <a:xfrm>
            <a:off x="1567815" y="1509395"/>
            <a:ext cx="8817610" cy="1198880"/>
          </a:xfrm>
          <a:prstGeom prst="rect">
            <a:avLst/>
          </a:prstGeom>
          <a:noFill/>
        </p:spPr>
        <p:txBody>
          <a:bodyPr wrap="square" rtlCol="0" anchor="t">
            <a:spAutoFit/>
          </a:bodyPr>
          <a:p>
            <a:r>
              <a:rPr lang="zh-CN" altLang="en-US"/>
              <a:t>选择了两种典型的算法作为性能比较的基准。</a:t>
            </a:r>
            <a:endParaRPr lang="zh-CN" altLang="en-US"/>
          </a:p>
          <a:p>
            <a:r>
              <a:rPr lang="zh-CN" altLang="en-US"/>
              <a:t>在模拟中总共生成了100个边缘节点，其中10个节点被随机激活参与模型训练。</a:t>
            </a:r>
            <a:endParaRPr lang="zh-CN" altLang="en-US"/>
          </a:p>
          <a:p>
            <a:r>
              <a:rPr lang="zh-CN" altLang="en-US"/>
              <a:t>第一个被称为ADP-FL，属于同步FL方案。</a:t>
            </a:r>
            <a:r>
              <a:rPr lang="zh-CN" altLang="en-US">
                <a:sym typeface="+mn-ea"/>
              </a:rPr>
              <a:t>𝛼</a:t>
            </a:r>
            <a:r>
              <a:rPr lang="en-US" altLang="zh-CN">
                <a:sym typeface="+mn-ea"/>
              </a:rPr>
              <a:t>= 1</a:t>
            </a:r>
            <a:endParaRPr lang="zh-CN" altLang="en-US"/>
          </a:p>
          <a:p>
            <a:r>
              <a:rPr lang="zh-CN" altLang="en-US"/>
              <a:t>第二种被称为AFO，是一种具有可证明性的异步联邦优化算法。</a:t>
            </a:r>
            <a:r>
              <a:rPr lang="zh-CN" altLang="en-US">
                <a:sym typeface="+mn-ea"/>
              </a:rPr>
              <a:t>𝛼</a:t>
            </a:r>
            <a:r>
              <a:rPr lang="en-US" altLang="zh-CN">
                <a:sym typeface="+mn-ea"/>
              </a:rPr>
              <a:t>= 1/n</a:t>
            </a:r>
            <a:endParaRPr lang="en-US" altLang="zh-CN">
              <a:sym typeface="+mn-ea"/>
            </a:endParaRPr>
          </a:p>
        </p:txBody>
      </p:sp>
      <p:sp>
        <p:nvSpPr>
          <p:cNvPr id="5" name="文本框 4"/>
          <p:cNvSpPr txBox="1"/>
          <p:nvPr/>
        </p:nvSpPr>
        <p:spPr>
          <a:xfrm>
            <a:off x="1567815" y="2809240"/>
            <a:ext cx="8817610" cy="645160"/>
          </a:xfrm>
          <a:prstGeom prst="rect">
            <a:avLst/>
          </a:prstGeom>
          <a:noFill/>
        </p:spPr>
        <p:txBody>
          <a:bodyPr wrap="square" rtlCol="0" anchor="t">
            <a:spAutoFit/>
          </a:bodyPr>
          <a:p>
            <a:r>
              <a:rPr lang="zh-CN" altLang="en-US">
                <a:sym typeface="+mn-ea"/>
              </a:rPr>
              <a:t>模型：线性回归</a:t>
            </a:r>
            <a:r>
              <a:rPr lang="en-US" altLang="zh-CN">
                <a:sym typeface="+mn-ea"/>
              </a:rPr>
              <a:t> </a:t>
            </a:r>
            <a:r>
              <a:rPr lang="zh-CN" altLang="en-US">
                <a:sym typeface="+mn-ea"/>
              </a:rPr>
              <a:t>逻辑回归</a:t>
            </a:r>
            <a:r>
              <a:rPr lang="en-US" altLang="zh-CN">
                <a:sym typeface="+mn-ea"/>
              </a:rPr>
              <a:t> </a:t>
            </a:r>
            <a:r>
              <a:rPr lang="en-US" altLang="zh-CN">
                <a:sym typeface="+mn-ea"/>
              </a:rPr>
              <a:t>CNN</a:t>
            </a:r>
            <a:endParaRPr lang="en-US" altLang="zh-CN">
              <a:sym typeface="+mn-ea"/>
            </a:endParaRPr>
          </a:p>
          <a:p>
            <a:r>
              <a:rPr lang="zh-CN" altLang="en-US">
                <a:sym typeface="+mn-ea"/>
              </a:rPr>
              <a:t>数据集：</a:t>
            </a:r>
            <a:r>
              <a:rPr lang="en-US" altLang="zh-CN">
                <a:sym typeface="+mn-ea"/>
              </a:rPr>
              <a:t>MINST</a:t>
            </a:r>
            <a:r>
              <a:rPr lang="zh-CN" altLang="en-US">
                <a:sym typeface="+mn-ea"/>
              </a:rPr>
              <a:t>和</a:t>
            </a:r>
            <a:r>
              <a:rPr lang="en-US" altLang="zh-CN">
                <a:sym typeface="+mn-ea"/>
              </a:rPr>
              <a:t>CIFAR10</a:t>
            </a:r>
            <a:endParaRPr lang="en-US" altLang="zh-CN">
              <a:sym typeface="+mn-ea"/>
            </a:endParaRPr>
          </a:p>
        </p:txBody>
      </p:sp>
      <p:sp>
        <p:nvSpPr>
          <p:cNvPr id="6" name="文本框 5"/>
          <p:cNvSpPr txBox="1"/>
          <p:nvPr/>
        </p:nvSpPr>
        <p:spPr>
          <a:xfrm>
            <a:off x="1351280" y="1104900"/>
            <a:ext cx="8817610" cy="368300"/>
          </a:xfrm>
          <a:prstGeom prst="rect">
            <a:avLst/>
          </a:prstGeom>
          <a:noFill/>
        </p:spPr>
        <p:txBody>
          <a:bodyPr wrap="square" rtlCol="0" anchor="t">
            <a:spAutoFit/>
          </a:bodyPr>
          <a:p>
            <a:r>
              <a:rPr lang="zh-CN" altLang="en-US">
                <a:sym typeface="+mn-ea"/>
              </a:rPr>
              <a:t>仿真实验：</a:t>
            </a:r>
            <a:endParaRPr lang="zh-CN" altLang="en-US">
              <a:sym typeface="+mn-ea"/>
            </a:endParaRPr>
          </a:p>
        </p:txBody>
      </p:sp>
      <p:sp>
        <p:nvSpPr>
          <p:cNvPr id="7" name="文本框 6"/>
          <p:cNvSpPr txBox="1"/>
          <p:nvPr/>
        </p:nvSpPr>
        <p:spPr>
          <a:xfrm>
            <a:off x="1351280" y="3555365"/>
            <a:ext cx="8817610" cy="368300"/>
          </a:xfrm>
          <a:prstGeom prst="rect">
            <a:avLst/>
          </a:prstGeom>
          <a:noFill/>
        </p:spPr>
        <p:txBody>
          <a:bodyPr wrap="square" rtlCol="0" anchor="t">
            <a:spAutoFit/>
          </a:bodyPr>
          <a:p>
            <a:r>
              <a:rPr lang="zh-CN" altLang="en-US">
                <a:sym typeface="+mn-ea"/>
              </a:rPr>
              <a:t>真实</a:t>
            </a:r>
            <a:r>
              <a:rPr lang="zh-CN" altLang="en-US">
                <a:sym typeface="+mn-ea"/>
              </a:rPr>
              <a:t>实验：</a:t>
            </a:r>
            <a:endParaRPr lang="zh-CN" altLang="en-US">
              <a:sym typeface="+mn-ea"/>
            </a:endParaRPr>
          </a:p>
        </p:txBody>
      </p:sp>
      <p:sp>
        <p:nvSpPr>
          <p:cNvPr id="8" name="文本框 7"/>
          <p:cNvSpPr txBox="1"/>
          <p:nvPr/>
        </p:nvSpPr>
        <p:spPr>
          <a:xfrm>
            <a:off x="1567815" y="4024630"/>
            <a:ext cx="8601075" cy="645160"/>
          </a:xfrm>
          <a:prstGeom prst="rect">
            <a:avLst/>
          </a:prstGeom>
          <a:noFill/>
        </p:spPr>
        <p:txBody>
          <a:bodyPr wrap="square" rtlCol="0" anchor="t">
            <a:spAutoFit/>
          </a:bodyPr>
          <a:p>
            <a:r>
              <a:rPr lang="zh-CN" altLang="en-US"/>
              <a:t>一个深度学习工作站，带有四个NVIDIA</a:t>
            </a:r>
            <a:r>
              <a:rPr lang="en-US" altLang="zh-CN"/>
              <a:t> </a:t>
            </a:r>
            <a:r>
              <a:rPr lang="zh-CN" altLang="en-US"/>
              <a:t>GeForce</a:t>
            </a:r>
            <a:r>
              <a:rPr lang="en-US" altLang="zh-CN"/>
              <a:t> </a:t>
            </a:r>
            <a:r>
              <a:rPr lang="zh-CN" altLang="en-US"/>
              <a:t>RTX</a:t>
            </a:r>
            <a:r>
              <a:rPr lang="en-US" altLang="zh-CN"/>
              <a:t> </a:t>
            </a:r>
            <a:r>
              <a:rPr lang="zh-CN" altLang="en-US"/>
              <a:t>Titan</a:t>
            </a:r>
            <a:r>
              <a:rPr lang="en-US" altLang="zh-CN"/>
              <a:t> </a:t>
            </a:r>
            <a:r>
              <a:rPr lang="zh-CN" altLang="en-US"/>
              <a:t>gpu和10个JetsonTX2开发工具包3(CPU：ARMv8Cortex-A57，RAM：8GB)。</a:t>
            </a:r>
            <a:endParaRPr lang="zh-CN" altLang="en-US"/>
          </a:p>
        </p:txBody>
      </p:sp>
      <p:sp>
        <p:nvSpPr>
          <p:cNvPr id="10" name="文本框 9"/>
          <p:cNvSpPr txBox="1"/>
          <p:nvPr/>
        </p:nvSpPr>
        <p:spPr>
          <a:xfrm>
            <a:off x="1567815" y="4770755"/>
            <a:ext cx="8434070" cy="368300"/>
          </a:xfrm>
          <a:prstGeom prst="rect">
            <a:avLst/>
          </a:prstGeom>
          <a:noFill/>
        </p:spPr>
        <p:txBody>
          <a:bodyPr wrap="square" rtlCol="0" anchor="t">
            <a:spAutoFit/>
          </a:bodyPr>
          <a:p>
            <a:r>
              <a:rPr lang="zh-CN" altLang="en-US"/>
              <a:t>在测试台上为CIFAR10和FMNIST实现了两种不同类型和结构的CNN模型</a:t>
            </a:r>
            <a:endParaRPr lang="zh-CN" altLang="en-US"/>
          </a:p>
        </p:txBody>
      </p:sp>
      <p:sp>
        <p:nvSpPr>
          <p:cNvPr id="11" name="文本框 10"/>
          <p:cNvSpPr txBox="1"/>
          <p:nvPr/>
        </p:nvSpPr>
        <p:spPr>
          <a:xfrm>
            <a:off x="1567815" y="5240020"/>
            <a:ext cx="9420860" cy="922020"/>
          </a:xfrm>
          <a:prstGeom prst="rect">
            <a:avLst/>
          </a:prstGeom>
          <a:noFill/>
        </p:spPr>
        <p:txBody>
          <a:bodyPr wrap="square" rtlCol="0" anchor="t">
            <a:spAutoFit/>
          </a:bodyPr>
          <a:p>
            <a:r>
              <a:rPr lang="zh-CN" altLang="en-US"/>
              <a:t>（1）案例1：我们在10名</a:t>
            </a:r>
            <a:r>
              <a:rPr lang="en-US" altLang="zh-CN"/>
              <a:t>worker</a:t>
            </a:r>
            <a:r>
              <a:rPr lang="zh-CN" altLang="en-US"/>
              <a:t>中分配相同数量的培训数据（如6000人）；</a:t>
            </a:r>
            <a:endParaRPr lang="zh-CN" altLang="en-US"/>
          </a:p>
          <a:p>
            <a:r>
              <a:rPr lang="zh-CN" altLang="en-US"/>
              <a:t>（2）案例2：不同</a:t>
            </a:r>
            <a:r>
              <a:rPr lang="en-US" altLang="zh-CN">
                <a:sym typeface="+mn-ea"/>
              </a:rPr>
              <a:t>worker</a:t>
            </a:r>
            <a:r>
              <a:rPr lang="zh-CN" altLang="en-US"/>
              <a:t>之间的数据量（例如4000-8000）差异很大；</a:t>
            </a:r>
            <a:endParaRPr lang="zh-CN" altLang="en-US"/>
          </a:p>
          <a:p>
            <a:r>
              <a:rPr lang="zh-CN" altLang="en-US"/>
              <a:t>（3）案例3：这些</a:t>
            </a:r>
            <a:r>
              <a:rPr lang="en-US" altLang="zh-CN">
                <a:sym typeface="+mn-ea"/>
              </a:rPr>
              <a:t>worker</a:t>
            </a:r>
            <a:r>
              <a:rPr lang="zh-CN" altLang="en-US"/>
              <a:t>的数据量差异很大（例如1000-11000）。二是不同类别的数据分布，</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861695" y="344805"/>
            <a:ext cx="4467225" cy="6410325"/>
          </a:xfrm>
          <a:prstGeom prst="rect">
            <a:avLst/>
          </a:prstGeom>
        </p:spPr>
      </p:pic>
      <p:pic>
        <p:nvPicPr>
          <p:cNvPr id="7" name="图片 6"/>
          <p:cNvPicPr>
            <a:picLocks noChangeAspect="1"/>
          </p:cNvPicPr>
          <p:nvPr/>
        </p:nvPicPr>
        <p:blipFill>
          <a:blip r:embed="rId3"/>
          <a:stretch>
            <a:fillRect/>
          </a:stretch>
        </p:blipFill>
        <p:spPr>
          <a:xfrm>
            <a:off x="5864860" y="125730"/>
            <a:ext cx="5543550" cy="6629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469390" y="655320"/>
            <a:ext cx="8772525" cy="2114550"/>
          </a:xfrm>
          <a:prstGeom prst="rect">
            <a:avLst/>
          </a:prstGeom>
        </p:spPr>
      </p:pic>
      <p:sp>
        <p:nvSpPr>
          <p:cNvPr id="5" name="文本框 4"/>
          <p:cNvSpPr txBox="1"/>
          <p:nvPr/>
        </p:nvSpPr>
        <p:spPr>
          <a:xfrm>
            <a:off x="1012190" y="2558415"/>
            <a:ext cx="9985375" cy="368300"/>
          </a:xfrm>
          <a:prstGeom prst="rect">
            <a:avLst/>
          </a:prstGeom>
          <a:noFill/>
        </p:spPr>
        <p:txBody>
          <a:bodyPr wrap="square" rtlCol="0" anchor="t">
            <a:spAutoFit/>
          </a:bodyPr>
          <a:p>
            <a:r>
              <a:rPr lang="zh-CN" altLang="en-US"/>
              <a:t>模型的训练时间。CE-AFL的训练时间随𝛼的变化而变化，且小于AFO（𝛼=0.1）和ADP-FL（𝛼=1）。</a:t>
            </a:r>
            <a:endParaRPr lang="zh-CN" altLang="en-US"/>
          </a:p>
        </p:txBody>
      </p:sp>
      <p:pic>
        <p:nvPicPr>
          <p:cNvPr id="6" name="图片 5"/>
          <p:cNvPicPr>
            <a:picLocks noChangeAspect="1"/>
          </p:cNvPicPr>
          <p:nvPr/>
        </p:nvPicPr>
        <p:blipFill>
          <a:blip r:embed="rId2"/>
          <a:stretch>
            <a:fillRect/>
          </a:stretch>
        </p:blipFill>
        <p:spPr>
          <a:xfrm>
            <a:off x="1469390" y="2875915"/>
            <a:ext cx="4399280" cy="3982085"/>
          </a:xfrm>
          <a:prstGeom prst="rect">
            <a:avLst/>
          </a:prstGeom>
        </p:spPr>
      </p:pic>
      <p:pic>
        <p:nvPicPr>
          <p:cNvPr id="8" name="图片 7"/>
          <p:cNvPicPr>
            <a:picLocks noChangeAspect="1"/>
          </p:cNvPicPr>
          <p:nvPr/>
        </p:nvPicPr>
        <p:blipFill>
          <a:blip r:embed="rId3"/>
          <a:stretch>
            <a:fillRect/>
          </a:stretch>
        </p:blipFill>
        <p:spPr>
          <a:xfrm>
            <a:off x="5958205" y="3234055"/>
            <a:ext cx="4914900" cy="2000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44500" y="2145030"/>
            <a:ext cx="11329670" cy="2574290"/>
          </a:xfrm>
          <a:prstGeom prst="rect">
            <a:avLst/>
          </a:prstGeom>
        </p:spPr>
      </p:pic>
      <p:sp>
        <p:nvSpPr>
          <p:cNvPr id="5" name="文本框 4"/>
          <p:cNvSpPr txBox="1"/>
          <p:nvPr/>
        </p:nvSpPr>
        <p:spPr>
          <a:xfrm>
            <a:off x="10523855" y="6118225"/>
            <a:ext cx="1503045" cy="368300"/>
          </a:xfrm>
          <a:prstGeom prst="rect">
            <a:avLst/>
          </a:prstGeom>
          <a:noFill/>
        </p:spPr>
        <p:txBody>
          <a:bodyPr wrap="square" rtlCol="0" anchor="t">
            <a:spAutoFit/>
          </a:bodyPr>
          <a:p>
            <a:r>
              <a:rPr lang="zh-CN" altLang="en-US"/>
              <a:t> </a:t>
            </a:r>
            <a:r>
              <a:rPr lang="en-US" altLang="zh-CN"/>
              <a:t>TMC</a:t>
            </a:r>
            <a:r>
              <a:rPr lang="zh-CN" altLang="en-US"/>
              <a:t> 202</a:t>
            </a:r>
            <a:r>
              <a:rPr lang="en-US" altLang="zh-CN"/>
              <a:t>1</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p>
            <a:r>
              <a:rPr lang="zh-CN" altLang="en-US" sz="2400" b="1" dirty="0"/>
              <a:t>背景知识</a:t>
            </a:r>
            <a:endParaRPr lang="zh-CN" altLang="en-US" sz="2400" b="1" dirty="0"/>
          </a:p>
        </p:txBody>
      </p:sp>
      <p:sp>
        <p:nvSpPr>
          <p:cNvPr id="9" name="文本框 8"/>
          <p:cNvSpPr txBox="1"/>
          <p:nvPr/>
        </p:nvSpPr>
        <p:spPr>
          <a:xfrm>
            <a:off x="1099820" y="1774190"/>
            <a:ext cx="4307205" cy="460375"/>
          </a:xfrm>
          <a:prstGeom prst="rect">
            <a:avLst/>
          </a:prstGeom>
          <a:noFill/>
        </p:spPr>
        <p:txBody>
          <a:bodyPr wrap="square" rtlCol="0">
            <a:spAutoFit/>
          </a:bodyPr>
          <a:p>
            <a:r>
              <a:rPr lang="zh-CN" altLang="en-US" sz="2400" dirty="0" smtClean="0"/>
              <a:t>边缘计算实现高效的联邦学习</a:t>
            </a:r>
            <a:endParaRPr lang="zh-CN" altLang="en-US" sz="2400" dirty="0" smtClean="0"/>
          </a:p>
        </p:txBody>
      </p:sp>
      <p:sp>
        <p:nvSpPr>
          <p:cNvPr id="21" name="矩形 20"/>
          <p:cNvSpPr/>
          <p:nvPr/>
        </p:nvSpPr>
        <p:spPr>
          <a:xfrm>
            <a:off x="1181853" y="3542421"/>
            <a:ext cx="2011680" cy="460375"/>
          </a:xfrm>
          <a:prstGeom prst="rect">
            <a:avLst/>
          </a:prstGeom>
        </p:spPr>
        <p:txBody>
          <a:bodyPr wrap="none">
            <a:spAutoFit/>
          </a:bodyPr>
          <a:p>
            <a:r>
              <a:rPr lang="zh-CN" altLang="en-US" sz="2400" dirty="0"/>
              <a:t>同步联邦学习</a:t>
            </a:r>
            <a:endParaRPr lang="zh-CN" altLang="en-US" sz="2400" dirty="0"/>
          </a:p>
        </p:txBody>
      </p:sp>
      <p:sp>
        <p:nvSpPr>
          <p:cNvPr id="22" name="左大括号 21"/>
          <p:cNvSpPr/>
          <p:nvPr/>
        </p:nvSpPr>
        <p:spPr>
          <a:xfrm>
            <a:off x="3588389" y="3094917"/>
            <a:ext cx="613608" cy="135577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3" name="矩形 22"/>
          <p:cNvSpPr/>
          <p:nvPr/>
        </p:nvSpPr>
        <p:spPr>
          <a:xfrm>
            <a:off x="4596765" y="3323590"/>
            <a:ext cx="6365875" cy="829945"/>
          </a:xfrm>
          <a:prstGeom prst="rect">
            <a:avLst/>
          </a:prstGeom>
        </p:spPr>
        <p:txBody>
          <a:bodyPr wrap="square">
            <a:spAutoFit/>
          </a:bodyPr>
          <a:p>
            <a:pPr algn="l"/>
            <a:r>
              <a:rPr lang="zh-CN" altLang="en-US" sz="2400" dirty="0"/>
              <a:t>问题：每个</a:t>
            </a:r>
            <a:r>
              <a:rPr lang="en-US" altLang="zh-CN" sz="2400" dirty="0"/>
              <a:t>epoch</a:t>
            </a:r>
            <a:r>
              <a:rPr lang="zh-CN" altLang="en-US" sz="2400" dirty="0"/>
              <a:t>取决于边缘节点的最大训练时间</a:t>
            </a:r>
            <a:r>
              <a:rPr lang="en-US" altLang="zh-CN" sz="2400" dirty="0"/>
              <a:t>  </a:t>
            </a:r>
            <a:r>
              <a:rPr lang="zh-CN" altLang="en-US" sz="2400">
                <a:sym typeface="+mn-ea"/>
              </a:rPr>
              <a:t>容易受到掉队者的影响</a:t>
            </a:r>
            <a:endParaRPr lang="en-US" altLang="zh-CN" sz="2400" dirty="0"/>
          </a:p>
        </p:txBody>
      </p:sp>
      <p:sp>
        <p:nvSpPr>
          <p:cNvPr id="24" name="矩形 23"/>
          <p:cNvSpPr/>
          <p:nvPr/>
        </p:nvSpPr>
        <p:spPr>
          <a:xfrm>
            <a:off x="4596657" y="4198784"/>
            <a:ext cx="4519295" cy="460375"/>
          </a:xfrm>
          <a:prstGeom prst="rect">
            <a:avLst/>
          </a:prstGeom>
        </p:spPr>
        <p:txBody>
          <a:bodyPr wrap="none">
            <a:spAutoFit/>
          </a:bodyPr>
          <a:p>
            <a:r>
              <a:rPr lang="zh-CN" altLang="en-US" sz="2400" dirty="0"/>
              <a:t>所有节点发送模型</a:t>
            </a:r>
            <a:r>
              <a:rPr lang="en-US" altLang="zh-CN" sz="2400" dirty="0"/>
              <a:t> </a:t>
            </a:r>
            <a:r>
              <a:rPr lang="zh-CN" altLang="en-US" sz="2400" dirty="0"/>
              <a:t>消耗大量带宽</a:t>
            </a:r>
            <a:endParaRPr lang="zh-CN" altLang="en-US" sz="2400" dirty="0"/>
          </a:p>
        </p:txBody>
      </p:sp>
      <p:sp>
        <p:nvSpPr>
          <p:cNvPr id="28" name="左大括号 27"/>
          <p:cNvSpPr/>
          <p:nvPr/>
        </p:nvSpPr>
        <p:spPr>
          <a:xfrm>
            <a:off x="5636899" y="1326442"/>
            <a:ext cx="613608" cy="135577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9" name="矩形 28"/>
          <p:cNvSpPr/>
          <p:nvPr/>
        </p:nvSpPr>
        <p:spPr>
          <a:xfrm>
            <a:off x="6387357" y="1082110"/>
            <a:ext cx="3535680" cy="460375"/>
          </a:xfrm>
          <a:prstGeom prst="rect">
            <a:avLst/>
          </a:prstGeom>
        </p:spPr>
        <p:txBody>
          <a:bodyPr wrap="none">
            <a:spAutoFit/>
          </a:bodyPr>
          <a:p>
            <a:r>
              <a:rPr lang="zh-CN" altLang="en-US" sz="2400" dirty="0"/>
              <a:t>资源约束（通信开销</a:t>
            </a:r>
            <a:r>
              <a:rPr lang="zh-CN" altLang="en-US" sz="2400" dirty="0"/>
              <a:t>等）</a:t>
            </a:r>
            <a:endParaRPr lang="zh-CN" altLang="en-US" sz="2400" dirty="0"/>
          </a:p>
        </p:txBody>
      </p:sp>
      <p:sp>
        <p:nvSpPr>
          <p:cNvPr id="30" name="矩形 29"/>
          <p:cNvSpPr/>
          <p:nvPr/>
        </p:nvSpPr>
        <p:spPr>
          <a:xfrm>
            <a:off x="6387357" y="2358554"/>
            <a:ext cx="5738495" cy="460375"/>
          </a:xfrm>
          <a:prstGeom prst="rect">
            <a:avLst/>
          </a:prstGeom>
        </p:spPr>
        <p:txBody>
          <a:bodyPr wrap="none">
            <a:spAutoFit/>
          </a:bodyPr>
          <a:p>
            <a:r>
              <a:rPr lang="zh-CN" altLang="en-US" sz="2400" dirty="0"/>
              <a:t>边缘节点不确定性（掉队者</a:t>
            </a:r>
            <a:r>
              <a:rPr lang="en-US" altLang="zh-CN" sz="2400" dirty="0"/>
              <a:t> </a:t>
            </a:r>
            <a:r>
              <a:rPr lang="zh-CN" altLang="en-US" sz="2400" dirty="0"/>
              <a:t>设备性能</a:t>
            </a:r>
            <a:r>
              <a:rPr lang="zh-CN" altLang="en-US" sz="2400" dirty="0"/>
              <a:t>等）</a:t>
            </a:r>
            <a:endParaRPr lang="zh-CN" altLang="en-US" sz="2400" dirty="0"/>
          </a:p>
        </p:txBody>
      </p:sp>
      <p:sp>
        <p:nvSpPr>
          <p:cNvPr id="31" name="矩形 30"/>
          <p:cNvSpPr/>
          <p:nvPr/>
        </p:nvSpPr>
        <p:spPr>
          <a:xfrm>
            <a:off x="6387357" y="1774942"/>
            <a:ext cx="5669280" cy="460375"/>
          </a:xfrm>
          <a:prstGeom prst="rect">
            <a:avLst/>
          </a:prstGeom>
        </p:spPr>
        <p:txBody>
          <a:bodyPr wrap="none">
            <a:spAutoFit/>
          </a:bodyPr>
          <a:p>
            <a:r>
              <a:rPr lang="zh-CN" altLang="en-US" sz="2400" dirty="0"/>
              <a:t>数据不平衡（各个设备数据分布不同</a:t>
            </a:r>
            <a:r>
              <a:rPr lang="zh-CN" altLang="en-US" sz="2400" dirty="0"/>
              <a:t>等）</a:t>
            </a:r>
            <a:endParaRPr lang="zh-CN" altLang="en-US" sz="2400" dirty="0"/>
          </a:p>
        </p:txBody>
      </p:sp>
      <p:sp>
        <p:nvSpPr>
          <p:cNvPr id="32" name="矩形 31"/>
          <p:cNvSpPr/>
          <p:nvPr/>
        </p:nvSpPr>
        <p:spPr>
          <a:xfrm>
            <a:off x="1181853" y="5208661"/>
            <a:ext cx="9022080" cy="1198880"/>
          </a:xfrm>
          <a:prstGeom prst="rect">
            <a:avLst/>
          </a:prstGeom>
        </p:spPr>
        <p:txBody>
          <a:bodyPr wrap="none">
            <a:spAutoFit/>
          </a:bodyPr>
          <a:p>
            <a:pPr algn="l"/>
            <a:r>
              <a:rPr lang="zh-CN" altLang="en-US" sz="2400" dirty="0"/>
              <a:t>异步联邦学习</a:t>
            </a:r>
            <a:r>
              <a:rPr lang="en-US" altLang="zh-CN" sz="2400" dirty="0"/>
              <a:t> </a:t>
            </a:r>
            <a:endParaRPr lang="en-US" altLang="zh-CN" sz="2400" dirty="0"/>
          </a:p>
          <a:p>
            <a:pPr algn="l"/>
            <a:r>
              <a:rPr lang="zh-CN" altLang="en-US" sz="2400">
                <a:sym typeface="+mn-ea"/>
              </a:rPr>
              <a:t>异步方案是一种很有吸引力的方法来减轻异构环境中的掉队问题。</a:t>
            </a:r>
            <a:endParaRPr lang="zh-CN" altLang="en-US" sz="2400">
              <a:sym typeface="+mn-ea"/>
            </a:endParaRPr>
          </a:p>
          <a:p>
            <a:pPr algn="l"/>
            <a:r>
              <a:rPr lang="zh-CN" altLang="en-US" sz="2400" dirty="0"/>
              <a:t>而最主要的问题是异步联邦学习是否能</a:t>
            </a:r>
            <a:r>
              <a:rPr lang="zh-CN" altLang="en-US" sz="2400" b="1" dirty="0">
                <a:solidFill>
                  <a:srgbClr val="FF0000"/>
                </a:solidFill>
              </a:rPr>
              <a:t>收敛</a:t>
            </a:r>
            <a:r>
              <a:rPr lang="zh-CN" altLang="en-US" sz="2400" dirty="0"/>
              <a:t>和</a:t>
            </a:r>
            <a:r>
              <a:rPr lang="zh-CN" altLang="en-US" sz="2400" b="1" dirty="0">
                <a:solidFill>
                  <a:srgbClr val="FF0000"/>
                </a:solidFill>
              </a:rPr>
              <a:t>收敛速度</a:t>
            </a:r>
            <a:r>
              <a:rPr lang="zh-CN" altLang="en-US" sz="2400" dirty="0"/>
              <a:t>。</a:t>
            </a:r>
            <a:endParaRPr lang="zh-CN" altLang="en-US" sz="2400" dirty="0"/>
          </a:p>
        </p:txBody>
      </p:sp>
      <p:sp>
        <p:nvSpPr>
          <p:cNvPr id="3" name="文本框 2"/>
          <p:cNvSpPr txBox="1"/>
          <p:nvPr/>
        </p:nvSpPr>
        <p:spPr>
          <a:xfrm>
            <a:off x="838200" y="4658682"/>
            <a:ext cx="4648200" cy="460375"/>
          </a:xfrm>
          <a:prstGeom prst="rect">
            <a:avLst/>
          </a:prstGeom>
          <a:noFill/>
        </p:spPr>
        <p:txBody>
          <a:bodyPr wrap="square" rtlCol="0">
            <a:spAutoFit/>
          </a:bodyPr>
          <a:p>
            <a:r>
              <a:rPr lang="zh-CN" altLang="en-US" sz="2400" b="1" dirty="0"/>
              <a:t>解决</a:t>
            </a:r>
            <a:r>
              <a:rPr lang="zh-CN" altLang="en-US" sz="2400" b="1" dirty="0"/>
              <a:t>方法</a:t>
            </a:r>
            <a:endParaRPr lang="zh-CN" altLang="en-US" sz="2400" b="1" dirty="0"/>
          </a:p>
        </p:txBody>
      </p:sp>
      <p:sp>
        <p:nvSpPr>
          <p:cNvPr id="2" name="文本框 1"/>
          <p:cNvSpPr txBox="1"/>
          <p:nvPr/>
        </p:nvSpPr>
        <p:spPr>
          <a:xfrm>
            <a:off x="4596765" y="2818130"/>
            <a:ext cx="6811010" cy="460375"/>
          </a:xfrm>
          <a:prstGeom prst="rect">
            <a:avLst/>
          </a:prstGeom>
          <a:noFill/>
        </p:spPr>
        <p:txBody>
          <a:bodyPr wrap="square" rtlCol="0" anchor="t">
            <a:spAutoFit/>
          </a:bodyPr>
          <a:p>
            <a:r>
              <a:rPr lang="zh-CN" altLang="en-US" sz="2400"/>
              <a:t>优点：简单且保证了串行等效计算模型</a:t>
            </a:r>
            <a:endParaRPr lang="zh-CN" altLang="en-US" sz="2400"/>
          </a:p>
        </p:txBody>
      </p:sp>
    </p:spTree>
  </p:cSld>
  <p:clrMapOvr>
    <a:masterClrMapping/>
  </p:clrMapOvr>
  <p:transition advTm="78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66107"/>
            <a:ext cx="4648200" cy="460375"/>
          </a:xfrm>
          <a:prstGeom prst="rect">
            <a:avLst/>
          </a:prstGeom>
          <a:noFill/>
        </p:spPr>
        <p:txBody>
          <a:bodyPr wrap="square" rtlCol="0">
            <a:spAutoFit/>
          </a:bodyPr>
          <a:p>
            <a:r>
              <a:rPr lang="zh-CN" altLang="en-US" sz="2400" b="1" dirty="0"/>
              <a:t>创新点与贡献</a:t>
            </a:r>
            <a:endParaRPr lang="zh-CN" altLang="en-US" sz="2400" b="1" dirty="0"/>
          </a:p>
        </p:txBody>
      </p:sp>
      <p:sp>
        <p:nvSpPr>
          <p:cNvPr id="9" name="文本框 8"/>
          <p:cNvSpPr txBox="1"/>
          <p:nvPr/>
        </p:nvSpPr>
        <p:spPr>
          <a:xfrm>
            <a:off x="1356995" y="1026795"/>
            <a:ext cx="10109200" cy="368300"/>
          </a:xfrm>
          <a:prstGeom prst="rect">
            <a:avLst/>
          </a:prstGeom>
          <a:noFill/>
        </p:spPr>
        <p:txBody>
          <a:bodyPr wrap="square" rtlCol="0">
            <a:spAutoFit/>
          </a:bodyPr>
          <a:p>
            <a:r>
              <a:rPr lang="en-US" altLang="zh-CN" dirty="0" smtClean="0"/>
              <a:t>AAFL</a:t>
            </a:r>
            <a:r>
              <a:rPr lang="zh-CN" altLang="en-US" dirty="0" smtClean="0"/>
              <a:t>：参数服务器将根据所有边缘节点的一定分数𝛼聚合更新后的模型。</a:t>
            </a:r>
            <a:endParaRPr lang="zh-CN" altLang="en-US" dirty="0" smtClean="0"/>
          </a:p>
        </p:txBody>
      </p:sp>
      <p:pic>
        <p:nvPicPr>
          <p:cNvPr id="2" name="图片 1"/>
          <p:cNvPicPr>
            <a:picLocks noChangeAspect="1"/>
          </p:cNvPicPr>
          <p:nvPr>
            <p:custDataLst>
              <p:tags r:id="rId1"/>
            </p:custDataLst>
          </p:nvPr>
        </p:nvPicPr>
        <p:blipFill>
          <a:blip r:embed="rId2"/>
          <a:stretch>
            <a:fillRect/>
          </a:stretch>
        </p:blipFill>
        <p:spPr>
          <a:xfrm>
            <a:off x="2327910" y="1395095"/>
            <a:ext cx="5378450" cy="5475605"/>
          </a:xfrm>
          <a:prstGeom prst="rect">
            <a:avLst/>
          </a:prstGeom>
        </p:spPr>
      </p:pic>
      <p:sp>
        <p:nvSpPr>
          <p:cNvPr id="3" name="圆角矩形 2"/>
          <p:cNvSpPr/>
          <p:nvPr/>
        </p:nvSpPr>
        <p:spPr>
          <a:xfrm>
            <a:off x="2621915" y="2449830"/>
            <a:ext cx="5084445" cy="483870"/>
          </a:xfrm>
          <a:prstGeom prst="round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3"/>
          <p:cNvSpPr/>
          <p:nvPr/>
        </p:nvSpPr>
        <p:spPr>
          <a:xfrm>
            <a:off x="2499995" y="4779010"/>
            <a:ext cx="3096260" cy="504825"/>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3235960" y="4475480"/>
            <a:ext cx="2360295" cy="47561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advTm="78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86105" y="1287145"/>
            <a:ext cx="5340350" cy="2306955"/>
          </a:xfrm>
          <a:prstGeom prst="rect">
            <a:avLst/>
          </a:prstGeom>
          <a:noFill/>
        </p:spPr>
        <p:txBody>
          <a:bodyPr wrap="square" rtlCol="0" anchor="t">
            <a:spAutoFit/>
          </a:bodyPr>
          <a:p>
            <a:r>
              <a:rPr lang="en-US" altLang="zh-CN" sz="2400" b="1" dirty="0" smtClean="0">
                <a:ea typeface="+mn-lt"/>
                <a:cs typeface="+mn-lt"/>
                <a:sym typeface="+mn-ea"/>
              </a:rPr>
              <a:t>4</a:t>
            </a:r>
            <a:r>
              <a:rPr lang="zh-CN" altLang="en-US" sz="2400" b="1" dirty="0" smtClean="0">
                <a:ea typeface="+mn-lt"/>
                <a:cs typeface="+mn-lt"/>
                <a:sym typeface="+mn-ea"/>
              </a:rPr>
              <a:t>个参与训练的节点，𝛼第一轮</a:t>
            </a:r>
            <a:r>
              <a:rPr lang="en-US" altLang="zh-CN" sz="2400" b="1" dirty="0" smtClean="0">
                <a:ea typeface="+mn-lt"/>
                <a:cs typeface="+mn-lt"/>
                <a:sym typeface="+mn-ea"/>
              </a:rPr>
              <a:t>3/4</a:t>
            </a:r>
            <a:r>
              <a:rPr lang="zh-CN" altLang="en-US" sz="2400" b="1" dirty="0" smtClean="0">
                <a:ea typeface="+mn-lt"/>
                <a:cs typeface="+mn-lt"/>
                <a:sym typeface="+mn-ea"/>
              </a:rPr>
              <a:t>第二轮</a:t>
            </a:r>
            <a:r>
              <a:rPr lang="en-US" altLang="zh-CN" sz="2400" b="1" dirty="0" smtClean="0">
                <a:ea typeface="+mn-lt"/>
                <a:cs typeface="+mn-lt"/>
                <a:sym typeface="+mn-ea"/>
              </a:rPr>
              <a:t>1/2</a:t>
            </a:r>
            <a:r>
              <a:rPr lang="zh-CN" altLang="en-US" sz="2400" b="1" dirty="0" smtClean="0">
                <a:ea typeface="+mn-lt"/>
                <a:cs typeface="+mn-lt"/>
                <a:sym typeface="+mn-ea"/>
              </a:rPr>
              <a:t>第三轮</a:t>
            </a:r>
            <a:r>
              <a:rPr lang="en-US" altLang="zh-CN" sz="2400" b="1" dirty="0" smtClean="0">
                <a:ea typeface="+mn-lt"/>
                <a:cs typeface="+mn-lt"/>
                <a:sym typeface="+mn-ea"/>
              </a:rPr>
              <a:t>1/2</a:t>
            </a:r>
            <a:r>
              <a:rPr lang="zh-CN" altLang="en-US" sz="2400" b="1" dirty="0" smtClean="0">
                <a:ea typeface="+mn-lt"/>
                <a:cs typeface="+mn-lt"/>
                <a:sym typeface="+mn-ea"/>
              </a:rPr>
              <a:t>，第二轮</a:t>
            </a:r>
            <a:r>
              <a:rPr lang="zh-CN" altLang="en-US" sz="2400" b="1">
                <a:ea typeface="+mn-lt"/>
                <a:cs typeface="+mn-lt"/>
              </a:rPr>
              <a:t>在延迟更新下，对于过时模型进行延迟补偿</a:t>
            </a:r>
            <a:endParaRPr lang="zh-CN" altLang="en-US" sz="2400" b="1">
              <a:ea typeface="+mn-lt"/>
              <a:cs typeface="+mn-lt"/>
            </a:endParaRPr>
          </a:p>
          <a:p>
            <a:endParaRPr lang="zh-CN" altLang="en-US" sz="2400" b="1">
              <a:ea typeface="+mn-lt"/>
              <a:cs typeface="+mn-lt"/>
            </a:endParaRPr>
          </a:p>
          <a:p>
            <a:r>
              <a:rPr lang="en-US" altLang="zh-CN" sz="2400" b="1">
                <a:ea typeface="+mn-lt"/>
                <a:cs typeface="+mn-lt"/>
              </a:rPr>
              <a:t>x</a:t>
            </a:r>
            <a:r>
              <a:rPr lang="zh-CN" altLang="en-US" sz="2400" b="1">
                <a:ea typeface="+mn-lt"/>
                <a:cs typeface="+mn-lt"/>
              </a:rPr>
              <a:t>是全局模型更新次数与本地模型更新数量之差（衰减策略）</a:t>
            </a:r>
            <a:endParaRPr lang="zh-CN" altLang="en-US" sz="2400" b="1">
              <a:ea typeface="+mn-lt"/>
              <a:cs typeface="+mn-lt"/>
            </a:endParaRPr>
          </a:p>
        </p:txBody>
      </p:sp>
      <p:pic>
        <p:nvPicPr>
          <p:cNvPr id="4" name="图片 3"/>
          <p:cNvPicPr>
            <a:picLocks noChangeAspect="1"/>
          </p:cNvPicPr>
          <p:nvPr/>
        </p:nvPicPr>
        <p:blipFill>
          <a:blip r:embed="rId1"/>
          <a:stretch>
            <a:fillRect/>
          </a:stretch>
        </p:blipFill>
        <p:spPr>
          <a:xfrm>
            <a:off x="1847850" y="2429510"/>
            <a:ext cx="2521585" cy="326390"/>
          </a:xfrm>
          <a:prstGeom prst="rect">
            <a:avLst/>
          </a:prstGeom>
        </p:spPr>
      </p:pic>
      <p:pic>
        <p:nvPicPr>
          <p:cNvPr id="2" name="图片 1"/>
          <p:cNvPicPr>
            <a:picLocks noChangeAspect="1"/>
          </p:cNvPicPr>
          <p:nvPr/>
        </p:nvPicPr>
        <p:blipFill>
          <a:blip r:embed="rId2"/>
          <a:stretch>
            <a:fillRect/>
          </a:stretch>
        </p:blipFill>
        <p:spPr>
          <a:xfrm>
            <a:off x="6360160" y="1287145"/>
            <a:ext cx="4886325" cy="2362200"/>
          </a:xfrm>
          <a:prstGeom prst="rect">
            <a:avLst/>
          </a:prstGeom>
        </p:spPr>
      </p:pic>
      <p:pic>
        <p:nvPicPr>
          <p:cNvPr id="7" name="图片 6"/>
          <p:cNvPicPr>
            <a:picLocks noChangeAspect="1"/>
          </p:cNvPicPr>
          <p:nvPr/>
        </p:nvPicPr>
        <p:blipFill>
          <a:blip r:embed="rId3"/>
          <a:stretch>
            <a:fillRect/>
          </a:stretch>
        </p:blipFill>
        <p:spPr>
          <a:xfrm>
            <a:off x="6360160" y="3902075"/>
            <a:ext cx="5124450" cy="2505075"/>
          </a:xfrm>
          <a:prstGeom prst="rect">
            <a:avLst/>
          </a:prstGeom>
        </p:spPr>
      </p:pic>
      <p:sp>
        <p:nvSpPr>
          <p:cNvPr id="5" name="文本框 4"/>
          <p:cNvSpPr txBox="1"/>
          <p:nvPr/>
        </p:nvSpPr>
        <p:spPr>
          <a:xfrm>
            <a:off x="838200" y="566107"/>
            <a:ext cx="4648200" cy="460375"/>
          </a:xfrm>
          <a:prstGeom prst="rect">
            <a:avLst/>
          </a:prstGeom>
          <a:noFill/>
        </p:spPr>
        <p:txBody>
          <a:bodyPr wrap="square" rtlCol="0">
            <a:spAutoFit/>
          </a:bodyPr>
          <a:p>
            <a:r>
              <a:rPr lang="zh-CN" altLang="en-US" sz="2400" b="1" dirty="0"/>
              <a:t>例子</a:t>
            </a:r>
            <a:endParaRPr lang="zh-CN" altLang="en-US" sz="2400" b="1" dirty="0"/>
          </a:p>
        </p:txBody>
      </p:sp>
    </p:spTree>
  </p:cSld>
  <p:clrMapOvr>
    <a:masterClrMapping/>
  </p:clrMapOvr>
  <p:transition advTm="78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62965" y="671195"/>
            <a:ext cx="4340860" cy="460375"/>
          </a:xfrm>
          <a:prstGeom prst="rect">
            <a:avLst/>
          </a:prstGeom>
          <a:noFill/>
        </p:spPr>
        <p:txBody>
          <a:bodyPr wrap="square" rtlCol="0">
            <a:spAutoFit/>
          </a:bodyPr>
          <a:p>
            <a:r>
              <a:rPr lang="zh-CN" altLang="en-US" sz="2400" b="1" dirty="0" smtClean="0"/>
              <a:t>假设光滑性、强凸性</a:t>
            </a:r>
            <a:endParaRPr lang="zh-CN" altLang="en-US" sz="2400" b="1" dirty="0" smtClean="0"/>
          </a:p>
        </p:txBody>
      </p:sp>
      <p:pic>
        <p:nvPicPr>
          <p:cNvPr id="2" name="图片 1"/>
          <p:cNvPicPr>
            <a:picLocks noChangeAspect="1"/>
          </p:cNvPicPr>
          <p:nvPr/>
        </p:nvPicPr>
        <p:blipFill>
          <a:blip r:embed="rId1"/>
          <a:stretch>
            <a:fillRect/>
          </a:stretch>
        </p:blipFill>
        <p:spPr>
          <a:xfrm>
            <a:off x="862965" y="1231265"/>
            <a:ext cx="3573780" cy="480060"/>
          </a:xfrm>
          <a:prstGeom prst="rect">
            <a:avLst/>
          </a:prstGeom>
        </p:spPr>
      </p:pic>
      <p:pic>
        <p:nvPicPr>
          <p:cNvPr id="10" name="图片 9"/>
          <p:cNvPicPr>
            <a:picLocks noChangeAspect="1"/>
          </p:cNvPicPr>
          <p:nvPr/>
        </p:nvPicPr>
        <p:blipFill>
          <a:blip r:embed="rId2"/>
          <a:stretch>
            <a:fillRect/>
          </a:stretch>
        </p:blipFill>
        <p:spPr>
          <a:xfrm>
            <a:off x="954405" y="1811020"/>
            <a:ext cx="3482340" cy="396240"/>
          </a:xfrm>
          <a:prstGeom prst="rect">
            <a:avLst/>
          </a:prstGeom>
        </p:spPr>
      </p:pic>
      <p:pic>
        <p:nvPicPr>
          <p:cNvPr id="11" name="图片 10"/>
          <p:cNvPicPr>
            <a:picLocks noChangeAspect="1"/>
          </p:cNvPicPr>
          <p:nvPr/>
        </p:nvPicPr>
        <p:blipFill>
          <a:blip r:embed="rId3"/>
          <a:stretch>
            <a:fillRect/>
          </a:stretch>
        </p:blipFill>
        <p:spPr>
          <a:xfrm>
            <a:off x="954405" y="2832735"/>
            <a:ext cx="3901440" cy="1912620"/>
          </a:xfrm>
          <a:prstGeom prst="rect">
            <a:avLst/>
          </a:prstGeom>
        </p:spPr>
      </p:pic>
      <p:sp>
        <p:nvSpPr>
          <p:cNvPr id="12" name="文本框 11"/>
          <p:cNvSpPr txBox="1"/>
          <p:nvPr/>
        </p:nvSpPr>
        <p:spPr>
          <a:xfrm>
            <a:off x="862965" y="2207260"/>
            <a:ext cx="5335270" cy="645160"/>
          </a:xfrm>
          <a:prstGeom prst="rect">
            <a:avLst/>
          </a:prstGeom>
          <a:noFill/>
        </p:spPr>
        <p:txBody>
          <a:bodyPr wrap="square" rtlCol="0" anchor="t">
            <a:spAutoFit/>
          </a:bodyPr>
          <a:p>
            <a:r>
              <a:rPr lang="zh-CN" altLang="en-US" b="1"/>
              <a:t>每个节点在向参数服务器报告更新的模型之前执行𝐷本地更新</a:t>
            </a:r>
            <a:r>
              <a:rPr lang="zh-CN" altLang="en-US"/>
              <a:t>。</a:t>
            </a:r>
            <a:endParaRPr lang="zh-CN" altLang="en-US"/>
          </a:p>
        </p:txBody>
      </p:sp>
      <p:pic>
        <p:nvPicPr>
          <p:cNvPr id="13" name="图片 12"/>
          <p:cNvPicPr>
            <a:picLocks noChangeAspect="1"/>
          </p:cNvPicPr>
          <p:nvPr/>
        </p:nvPicPr>
        <p:blipFill>
          <a:blip r:embed="rId4"/>
          <a:stretch>
            <a:fillRect/>
          </a:stretch>
        </p:blipFill>
        <p:spPr>
          <a:xfrm>
            <a:off x="1012190" y="5274945"/>
            <a:ext cx="3627120" cy="815340"/>
          </a:xfrm>
          <a:prstGeom prst="rect">
            <a:avLst/>
          </a:prstGeom>
        </p:spPr>
      </p:pic>
      <p:sp>
        <p:nvSpPr>
          <p:cNvPr id="14" name="文本框 13"/>
          <p:cNvSpPr txBox="1"/>
          <p:nvPr/>
        </p:nvSpPr>
        <p:spPr>
          <a:xfrm>
            <a:off x="954405" y="4745355"/>
            <a:ext cx="3868420" cy="368300"/>
          </a:xfrm>
          <a:prstGeom prst="rect">
            <a:avLst/>
          </a:prstGeom>
          <a:noFill/>
        </p:spPr>
        <p:txBody>
          <a:bodyPr wrap="square" rtlCol="0" anchor="t">
            <a:spAutoFit/>
          </a:bodyPr>
          <a:p>
            <a:r>
              <a:rPr lang="zh-CN" altLang="en-US" b="1"/>
              <a:t>经过𝑇时代后，</a:t>
            </a:r>
            <a:r>
              <a:rPr lang="en-US" altLang="zh-CN" b="1"/>
              <a:t>AAFL</a:t>
            </a:r>
            <a:r>
              <a:rPr lang="zh-CN" altLang="en-US" b="1"/>
              <a:t>的收敛界为</a:t>
            </a:r>
            <a:endParaRPr lang="zh-CN" altLang="en-US" b="1"/>
          </a:p>
        </p:txBody>
      </p:sp>
      <p:sp>
        <p:nvSpPr>
          <p:cNvPr id="16" name="文本框 15"/>
          <p:cNvSpPr txBox="1"/>
          <p:nvPr/>
        </p:nvSpPr>
        <p:spPr>
          <a:xfrm>
            <a:off x="954405" y="6251575"/>
            <a:ext cx="4772660" cy="368300"/>
          </a:xfrm>
          <a:prstGeom prst="rect">
            <a:avLst/>
          </a:prstGeom>
          <a:noFill/>
        </p:spPr>
        <p:txBody>
          <a:bodyPr wrap="square" rtlCol="0" anchor="t">
            <a:spAutoFit/>
          </a:bodyPr>
          <a:p>
            <a:r>
              <a:rPr lang="zh-CN" altLang="en-US" b="1"/>
              <a:t>收敛界（最优值）与α、</a:t>
            </a:r>
            <a:r>
              <a:rPr lang="en-US" altLang="zh-CN" b="1"/>
              <a:t>T</a:t>
            </a:r>
            <a:r>
              <a:rPr lang="zh-CN" altLang="en-US" b="1"/>
              <a:t>有关。</a:t>
            </a:r>
            <a:endParaRPr lang="zh-CN" altLang="en-US" b="1"/>
          </a:p>
        </p:txBody>
      </p:sp>
      <p:sp>
        <p:nvSpPr>
          <p:cNvPr id="17" name="文本框 16"/>
          <p:cNvSpPr txBox="1"/>
          <p:nvPr/>
        </p:nvSpPr>
        <p:spPr>
          <a:xfrm>
            <a:off x="6393180" y="671195"/>
            <a:ext cx="4340860" cy="460375"/>
          </a:xfrm>
          <a:prstGeom prst="rect">
            <a:avLst/>
          </a:prstGeom>
          <a:noFill/>
        </p:spPr>
        <p:txBody>
          <a:bodyPr wrap="square" rtlCol="0">
            <a:spAutoFit/>
          </a:bodyPr>
          <a:p>
            <a:r>
              <a:rPr lang="zh-CN" altLang="en-US" sz="2400" b="1" dirty="0" smtClean="0"/>
              <a:t>问题</a:t>
            </a:r>
            <a:r>
              <a:rPr lang="zh-CN" altLang="en-US" sz="2400" b="1" dirty="0" smtClean="0"/>
              <a:t>提出</a:t>
            </a:r>
            <a:endParaRPr lang="zh-CN" altLang="en-US" sz="2400" b="1" dirty="0" smtClean="0"/>
          </a:p>
        </p:txBody>
      </p:sp>
      <p:pic>
        <p:nvPicPr>
          <p:cNvPr id="3" name="图片 2"/>
          <p:cNvPicPr>
            <a:picLocks noChangeAspect="1"/>
          </p:cNvPicPr>
          <p:nvPr/>
        </p:nvPicPr>
        <p:blipFill>
          <a:blip r:embed="rId5"/>
          <a:stretch>
            <a:fillRect/>
          </a:stretch>
        </p:blipFill>
        <p:spPr>
          <a:xfrm>
            <a:off x="6444615" y="1247140"/>
            <a:ext cx="5481320" cy="1971040"/>
          </a:xfrm>
          <a:prstGeom prst="rect">
            <a:avLst/>
          </a:prstGeom>
        </p:spPr>
      </p:pic>
      <p:sp>
        <p:nvSpPr>
          <p:cNvPr id="4" name="矩形 3"/>
          <p:cNvSpPr/>
          <p:nvPr/>
        </p:nvSpPr>
        <p:spPr>
          <a:xfrm>
            <a:off x="7411085" y="1610995"/>
            <a:ext cx="1396365" cy="3937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6590665" y="3466465"/>
            <a:ext cx="5335270" cy="368300"/>
          </a:xfrm>
          <a:prstGeom prst="rect">
            <a:avLst/>
          </a:prstGeom>
          <a:noFill/>
        </p:spPr>
        <p:txBody>
          <a:bodyPr wrap="square" rtlCol="0" anchor="t">
            <a:spAutoFit/>
          </a:bodyPr>
          <a:p>
            <a:endParaRPr lang="zh-CN" altLang="en-US"/>
          </a:p>
        </p:txBody>
      </p:sp>
      <p:sp>
        <p:nvSpPr>
          <p:cNvPr id="6" name="文本框 5"/>
          <p:cNvSpPr txBox="1"/>
          <p:nvPr/>
        </p:nvSpPr>
        <p:spPr>
          <a:xfrm>
            <a:off x="6590665" y="3466465"/>
            <a:ext cx="5335270" cy="1476375"/>
          </a:xfrm>
          <a:prstGeom prst="rect">
            <a:avLst/>
          </a:prstGeom>
          <a:noFill/>
        </p:spPr>
        <p:txBody>
          <a:bodyPr wrap="square" rtlCol="0" anchor="t">
            <a:spAutoFit/>
          </a:bodyPr>
          <a:p>
            <a:r>
              <a:rPr lang="en-US" altLang="zh-CN" b="1"/>
              <a:t>1.</a:t>
            </a:r>
            <a:r>
              <a:rPr lang="zh-CN" altLang="en-US" b="1"/>
              <a:t>收敛要求</a:t>
            </a:r>
            <a:endParaRPr lang="zh-CN" altLang="en-US" b="1"/>
          </a:p>
          <a:p>
            <a:r>
              <a:rPr lang="en-US" altLang="zh-CN" b="1"/>
              <a:t>2.</a:t>
            </a:r>
            <a:r>
              <a:rPr lang="zh-CN" altLang="en-US" b="1"/>
              <a:t>带宽</a:t>
            </a:r>
            <a:r>
              <a:rPr lang="zh-CN" altLang="en-US" b="1"/>
              <a:t>约束</a:t>
            </a:r>
            <a:endParaRPr lang="zh-CN" altLang="en-US" b="1"/>
          </a:p>
          <a:p>
            <a:r>
              <a:rPr lang="en-US" altLang="zh-CN" b="1"/>
              <a:t>3.</a:t>
            </a:r>
            <a:r>
              <a:rPr lang="zh-CN" altLang="en-US" b="1"/>
              <a:t>每个</a:t>
            </a:r>
            <a:r>
              <a:rPr lang="en-US" altLang="zh-CN" b="1"/>
              <a:t>epoch</a:t>
            </a:r>
            <a:r>
              <a:rPr lang="zh-CN" altLang="en-US" b="1"/>
              <a:t>至少接收</a:t>
            </a:r>
            <a:r>
              <a:rPr lang="zh-CN" altLang="en-US" b="1"/>
              <a:t>来自αt·n个本地更新模型的模型聚合</a:t>
            </a:r>
            <a:endParaRPr lang="zh-CN" altLang="en-US" b="1"/>
          </a:p>
          <a:p>
            <a:r>
              <a:rPr lang="zh-CN" altLang="en-US" b="1"/>
              <a:t>目的：尽量减少完成</a:t>
            </a:r>
            <a:r>
              <a:rPr lang="zh-CN" altLang="en-US" b="1"/>
              <a:t>时间</a:t>
            </a:r>
            <a:endParaRPr lang="zh-CN" altLang="en-US" b="1"/>
          </a:p>
        </p:txBody>
      </p:sp>
    </p:spTree>
  </p:cSld>
  <p:clrMapOvr>
    <a:masterClrMapping/>
  </p:clrMapOvr>
  <p:transition advTm="78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62965" y="671195"/>
            <a:ext cx="4340860" cy="460375"/>
          </a:xfrm>
          <a:prstGeom prst="rect">
            <a:avLst/>
          </a:prstGeom>
          <a:noFill/>
        </p:spPr>
        <p:txBody>
          <a:bodyPr wrap="square" rtlCol="0">
            <a:spAutoFit/>
          </a:bodyPr>
          <a:p>
            <a:r>
              <a:rPr lang="zh-CN" altLang="en-US" sz="2400" b="1" dirty="0" smtClean="0"/>
              <a:t>建模</a:t>
            </a:r>
            <a:endParaRPr lang="zh-CN" altLang="en-US" sz="2400" b="1" dirty="0" smtClean="0"/>
          </a:p>
        </p:txBody>
      </p:sp>
      <p:sp>
        <p:nvSpPr>
          <p:cNvPr id="16" name="文本框 15"/>
          <p:cNvSpPr txBox="1"/>
          <p:nvPr/>
        </p:nvSpPr>
        <p:spPr>
          <a:xfrm>
            <a:off x="862965" y="1207770"/>
            <a:ext cx="4772660" cy="368300"/>
          </a:xfrm>
          <a:prstGeom prst="rect">
            <a:avLst/>
          </a:prstGeom>
          <a:noFill/>
        </p:spPr>
        <p:txBody>
          <a:bodyPr wrap="square" rtlCol="0" anchor="t">
            <a:spAutoFit/>
          </a:bodyPr>
          <a:p>
            <a:r>
              <a:rPr lang="zh-CN" altLang="en-US" b="1"/>
              <a:t>策略梯度法（</a:t>
            </a:r>
            <a:r>
              <a:rPr lang="en-US" altLang="zh-CN" b="1"/>
              <a:t>PG </a:t>
            </a:r>
            <a:r>
              <a:rPr lang="zh-CN" altLang="en-US" b="1"/>
              <a:t>直接</a:t>
            </a:r>
            <a:r>
              <a:rPr lang="zh-CN" altLang="en-US" b="1"/>
              <a:t>法）</a:t>
            </a:r>
            <a:endParaRPr lang="zh-CN" altLang="en-US" b="1"/>
          </a:p>
        </p:txBody>
      </p:sp>
      <p:pic>
        <p:nvPicPr>
          <p:cNvPr id="8" name="图片 7"/>
          <p:cNvPicPr>
            <a:picLocks noChangeAspect="1"/>
          </p:cNvPicPr>
          <p:nvPr/>
        </p:nvPicPr>
        <p:blipFill>
          <a:blip r:embed="rId1"/>
          <a:stretch>
            <a:fillRect/>
          </a:stretch>
        </p:blipFill>
        <p:spPr>
          <a:xfrm>
            <a:off x="991235" y="1668145"/>
            <a:ext cx="4876800" cy="1819275"/>
          </a:xfrm>
          <a:prstGeom prst="rect">
            <a:avLst/>
          </a:prstGeom>
        </p:spPr>
      </p:pic>
      <p:sp>
        <p:nvSpPr>
          <p:cNvPr id="15" name="文本框 14"/>
          <p:cNvSpPr txBox="1"/>
          <p:nvPr/>
        </p:nvSpPr>
        <p:spPr>
          <a:xfrm>
            <a:off x="1096010" y="3660140"/>
            <a:ext cx="4772660" cy="368300"/>
          </a:xfrm>
          <a:prstGeom prst="rect">
            <a:avLst/>
          </a:prstGeom>
          <a:noFill/>
        </p:spPr>
        <p:txBody>
          <a:bodyPr wrap="square" rtlCol="0" anchor="t">
            <a:spAutoFit/>
          </a:bodyPr>
          <a:p>
            <a:r>
              <a:rPr lang="en-US" altLang="zh-CN" b="1"/>
              <a:t>DRL Agent </a:t>
            </a:r>
            <a:r>
              <a:rPr lang="zh-CN" altLang="en-US" b="1"/>
              <a:t>里面累积</a:t>
            </a:r>
            <a:r>
              <a:rPr lang="en-US" altLang="zh-CN" b="1"/>
              <a:t>reward</a:t>
            </a:r>
            <a:r>
              <a:rPr lang="zh-CN" altLang="en-US" b="1"/>
              <a:t>为</a:t>
            </a:r>
            <a:endParaRPr lang="zh-CN" altLang="en-US" b="1"/>
          </a:p>
        </p:txBody>
      </p:sp>
      <p:pic>
        <p:nvPicPr>
          <p:cNvPr id="18" name="图片 17"/>
          <p:cNvPicPr>
            <a:picLocks noChangeAspect="1"/>
          </p:cNvPicPr>
          <p:nvPr/>
        </p:nvPicPr>
        <p:blipFill>
          <a:blip r:embed="rId2"/>
          <a:stretch>
            <a:fillRect/>
          </a:stretch>
        </p:blipFill>
        <p:spPr>
          <a:xfrm>
            <a:off x="4400550" y="3690620"/>
            <a:ext cx="1609725" cy="276225"/>
          </a:xfrm>
          <a:prstGeom prst="rect">
            <a:avLst/>
          </a:prstGeom>
        </p:spPr>
      </p:pic>
      <p:sp>
        <p:nvSpPr>
          <p:cNvPr id="19" name="文本框 18"/>
          <p:cNvSpPr txBox="1"/>
          <p:nvPr/>
        </p:nvSpPr>
        <p:spPr>
          <a:xfrm>
            <a:off x="1096010" y="4170045"/>
            <a:ext cx="4772660" cy="368300"/>
          </a:xfrm>
          <a:prstGeom prst="rect">
            <a:avLst/>
          </a:prstGeom>
          <a:noFill/>
        </p:spPr>
        <p:txBody>
          <a:bodyPr wrap="square" rtlCol="0" anchor="t">
            <a:spAutoFit/>
          </a:bodyPr>
          <a:p>
            <a:r>
              <a:rPr lang="en-US" altLang="zh-CN" b="1"/>
              <a:t>DRL S</a:t>
            </a:r>
            <a:r>
              <a:rPr lang="en-US" altLang="zh-CN" b="1"/>
              <a:t>tate </a:t>
            </a:r>
            <a:endParaRPr lang="en-US" altLang="zh-CN" b="1"/>
          </a:p>
        </p:txBody>
      </p:sp>
      <p:pic>
        <p:nvPicPr>
          <p:cNvPr id="20" name="图片 19"/>
          <p:cNvPicPr>
            <a:picLocks noChangeAspect="1"/>
          </p:cNvPicPr>
          <p:nvPr/>
        </p:nvPicPr>
        <p:blipFill>
          <a:blip r:embed="rId3"/>
          <a:stretch>
            <a:fillRect/>
          </a:stretch>
        </p:blipFill>
        <p:spPr>
          <a:xfrm>
            <a:off x="2441575" y="4170045"/>
            <a:ext cx="2762250" cy="266700"/>
          </a:xfrm>
          <a:prstGeom prst="rect">
            <a:avLst/>
          </a:prstGeom>
        </p:spPr>
      </p:pic>
      <p:sp>
        <p:nvSpPr>
          <p:cNvPr id="21" name="文本框 20"/>
          <p:cNvSpPr txBox="1"/>
          <p:nvPr/>
        </p:nvSpPr>
        <p:spPr>
          <a:xfrm>
            <a:off x="1096010" y="4741545"/>
            <a:ext cx="4772660" cy="645160"/>
          </a:xfrm>
          <a:prstGeom prst="rect">
            <a:avLst/>
          </a:prstGeom>
          <a:noFill/>
        </p:spPr>
        <p:txBody>
          <a:bodyPr wrap="square" rtlCol="0" anchor="t">
            <a:spAutoFit/>
          </a:bodyPr>
          <a:p>
            <a:r>
              <a:rPr lang="en-US" altLang="zh-CN" b="1"/>
              <a:t>DRL Action </a:t>
            </a:r>
            <a:r>
              <a:rPr lang="zh-CN" altLang="en-US" b="1"/>
              <a:t>神经网络表示策略</a:t>
            </a:r>
            <a:r>
              <a:rPr lang="en-US" altLang="zh-CN" b="1"/>
              <a:t>Π </a:t>
            </a:r>
            <a:r>
              <a:rPr lang="zh-CN" altLang="en-US" b="1"/>
              <a:t>输出</a:t>
            </a:r>
            <a:r>
              <a:rPr lang="en-US" altLang="zh-CN" b="1"/>
              <a:t>st</a:t>
            </a:r>
            <a:r>
              <a:rPr lang="zh-CN" altLang="en-US" b="1"/>
              <a:t>采取行动</a:t>
            </a:r>
            <a:r>
              <a:rPr lang="en-US" altLang="zh-CN" b="1"/>
              <a:t>at</a:t>
            </a:r>
            <a:r>
              <a:rPr lang="zh-CN" altLang="en-US" b="1"/>
              <a:t>的</a:t>
            </a:r>
            <a:r>
              <a:rPr lang="zh-CN" altLang="en-US" b="1"/>
              <a:t>概率</a:t>
            </a:r>
            <a:endParaRPr lang="zh-CN" altLang="en-US" b="1"/>
          </a:p>
        </p:txBody>
      </p:sp>
      <p:pic>
        <p:nvPicPr>
          <p:cNvPr id="22" name="图片 21"/>
          <p:cNvPicPr>
            <a:picLocks noChangeAspect="1"/>
          </p:cNvPicPr>
          <p:nvPr/>
        </p:nvPicPr>
        <p:blipFill>
          <a:blip r:embed="rId4"/>
          <a:stretch>
            <a:fillRect/>
          </a:stretch>
        </p:blipFill>
        <p:spPr>
          <a:xfrm>
            <a:off x="2696210" y="5046345"/>
            <a:ext cx="1571625" cy="266700"/>
          </a:xfrm>
          <a:prstGeom prst="rect">
            <a:avLst/>
          </a:prstGeom>
        </p:spPr>
      </p:pic>
      <p:pic>
        <p:nvPicPr>
          <p:cNvPr id="23" name="图片 22"/>
          <p:cNvPicPr>
            <a:picLocks noChangeAspect="1"/>
          </p:cNvPicPr>
          <p:nvPr/>
        </p:nvPicPr>
        <p:blipFill>
          <a:blip r:embed="rId5"/>
          <a:stretch>
            <a:fillRect/>
          </a:stretch>
        </p:blipFill>
        <p:spPr>
          <a:xfrm>
            <a:off x="2705100" y="5589905"/>
            <a:ext cx="3305175" cy="485775"/>
          </a:xfrm>
          <a:prstGeom prst="rect">
            <a:avLst/>
          </a:prstGeom>
        </p:spPr>
      </p:pic>
      <p:sp>
        <p:nvSpPr>
          <p:cNvPr id="24" name="文本框 23"/>
          <p:cNvSpPr txBox="1"/>
          <p:nvPr/>
        </p:nvSpPr>
        <p:spPr>
          <a:xfrm>
            <a:off x="1095375" y="5659755"/>
            <a:ext cx="4772660" cy="368300"/>
          </a:xfrm>
          <a:prstGeom prst="rect">
            <a:avLst/>
          </a:prstGeom>
          <a:noFill/>
        </p:spPr>
        <p:txBody>
          <a:bodyPr wrap="square" rtlCol="0" anchor="t">
            <a:spAutoFit/>
          </a:bodyPr>
          <a:p>
            <a:r>
              <a:rPr lang="en-US" altLang="zh-CN" b="1"/>
              <a:t>DRL </a:t>
            </a:r>
            <a:r>
              <a:rPr lang="en-US" altLang="zh-CN" b="1"/>
              <a:t>Reward </a:t>
            </a:r>
            <a:endParaRPr lang="en-US" altLang="zh-CN" b="1"/>
          </a:p>
        </p:txBody>
      </p:sp>
      <p:pic>
        <p:nvPicPr>
          <p:cNvPr id="25" name="图片 24"/>
          <p:cNvPicPr>
            <a:picLocks noChangeAspect="1"/>
          </p:cNvPicPr>
          <p:nvPr/>
        </p:nvPicPr>
        <p:blipFill>
          <a:blip r:embed="rId6"/>
          <a:stretch>
            <a:fillRect/>
          </a:stretch>
        </p:blipFill>
        <p:spPr>
          <a:xfrm>
            <a:off x="6633845" y="1934210"/>
            <a:ext cx="3648075" cy="581025"/>
          </a:xfrm>
          <a:prstGeom prst="rect">
            <a:avLst/>
          </a:prstGeom>
        </p:spPr>
      </p:pic>
      <p:sp>
        <p:nvSpPr>
          <p:cNvPr id="27" name="文本框 26"/>
          <p:cNvSpPr txBox="1"/>
          <p:nvPr/>
        </p:nvSpPr>
        <p:spPr>
          <a:xfrm>
            <a:off x="6633845" y="1372870"/>
            <a:ext cx="4772660" cy="368300"/>
          </a:xfrm>
          <a:prstGeom prst="rect">
            <a:avLst/>
          </a:prstGeom>
          <a:noFill/>
        </p:spPr>
        <p:txBody>
          <a:bodyPr wrap="square" rtlCol="0" anchor="t">
            <a:spAutoFit/>
          </a:bodyPr>
          <a:p>
            <a:r>
              <a:rPr lang="en-US" altLang="zh-CN" b="1"/>
              <a:t>final </a:t>
            </a:r>
            <a:r>
              <a:rPr lang="en-US" altLang="zh-CN" b="1"/>
              <a:t>epoch</a:t>
            </a:r>
            <a:endParaRPr lang="en-US" altLang="zh-CN" b="1"/>
          </a:p>
        </p:txBody>
      </p:sp>
      <p:pic>
        <p:nvPicPr>
          <p:cNvPr id="28" name="图片 27"/>
          <p:cNvPicPr>
            <a:picLocks noChangeAspect="1"/>
          </p:cNvPicPr>
          <p:nvPr/>
        </p:nvPicPr>
        <p:blipFill>
          <a:blip r:embed="rId7"/>
          <a:stretch>
            <a:fillRect/>
          </a:stretch>
        </p:blipFill>
        <p:spPr>
          <a:xfrm>
            <a:off x="6633845" y="2708275"/>
            <a:ext cx="2790825" cy="419100"/>
          </a:xfrm>
          <a:prstGeom prst="rect">
            <a:avLst/>
          </a:prstGeom>
        </p:spPr>
      </p:pic>
      <p:pic>
        <p:nvPicPr>
          <p:cNvPr id="29" name="图片 28"/>
          <p:cNvPicPr>
            <a:picLocks noChangeAspect="1"/>
          </p:cNvPicPr>
          <p:nvPr/>
        </p:nvPicPr>
        <p:blipFill>
          <a:blip r:embed="rId8"/>
          <a:stretch>
            <a:fillRect/>
          </a:stretch>
        </p:blipFill>
        <p:spPr>
          <a:xfrm>
            <a:off x="2898775" y="6278880"/>
            <a:ext cx="2305050" cy="266700"/>
          </a:xfrm>
          <a:prstGeom prst="rect">
            <a:avLst/>
          </a:prstGeom>
        </p:spPr>
      </p:pic>
      <p:sp>
        <p:nvSpPr>
          <p:cNvPr id="30" name="文本框 29"/>
          <p:cNvSpPr txBox="1"/>
          <p:nvPr/>
        </p:nvSpPr>
        <p:spPr>
          <a:xfrm>
            <a:off x="1096010" y="6204585"/>
            <a:ext cx="4772660" cy="368300"/>
          </a:xfrm>
          <a:prstGeom prst="rect">
            <a:avLst/>
          </a:prstGeom>
          <a:noFill/>
        </p:spPr>
        <p:txBody>
          <a:bodyPr wrap="square" rtlCol="0" anchor="t">
            <a:spAutoFit/>
          </a:bodyPr>
          <a:p>
            <a:r>
              <a:rPr lang="zh-CN" altLang="en-US" b="1"/>
              <a:t>移动加权平均</a:t>
            </a:r>
            <a:r>
              <a:rPr lang="en-US" altLang="zh-CN" b="1"/>
              <a:t>  </a:t>
            </a:r>
            <a:endParaRPr lang="en-US" altLang="zh-CN" b="1"/>
          </a:p>
        </p:txBody>
      </p:sp>
    </p:spTree>
  </p:cSld>
  <p:clrMapOvr>
    <a:masterClrMapping/>
  </p:clrMapOvr>
  <p:transition advTm="78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62965" y="671195"/>
            <a:ext cx="4340860" cy="460375"/>
          </a:xfrm>
          <a:prstGeom prst="rect">
            <a:avLst/>
          </a:prstGeom>
          <a:noFill/>
        </p:spPr>
        <p:txBody>
          <a:bodyPr wrap="square" rtlCol="0">
            <a:spAutoFit/>
          </a:bodyPr>
          <a:p>
            <a:r>
              <a:rPr lang="zh-CN" altLang="en-US" sz="2400" b="1" dirty="0" smtClean="0"/>
              <a:t>算法设计</a:t>
            </a:r>
            <a:endParaRPr lang="zh-CN" altLang="en-US" sz="2400" b="1" dirty="0" smtClean="0"/>
          </a:p>
        </p:txBody>
      </p:sp>
      <p:pic>
        <p:nvPicPr>
          <p:cNvPr id="7" name="图片 6"/>
          <p:cNvPicPr>
            <a:picLocks noChangeAspect="1"/>
          </p:cNvPicPr>
          <p:nvPr/>
        </p:nvPicPr>
        <p:blipFill>
          <a:blip r:embed="rId1"/>
          <a:stretch>
            <a:fillRect/>
          </a:stretch>
        </p:blipFill>
        <p:spPr>
          <a:xfrm>
            <a:off x="6785610" y="1367790"/>
            <a:ext cx="5219065" cy="4899025"/>
          </a:xfrm>
          <a:prstGeom prst="rect">
            <a:avLst/>
          </a:prstGeom>
        </p:spPr>
      </p:pic>
      <p:sp>
        <p:nvSpPr>
          <p:cNvPr id="2" name="文本框 1"/>
          <p:cNvSpPr txBox="1"/>
          <p:nvPr/>
        </p:nvSpPr>
        <p:spPr>
          <a:xfrm>
            <a:off x="862965" y="1367155"/>
            <a:ext cx="5922010" cy="3138170"/>
          </a:xfrm>
          <a:prstGeom prst="rect">
            <a:avLst/>
          </a:prstGeom>
          <a:noFill/>
        </p:spPr>
        <p:txBody>
          <a:bodyPr wrap="square" rtlCol="0">
            <a:spAutoFit/>
          </a:bodyPr>
          <a:p>
            <a:r>
              <a:rPr lang="en-US" altLang="zh-CN" dirty="0" smtClean="0"/>
              <a:t>A3C Asynchronous Advantage Actor-Critic</a:t>
            </a:r>
            <a:r>
              <a:rPr lang="zh-CN" altLang="en-US" dirty="0" smtClean="0">
                <a:sym typeface="+mn-ea"/>
              </a:rPr>
              <a:t>模型</a:t>
            </a:r>
            <a:endParaRPr lang="zh-CN" altLang="en-US" dirty="0" smtClean="0">
              <a:sym typeface="+mn-ea"/>
            </a:endParaRPr>
          </a:p>
          <a:p>
            <a:r>
              <a:rPr lang="zh-CN" altLang="en-US" dirty="0" smtClean="0">
                <a:sym typeface="+mn-ea"/>
              </a:rPr>
              <a:t>通过多个线程的</a:t>
            </a:r>
            <a:r>
              <a:rPr lang="en-US" altLang="zh-CN" dirty="0" smtClean="0">
                <a:sym typeface="+mn-ea"/>
              </a:rPr>
              <a:t>Agent </a:t>
            </a:r>
            <a:r>
              <a:rPr lang="zh-CN" altLang="en-US" dirty="0" smtClean="0">
                <a:sym typeface="+mn-ea"/>
              </a:rPr>
              <a:t>在不同策略指导下</a:t>
            </a:r>
            <a:r>
              <a:rPr lang="en-US" altLang="zh-CN" dirty="0" smtClean="0">
                <a:sym typeface="+mn-ea"/>
              </a:rPr>
              <a:t> </a:t>
            </a:r>
            <a:r>
              <a:rPr lang="zh-CN" altLang="en-US" dirty="0" smtClean="0">
                <a:sym typeface="+mn-ea"/>
              </a:rPr>
              <a:t>不断试探</a:t>
            </a:r>
            <a:r>
              <a:rPr lang="en-US" altLang="zh-CN" dirty="0" smtClean="0">
                <a:sym typeface="+mn-ea"/>
              </a:rPr>
              <a:t> </a:t>
            </a:r>
            <a:r>
              <a:rPr lang="zh-CN" altLang="en-US" dirty="0" smtClean="0">
                <a:sym typeface="+mn-ea"/>
              </a:rPr>
              <a:t>收集动作</a:t>
            </a:r>
            <a:r>
              <a:rPr lang="en-US" altLang="zh-CN" dirty="0" smtClean="0">
                <a:sym typeface="+mn-ea"/>
              </a:rPr>
              <a:t> </a:t>
            </a:r>
            <a:r>
              <a:rPr lang="zh-CN" altLang="en-US" dirty="0" smtClean="0">
                <a:sym typeface="+mn-ea"/>
              </a:rPr>
              <a:t>可以打破数据高度相关</a:t>
            </a:r>
            <a:r>
              <a:rPr lang="en-US" altLang="zh-CN" dirty="0" smtClean="0">
                <a:sym typeface="+mn-ea"/>
              </a:rPr>
              <a:t> </a:t>
            </a:r>
            <a:r>
              <a:rPr lang="zh-CN" altLang="en-US" dirty="0" smtClean="0">
                <a:sym typeface="+mn-ea"/>
              </a:rPr>
              <a:t>不需要经验池</a:t>
            </a:r>
            <a:endParaRPr lang="en-US" altLang="zh-CN" dirty="0" smtClean="0">
              <a:sym typeface="+mn-ea"/>
            </a:endParaRPr>
          </a:p>
          <a:p>
            <a:r>
              <a:rPr lang="zh-CN" altLang="en-US" dirty="0" smtClean="0">
                <a:sym typeface="+mn-ea"/>
              </a:rPr>
              <a:t>全局共享的目标网络有一个</a:t>
            </a:r>
            <a:r>
              <a:rPr lang="en-US" altLang="zh-CN" dirty="0" smtClean="0">
                <a:sym typeface="+mn-ea"/>
              </a:rPr>
              <a:t>Actor</a:t>
            </a:r>
            <a:r>
              <a:rPr lang="zh-CN" altLang="en-US" dirty="0" smtClean="0">
                <a:sym typeface="+mn-ea"/>
              </a:rPr>
              <a:t>和一个</a:t>
            </a:r>
            <a:r>
              <a:rPr lang="en-US" altLang="zh-CN" dirty="0" smtClean="0">
                <a:sym typeface="+mn-ea"/>
              </a:rPr>
              <a:t>Critic </a:t>
            </a:r>
            <a:r>
              <a:rPr lang="zh-CN" altLang="en-US" dirty="0" smtClean="0">
                <a:sym typeface="+mn-ea"/>
              </a:rPr>
              <a:t>无需训练</a:t>
            </a:r>
            <a:endParaRPr lang="en-US" altLang="zh-CN" dirty="0" smtClean="0">
              <a:sym typeface="+mn-ea"/>
            </a:endParaRPr>
          </a:p>
          <a:p>
            <a:r>
              <a:rPr lang="zh-CN" altLang="en-US" dirty="0" smtClean="0">
                <a:sym typeface="+mn-ea"/>
              </a:rPr>
              <a:t>目标网络也有一个</a:t>
            </a:r>
            <a:r>
              <a:rPr lang="en-US" altLang="zh-CN" dirty="0" smtClean="0">
                <a:sym typeface="+mn-ea"/>
              </a:rPr>
              <a:t>Actor</a:t>
            </a:r>
            <a:r>
              <a:rPr lang="zh-CN" altLang="en-US" dirty="0" smtClean="0">
                <a:sym typeface="+mn-ea"/>
              </a:rPr>
              <a:t>和一个</a:t>
            </a:r>
            <a:r>
              <a:rPr lang="en-US" altLang="zh-CN" dirty="0" smtClean="0">
                <a:sym typeface="+mn-ea"/>
              </a:rPr>
              <a:t>Critic</a:t>
            </a:r>
            <a:endParaRPr lang="en-US" altLang="zh-CN" dirty="0" smtClean="0">
              <a:sym typeface="+mn-ea"/>
            </a:endParaRPr>
          </a:p>
          <a:p>
            <a:endParaRPr lang="en-US" altLang="zh-CN" dirty="0" smtClean="0">
              <a:sym typeface="+mn-ea"/>
            </a:endParaRPr>
          </a:p>
          <a:p>
            <a:endParaRPr lang="en-US" altLang="zh-CN" dirty="0" smtClean="0">
              <a:sym typeface="+mn-ea"/>
            </a:endParaRPr>
          </a:p>
          <a:p>
            <a:r>
              <a:rPr lang="en-US" altLang="zh-CN" dirty="0" smtClean="0">
                <a:sym typeface="+mn-ea"/>
              </a:rPr>
              <a:t>actor：优化这个 policy，使得其表现的越来越好；</a:t>
            </a:r>
            <a:endParaRPr lang="en-US" altLang="zh-CN" dirty="0" smtClean="0">
              <a:sym typeface="+mn-ea"/>
            </a:endParaRPr>
          </a:p>
          <a:p>
            <a:r>
              <a:rPr lang="en-US" altLang="zh-CN" dirty="0" smtClean="0">
                <a:sym typeface="+mn-ea"/>
              </a:rPr>
              <a:t>critic：尝试估计 value function，使其更加准确；N</a:t>
            </a:r>
            <a:r>
              <a:rPr lang="zh-CN" altLang="en-US" dirty="0" smtClean="0">
                <a:sym typeface="+mn-ea"/>
              </a:rPr>
              <a:t>步采样</a:t>
            </a:r>
            <a:endParaRPr lang="en-US" altLang="zh-CN" dirty="0" smtClean="0">
              <a:sym typeface="+mn-ea"/>
            </a:endParaRPr>
          </a:p>
          <a:p>
            <a:r>
              <a:rPr lang="zh-CN" altLang="en-US" dirty="0" smtClean="0">
                <a:sym typeface="+mn-ea"/>
              </a:rPr>
              <a:t>梯度上升（沿山脊</a:t>
            </a:r>
            <a:r>
              <a:rPr lang="zh-CN" altLang="en-US" dirty="0" smtClean="0">
                <a:sym typeface="+mn-ea"/>
              </a:rPr>
              <a:t>方向）</a:t>
            </a:r>
            <a:endParaRPr lang="zh-CN" altLang="en-US" dirty="0" smtClean="0">
              <a:sym typeface="+mn-ea"/>
            </a:endParaRPr>
          </a:p>
          <a:p>
            <a:r>
              <a:rPr lang="zh-CN" altLang="en-US" b="1" dirty="0" smtClean="0">
                <a:sym typeface="+mn-ea"/>
              </a:rPr>
              <a:t>值函数：</a:t>
            </a:r>
            <a:endParaRPr lang="zh-CN" altLang="en-US" b="1" dirty="0" smtClean="0">
              <a:sym typeface="+mn-ea"/>
            </a:endParaRPr>
          </a:p>
        </p:txBody>
      </p:sp>
      <p:sp>
        <p:nvSpPr>
          <p:cNvPr id="3" name="圆角矩形 2"/>
          <p:cNvSpPr/>
          <p:nvPr/>
        </p:nvSpPr>
        <p:spPr>
          <a:xfrm>
            <a:off x="7679690" y="3149600"/>
            <a:ext cx="3439160" cy="25400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圆角矩形 3"/>
          <p:cNvSpPr/>
          <p:nvPr/>
        </p:nvSpPr>
        <p:spPr>
          <a:xfrm>
            <a:off x="7262495" y="3461385"/>
            <a:ext cx="4742180" cy="189928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2"/>
          <a:stretch>
            <a:fillRect/>
          </a:stretch>
        </p:blipFill>
        <p:spPr>
          <a:xfrm>
            <a:off x="913765" y="4451985"/>
            <a:ext cx="4019550" cy="323850"/>
          </a:xfrm>
          <a:prstGeom prst="rect">
            <a:avLst/>
          </a:prstGeom>
        </p:spPr>
      </p:pic>
      <p:pic>
        <p:nvPicPr>
          <p:cNvPr id="6" name="图片 5"/>
          <p:cNvPicPr>
            <a:picLocks noChangeAspect="1"/>
          </p:cNvPicPr>
          <p:nvPr/>
        </p:nvPicPr>
        <p:blipFill>
          <a:blip r:embed="rId3"/>
          <a:stretch>
            <a:fillRect/>
          </a:stretch>
        </p:blipFill>
        <p:spPr>
          <a:xfrm>
            <a:off x="970915" y="4911090"/>
            <a:ext cx="2790825" cy="304800"/>
          </a:xfrm>
          <a:prstGeom prst="rect">
            <a:avLst/>
          </a:prstGeom>
        </p:spPr>
      </p:pic>
      <p:pic>
        <p:nvPicPr>
          <p:cNvPr id="10" name="图片 9"/>
          <p:cNvPicPr>
            <a:picLocks noChangeAspect="1"/>
          </p:cNvPicPr>
          <p:nvPr/>
        </p:nvPicPr>
        <p:blipFill>
          <a:blip r:embed="rId4"/>
          <a:stretch>
            <a:fillRect/>
          </a:stretch>
        </p:blipFill>
        <p:spPr>
          <a:xfrm>
            <a:off x="862965" y="5350510"/>
            <a:ext cx="3657600" cy="314325"/>
          </a:xfrm>
          <a:prstGeom prst="rect">
            <a:avLst/>
          </a:prstGeom>
        </p:spPr>
      </p:pic>
      <p:sp>
        <p:nvSpPr>
          <p:cNvPr id="11" name="文本框 10"/>
          <p:cNvSpPr txBox="1"/>
          <p:nvPr/>
        </p:nvSpPr>
        <p:spPr>
          <a:xfrm>
            <a:off x="863600" y="5711190"/>
            <a:ext cx="5922010" cy="368300"/>
          </a:xfrm>
          <a:prstGeom prst="rect">
            <a:avLst/>
          </a:prstGeom>
          <a:noFill/>
        </p:spPr>
        <p:txBody>
          <a:bodyPr wrap="square" rtlCol="0">
            <a:spAutoFit/>
          </a:bodyPr>
          <a:p>
            <a:r>
              <a:rPr lang="zh-CN" altLang="en-US" b="1" dirty="0" smtClean="0"/>
              <a:t>扩展</a:t>
            </a:r>
            <a:r>
              <a:rPr lang="en-US" altLang="zh-CN" b="1" dirty="0" smtClean="0"/>
              <a:t> </a:t>
            </a:r>
            <a:r>
              <a:rPr lang="zh-CN" altLang="en-US" b="1" dirty="0" smtClean="0"/>
              <a:t>能源</a:t>
            </a:r>
            <a:endParaRPr lang="zh-CN" altLang="en-US" b="1" dirty="0" smtClean="0"/>
          </a:p>
        </p:txBody>
      </p:sp>
      <p:pic>
        <p:nvPicPr>
          <p:cNvPr id="12" name="图片 11"/>
          <p:cNvPicPr>
            <a:picLocks noChangeAspect="1"/>
          </p:cNvPicPr>
          <p:nvPr/>
        </p:nvPicPr>
        <p:blipFill>
          <a:blip r:embed="rId5"/>
          <a:stretch>
            <a:fillRect/>
          </a:stretch>
        </p:blipFill>
        <p:spPr>
          <a:xfrm>
            <a:off x="970915" y="6079490"/>
            <a:ext cx="4124325" cy="561975"/>
          </a:xfrm>
          <a:prstGeom prst="rect">
            <a:avLst/>
          </a:prstGeom>
        </p:spPr>
      </p:pic>
    </p:spTree>
  </p:cSld>
  <p:clrMapOvr>
    <a:masterClrMapping/>
  </p:clrMapOvr>
  <p:transition advTm="78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862965" y="671195"/>
            <a:ext cx="4340860" cy="460375"/>
          </a:xfrm>
          <a:prstGeom prst="rect">
            <a:avLst/>
          </a:prstGeom>
          <a:noFill/>
        </p:spPr>
        <p:txBody>
          <a:bodyPr wrap="square" rtlCol="0">
            <a:spAutoFit/>
          </a:bodyPr>
          <a:p>
            <a:r>
              <a:rPr lang="zh-CN" altLang="en-US" sz="2400" b="1" dirty="0" smtClean="0"/>
              <a:t>实验</a:t>
            </a:r>
            <a:r>
              <a:rPr lang="zh-CN" altLang="en-US" sz="2400" b="1" dirty="0" smtClean="0"/>
              <a:t>结果</a:t>
            </a:r>
            <a:endParaRPr lang="zh-CN" altLang="en-US" sz="2400" b="1" dirty="0" smtClean="0"/>
          </a:p>
        </p:txBody>
      </p:sp>
      <p:pic>
        <p:nvPicPr>
          <p:cNvPr id="8" name="图片 7"/>
          <p:cNvPicPr>
            <a:picLocks noChangeAspect="1"/>
          </p:cNvPicPr>
          <p:nvPr/>
        </p:nvPicPr>
        <p:blipFill>
          <a:blip r:embed="rId1"/>
          <a:stretch>
            <a:fillRect/>
          </a:stretch>
        </p:blipFill>
        <p:spPr>
          <a:xfrm>
            <a:off x="1571625" y="2305685"/>
            <a:ext cx="5419725" cy="2609850"/>
          </a:xfrm>
          <a:prstGeom prst="rect">
            <a:avLst/>
          </a:prstGeom>
        </p:spPr>
      </p:pic>
      <p:sp>
        <p:nvSpPr>
          <p:cNvPr id="16" name="文本框 15"/>
          <p:cNvSpPr txBox="1"/>
          <p:nvPr/>
        </p:nvSpPr>
        <p:spPr>
          <a:xfrm>
            <a:off x="1723390" y="1747520"/>
            <a:ext cx="4772660" cy="368300"/>
          </a:xfrm>
          <a:prstGeom prst="rect">
            <a:avLst/>
          </a:prstGeom>
          <a:noFill/>
        </p:spPr>
        <p:txBody>
          <a:bodyPr wrap="square" rtlCol="0" anchor="t">
            <a:spAutoFit/>
          </a:bodyPr>
          <a:p>
            <a:r>
              <a:rPr lang="zh-CN" altLang="en-US"/>
              <a:t>其他</a:t>
            </a:r>
            <a:r>
              <a:rPr lang="zh-CN" altLang="en-US"/>
              <a:t>差不多</a:t>
            </a:r>
            <a:endParaRPr lang="zh-CN" altLang="en-US"/>
          </a:p>
        </p:txBody>
      </p:sp>
      <p:sp>
        <p:nvSpPr>
          <p:cNvPr id="13" name="文本框 12"/>
          <p:cNvSpPr txBox="1"/>
          <p:nvPr/>
        </p:nvSpPr>
        <p:spPr>
          <a:xfrm>
            <a:off x="1723390" y="5274310"/>
            <a:ext cx="6038850" cy="922020"/>
          </a:xfrm>
          <a:prstGeom prst="rect">
            <a:avLst/>
          </a:prstGeom>
          <a:noFill/>
        </p:spPr>
        <p:txBody>
          <a:bodyPr wrap="square" rtlCol="0" anchor="t">
            <a:spAutoFit/>
          </a:bodyPr>
          <a:p>
            <a:r>
              <a:rPr lang="zh-CN" altLang="en-US"/>
              <a:t>模拟观察到α的参数随着AAFL周期数的增加而变化。</a:t>
            </a:r>
            <a:endParaRPr lang="zh-CN" altLang="en-US"/>
          </a:p>
          <a:p>
            <a:r>
              <a:rPr lang="zh-CN" altLang="en-US"/>
              <a:t>α的值在AFO（α=0.1）和ADP-FL（α=1）中固定。</a:t>
            </a:r>
            <a:endParaRPr lang="zh-CN" altLang="en-US"/>
          </a:p>
          <a:p>
            <a:endParaRPr lang="zh-CN" altLang="en-US"/>
          </a:p>
        </p:txBody>
      </p:sp>
      <p:pic>
        <p:nvPicPr>
          <p:cNvPr id="2" name="图片 1"/>
          <p:cNvPicPr>
            <a:picLocks noChangeAspect="1"/>
          </p:cNvPicPr>
          <p:nvPr/>
        </p:nvPicPr>
        <p:blipFill>
          <a:blip r:embed="rId2"/>
          <a:stretch>
            <a:fillRect/>
          </a:stretch>
        </p:blipFill>
        <p:spPr>
          <a:xfrm>
            <a:off x="7339330" y="1416050"/>
            <a:ext cx="3843020" cy="3499485"/>
          </a:xfrm>
          <a:prstGeom prst="rect">
            <a:avLst/>
          </a:prstGeom>
        </p:spPr>
      </p:pic>
      <p:sp>
        <p:nvSpPr>
          <p:cNvPr id="3" name="文本框 2"/>
          <p:cNvSpPr txBox="1"/>
          <p:nvPr/>
        </p:nvSpPr>
        <p:spPr>
          <a:xfrm>
            <a:off x="7490460" y="5274310"/>
            <a:ext cx="3691890" cy="645160"/>
          </a:xfrm>
          <a:prstGeom prst="rect">
            <a:avLst/>
          </a:prstGeom>
          <a:noFill/>
        </p:spPr>
        <p:txBody>
          <a:bodyPr wrap="square" rtlCol="0" anchor="t">
            <a:spAutoFit/>
          </a:bodyPr>
          <a:p>
            <a:r>
              <a:rPr lang="zh-CN" altLang="en-US"/>
              <a:t>测试了三个具有不同数据分布的解决方案的完成时间。</a:t>
            </a:r>
            <a:endParaRPr lang="zh-CN" altLang="en-US"/>
          </a:p>
        </p:txBody>
      </p:sp>
    </p:spTree>
  </p:cSld>
  <p:clrMapOvr>
    <a:masterClrMapping/>
  </p:clrMapOvr>
  <p:transition advTm="78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29615"/>
            <a:ext cx="10515600" cy="1829435"/>
          </a:xfrm>
        </p:spPr>
        <p:txBody>
          <a:bodyPr>
            <a:normAutofit fontScale="90000"/>
          </a:bodyPr>
          <a:p>
            <a:br>
              <a:rPr lang="zh-CN" altLang="en-US" sz="2400"/>
            </a:br>
            <a:r>
              <a:rPr lang="zh-CN" altLang="en-US" sz="2400"/>
              <a:t>异步联邦学习加快了收敛速度</a:t>
            </a:r>
            <a:r>
              <a:rPr lang="en-US" altLang="zh-CN" sz="2400"/>
              <a:t> </a:t>
            </a:r>
            <a:br>
              <a:rPr lang="en-US" altLang="zh-CN" sz="2400"/>
            </a:br>
            <a:br>
              <a:rPr lang="en-US" altLang="zh-CN" sz="2400"/>
            </a:br>
            <a:r>
              <a:rPr lang="zh-CN" altLang="en-US" sz="2400"/>
              <a:t>对于边缘计算系统中的联邦学习，在给定的资源预算下，确定从工人那里收到的本</a:t>
            </a:r>
            <a:br>
              <a:rPr lang="zh-CN" altLang="en-US" sz="2400"/>
            </a:br>
            <a:r>
              <a:rPr lang="zh-CN" altLang="en-US" sz="2400"/>
              <a:t>地更新的数量，以优化学习任务的训练性能。</a:t>
            </a:r>
            <a:br>
              <a:rPr lang="zh-CN" altLang="en-US" sz="2400"/>
            </a:br>
            <a:endParaRPr lang="zh-CN" altLang="en-US" sz="2400"/>
          </a:p>
        </p:txBody>
      </p:sp>
      <p:sp>
        <p:nvSpPr>
          <p:cNvPr id="4" name="标题 1"/>
          <p:cNvSpPr>
            <a:spLocks noGrp="1"/>
          </p:cNvSpPr>
          <p:nvPr/>
        </p:nvSpPr>
        <p:spPr>
          <a:xfrm>
            <a:off x="838200" y="3502660"/>
            <a:ext cx="10822305" cy="181419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200"/>
              <a:t>baseline</a:t>
            </a:r>
            <a:r>
              <a:rPr lang="zh-CN" altLang="en-US" sz="2200"/>
              <a:t>太少，只跟同步的方法和</a:t>
            </a:r>
            <a:r>
              <a:rPr lang="en-US" altLang="zh-CN" sz="2200"/>
              <a:t>AFO</a:t>
            </a:r>
            <a:r>
              <a:rPr lang="zh-CN" altLang="en-US" sz="2200"/>
              <a:t>比较</a:t>
            </a:r>
            <a:endParaRPr lang="zh-CN" altLang="en-US" sz="2200"/>
          </a:p>
          <a:p>
            <a:endParaRPr lang="en-US" altLang="zh-CN" sz="2200"/>
          </a:p>
          <a:p>
            <a:r>
              <a:rPr lang="zh-CN" altLang="en-US" sz="2200"/>
              <a:t>在模型补偿更新上对陈旧模型的处理过于简单</a:t>
            </a:r>
            <a:r>
              <a:rPr lang="en-US" altLang="zh-CN" sz="2200"/>
              <a:t> </a:t>
            </a:r>
            <a:r>
              <a:rPr lang="zh-CN" altLang="en-US" sz="2200"/>
              <a:t>会造成收敛不稳定</a:t>
            </a:r>
            <a:endParaRPr lang="zh-CN" altLang="en-US" sz="2200"/>
          </a:p>
          <a:p>
            <a:endParaRPr lang="zh-CN" altLang="en-US" sz="2200"/>
          </a:p>
          <a:p>
            <a:r>
              <a:rPr lang="zh-CN" altLang="en-US" sz="2200"/>
              <a:t>放大了</a:t>
            </a:r>
            <a:r>
              <a:rPr lang="en-US" altLang="zh-CN" sz="2200"/>
              <a:t>Non-IID</a:t>
            </a:r>
            <a:r>
              <a:rPr lang="zh-CN" altLang="en-US" sz="2200"/>
              <a:t>数据的影响</a:t>
            </a:r>
            <a:endParaRPr lang="en-US" altLang="zh-CN" sz="2200"/>
          </a:p>
        </p:txBody>
      </p:sp>
      <p:sp>
        <p:nvSpPr>
          <p:cNvPr id="6" name="文本框 5"/>
          <p:cNvSpPr txBox="1"/>
          <p:nvPr/>
        </p:nvSpPr>
        <p:spPr>
          <a:xfrm>
            <a:off x="838200" y="3214370"/>
            <a:ext cx="816610" cy="429895"/>
          </a:xfrm>
          <a:prstGeom prst="rect">
            <a:avLst/>
          </a:prstGeom>
          <a:noFill/>
        </p:spPr>
        <p:txBody>
          <a:bodyPr wrap="none" rtlCol="0">
            <a:spAutoFit/>
          </a:bodyPr>
          <a:p>
            <a:pPr algn="l"/>
            <a:r>
              <a:rPr lang="zh-CN" altLang="en-US" sz="2200">
                <a:sym typeface="+mn-ea"/>
              </a:rPr>
              <a:t>问题</a:t>
            </a:r>
            <a:r>
              <a:rPr lang="en-US" altLang="zh-CN" sz="2200">
                <a:sym typeface="+mn-ea"/>
              </a:rPr>
              <a:t>:</a:t>
            </a:r>
            <a:endParaRPr lang="en-US" altLang="zh-CN" sz="2200"/>
          </a:p>
        </p:txBody>
      </p:sp>
      <p:sp>
        <p:nvSpPr>
          <p:cNvPr id="3" name="文本框 2"/>
          <p:cNvSpPr txBox="1"/>
          <p:nvPr/>
        </p:nvSpPr>
        <p:spPr>
          <a:xfrm>
            <a:off x="838200" y="494030"/>
            <a:ext cx="1097280" cy="460375"/>
          </a:xfrm>
          <a:prstGeom prst="rect">
            <a:avLst/>
          </a:prstGeom>
          <a:noFill/>
        </p:spPr>
        <p:txBody>
          <a:bodyPr wrap="none" rtlCol="0">
            <a:spAutoFit/>
          </a:bodyPr>
          <a:p>
            <a:pPr algn="l"/>
            <a:r>
              <a:rPr lang="zh-CN" altLang="en-US" sz="2400">
                <a:sym typeface="+mn-ea"/>
              </a:rPr>
              <a:t>优点：</a:t>
            </a:r>
            <a:endParaRPr lang="zh-CN" altLang="en-US" sz="2400"/>
          </a:p>
        </p:txBody>
      </p:sp>
      <p:sp>
        <p:nvSpPr>
          <p:cNvPr id="5" name="文本框 4"/>
          <p:cNvSpPr txBox="1"/>
          <p:nvPr/>
        </p:nvSpPr>
        <p:spPr>
          <a:xfrm>
            <a:off x="838200" y="5395595"/>
            <a:ext cx="816610" cy="429895"/>
          </a:xfrm>
          <a:prstGeom prst="rect">
            <a:avLst/>
          </a:prstGeom>
          <a:noFill/>
        </p:spPr>
        <p:txBody>
          <a:bodyPr wrap="none" rtlCol="0">
            <a:spAutoFit/>
          </a:bodyPr>
          <a:p>
            <a:pPr algn="l"/>
            <a:r>
              <a:rPr lang="zh-CN" altLang="en-US" sz="2200">
                <a:sym typeface="+mn-ea"/>
              </a:rPr>
              <a:t>启发</a:t>
            </a:r>
            <a:r>
              <a:rPr lang="en-US" altLang="zh-CN" sz="2200">
                <a:sym typeface="+mn-ea"/>
              </a:rPr>
              <a:t>:</a:t>
            </a:r>
            <a:endParaRPr lang="en-US" altLang="zh-CN" sz="2200"/>
          </a:p>
        </p:txBody>
      </p:sp>
      <p:sp>
        <p:nvSpPr>
          <p:cNvPr id="7" name="文本框 6"/>
          <p:cNvSpPr txBox="1"/>
          <p:nvPr/>
        </p:nvSpPr>
        <p:spPr>
          <a:xfrm>
            <a:off x="838200" y="5904230"/>
            <a:ext cx="5929630" cy="429895"/>
          </a:xfrm>
          <a:prstGeom prst="rect">
            <a:avLst/>
          </a:prstGeom>
          <a:noFill/>
        </p:spPr>
        <p:txBody>
          <a:bodyPr wrap="square" rtlCol="0">
            <a:spAutoFit/>
          </a:bodyPr>
          <a:p>
            <a:pPr algn="l"/>
            <a:r>
              <a:rPr lang="zh-CN" altLang="en-US" sz="2200">
                <a:sym typeface="+mn-ea"/>
              </a:rPr>
              <a:t>补偿更新机制</a:t>
            </a:r>
            <a:r>
              <a:rPr lang="en-US" altLang="zh-CN" sz="2200">
                <a:sym typeface="+mn-ea"/>
              </a:rPr>
              <a:t> </a:t>
            </a:r>
            <a:r>
              <a:rPr lang="zh-CN" altLang="en-US" sz="2200">
                <a:sym typeface="+mn-ea"/>
              </a:rPr>
              <a:t>节点聚合</a:t>
            </a:r>
            <a:r>
              <a:rPr lang="en-US" altLang="zh-CN" sz="2200">
                <a:sym typeface="+mn-ea"/>
              </a:rPr>
              <a:t> </a:t>
            </a:r>
            <a:r>
              <a:rPr lang="zh-CN" altLang="en-US" sz="2200">
                <a:sym typeface="+mn-ea"/>
              </a:rPr>
              <a:t>异步优化</a:t>
            </a:r>
            <a:r>
              <a:rPr lang="zh-CN" altLang="en-US" sz="2200">
                <a:sym typeface="+mn-ea"/>
              </a:rPr>
              <a:t>策略</a:t>
            </a:r>
            <a:endParaRPr lang="zh-CN" altLang="en-US" sz="220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Q&amp;A</a:t>
            </a:r>
            <a:endParaRPr lang="en-US" altLang="zh-CN" dirty="0"/>
          </a:p>
        </p:txBody>
      </p:sp>
      <p:sp>
        <p:nvSpPr>
          <p:cNvPr id="3" name="副标题 2"/>
          <p:cNvSpPr>
            <a:spLocks noGrp="1"/>
          </p:cNvSpPr>
          <p:nvPr>
            <p:ph type="subTitle" idx="1"/>
          </p:nvPr>
        </p:nvSpPr>
        <p:spPr/>
        <p:txBody>
          <a:bodyPr/>
          <a:lstStyle/>
          <a:p>
            <a:r>
              <a:rPr lang="en-US" altLang="zh-CN"/>
              <a:t>Thanks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843280" y="1731645"/>
            <a:ext cx="10505440" cy="2828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b="1"/>
              <a:t>概述</a:t>
            </a:r>
            <a:endParaRPr lang="zh-CN" altLang="en-US" sz="2400" b="1"/>
          </a:p>
        </p:txBody>
      </p:sp>
      <p:sp>
        <p:nvSpPr>
          <p:cNvPr id="21" name="矩形 20"/>
          <p:cNvSpPr/>
          <p:nvPr/>
        </p:nvSpPr>
        <p:spPr>
          <a:xfrm>
            <a:off x="1236463" y="1365641"/>
            <a:ext cx="10850880" cy="460375"/>
          </a:xfrm>
          <a:prstGeom prst="rect">
            <a:avLst/>
          </a:prstGeom>
        </p:spPr>
        <p:txBody>
          <a:bodyPr wrap="none">
            <a:spAutoFit/>
          </a:bodyPr>
          <a:p>
            <a:pPr algn="l"/>
            <a:r>
              <a:rPr lang="zh-CN" altLang="en-US" sz="2400" dirty="0"/>
              <a:t>本文最主要的思想</a:t>
            </a:r>
            <a:r>
              <a:rPr lang="zh-CN" altLang="en-US" sz="2400" dirty="0"/>
              <a:t>是：每当服务器收到本地模型时，它就会立即更新全局模型。</a:t>
            </a:r>
            <a:endParaRPr lang="zh-CN" altLang="en-US" sz="2400" dirty="0"/>
          </a:p>
        </p:txBody>
      </p:sp>
      <p:pic>
        <p:nvPicPr>
          <p:cNvPr id="4" name="图片 3"/>
          <p:cNvPicPr>
            <a:picLocks noChangeAspect="1"/>
          </p:cNvPicPr>
          <p:nvPr/>
        </p:nvPicPr>
        <p:blipFill>
          <a:blip r:embed="rId1"/>
          <a:stretch>
            <a:fillRect/>
          </a:stretch>
        </p:blipFill>
        <p:spPr>
          <a:xfrm>
            <a:off x="2224405" y="2602230"/>
            <a:ext cx="6887210" cy="3663315"/>
          </a:xfrm>
          <a:prstGeom prst="rect">
            <a:avLst/>
          </a:prstGeom>
        </p:spPr>
      </p:pic>
      <p:sp>
        <p:nvSpPr>
          <p:cNvPr id="5" name="文本框 4"/>
          <p:cNvSpPr txBox="1"/>
          <p:nvPr/>
        </p:nvSpPr>
        <p:spPr>
          <a:xfrm>
            <a:off x="1236345" y="1889125"/>
            <a:ext cx="9168765" cy="460375"/>
          </a:xfrm>
          <a:prstGeom prst="rect">
            <a:avLst/>
          </a:prstGeom>
          <a:noFill/>
        </p:spPr>
        <p:txBody>
          <a:bodyPr wrap="square" rtlCol="0" anchor="t">
            <a:spAutoFit/>
          </a:bodyPr>
          <a:p>
            <a:r>
              <a:rPr lang="zh-CN" altLang="en-US" sz="2400"/>
              <a:t>在服务器端，有两个并行异步运行的线程: 调度器和更新器。</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838200" y="349885"/>
            <a:ext cx="10515600" cy="1325563"/>
          </a:xfrm>
        </p:spPr>
        <p:txBody>
          <a:bodyPr/>
          <a:p>
            <a:r>
              <a:rPr lang="zh-CN" altLang="en-US" sz="2400" b="1"/>
              <a:t>问题</a:t>
            </a:r>
            <a:r>
              <a:rPr lang="zh-CN" altLang="en-US" sz="2400" b="1"/>
              <a:t>公式化</a:t>
            </a:r>
            <a:endParaRPr lang="zh-CN" altLang="en-US" sz="2400" b="1"/>
          </a:p>
        </p:txBody>
      </p:sp>
      <p:pic>
        <p:nvPicPr>
          <p:cNvPr id="5" name="图片 4"/>
          <p:cNvPicPr>
            <a:picLocks noChangeAspect="1"/>
          </p:cNvPicPr>
          <p:nvPr/>
        </p:nvPicPr>
        <p:blipFill>
          <a:blip r:embed="rId1"/>
          <a:stretch>
            <a:fillRect/>
          </a:stretch>
        </p:blipFill>
        <p:spPr>
          <a:xfrm>
            <a:off x="2461895" y="1355725"/>
            <a:ext cx="1257300" cy="335280"/>
          </a:xfrm>
          <a:prstGeom prst="rect">
            <a:avLst/>
          </a:prstGeom>
        </p:spPr>
      </p:pic>
      <p:pic>
        <p:nvPicPr>
          <p:cNvPr id="6" name="图片 5"/>
          <p:cNvPicPr>
            <a:picLocks noChangeAspect="1"/>
          </p:cNvPicPr>
          <p:nvPr/>
        </p:nvPicPr>
        <p:blipFill>
          <a:blip r:embed="rId2"/>
          <a:stretch>
            <a:fillRect/>
          </a:stretch>
        </p:blipFill>
        <p:spPr>
          <a:xfrm>
            <a:off x="4313555" y="1355725"/>
            <a:ext cx="2872740" cy="320040"/>
          </a:xfrm>
          <a:prstGeom prst="rect">
            <a:avLst/>
          </a:prstGeom>
        </p:spPr>
      </p:pic>
      <p:sp>
        <p:nvSpPr>
          <p:cNvPr id="7" name="标题 3"/>
          <p:cNvSpPr>
            <a:spLocks noGrp="1"/>
          </p:cNvSpPr>
          <p:nvPr/>
        </p:nvSpPr>
        <p:spPr>
          <a:xfrm>
            <a:off x="903605" y="1533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a:t>方法</a:t>
            </a:r>
            <a:endParaRPr lang="zh-CN" altLang="en-US" sz="2400" b="1"/>
          </a:p>
          <a:p>
            <a:r>
              <a:rPr lang="en-US" altLang="zh-CN" sz="2000"/>
              <a:t>      </a:t>
            </a:r>
            <a:endParaRPr lang="en-US" altLang="zh-CN" sz="2000"/>
          </a:p>
          <a:p>
            <a:r>
              <a:rPr lang="zh-CN" altLang="en-US" sz="2000"/>
              <a:t>当服务器收到一个新的</a:t>
            </a:r>
            <a:r>
              <a:rPr lang="en-US" altLang="zh-CN" sz="2000"/>
              <a:t>worker</a:t>
            </a:r>
            <a:r>
              <a:rPr lang="zh-CN" altLang="en-US" sz="2000"/>
              <a:t>模型</a:t>
            </a:r>
            <a:r>
              <a:rPr lang="en-US" altLang="zh-CN" sz="2000"/>
              <a:t> </a:t>
            </a:r>
            <a:r>
              <a:rPr lang="zh-CN" altLang="en-US" sz="2000"/>
              <a:t>更新思想如下（移动</a:t>
            </a:r>
            <a:r>
              <a:rPr lang="zh-CN" altLang="en-US" sz="2000"/>
              <a:t>加权平均）：</a:t>
            </a:r>
            <a:endParaRPr lang="en-US" altLang="zh-CN" sz="2000"/>
          </a:p>
        </p:txBody>
      </p:sp>
      <p:pic>
        <p:nvPicPr>
          <p:cNvPr id="8" name="图片 7"/>
          <p:cNvPicPr>
            <a:picLocks noChangeAspect="1"/>
          </p:cNvPicPr>
          <p:nvPr/>
        </p:nvPicPr>
        <p:blipFill>
          <a:blip r:embed="rId3"/>
          <a:stretch>
            <a:fillRect/>
          </a:stretch>
        </p:blipFill>
        <p:spPr>
          <a:xfrm>
            <a:off x="2461895" y="2782570"/>
            <a:ext cx="1767840" cy="327660"/>
          </a:xfrm>
          <a:prstGeom prst="rect">
            <a:avLst/>
          </a:prstGeom>
        </p:spPr>
      </p:pic>
      <p:pic>
        <p:nvPicPr>
          <p:cNvPr id="9" name="图片 8"/>
          <p:cNvPicPr>
            <a:picLocks noChangeAspect="1"/>
          </p:cNvPicPr>
          <p:nvPr/>
        </p:nvPicPr>
        <p:blipFill>
          <a:blip r:embed="rId4"/>
          <a:stretch>
            <a:fillRect/>
          </a:stretch>
        </p:blipFill>
        <p:spPr>
          <a:xfrm>
            <a:off x="4229735" y="2782570"/>
            <a:ext cx="2072640" cy="335280"/>
          </a:xfrm>
          <a:prstGeom prst="rect">
            <a:avLst/>
          </a:prstGeom>
        </p:spPr>
      </p:pic>
      <p:sp>
        <p:nvSpPr>
          <p:cNvPr id="10" name="文本框 9"/>
          <p:cNvSpPr txBox="1"/>
          <p:nvPr/>
        </p:nvSpPr>
        <p:spPr>
          <a:xfrm>
            <a:off x="903605" y="3110865"/>
            <a:ext cx="8803005" cy="1014730"/>
          </a:xfrm>
          <a:prstGeom prst="rect">
            <a:avLst/>
          </a:prstGeom>
          <a:noFill/>
        </p:spPr>
        <p:txBody>
          <a:bodyPr wrap="square" rtlCol="0" anchor="t">
            <a:spAutoFit/>
          </a:bodyPr>
          <a:p>
            <a:pPr algn="l"/>
            <a:r>
              <a:rPr lang="zh-CN" altLang="en-US" sz="2000"/>
              <a:t>但是当某个worker收到模型</a:t>
            </a:r>
            <a:r>
              <a:rPr lang="en-US" altLang="zh-CN" sz="2000"/>
              <a:t>    </a:t>
            </a:r>
            <a:r>
              <a:rPr lang="zh-CN" altLang="en-US" sz="2000"/>
              <a:t> </a:t>
            </a:r>
            <a:r>
              <a:rPr lang="en-US" altLang="zh-CN" sz="2000"/>
              <a:t> </a:t>
            </a:r>
            <a:r>
              <a:rPr lang="zh-CN" altLang="en-US" sz="2000"/>
              <a:t> ,并做本地训练 </a:t>
            </a:r>
            <a:r>
              <a:rPr lang="en-US" altLang="zh-CN" sz="2000"/>
              <a:t>T</a:t>
            </a:r>
            <a:r>
              <a:rPr lang="zh-CN" altLang="en-US" sz="2000"/>
              <a:t> 轮后，回传至参数服务器时，参数服务器此时的模型已更新为</a:t>
            </a:r>
            <a:r>
              <a:rPr lang="en-US" altLang="zh-CN" sz="2000"/>
              <a:t>   </a:t>
            </a:r>
            <a:r>
              <a:rPr lang="zh-CN" altLang="en-US" sz="2000"/>
              <a:t> </a:t>
            </a:r>
            <a:r>
              <a:rPr lang="en-US" altLang="zh-CN" sz="2000"/>
              <a:t>     </a:t>
            </a:r>
            <a:r>
              <a:rPr lang="zh-CN" altLang="en-US" sz="2000"/>
              <a:t> ,参数服务器如何确定合并权重</a:t>
            </a:r>
            <a:r>
              <a:rPr lang="en-US" altLang="zh-CN" sz="2000"/>
              <a:t>   </a:t>
            </a:r>
            <a:r>
              <a:rPr lang="zh-CN" altLang="en-US" sz="2000"/>
              <a:t> ？</a:t>
            </a:r>
            <a:endParaRPr lang="zh-CN" altLang="en-US" sz="2000"/>
          </a:p>
          <a:p>
            <a:pPr algn="l"/>
            <a:r>
              <a:rPr lang="zh-CN" altLang="en-US" sz="2000" b="1">
                <a:solidFill>
                  <a:srgbClr val="FF0000"/>
                </a:solidFill>
              </a:rPr>
              <a:t>越陈旧的worker模型在新的server模型上的合并系数应该更低。</a:t>
            </a:r>
            <a:endParaRPr lang="zh-CN" altLang="en-US" sz="2000" b="1">
              <a:solidFill>
                <a:srgbClr val="FF0000"/>
              </a:solidFill>
            </a:endParaRPr>
          </a:p>
        </p:txBody>
      </p:sp>
      <p:pic>
        <p:nvPicPr>
          <p:cNvPr id="11" name="图片 10"/>
          <p:cNvPicPr>
            <a:picLocks noChangeAspect="1"/>
          </p:cNvPicPr>
          <p:nvPr/>
        </p:nvPicPr>
        <p:blipFill>
          <a:blip r:embed="rId5"/>
          <a:stretch>
            <a:fillRect/>
          </a:stretch>
        </p:blipFill>
        <p:spPr>
          <a:xfrm>
            <a:off x="4054475" y="3171190"/>
            <a:ext cx="259080" cy="259080"/>
          </a:xfrm>
          <a:prstGeom prst="rect">
            <a:avLst/>
          </a:prstGeom>
        </p:spPr>
      </p:pic>
      <p:pic>
        <p:nvPicPr>
          <p:cNvPr id="12" name="图片 11"/>
          <p:cNvPicPr>
            <a:picLocks noChangeAspect="1"/>
          </p:cNvPicPr>
          <p:nvPr/>
        </p:nvPicPr>
        <p:blipFill>
          <a:blip r:embed="rId6"/>
          <a:stretch>
            <a:fillRect/>
          </a:stretch>
        </p:blipFill>
        <p:spPr>
          <a:xfrm>
            <a:off x="4615815" y="3481070"/>
            <a:ext cx="441960" cy="274320"/>
          </a:xfrm>
          <a:prstGeom prst="rect">
            <a:avLst/>
          </a:prstGeom>
        </p:spPr>
      </p:pic>
      <p:pic>
        <p:nvPicPr>
          <p:cNvPr id="13" name="图片 12"/>
          <p:cNvPicPr>
            <a:picLocks noChangeAspect="1"/>
          </p:cNvPicPr>
          <p:nvPr/>
        </p:nvPicPr>
        <p:blipFill>
          <a:blip r:embed="rId7"/>
          <a:stretch>
            <a:fillRect/>
          </a:stretch>
        </p:blipFill>
        <p:spPr>
          <a:xfrm>
            <a:off x="8503920" y="3500120"/>
            <a:ext cx="213360" cy="236220"/>
          </a:xfrm>
          <a:prstGeom prst="rect">
            <a:avLst/>
          </a:prstGeom>
        </p:spPr>
      </p:pic>
      <p:sp>
        <p:nvSpPr>
          <p:cNvPr id="14" name="标题 3"/>
          <p:cNvSpPr>
            <a:spLocks noGrp="1"/>
          </p:cNvSpPr>
          <p:nvPr/>
        </p:nvSpPr>
        <p:spPr>
          <a:xfrm>
            <a:off x="903605" y="4126230"/>
            <a:ext cx="10515600" cy="570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a:t>本文提出一个</a:t>
            </a:r>
            <a:r>
              <a:rPr lang="en-US" altLang="zh-CN" sz="2000"/>
              <a:t>    </a:t>
            </a:r>
            <a:r>
              <a:rPr lang="zh-CN" altLang="en-US" sz="2000"/>
              <a:t>衰减策略。用于异步模型补偿更新</a:t>
            </a:r>
            <a:r>
              <a:rPr lang="en-US" altLang="zh-CN" sz="2000"/>
              <a:t>                             </a:t>
            </a:r>
            <a:endParaRPr lang="zh-CN" altLang="en-US" sz="2000"/>
          </a:p>
        </p:txBody>
      </p:sp>
      <p:pic>
        <p:nvPicPr>
          <p:cNvPr id="15" name="图片 14"/>
          <p:cNvPicPr>
            <a:picLocks noChangeAspect="1"/>
          </p:cNvPicPr>
          <p:nvPr/>
        </p:nvPicPr>
        <p:blipFill>
          <a:blip r:embed="rId7"/>
          <a:stretch>
            <a:fillRect/>
          </a:stretch>
        </p:blipFill>
        <p:spPr>
          <a:xfrm>
            <a:off x="2525395" y="4293235"/>
            <a:ext cx="213360" cy="236220"/>
          </a:xfrm>
          <a:prstGeom prst="rect">
            <a:avLst/>
          </a:prstGeom>
        </p:spPr>
      </p:pic>
      <p:pic>
        <p:nvPicPr>
          <p:cNvPr id="16" name="图片 15"/>
          <p:cNvPicPr>
            <a:picLocks noChangeAspect="1"/>
          </p:cNvPicPr>
          <p:nvPr/>
        </p:nvPicPr>
        <p:blipFill>
          <a:blip r:embed="rId8"/>
          <a:stretch>
            <a:fillRect/>
          </a:stretch>
        </p:blipFill>
        <p:spPr>
          <a:xfrm>
            <a:off x="6634480" y="4224655"/>
            <a:ext cx="1546860" cy="304800"/>
          </a:xfrm>
          <a:prstGeom prst="rect">
            <a:avLst/>
          </a:prstGeom>
        </p:spPr>
      </p:pic>
      <p:pic>
        <p:nvPicPr>
          <p:cNvPr id="17" name="图片 16"/>
          <p:cNvPicPr>
            <a:picLocks noChangeAspect="1"/>
          </p:cNvPicPr>
          <p:nvPr/>
        </p:nvPicPr>
        <p:blipFill>
          <a:blip r:embed="rId9"/>
          <a:stretch>
            <a:fillRect/>
          </a:stretch>
        </p:blipFill>
        <p:spPr>
          <a:xfrm>
            <a:off x="964565" y="5205095"/>
            <a:ext cx="3444240" cy="510540"/>
          </a:xfrm>
          <a:prstGeom prst="rect">
            <a:avLst/>
          </a:prstGeom>
        </p:spPr>
      </p:pic>
      <p:pic>
        <p:nvPicPr>
          <p:cNvPr id="18" name="图片 17"/>
          <p:cNvPicPr>
            <a:picLocks noChangeAspect="1"/>
          </p:cNvPicPr>
          <p:nvPr/>
        </p:nvPicPr>
        <p:blipFill>
          <a:blip r:embed="rId10"/>
          <a:stretch>
            <a:fillRect/>
          </a:stretch>
        </p:blipFill>
        <p:spPr>
          <a:xfrm>
            <a:off x="1049020" y="5838825"/>
            <a:ext cx="4351020" cy="670560"/>
          </a:xfrm>
          <a:prstGeom prst="rect">
            <a:avLst/>
          </a:prstGeom>
        </p:spPr>
      </p:pic>
      <p:sp>
        <p:nvSpPr>
          <p:cNvPr id="19" name="标题 3"/>
          <p:cNvSpPr>
            <a:spLocks noGrp="1"/>
          </p:cNvSpPr>
          <p:nvPr/>
        </p:nvSpPr>
        <p:spPr>
          <a:xfrm>
            <a:off x="903605" y="4582160"/>
            <a:ext cx="10515600" cy="5702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a:t>三种策略：引入两个超参数</a:t>
            </a:r>
            <a:r>
              <a:rPr lang="en-US" altLang="zh-CN" sz="2000"/>
              <a:t>a</a:t>
            </a:r>
            <a:r>
              <a:rPr lang="zh-CN" altLang="en-US" sz="2000"/>
              <a:t>和</a:t>
            </a:r>
            <a:r>
              <a:rPr lang="en-US" altLang="zh-CN" sz="2000"/>
              <a:t>b</a:t>
            </a:r>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具体实现</a:t>
            </a:r>
            <a:endParaRPr lang="zh-CN" altLang="en-US" sz="2400"/>
          </a:p>
        </p:txBody>
      </p:sp>
      <p:pic>
        <p:nvPicPr>
          <p:cNvPr id="4" name="图片 3"/>
          <p:cNvPicPr>
            <a:picLocks noChangeAspect="1"/>
          </p:cNvPicPr>
          <p:nvPr/>
        </p:nvPicPr>
        <p:blipFill>
          <a:blip r:embed="rId1"/>
          <a:stretch>
            <a:fillRect/>
          </a:stretch>
        </p:blipFill>
        <p:spPr>
          <a:xfrm>
            <a:off x="910590" y="1249680"/>
            <a:ext cx="8420100" cy="5608320"/>
          </a:xfrm>
          <a:prstGeom prst="rect">
            <a:avLst/>
          </a:prstGeom>
        </p:spPr>
      </p:pic>
      <p:sp>
        <p:nvSpPr>
          <p:cNvPr id="5" name="圆角矩形 4"/>
          <p:cNvSpPr/>
          <p:nvPr/>
        </p:nvSpPr>
        <p:spPr>
          <a:xfrm>
            <a:off x="985520" y="1647825"/>
            <a:ext cx="6430010" cy="681355"/>
          </a:xfrm>
          <a:prstGeom prst="round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箭头连接符 5"/>
          <p:cNvCxnSpPr>
            <a:stCxn id="5" idx="3"/>
            <a:endCxn id="19" idx="1"/>
          </p:cNvCxnSpPr>
          <p:nvPr/>
        </p:nvCxnSpPr>
        <p:spPr>
          <a:xfrm>
            <a:off x="7415530" y="1988820"/>
            <a:ext cx="77406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9" name="标题 3"/>
          <p:cNvSpPr>
            <a:spLocks noGrp="1"/>
          </p:cNvSpPr>
          <p:nvPr/>
        </p:nvSpPr>
        <p:spPr>
          <a:xfrm>
            <a:off x="8189595" y="1666875"/>
            <a:ext cx="3776345" cy="6438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700"/>
              <a:t>初始化全局模型参数和合并权重</a:t>
            </a:r>
            <a:r>
              <a:rPr lang="en-US" altLang="zh-CN" sz="1700"/>
              <a:t> </a:t>
            </a:r>
            <a:endParaRPr lang="en-US" altLang="zh-CN" sz="1700"/>
          </a:p>
          <a:p>
            <a:r>
              <a:rPr lang="zh-CN" altLang="en-US" sz="1700"/>
              <a:t>运行调度器更新器线程</a:t>
            </a:r>
            <a:endParaRPr lang="zh-CN" altLang="en-US" sz="1700"/>
          </a:p>
        </p:txBody>
      </p:sp>
      <p:sp>
        <p:nvSpPr>
          <p:cNvPr id="7" name="圆角矩形 6"/>
          <p:cNvSpPr/>
          <p:nvPr/>
        </p:nvSpPr>
        <p:spPr>
          <a:xfrm>
            <a:off x="1604645" y="3342005"/>
            <a:ext cx="5393055" cy="758825"/>
          </a:xfrm>
          <a:prstGeom prst="round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标题 3"/>
          <p:cNvSpPr>
            <a:spLocks noGrp="1"/>
          </p:cNvSpPr>
          <p:nvPr/>
        </p:nvSpPr>
        <p:spPr>
          <a:xfrm>
            <a:off x="9444990" y="2287905"/>
            <a:ext cx="1564005" cy="6438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700"/>
              <a:t>触发</a:t>
            </a:r>
            <a:r>
              <a:rPr lang="zh-CN" altLang="en-US" sz="1700"/>
              <a:t>节点训练</a:t>
            </a:r>
            <a:endParaRPr lang="zh-CN" altLang="en-US" sz="1700"/>
          </a:p>
        </p:txBody>
      </p:sp>
      <p:cxnSp>
        <p:nvCxnSpPr>
          <p:cNvPr id="9" name="直接箭头连接符 8"/>
          <p:cNvCxnSpPr/>
          <p:nvPr/>
        </p:nvCxnSpPr>
        <p:spPr>
          <a:xfrm>
            <a:off x="6997700" y="3721100"/>
            <a:ext cx="77406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标题 3"/>
          <p:cNvSpPr>
            <a:spLocks noGrp="1"/>
          </p:cNvSpPr>
          <p:nvPr/>
        </p:nvSpPr>
        <p:spPr>
          <a:xfrm>
            <a:off x="7771765" y="3399155"/>
            <a:ext cx="4241165" cy="6438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700"/>
              <a:t>更新全局模型</a:t>
            </a:r>
            <a:r>
              <a:rPr lang="en-US" altLang="zh-CN" sz="1700"/>
              <a:t> </a:t>
            </a:r>
            <a:r>
              <a:rPr lang="zh-CN" altLang="en-US" sz="1700"/>
              <a:t>收到节点的本低训练的最新模型</a:t>
            </a:r>
            <a:r>
              <a:rPr lang="en-US" altLang="zh-CN" sz="1700"/>
              <a:t> </a:t>
            </a:r>
            <a:r>
              <a:rPr lang="zh-CN" altLang="en-US" sz="1700"/>
              <a:t>并且得到时间戳（计算陈旧</a:t>
            </a:r>
            <a:r>
              <a:rPr lang="zh-CN" altLang="en-US" sz="1700"/>
              <a:t>度）</a:t>
            </a:r>
            <a:endParaRPr lang="zh-CN" altLang="en-US" sz="1700"/>
          </a:p>
        </p:txBody>
      </p:sp>
      <p:sp>
        <p:nvSpPr>
          <p:cNvPr id="11" name="圆角矩形 10"/>
          <p:cNvSpPr/>
          <p:nvPr/>
        </p:nvSpPr>
        <p:spPr>
          <a:xfrm>
            <a:off x="1459865" y="4598035"/>
            <a:ext cx="7122160" cy="2189480"/>
          </a:xfrm>
          <a:prstGeom prst="round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2" name="直接箭头连接符 11"/>
          <p:cNvCxnSpPr/>
          <p:nvPr/>
        </p:nvCxnSpPr>
        <p:spPr>
          <a:xfrm>
            <a:off x="8582025" y="5647690"/>
            <a:ext cx="77406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3" name="标题 3"/>
          <p:cNvSpPr>
            <a:spLocks noGrp="1"/>
          </p:cNvSpPr>
          <p:nvPr/>
        </p:nvSpPr>
        <p:spPr>
          <a:xfrm>
            <a:off x="9330690" y="4764405"/>
            <a:ext cx="2635250" cy="17983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700"/>
              <a:t>触发训练后</a:t>
            </a:r>
            <a:r>
              <a:rPr lang="en-US" altLang="zh-CN" sz="1700"/>
              <a:t> </a:t>
            </a:r>
            <a:r>
              <a:rPr lang="zh-CN" altLang="en-US" sz="1700"/>
              <a:t>下载全局的模型进行本地的训练</a:t>
            </a:r>
            <a:endParaRPr lang="zh-CN" altLang="en-US" sz="1700"/>
          </a:p>
          <a:p>
            <a:r>
              <a:rPr lang="en-US" altLang="zh-CN" sz="1700"/>
              <a:t>l2</a:t>
            </a:r>
            <a:r>
              <a:rPr lang="zh-CN" altLang="en-US" sz="1700"/>
              <a:t>正则化</a:t>
            </a:r>
            <a:r>
              <a:rPr lang="en-US" altLang="zh-CN" sz="1700"/>
              <a:t> </a:t>
            </a:r>
            <a:endParaRPr lang="en-US" altLang="zh-CN" sz="1700"/>
          </a:p>
          <a:p>
            <a:r>
              <a:rPr lang="en-US" altLang="zh-CN" sz="1700"/>
              <a:t>SGD</a:t>
            </a:r>
            <a:r>
              <a:rPr lang="zh-CN" altLang="en-US" sz="1700"/>
              <a:t>梯度下降法</a:t>
            </a:r>
            <a:endParaRPr lang="zh-CN" altLang="en-US" sz="1700"/>
          </a:p>
          <a:p>
            <a:r>
              <a:rPr lang="zh-CN" altLang="en-US" sz="1700"/>
              <a:t>上传本地模型和</a:t>
            </a:r>
            <a:r>
              <a:rPr lang="zh-CN" altLang="en-US" sz="1700"/>
              <a:t>时间戳</a:t>
            </a:r>
            <a:endParaRPr lang="zh-CN" altLang="en-US"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r>
              <a:rPr lang="zh-CN" altLang="en-US" sz="2400"/>
              <a:t>收敛证明</a:t>
            </a:r>
            <a:r>
              <a:rPr lang="en-US" altLang="zh-CN" sz="2400"/>
              <a:t> </a:t>
            </a:r>
            <a:r>
              <a:rPr lang="zh-CN" altLang="en-US" sz="2400"/>
              <a:t>平滑性和弱凸性推导得到收敛</a:t>
            </a:r>
            <a:r>
              <a:rPr lang="zh-CN" altLang="en-US" sz="2400"/>
              <a:t>边界</a:t>
            </a:r>
            <a:endParaRPr lang="zh-CN" altLang="en-US" sz="2400"/>
          </a:p>
        </p:txBody>
      </p:sp>
      <p:sp>
        <p:nvSpPr>
          <p:cNvPr id="4" name="标题 1"/>
          <p:cNvSpPr>
            <a:spLocks noGrp="1"/>
          </p:cNvSpPr>
          <p:nvPr/>
        </p:nvSpPr>
        <p:spPr>
          <a:xfrm>
            <a:off x="838200" y="9385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a:t>实验结果</a:t>
            </a:r>
            <a:endParaRPr lang="zh-CN" altLang="en-US" sz="2400"/>
          </a:p>
        </p:txBody>
      </p:sp>
      <p:pic>
        <p:nvPicPr>
          <p:cNvPr id="5" name="图片 4"/>
          <p:cNvPicPr>
            <a:picLocks noChangeAspect="1"/>
          </p:cNvPicPr>
          <p:nvPr/>
        </p:nvPicPr>
        <p:blipFill>
          <a:blip r:embed="rId1"/>
          <a:stretch>
            <a:fillRect/>
          </a:stretch>
        </p:blipFill>
        <p:spPr>
          <a:xfrm>
            <a:off x="1985645" y="1867535"/>
            <a:ext cx="8213725" cy="2804160"/>
          </a:xfrm>
          <a:prstGeom prst="rect">
            <a:avLst/>
          </a:prstGeom>
        </p:spPr>
      </p:pic>
      <p:sp>
        <p:nvSpPr>
          <p:cNvPr id="19" name="标题 3"/>
          <p:cNvSpPr>
            <a:spLocks noGrp="1"/>
          </p:cNvSpPr>
          <p:nvPr/>
        </p:nvSpPr>
        <p:spPr>
          <a:xfrm>
            <a:off x="1009650" y="4763135"/>
            <a:ext cx="9985375" cy="15557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700"/>
              <a:t>当整体的陈旧度很小时，FedAsync的收敛速度和SGD一样快，也比FedAvg一样快。</a:t>
            </a:r>
            <a:endParaRPr lang="zh-CN" altLang="en-US" sz="1700"/>
          </a:p>
          <a:p>
            <a:r>
              <a:rPr lang="zh-CN" altLang="en-US" sz="1700"/>
              <a:t>当</a:t>
            </a:r>
            <a:r>
              <a:rPr lang="zh-CN" altLang="en-US" sz="1700"/>
              <a:t>陈旧度更大时，FedAsync的收敛速度较慢。</a:t>
            </a:r>
            <a:endParaRPr lang="zh-CN" altLang="en-US" sz="1700"/>
          </a:p>
          <a:p>
            <a:endParaRPr lang="en-US" altLang="zh-CN"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838200" y="5194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a:t>实验结果</a:t>
            </a:r>
            <a:endParaRPr lang="zh-CN" altLang="en-US" sz="2400"/>
          </a:p>
        </p:txBody>
      </p:sp>
      <p:sp>
        <p:nvSpPr>
          <p:cNvPr id="19" name="标题 3"/>
          <p:cNvSpPr>
            <a:spLocks noGrp="1"/>
          </p:cNvSpPr>
          <p:nvPr/>
        </p:nvSpPr>
        <p:spPr>
          <a:xfrm>
            <a:off x="2141220" y="3465195"/>
            <a:ext cx="7002145" cy="822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1700"/>
              <a:t>基于LSTM的语言模型和WikiText-2数据集上，梯度的复杂性（越低越好）。</a:t>
            </a:r>
            <a:endParaRPr lang="en-US" altLang="zh-CN" sz="1700"/>
          </a:p>
        </p:txBody>
      </p:sp>
      <p:pic>
        <p:nvPicPr>
          <p:cNvPr id="6" name="图片 5"/>
          <p:cNvPicPr>
            <a:picLocks noChangeAspect="1"/>
          </p:cNvPicPr>
          <p:nvPr/>
        </p:nvPicPr>
        <p:blipFill>
          <a:blip r:embed="rId1"/>
          <a:stretch>
            <a:fillRect/>
          </a:stretch>
        </p:blipFill>
        <p:spPr>
          <a:xfrm>
            <a:off x="2141220" y="1347470"/>
            <a:ext cx="7110730" cy="2397125"/>
          </a:xfrm>
          <a:prstGeom prst="rect">
            <a:avLst/>
          </a:prstGeom>
        </p:spPr>
      </p:pic>
      <p:pic>
        <p:nvPicPr>
          <p:cNvPr id="7" name="图片 6"/>
          <p:cNvPicPr>
            <a:picLocks noChangeAspect="1"/>
          </p:cNvPicPr>
          <p:nvPr/>
        </p:nvPicPr>
        <p:blipFill>
          <a:blip r:embed="rId2"/>
          <a:stretch>
            <a:fillRect/>
          </a:stretch>
        </p:blipFill>
        <p:spPr>
          <a:xfrm>
            <a:off x="3194050" y="3976370"/>
            <a:ext cx="4703445" cy="2513330"/>
          </a:xfrm>
          <a:prstGeom prst="rect">
            <a:avLst/>
          </a:prstGeom>
        </p:spPr>
      </p:pic>
      <p:sp>
        <p:nvSpPr>
          <p:cNvPr id="8" name="文本框 7"/>
          <p:cNvSpPr txBox="1"/>
          <p:nvPr/>
        </p:nvSpPr>
        <p:spPr>
          <a:xfrm>
            <a:off x="4872990" y="6489700"/>
            <a:ext cx="3559175" cy="368300"/>
          </a:xfrm>
          <a:prstGeom prst="rect">
            <a:avLst/>
          </a:prstGeom>
          <a:noFill/>
        </p:spPr>
        <p:txBody>
          <a:bodyPr wrap="square" rtlCol="0" anchor="t">
            <a:spAutoFit/>
          </a:bodyPr>
          <a:p>
            <a:r>
              <a:rPr lang="zh-CN" altLang="en-US"/>
              <a:t>陈旧度的</a:t>
            </a:r>
            <a:r>
              <a:rPr lang="zh-CN" altLang="en-US"/>
              <a:t>影响</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400"/>
              <a:t>优点</a:t>
            </a:r>
            <a:endParaRPr lang="zh-CN" altLang="en-US" sz="2400"/>
          </a:p>
        </p:txBody>
      </p:sp>
      <p:sp>
        <p:nvSpPr>
          <p:cNvPr id="4" name="文本框 3"/>
          <p:cNvSpPr txBox="1"/>
          <p:nvPr/>
        </p:nvSpPr>
        <p:spPr>
          <a:xfrm>
            <a:off x="1374140" y="1274445"/>
            <a:ext cx="10516235" cy="2306955"/>
          </a:xfrm>
          <a:prstGeom prst="rect">
            <a:avLst/>
          </a:prstGeom>
          <a:noFill/>
        </p:spPr>
        <p:txBody>
          <a:bodyPr wrap="square" rtlCol="0" anchor="t">
            <a:spAutoFit/>
          </a:bodyPr>
          <a:p>
            <a:r>
              <a:rPr lang="zh-CN" altLang="en-US"/>
              <a:t>• FedAsync可随时接收更新，而FedAvg要等到足够的设备响应；</a:t>
            </a:r>
            <a:endParaRPr lang="zh-CN" altLang="en-US"/>
          </a:p>
          <a:p>
            <a:r>
              <a:rPr lang="zh-CN" altLang="en-US"/>
              <a:t>在陈旧度较小时，FedAsync收敛速度更快，最差陈旧度大时也跟FedAvg差不多。</a:t>
            </a:r>
            <a:endParaRPr lang="zh-CN" altLang="en-US"/>
          </a:p>
          <a:p>
            <a:endParaRPr lang="zh-CN" altLang="en-US"/>
          </a:p>
          <a:p>
            <a:r>
              <a:rPr lang="zh-CN" altLang="en-US"/>
              <a:t>• 如果一些设备端不再有资格执行培训任务(设备不再空闲、充电或未连接网络)，他们可以暂时保存工作空间，之后继续培训或将培训后的模型传送到服务器。</a:t>
            </a:r>
            <a:endParaRPr lang="zh-CN" altLang="en-US"/>
          </a:p>
          <a:p>
            <a:endParaRPr lang="zh-CN" altLang="en-US"/>
          </a:p>
          <a:p>
            <a:r>
              <a:rPr lang="zh-CN" altLang="en-US"/>
              <a:t>• FedAsync 可以处理更多并行运行的设备端。服务器只需要随机化</a:t>
            </a:r>
            <a:r>
              <a:rPr lang="en-US" altLang="zh-CN"/>
              <a:t>worker</a:t>
            </a:r>
            <a:r>
              <a:rPr lang="zh-CN" altLang="en-US"/>
              <a:t>的响应时间，以避免网络拥塞。</a:t>
            </a:r>
            <a:endParaRPr lang="zh-CN" altLang="en-US"/>
          </a:p>
          <a:p>
            <a:endParaRPr lang="zh-CN" altLang="en-US"/>
          </a:p>
        </p:txBody>
      </p:sp>
      <p:sp>
        <p:nvSpPr>
          <p:cNvPr id="5" name="标题 1"/>
          <p:cNvSpPr>
            <a:spLocks noGrp="1"/>
          </p:cNvSpPr>
          <p:nvPr/>
        </p:nvSpPr>
        <p:spPr>
          <a:xfrm>
            <a:off x="838200" y="32296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a:t>个人觉得有问题的</a:t>
            </a:r>
            <a:r>
              <a:rPr lang="zh-CN" altLang="en-US" sz="2400"/>
              <a:t>地方：</a:t>
            </a:r>
            <a:endParaRPr lang="zh-CN" altLang="en-US" sz="2400"/>
          </a:p>
        </p:txBody>
      </p:sp>
      <p:sp>
        <p:nvSpPr>
          <p:cNvPr id="6" name="文本框 5"/>
          <p:cNvSpPr txBox="1"/>
          <p:nvPr/>
        </p:nvSpPr>
        <p:spPr>
          <a:xfrm>
            <a:off x="1456055" y="4388485"/>
            <a:ext cx="9979660" cy="2030095"/>
          </a:xfrm>
          <a:prstGeom prst="rect">
            <a:avLst/>
          </a:prstGeom>
          <a:noFill/>
        </p:spPr>
        <p:txBody>
          <a:bodyPr wrap="square" rtlCol="0" anchor="t">
            <a:spAutoFit/>
          </a:bodyPr>
          <a:p>
            <a:r>
              <a:rPr lang="zh-CN" altLang="en-US"/>
              <a:t>• 没有考虑有限资源对训练的</a:t>
            </a:r>
            <a:r>
              <a:rPr lang="zh-CN" altLang="en-US"/>
              <a:t>影响。</a:t>
            </a:r>
            <a:endParaRPr lang="zh-CN" altLang="en-US"/>
          </a:p>
          <a:p>
            <a:endParaRPr lang="zh-CN" altLang="en-US"/>
          </a:p>
          <a:p>
            <a:r>
              <a:rPr lang="zh-CN" altLang="en-US"/>
              <a:t>• 通信开销。完全异步更新会带来更多的通信轮次和开销（因为训练完就上传</a:t>
            </a:r>
            <a:r>
              <a:rPr lang="zh-CN" altLang="en-US"/>
              <a:t>更新）。</a:t>
            </a:r>
            <a:endParaRPr lang="zh-CN" altLang="en-US"/>
          </a:p>
          <a:p>
            <a:endParaRPr lang="zh-CN" altLang="en-US"/>
          </a:p>
          <a:p>
            <a:r>
              <a:rPr lang="zh-CN" altLang="en-US">
                <a:sym typeface="+mn-ea"/>
              </a:rPr>
              <a:t>• 实验里没有考虑</a:t>
            </a:r>
            <a:r>
              <a:rPr lang="en-US" altLang="zh-CN">
                <a:sym typeface="+mn-ea"/>
              </a:rPr>
              <a:t>IID</a:t>
            </a:r>
            <a:r>
              <a:rPr lang="zh-CN" altLang="en-US">
                <a:sym typeface="+mn-ea"/>
              </a:rPr>
              <a:t>和</a:t>
            </a:r>
            <a:r>
              <a:rPr lang="en-US" altLang="zh-CN">
                <a:sym typeface="+mn-ea"/>
              </a:rPr>
              <a:t>Non—IID</a:t>
            </a:r>
            <a:r>
              <a:rPr lang="zh-CN" altLang="en-US">
                <a:sym typeface="+mn-ea"/>
              </a:rPr>
              <a:t>数据下的训练效果。</a:t>
            </a:r>
            <a:endParaRPr lang="zh-CN" altLang="en-US">
              <a:sym typeface="+mn-ea"/>
            </a:endParaRPr>
          </a:p>
          <a:p>
            <a:endParaRPr lang="zh-CN" altLang="en-US">
              <a:sym typeface="+mn-ea"/>
            </a:endParaRPr>
          </a:p>
          <a:p>
            <a:r>
              <a:rPr lang="zh-CN" altLang="en-US">
                <a:sym typeface="+mn-ea"/>
              </a:rPr>
              <a:t>• </a:t>
            </a:r>
            <a:r>
              <a:rPr lang="en-US" altLang="zh-CN">
                <a:sym typeface="+mn-ea"/>
              </a:rPr>
              <a:t>baseline</a:t>
            </a:r>
            <a:r>
              <a:rPr lang="zh-CN" altLang="en-US">
                <a:sym typeface="+mn-ea"/>
              </a:rPr>
              <a:t>太少，只有</a:t>
            </a:r>
            <a:r>
              <a:rPr lang="en-US" altLang="zh-CN">
                <a:sym typeface="+mn-ea"/>
              </a:rPr>
              <a:t>FedAvg</a:t>
            </a:r>
            <a:r>
              <a:rPr lang="zh-CN" altLang="en-US">
                <a:sym typeface="+mn-ea"/>
              </a:rPr>
              <a:t>，问题</a:t>
            </a:r>
            <a:r>
              <a:rPr lang="zh-CN" altLang="en-US">
                <a:sym typeface="+mn-ea"/>
              </a:rPr>
              <a:t>比较多。</a:t>
            </a:r>
            <a:endParaRPr lang="zh-CN" altLang="en-US">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3480,&quot;width&quot;:12924}"/>
</p:tagLst>
</file>

<file path=ppt/tags/tag2.xml><?xml version="1.0" encoding="utf-8"?>
<p:tagLst xmlns:p="http://schemas.openxmlformats.org/presentationml/2006/main">
  <p:tag name="KSO_WM_UNIT_PLACING_PICTURE_USER_VIEWPORT" val="{&quot;height&quot;:4092,&quot;width&quot;:9792}"/>
</p:tagLst>
</file>

<file path=ppt/tags/tag3.xml><?xml version="1.0" encoding="utf-8"?>
<p:tagLst xmlns:p="http://schemas.openxmlformats.org/presentationml/2006/main">
  <p:tag name="KSO_WM_UNIT_PLACING_PICTURE_USER_VIEWPORT" val="{&quot;height&quot;:10095,&quot;width&quot;:7035}"/>
</p:tagLst>
</file>

<file path=ppt/tags/tag4.xml><?xml version="1.0" encoding="utf-8"?>
<p:tagLst xmlns:p="http://schemas.openxmlformats.org/presentationml/2006/main">
  <p:tag name="KSO_WM_UNIT_PLACING_PICTURE_USER_VIEWPORT" val="{&quot;height&quot;:7665,&quot;width&quot;:753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2793</Words>
  <Application>WPS 演示</Application>
  <PresentationFormat>宽屏</PresentationFormat>
  <Paragraphs>248</Paragraphs>
  <Slides>27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微软雅黑</vt:lpstr>
      <vt:lpstr>Calibri</vt:lpstr>
      <vt:lpstr>Arial Unicode MS</vt:lpstr>
      <vt:lpstr>BatangChe</vt:lpstr>
      <vt:lpstr>Segoe Print</vt:lpstr>
      <vt:lpstr>Office 主题</vt:lpstr>
      <vt:lpstr>异步联邦学习</vt:lpstr>
      <vt:lpstr>PowerPoint 演示文稿</vt:lpstr>
      <vt:lpstr>PowerPoint 演示文稿</vt:lpstr>
      <vt:lpstr>概述</vt:lpstr>
      <vt:lpstr>问题公式化</vt:lpstr>
      <vt:lpstr>具体实现</vt:lpstr>
      <vt:lpstr>收敛证明 平滑性和弱凸性推导得到收敛边界</vt:lpstr>
      <vt:lpstr>PowerPoint 演示文稿</vt:lpstr>
      <vt:lpstr>优点</vt:lpstr>
      <vt:lpstr>PowerPoint 演示文稿</vt:lpstr>
      <vt:lpstr>PowerPoint 演示文稿</vt:lpstr>
      <vt:lpstr>PowerPoint 演示文稿</vt:lpstr>
      <vt:lpstr>PowerPoint 演示文稿</vt:lpstr>
      <vt:lpstr>PowerPoint 演示文稿</vt:lpstr>
      <vt:lpstr>PowerPoint 演示文稿</vt:lpstr>
      <vt:lpstr>实验设置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异步联邦学习加快了收敛速度   对于边缘计算系统中的联邦学习，在给定的资源预算下，确定从工人那里收到的本 地更新的数量，以优化学习任务的训练性能。 </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江宇辉</dc:creator>
  <cp:lastModifiedBy>沫忆ぅ</cp:lastModifiedBy>
  <cp:revision>171</cp:revision>
  <dcterms:created xsi:type="dcterms:W3CDTF">2021-11-01T03:52:00Z</dcterms:created>
  <dcterms:modified xsi:type="dcterms:W3CDTF">2021-11-02T14:41:56Z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CB6BDEACD10E4A92BD63DCEF2F659009</vt:lpwstr>
  </property>
  <property fmtid="{D5CDD505-2E9C-101B-9397-08002B2CF9AE}" pid="3" name="KSOProductBuildVer">
    <vt:lpwstr>2052-11.1.0.11045</vt:lpwstr>
  </property>
</Properties>
</file>