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4" r:id="rId6"/>
    <p:sldId id="295" r:id="rId7"/>
    <p:sldId id="296" r:id="rId8"/>
    <p:sldId id="297" r:id="rId9"/>
    <p:sldId id="298" r:id="rId10"/>
    <p:sldId id="299" r:id="rId11"/>
    <p:sldId id="300" r:id="rId12"/>
    <p:sldId id="301"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79" autoAdjust="0"/>
  </p:normalViewPr>
  <p:slideViewPr>
    <p:cSldViewPr snapToGrid="0">
      <p:cViewPr varScale="1">
        <p:scale>
          <a:sx n="72" d="100"/>
          <a:sy n="72"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sym typeface="+mn-ea"/>
              </a:rPr>
              <a:t>每个客户端都可以异步地与服务器通信</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客户端受到其通信宽带地</a:t>
            </a:r>
            <a:r>
              <a:rPr lang="zh-CN" altLang="en-US" dirty="0">
                <a:latin typeface="微软雅黑" panose="020B0503020204020204" charset="-122"/>
                <a:ea typeface="微软雅黑" panose="020B0503020204020204" charset="-122"/>
                <a:sym typeface="+mn-ea"/>
              </a:rPr>
              <a:t>限制</a:t>
            </a:r>
            <a:endParaRPr lang="zh-CN" altLang="en-US"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基于分层的同步机制：收集所有客户端的精度</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更高的通信成本和时间</a:t>
            </a:r>
            <a:r>
              <a:rPr lang="en-US" altLang="zh-CN" dirty="0">
                <a:latin typeface="微软雅黑" panose="020B0503020204020204" charset="-122"/>
                <a:ea typeface="微软雅黑" panose="020B0503020204020204" charset="-122"/>
                <a:sym typeface="+mn-ea"/>
              </a:rPr>
              <a:t> </a:t>
            </a:r>
            <a:r>
              <a:rPr lang="zh-CN" altLang="en-US" dirty="0">
                <a:latin typeface="微软雅黑" panose="020B0503020204020204" charset="-122"/>
                <a:ea typeface="微软雅黑" panose="020B0503020204020204" charset="-122"/>
                <a:sym typeface="+mn-ea"/>
              </a:rPr>
              <a:t>在高</a:t>
            </a:r>
            <a:r>
              <a:rPr lang="en-US" altLang="zh-CN" dirty="0">
                <a:latin typeface="微软雅黑" panose="020B0503020204020204" charset="-122"/>
                <a:ea typeface="微软雅黑" panose="020B0503020204020204" charset="-122"/>
                <a:sym typeface="+mn-ea"/>
              </a:rPr>
              <a:t>Non-iid</a:t>
            </a:r>
            <a:r>
              <a:rPr lang="zh-CN" altLang="en-US" dirty="0">
                <a:latin typeface="微软雅黑" panose="020B0503020204020204" charset="-122"/>
                <a:ea typeface="微软雅黑" panose="020B0503020204020204" charset="-122"/>
                <a:sym typeface="+mn-ea"/>
              </a:rPr>
              <a:t>度</a:t>
            </a:r>
            <a:r>
              <a:rPr lang="zh-CN" altLang="en-US" dirty="0">
                <a:latin typeface="微软雅黑" panose="020B0503020204020204" charset="-122"/>
                <a:ea typeface="微软雅黑" panose="020B0503020204020204" charset="-122"/>
                <a:sym typeface="+mn-ea"/>
              </a:rPr>
              <a:t>失败</a:t>
            </a:r>
            <a:endParaRPr lang="zh-CN" altLang="en-US" dirty="0">
              <a:latin typeface="微软雅黑" panose="020B0503020204020204" charset="-122"/>
              <a:ea typeface="微软雅黑" panose="020B0503020204020204" charset="-122"/>
              <a:sym typeface="+mn-ea"/>
            </a:endParaRPr>
          </a:p>
          <a:p>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喜欢更快的层分和更短的响应延迟</a:t>
            </a:r>
            <a:r>
              <a:rPr lang="en-US" altLang="zh-CN" dirty="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endParaRPr>
          </a:p>
          <a:p>
            <a:r>
              <a:rPr lang="zh-CN" altLang="en-US"/>
              <a:t>减少层的偏差</a:t>
            </a:r>
            <a:r>
              <a:rPr lang="en-US" altLang="zh-CN"/>
              <a:t> </a:t>
            </a:r>
            <a:r>
              <a:rPr lang="zh-CN" altLang="en-US"/>
              <a:t>容忍由于错误分析和性能变化引起的</a:t>
            </a:r>
            <a:r>
              <a:rPr lang="zh-CN" altLang="en-US"/>
              <a:t>错误分层</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真实场景中，</a:t>
            </a:r>
            <a:r>
              <a:rPr lang="en-US" altLang="zh-CN"/>
              <a:t>Non-IID</a:t>
            </a:r>
            <a:r>
              <a:rPr lang="zh-CN" altLang="en-US"/>
              <a:t>分布</a:t>
            </a:r>
            <a:r>
              <a:rPr lang="en-US" altLang="zh-CN"/>
              <a:t> FedAvg</a:t>
            </a:r>
            <a:r>
              <a:rPr lang="zh-CN" altLang="en-US"/>
              <a:t>可以在每一轮让部分参与</a:t>
            </a:r>
            <a:r>
              <a:rPr lang="en-US" altLang="zh-CN"/>
              <a:t> </a:t>
            </a:r>
            <a:endParaRPr lang="en-US" altLang="zh-CN"/>
          </a:p>
          <a:p>
            <a:r>
              <a:rPr lang="zh-CN" altLang="en-US"/>
              <a:t>但是可能会引起每个客户机走向本地最优模型而非实现全局</a:t>
            </a:r>
            <a:r>
              <a:rPr lang="zh-CN" altLang="en-US"/>
              <a:t>最优模型</a:t>
            </a:r>
            <a:endParaRPr lang="zh-CN" altLang="en-US"/>
          </a:p>
          <a:p>
            <a:endParaRPr lang="zh-CN" altLang="en-US"/>
          </a:p>
          <a:p>
            <a:r>
              <a:rPr lang="zh-CN" altLang="en-US"/>
              <a:t>收揽速度</a:t>
            </a:r>
            <a:r>
              <a:rPr lang="en-US" altLang="zh-CN"/>
              <a:t> </a:t>
            </a:r>
            <a:r>
              <a:rPr lang="zh-CN" altLang="en-US"/>
              <a:t>精度方差</a:t>
            </a:r>
            <a:r>
              <a:rPr lang="en-US" altLang="zh-CN"/>
              <a:t> </a:t>
            </a:r>
            <a:r>
              <a:rPr lang="zh-CN" altLang="en-US"/>
              <a:t>预测</a:t>
            </a:r>
            <a:r>
              <a:rPr lang="zh-CN" altLang="en-US"/>
              <a:t>精度</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分层模块配置性能</a:t>
            </a:r>
            <a:r>
              <a:rPr lang="en-US" altLang="zh-CN"/>
              <a:t> </a:t>
            </a:r>
            <a:r>
              <a:rPr lang="zh-CN" altLang="en-US"/>
              <a:t>根据客户端的响应延迟执行客户端分</a:t>
            </a:r>
            <a:r>
              <a:rPr lang="zh-CN" altLang="en-US"/>
              <a:t>层</a:t>
            </a:r>
            <a:endParaRPr lang="zh-CN" altLang="en-US"/>
          </a:p>
          <a:p>
            <a:r>
              <a:rPr lang="zh-CN" altLang="en-US"/>
              <a:t>整体步骤：</a:t>
            </a:r>
            <a:r>
              <a:rPr lang="en-US" altLang="zh-CN"/>
              <a:t>t1</a:t>
            </a:r>
            <a:r>
              <a:rPr lang="zh-CN" altLang="en-US"/>
              <a:t>时候，</a:t>
            </a:r>
            <a:r>
              <a:rPr lang="en-US" altLang="zh-CN"/>
              <a:t>tier1</a:t>
            </a:r>
            <a:r>
              <a:rPr lang="zh-CN" altLang="en-US"/>
              <a:t>中的客户机快速完成本地训练，压缩训练过的模型发送到</a:t>
            </a:r>
            <a:r>
              <a:rPr lang="zh-CN" altLang="en-US"/>
              <a:t>服务器</a:t>
            </a:r>
            <a:endParaRPr lang="zh-CN" altLang="en-US"/>
          </a:p>
          <a:p>
            <a:r>
              <a:rPr lang="zh-CN" altLang="en-US"/>
              <a:t>服务器解压从</a:t>
            </a:r>
            <a:r>
              <a:rPr lang="en-US" altLang="zh-CN"/>
              <a:t>tier1</a:t>
            </a:r>
            <a:r>
              <a:rPr lang="zh-CN" altLang="en-US"/>
              <a:t>接收到的本地模型</a:t>
            </a:r>
            <a:r>
              <a:rPr lang="en-US" altLang="zh-CN"/>
              <a:t> </a:t>
            </a:r>
            <a:r>
              <a:rPr lang="zh-CN" altLang="en-US"/>
              <a:t>图中红色</a:t>
            </a:r>
            <a:r>
              <a:rPr lang="zh-CN" altLang="en-US"/>
              <a:t>模型</a:t>
            </a:r>
            <a:endParaRPr lang="zh-CN" altLang="en-US"/>
          </a:p>
          <a:p>
            <a:r>
              <a:rPr lang="zh-CN" altLang="en-US"/>
              <a:t>使用加权平均聚合方法聚合所有层发送的最新模型</a:t>
            </a:r>
            <a:r>
              <a:rPr lang="en-US" altLang="zh-CN"/>
              <a:t> </a:t>
            </a:r>
            <a:r>
              <a:rPr lang="zh-CN" altLang="en-US"/>
              <a:t>生成最新的全局模型</a:t>
            </a:r>
            <a:r>
              <a:rPr lang="en-US" altLang="zh-CN"/>
              <a:t>w</a:t>
            </a:r>
            <a:r>
              <a:rPr lang="en-US" altLang="zh-CN"/>
              <a:t>t1</a:t>
            </a:r>
            <a:endParaRPr lang="en-US" altLang="zh-CN"/>
          </a:p>
          <a:p>
            <a:endParaRPr lang="en-US" altLang="zh-CN"/>
          </a:p>
          <a:p>
            <a:r>
              <a:rPr lang="en-US" altLang="zh-CN"/>
              <a:t>t2</a:t>
            </a:r>
            <a:r>
              <a:rPr lang="zh-CN" altLang="en-US"/>
              <a:t>时候把最新的模型发送给就绪</a:t>
            </a:r>
            <a:r>
              <a:rPr lang="zh-CN" altLang="en-US"/>
              <a:t>层</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ftierm  m</a:t>
            </a:r>
            <a:r>
              <a:rPr lang="zh-CN" altLang="en-US"/>
              <a:t>层中选定客户端的模型的加权平均值</a:t>
            </a:r>
            <a:r>
              <a:rPr lang="en-US" altLang="zh-CN"/>
              <a:t> landa = 0 </a:t>
            </a:r>
            <a:r>
              <a:rPr lang="zh-CN" altLang="en-US"/>
              <a:t>就是</a:t>
            </a:r>
            <a:r>
              <a:rPr lang="en-US" altLang="zh-CN"/>
              <a:t>fedavg</a:t>
            </a:r>
            <a:endParaRPr lang="en-US" altLang="zh-CN"/>
          </a:p>
          <a:p>
            <a:r>
              <a:rPr lang="zh-CN" altLang="en-US"/>
              <a:t>加权聚合启发式的目标使帮助全局训练更快</a:t>
            </a:r>
            <a:r>
              <a:rPr lang="zh-CN" altLang="en-US"/>
              <a:t>收敛</a:t>
            </a:r>
            <a:endParaRPr lang="zh-CN" altLang="en-US"/>
          </a:p>
          <a:p>
            <a:endParaRPr lang="zh-CN" altLang="en-US"/>
          </a:p>
          <a:p>
            <a:r>
              <a:rPr lang="zh-CN" altLang="en-US"/>
              <a:t>对于没有模型（训练未完成的层）的直接用上一层</a:t>
            </a:r>
            <a:r>
              <a:rPr lang="zh-CN" altLang="en-US"/>
              <a:t>全局模型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编码</a:t>
            </a:r>
            <a:r>
              <a:rPr lang="en-US" altLang="zh-CN"/>
              <a:t> flatten </a:t>
            </a:r>
            <a:r>
              <a:rPr lang="zh-CN" altLang="en-US"/>
              <a:t>拉平</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t>2.</a:t>
            </a:r>
            <a:r>
              <a:t>每个示例都是一个28×28灰度图像，与来自10个类的标签相关联。</a:t>
            </a:r>
          </a:p>
          <a:p>
            <a:r>
              <a:rPr lang="en-US"/>
              <a:t>3.</a:t>
            </a:r>
            <a:r>
              <a:t>是一个包含160万条推文的文本数据集</a:t>
            </a:r>
            <a:r>
              <a:rPr lang="zh-CN"/>
              <a:t>。</a:t>
            </a:r>
          </a:p>
          <a:p>
            <a:r>
              <a:rPr lang="en-US" altLang="zh-CN"/>
              <a:t>4.</a:t>
            </a:r>
            <a:r>
              <a:t>是一个由805,263个样本组成的图像数据集。总共有62个类</a:t>
            </a:r>
            <a:r>
              <a:rPr lang="zh-CN"/>
              <a:t>。</a:t>
            </a:r>
          </a:p>
          <a:p>
            <a:r>
              <a:rPr lang="en-US"/>
              <a:t>5.</a:t>
            </a:r>
            <a:r>
              <a:t>是一个文本数据集，它包含了2017年12月发布在Reddit上的已处理过的评论。</a:t>
            </a:r>
          </a:p>
          <a:p>
            <a:r>
              <a:t>一种同步FL方法，它根据其响应延迟将训练客户端划分为不同的层。</a:t>
            </a:r>
          </a:p>
          <a:p>
            <a:r>
              <a:t>对于每一轮，根据一种新的与所有层的测试精度相关的自适应选择策略，选择一层，然后在该层中选择一定数量的客户进行培训。</a:t>
            </a:r>
          </a:p>
          <a:p>
            <a:r>
              <a:rPr lang="zh-CN"/>
              <a:t>为客户端应用不同的迭代</a:t>
            </a:r>
            <a:r>
              <a:rPr lang="zh-CN"/>
              <a:t>轮次</a:t>
            </a:r>
            <a:endParaRPr lang="zh-CN"/>
          </a:p>
          <a:p>
            <a:r>
              <a:rPr lang="en-US" altLang="zh-CN"/>
              <a:t>ASO </a:t>
            </a:r>
            <a:r>
              <a:rPr lang="zh-CN" altLang="en-US"/>
              <a:t>增加本地约束</a:t>
            </a:r>
            <a:r>
              <a:rPr lang="en-US" altLang="zh-CN"/>
              <a:t> </a:t>
            </a:r>
            <a:r>
              <a:rPr lang="zh-CN" altLang="en-US"/>
              <a:t>维护一个副本</a:t>
            </a:r>
            <a:r>
              <a:rPr lang="en-US" altLang="zh-CN"/>
              <a:t> </a:t>
            </a:r>
            <a:r>
              <a:rPr lang="zh-CN" altLang="en-US"/>
              <a:t>平均副本来得到全局</a:t>
            </a:r>
            <a:r>
              <a:rPr lang="zh-CN" altLang="en-US"/>
              <a:t>权重</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#class表示每个客户端所拥有的标签（即类）的数量。</a:t>
            </a:r>
            <a:endParaRPr lang="zh-CN" altLang="en-US"/>
          </a:p>
          <a:p>
            <a:r>
              <a:rPr lang="zh-CN" altLang="en-US"/>
              <a:t>精度行显示了每个FL方法在每个模型收敛后达到的最佳预测精度。</a:t>
            </a:r>
            <a:endParaRPr lang="zh-CN" altLang="en-US"/>
          </a:p>
          <a:p>
            <a:r>
              <a:rPr lang="zh-CN" altLang="en-US"/>
              <a:t>行显示了所有客户端之间测试精度的平均方差，归一化到FedAT的平均方差。</a:t>
            </a:r>
            <a:endParaRPr lang="zh-CN" altLang="en-US"/>
          </a:p>
          <a:p>
            <a:r>
              <a:rPr lang="zh-CN" altLang="en-US"/>
              <a:t>impr.(a)和impr。(b)分别是FedAT与最佳基线和最差FL方法相比精度的提高。</a:t>
            </a:r>
            <a:endParaRPr lang="zh-CN" altLang="en-US"/>
          </a:p>
          <a:p>
            <a:r>
              <a:rPr lang="en-US" altLang="zh-CN">
                <a:sym typeface="+mn-ea"/>
              </a:rPr>
              <a:t>测试精度随着Non-i.i.d.度的增加而增加减少（即每个客户端的类的数量增加）；</a:t>
            </a:r>
            <a:endParaRPr lang="en-US" altLang="zh-CN"/>
          </a:p>
          <a:p>
            <a:r>
              <a:rPr lang="en-US" altLang="zh-CN">
                <a:sym typeface="+mn-ea"/>
              </a:rPr>
              <a:t>测试精度的方差随着Non-i.i.d.的程度而减小减少</a:t>
            </a:r>
            <a:endParaRPr lang="en-US" altLang="zh-CN"/>
          </a:p>
          <a:p>
            <a:r>
              <a:rPr lang="zh-CN" altLang="en-US"/>
              <a:t>FedAT在所有不同的Non-i.i.d.上都优于其他四种FL方法，具有更高的预测性能水平</a:t>
            </a:r>
            <a:endParaRPr lang="zh-CN" altLang="en-US"/>
          </a:p>
          <a:p>
            <a:r>
              <a:rPr lang="en-US" altLang="zh-CN"/>
              <a:t>fedAysnc</a:t>
            </a:r>
            <a:r>
              <a:rPr lang="zh-CN" altLang="en-US"/>
              <a:t>在</a:t>
            </a:r>
            <a:r>
              <a:rPr lang="en-US" altLang="zh-CN"/>
              <a:t>CIFAR-0</a:t>
            </a:r>
            <a:r>
              <a:rPr lang="zh-CN" altLang="en-US"/>
              <a:t>和</a:t>
            </a:r>
            <a:r>
              <a:rPr lang="en-US" altLang="zh-CN"/>
              <a:t>mnist</a:t>
            </a:r>
            <a:r>
              <a:rPr lang="zh-CN" altLang="en-US"/>
              <a:t>无法达到这个精度</a:t>
            </a:r>
            <a:r>
              <a:rPr lang="en-US" altLang="zh-CN"/>
              <a:t>ab</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测试精度随着Non-i.i.d.度的增加而增加减少（即每个客户端的类的数量增加）；</a:t>
            </a:r>
            <a:endParaRPr lang="en-US" altLang="zh-CN"/>
          </a:p>
          <a:p>
            <a:r>
              <a:rPr lang="en-US" altLang="zh-CN"/>
              <a:t>测试精度的方差随着Non-i.i.d.的程度而减小减少</a:t>
            </a:r>
            <a:endParaRPr lang="en-US" altLang="zh-CN"/>
          </a:p>
          <a:p>
            <a:r>
              <a:rPr lang="en-US" altLang="zh-CN"/>
              <a:t>收敛速率作为Non-i.i.d.的函数的敏感性分析(从每个客户端的两个类，到每个客户端的8个类，再到i.i.d.案例)</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=精度3（即小数点后3位）导致预测性能最差</a:t>
            </a:r>
            <a:endParaRPr lang="en-US" altLang="zh-CN"/>
          </a:p>
          <a:p>
            <a:r>
              <a:rPr lang="en-US" altLang="zh-CN"/>
              <a:t>证明了所提方法的有效性。</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6BD4B-4129-4B7F-98A6-7BC7419602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98C4-0394-4E2A-AFAB-E88E125CC0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4604068"/>
            <a:ext cx="9144000" cy="1655762"/>
          </a:xfrm>
        </p:spPr>
        <p:txBody>
          <a:bodyPr/>
          <a:lstStyle/>
          <a:p>
            <a:pPr algn="ctr">
              <a:buClrTx/>
              <a:buSzTx/>
              <a:buFontTx/>
            </a:pPr>
            <a:r>
              <a:rPr dirty="0">
                <a:latin typeface="微软雅黑" panose="020B0503020204020204" charset="-122"/>
                <a:ea typeface="微软雅黑" panose="020B0503020204020204" charset="-122"/>
                <a:cs typeface="+mj-cs"/>
              </a:rPr>
              <a:t>江宇辉</a:t>
            </a:r>
            <a:endParaRPr dirty="0">
              <a:latin typeface="微软雅黑" panose="020B0503020204020204" charset="-122"/>
              <a:ea typeface="微软雅黑" panose="020B0503020204020204" charset="-122"/>
              <a:cs typeface="+mj-cs"/>
            </a:endParaRPr>
          </a:p>
        </p:txBody>
      </p:sp>
      <p:sp>
        <p:nvSpPr>
          <p:cNvPr id="4" name="文本框 3"/>
          <p:cNvSpPr txBox="1"/>
          <p:nvPr/>
        </p:nvSpPr>
        <p:spPr>
          <a:xfrm>
            <a:off x="9874885" y="6212840"/>
            <a:ext cx="2317115" cy="645160"/>
          </a:xfrm>
          <a:prstGeom prst="rect">
            <a:avLst/>
          </a:prstGeom>
          <a:noFill/>
        </p:spPr>
        <p:txBody>
          <a:bodyPr wrap="square" rtlCol="0" anchor="t">
            <a:spAutoFit/>
          </a:bodyPr>
          <a:lstStyle/>
          <a:p>
            <a:pPr algn="ctr">
              <a:lnSpc>
                <a:spcPct val="90000"/>
              </a:lnSpc>
              <a:buClrTx/>
              <a:buSzTx/>
              <a:buFontTx/>
            </a:pPr>
            <a:r>
              <a:rPr lang="zh-CN" altLang="en-US" sz="2000" b="1" dirty="0"/>
              <a:t> </a:t>
            </a:r>
            <a:r>
              <a:rPr lang="en-US" sz="2000" b="1" dirty="0">
                <a:latin typeface="Times New Roman" panose="02020603050405020304" charset="0"/>
                <a:ea typeface="+mj-ea"/>
                <a:cs typeface="Times New Roman" panose="02020603050405020304" charset="0"/>
              </a:rPr>
              <a:t>S</a:t>
            </a:r>
            <a:r>
              <a:rPr sz="2000" b="1" dirty="0">
                <a:latin typeface="Times New Roman" panose="02020603050405020304" charset="0"/>
                <a:ea typeface="+mj-ea"/>
                <a:cs typeface="Times New Roman" panose="02020603050405020304" charset="0"/>
              </a:rPr>
              <a:t>C2021</a:t>
            </a:r>
            <a:endParaRPr sz="2000" b="1" dirty="0">
              <a:latin typeface="Times New Roman" panose="02020603050405020304" charset="0"/>
              <a:ea typeface="+mj-ea"/>
              <a:cs typeface="Times New Roman" panose="02020603050405020304" charset="0"/>
            </a:endParaRPr>
          </a:p>
          <a:p>
            <a:pPr algn="ctr">
              <a:lnSpc>
                <a:spcPct val="90000"/>
              </a:lnSpc>
              <a:buClrTx/>
              <a:buSzTx/>
              <a:buFontTx/>
            </a:pPr>
            <a:r>
              <a:rPr sz="2000" b="1" dirty="0">
                <a:latin typeface="Times New Roman" panose="02020603050405020304" charset="0"/>
                <a:ea typeface="+mj-ea"/>
                <a:cs typeface="Times New Roman" panose="02020603050405020304" charset="0"/>
              </a:rPr>
              <a:t>Supercomputing</a:t>
            </a:r>
            <a:endParaRPr sz="2000" b="1" dirty="0">
              <a:latin typeface="Times New Roman" panose="02020603050405020304" charset="0"/>
              <a:ea typeface="+mj-ea"/>
              <a:cs typeface="Times New Roman" panose="02020603050405020304" charset="0"/>
            </a:endParaRPr>
          </a:p>
        </p:txBody>
      </p:sp>
      <p:sp>
        <p:nvSpPr>
          <p:cNvPr id="9" name="标题 8"/>
          <p:cNvSpPr>
            <a:spLocks noGrp="1"/>
          </p:cNvSpPr>
          <p:nvPr>
            <p:ph type="ctrTitle"/>
          </p:nvPr>
        </p:nvSpPr>
        <p:spPr>
          <a:xfrm>
            <a:off x="328295" y="1458595"/>
            <a:ext cx="11698605" cy="2033270"/>
          </a:xfrm>
        </p:spPr>
        <p:txBody>
          <a:bodyPr>
            <a:normAutofit fontScale="90000"/>
          </a:bodyPr>
          <a:lstStyle/>
          <a:p>
            <a:br>
              <a:rPr lang="en-US" altLang="zh-CN" sz="4000" dirty="0"/>
            </a:br>
            <a:br>
              <a:rPr lang="en-US" altLang="zh-CN" sz="4000" dirty="0"/>
            </a:br>
            <a:br>
              <a:rPr sz="4000" b="1" dirty="0"/>
            </a:br>
            <a:r>
              <a:rPr lang="en-US" sz="4000" b="1" dirty="0">
                <a:latin typeface="Times New Roman" panose="02020603050405020304" charset="0"/>
                <a:cs typeface="Times New Roman" panose="02020603050405020304" charset="0"/>
              </a:rPr>
              <a:t>FedAT:A High-Performance and Communication-Efficient Federated Learning System with Asynchronous Tiers</a:t>
            </a:r>
            <a:br>
              <a:rPr sz="4000" b="1" dirty="0">
                <a:latin typeface="Times New Roman" panose="02020603050405020304" charset="0"/>
                <a:cs typeface="Times New Roman" panose="02020603050405020304" charset="0"/>
              </a:rPr>
            </a:br>
            <a:br>
              <a:rPr sz="4000" b="1" dirty="0"/>
            </a:br>
            <a:r>
              <a:rPr lang="en-US" sz="4000" dirty="0">
                <a:latin typeface="微软雅黑" panose="020B0503020204020204" charset="-122"/>
                <a:ea typeface="微软雅黑" panose="020B0503020204020204" charset="-122"/>
              </a:rPr>
              <a:t>FedAT</a:t>
            </a:r>
            <a:r>
              <a:rPr sz="4000" dirty="0">
                <a:latin typeface="微软雅黑" panose="020B0503020204020204" charset="-122"/>
                <a:ea typeface="微软雅黑" panose="020B0503020204020204" charset="-122"/>
              </a:rPr>
              <a:t>：</a:t>
            </a:r>
            <a:r>
              <a:rPr lang="zh-CN" sz="4000" dirty="0">
                <a:latin typeface="微软雅黑" panose="020B0503020204020204" charset="-122"/>
                <a:ea typeface="微软雅黑" panose="020B0503020204020204" charset="-122"/>
              </a:rPr>
              <a:t>一个具有异步层的高性能和通信效率高的</a:t>
            </a:r>
            <a:br>
              <a:rPr lang="zh-CN" sz="4000" dirty="0">
                <a:latin typeface="微软雅黑" panose="020B0503020204020204" charset="-122"/>
                <a:ea typeface="微软雅黑" panose="020B0503020204020204" charset="-122"/>
              </a:rPr>
            </a:br>
            <a:r>
              <a:rPr lang="zh-CN" sz="4000" dirty="0">
                <a:latin typeface="微软雅黑" panose="020B0503020204020204" charset="-122"/>
                <a:ea typeface="微软雅黑" panose="020B0503020204020204" charset="-122"/>
              </a:rPr>
              <a:t>联邦学习</a:t>
            </a:r>
            <a:r>
              <a:rPr lang="zh-CN" sz="4000" dirty="0">
                <a:latin typeface="微软雅黑" panose="020B0503020204020204" charset="-122"/>
                <a:ea typeface="微软雅黑" panose="020B0503020204020204" charset="-122"/>
              </a:rPr>
              <a:t>系统</a:t>
            </a:r>
            <a:endParaRPr lang="zh-CN" sz="4000" dirty="0">
              <a:latin typeface="微软雅黑" panose="020B0503020204020204" charset="-122"/>
              <a:ea typeface="微软雅黑" panose="020B0503020204020204" charset="-122"/>
            </a:endParaRPr>
          </a:p>
        </p:txBody>
      </p:sp>
    </p:spTree>
  </p:cSld>
  <p:clrMapOvr>
    <a:masterClrMapping/>
  </p:clrMapOvr>
  <p:transition advTm="3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76850" y="530225"/>
            <a:ext cx="5730240" cy="706755"/>
          </a:xfrm>
          <a:prstGeom prst="rect">
            <a:avLst/>
          </a:prstGeom>
        </p:spPr>
        <p:txBody>
          <a:bodyPr wrap="square">
            <a:spAutoFit/>
          </a:bodyPr>
          <a:p>
            <a:pPr algn="l"/>
            <a:r>
              <a:rPr sz="2000" dirty="0">
                <a:latin typeface="微软雅黑" panose="020B0503020204020204" charset="-122"/>
                <a:ea typeface="微软雅黑" panose="020B0503020204020204" charset="-122"/>
                <a:cs typeface="微软雅黑" panose="020B0503020204020204" charset="-122"/>
              </a:rPr>
              <a:t>FedAT的压缩精度对CIFAR-10Non-i.i.d.的预测性能和通信成本的影响2类数据集</a:t>
            </a:r>
            <a:endParaRPr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5276850" y="2966085"/>
            <a:ext cx="5646420" cy="706755"/>
          </a:xfrm>
          <a:prstGeom prst="rect">
            <a:avLst/>
          </a:prstGeom>
        </p:spPr>
        <p:txBody>
          <a:bodyPr wrap="square">
            <a:spAutoFit/>
          </a:bodyPr>
          <a:p>
            <a:pPr algn="l"/>
            <a:r>
              <a:rPr lang="en-US" altLang="zh-CN" sz="2000" dirty="0">
                <a:latin typeface="微软雅黑" panose="020B0503020204020204" charset="-122"/>
                <a:ea typeface="微软雅黑" panose="020B0503020204020204" charset="-122"/>
                <a:cs typeface="微软雅黑" panose="020B0503020204020204" charset="-122"/>
              </a:rPr>
              <a:t>FedAT的加权聚合启发式与在聚合来自不同层次的模型时分配统一权重的统一基线的比较</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5276850" y="4982845"/>
            <a:ext cx="2954655" cy="706755"/>
          </a:xfrm>
          <a:prstGeom prst="rect">
            <a:avLst/>
          </a:prstGeom>
        </p:spPr>
        <p:txBody>
          <a:bodyPr wrap="square">
            <a:spAutoFit/>
          </a:bodyPr>
          <a:p>
            <a:pPr algn="l"/>
            <a:r>
              <a:rPr lang="zh-CN" altLang="en-US" sz="2000" dirty="0">
                <a:latin typeface="微软雅黑" panose="020B0503020204020204" charset="-122"/>
                <a:ea typeface="微软雅黑" panose="020B0503020204020204" charset="-122"/>
                <a:cs typeface="微软雅黑" panose="020B0503020204020204" charset="-122"/>
              </a:rPr>
              <a:t>不同数量客户端</a:t>
            </a:r>
            <a:r>
              <a:rPr lang="zh-CN" altLang="en-US" sz="2000" dirty="0">
                <a:latin typeface="微软雅黑" panose="020B0503020204020204" charset="-122"/>
                <a:ea typeface="微软雅黑" panose="020B0503020204020204" charset="-122"/>
                <a:cs typeface="微软雅黑" panose="020B0503020204020204" charset="-122"/>
              </a:rPr>
              <a:t>参与预测的精度</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264160" y="287655"/>
            <a:ext cx="4960620" cy="2308860"/>
          </a:xfrm>
          <a:prstGeom prst="rect">
            <a:avLst/>
          </a:prstGeom>
        </p:spPr>
      </p:pic>
      <p:pic>
        <p:nvPicPr>
          <p:cNvPr id="6" name="图片 5"/>
          <p:cNvPicPr>
            <a:picLocks noChangeAspect="1"/>
          </p:cNvPicPr>
          <p:nvPr/>
        </p:nvPicPr>
        <p:blipFill>
          <a:blip r:embed="rId2"/>
          <a:stretch>
            <a:fillRect/>
          </a:stretch>
        </p:blipFill>
        <p:spPr>
          <a:xfrm>
            <a:off x="614680" y="2596515"/>
            <a:ext cx="3042920" cy="2242820"/>
          </a:xfrm>
          <a:prstGeom prst="rect">
            <a:avLst/>
          </a:prstGeom>
        </p:spPr>
      </p:pic>
      <p:pic>
        <p:nvPicPr>
          <p:cNvPr id="7" name="图片 6"/>
          <p:cNvPicPr>
            <a:picLocks noChangeAspect="1"/>
          </p:cNvPicPr>
          <p:nvPr/>
        </p:nvPicPr>
        <p:blipFill>
          <a:blip r:embed="rId3"/>
          <a:stretch>
            <a:fillRect/>
          </a:stretch>
        </p:blipFill>
        <p:spPr>
          <a:xfrm>
            <a:off x="731520" y="4707255"/>
            <a:ext cx="3990975" cy="2085340"/>
          </a:xfrm>
          <a:prstGeom prst="rect">
            <a:avLst/>
          </a:prstGeom>
        </p:spPr>
      </p:pic>
    </p:spTree>
  </p:cSld>
  <p:clrMapOvr>
    <a:masterClrMapping/>
  </p:clrMapOvr>
  <p:transition advTm="7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charset="0"/>
                <a:cs typeface="Times New Roman" panose="02020603050405020304" charset="0"/>
              </a:rPr>
              <a:t>Q&amp;A</a:t>
            </a:r>
            <a:endParaRPr lang="en-US" altLang="zh-CN" dirty="0">
              <a:latin typeface="Times New Roman" panose="02020603050405020304" charset="0"/>
              <a:cs typeface="Times New Roman" panose="02020603050405020304" charset="0"/>
            </a:endParaRPr>
          </a:p>
        </p:txBody>
      </p:sp>
      <p:sp>
        <p:nvSpPr>
          <p:cNvPr id="3" name="副标题 2"/>
          <p:cNvSpPr>
            <a:spLocks noGrp="1"/>
          </p:cNvSpPr>
          <p:nvPr>
            <p:ph type="subTitle" idx="1"/>
          </p:nvPr>
        </p:nvSpPr>
        <p:spPr/>
        <p:txBody>
          <a:bodyPr/>
          <a:lstStyle/>
          <a:p>
            <a:r>
              <a:rPr lang="en-US" altLang="zh-CN">
                <a:latin typeface="Times New Roman" panose="02020603050405020304" charset="0"/>
                <a:cs typeface="Times New Roman" panose="02020603050405020304" charset="0"/>
              </a:rPr>
              <a:t>Thanks</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背景知识</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181627" y="1207840"/>
            <a:ext cx="735711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新的挑战：</a:t>
            </a: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掉队者问题（数据、资源异构而滞后）</a:t>
            </a: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通信</a:t>
            </a:r>
            <a:r>
              <a:rPr lang="zh-CN" altLang="en-US" sz="2000" dirty="0">
                <a:latin typeface="微软雅黑" panose="020B0503020204020204" charset="-122"/>
                <a:ea typeface="微软雅黑" panose="020B0503020204020204" charset="-122"/>
                <a:cs typeface="微软雅黑" panose="020B0503020204020204" charset="-122"/>
              </a:rPr>
              <a:t>瓶颈</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2" name="矩形 31"/>
          <p:cNvSpPr/>
          <p:nvPr/>
        </p:nvSpPr>
        <p:spPr>
          <a:xfrm>
            <a:off x="1881623" y="1687586"/>
            <a:ext cx="6029325" cy="706755"/>
          </a:xfrm>
          <a:prstGeom prst="rect">
            <a:avLst/>
          </a:prstGeom>
        </p:spPr>
        <p:txBody>
          <a:bodyPr wrap="none">
            <a:spAutoFit/>
          </a:bodyPr>
          <a:lstStyle/>
          <a:p>
            <a:r>
              <a:rPr lang="zh-CN" altLang="en-US" sz="2000" dirty="0">
                <a:latin typeface="微软雅黑" panose="020B0503020204020204" charset="-122"/>
                <a:ea typeface="微软雅黑" panose="020B0503020204020204" charset="-122"/>
              </a:rPr>
              <a:t>现存解决方案：异步模型更新</a:t>
            </a:r>
            <a:r>
              <a:rPr lang="en-US" altLang="zh-CN" sz="2000" dirty="0">
                <a:latin typeface="微软雅黑" panose="020B0503020204020204" charset="-122"/>
                <a:ea typeface="微软雅黑" panose="020B0503020204020204" charset="-122"/>
              </a:rPr>
              <a:t> / </a:t>
            </a:r>
            <a:r>
              <a:rPr lang="zh-CN" altLang="en-US" sz="2000" dirty="0">
                <a:latin typeface="微软雅黑" panose="020B0503020204020204" charset="-122"/>
                <a:ea typeface="微软雅黑" panose="020B0503020204020204" charset="-122"/>
              </a:rPr>
              <a:t>基于分层的</a:t>
            </a:r>
            <a:r>
              <a:rPr lang="zh-CN" altLang="en-US" sz="2000" dirty="0">
                <a:latin typeface="微软雅黑" panose="020B0503020204020204" charset="-122"/>
                <a:ea typeface="微软雅黑" panose="020B0503020204020204" charset="-122"/>
              </a:rPr>
              <a:t>同步机制</a:t>
            </a:r>
            <a:endParaRPr lang="zh-CN" altLang="en-US"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带来的问题：</a:t>
            </a:r>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创建通信瓶颈</a:t>
            </a:r>
            <a:r>
              <a:rPr lang="en-US" altLang="zh-CN" sz="2000" dirty="0">
                <a:latin typeface="微软雅黑" panose="020B0503020204020204" charset="-122"/>
                <a:ea typeface="微软雅黑" panose="020B0503020204020204" charset="-122"/>
              </a:rPr>
              <a:t> / </a:t>
            </a:r>
            <a:r>
              <a:rPr lang="zh-CN" altLang="en-US" sz="2000" dirty="0">
                <a:latin typeface="微软雅黑" panose="020B0503020204020204" charset="-122"/>
                <a:ea typeface="微软雅黑" panose="020B0503020204020204" charset="-122"/>
              </a:rPr>
              <a:t>引入偏差</a:t>
            </a:r>
            <a:endParaRPr lang="zh-CN" altLang="en-US" sz="2000" dirty="0">
              <a:latin typeface="微软雅黑" panose="020B0503020204020204" charset="-122"/>
              <a:ea typeface="微软雅黑" panose="020B0503020204020204" charset="-122"/>
            </a:endParaRPr>
          </a:p>
        </p:txBody>
      </p:sp>
      <p:sp>
        <p:nvSpPr>
          <p:cNvPr id="35" name="矩形 34"/>
          <p:cNvSpPr/>
          <p:nvPr/>
        </p:nvSpPr>
        <p:spPr>
          <a:xfrm>
            <a:off x="1181627" y="2476029"/>
            <a:ext cx="451231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rPr>
              <a:t>大多</a:t>
            </a:r>
            <a:r>
              <a:rPr lang="en-US" altLang="zh-CN" sz="2000" dirty="0">
                <a:latin typeface="微软雅黑" panose="020B0503020204020204" charset="-122"/>
                <a:ea typeface="微软雅黑" panose="020B0503020204020204" charset="-122"/>
              </a:rPr>
              <a:t>FL</a:t>
            </a:r>
            <a:r>
              <a:rPr lang="zh-CN" altLang="en-US" sz="2000" dirty="0">
                <a:latin typeface="微软雅黑" panose="020B0503020204020204" charset="-122"/>
                <a:ea typeface="微软雅黑" panose="020B0503020204020204" charset="-122"/>
              </a:rPr>
              <a:t>框架分为：同步通信，</a:t>
            </a:r>
            <a:r>
              <a:rPr lang="zh-CN" altLang="en-US" sz="2000" dirty="0">
                <a:latin typeface="微软雅黑" panose="020B0503020204020204" charset="-122"/>
                <a:ea typeface="微软雅黑" panose="020B0503020204020204" charset="-122"/>
              </a:rPr>
              <a:t>异步通信</a:t>
            </a:r>
            <a:endParaRPr lang="zh-CN" altLang="en-US" sz="2000" dirty="0">
              <a:latin typeface="微软雅黑" panose="020B0503020204020204" charset="-122"/>
              <a:ea typeface="微软雅黑" panose="020B0503020204020204" charset="-122"/>
            </a:endParaRPr>
          </a:p>
        </p:txBody>
      </p:sp>
      <p:sp>
        <p:nvSpPr>
          <p:cNvPr id="4" name="矩形 3"/>
          <p:cNvSpPr/>
          <p:nvPr/>
        </p:nvSpPr>
        <p:spPr>
          <a:xfrm>
            <a:off x="1181627" y="3264699"/>
            <a:ext cx="3018155" cy="706755"/>
          </a:xfrm>
          <a:prstGeom prst="rect">
            <a:avLst/>
          </a:prstGeom>
        </p:spPr>
        <p:txBody>
          <a:bodyPr wrap="none">
            <a:spAutoFit/>
          </a:bodyPr>
          <a:lstStyle/>
          <a:p>
            <a:r>
              <a:rPr lang="zh-CN" sz="2000" dirty="0">
                <a:latin typeface="微软雅黑" panose="020B0503020204020204" charset="-122"/>
                <a:ea typeface="微软雅黑" panose="020B0503020204020204" charset="-122"/>
              </a:rPr>
              <a:t>这篇文章设计实现</a:t>
            </a:r>
            <a:r>
              <a:rPr lang="en-US" altLang="zh-CN" sz="2000" dirty="0">
                <a:latin typeface="微软雅黑" panose="020B0503020204020204" charset="-122"/>
                <a:ea typeface="微软雅黑" panose="020B0503020204020204" charset="-122"/>
              </a:rPr>
              <a:t>FedAT:</a:t>
            </a:r>
            <a:endParaRPr lang="en-US" altLang="zh-CN" sz="2000" dirty="0">
              <a:latin typeface="微软雅黑" panose="020B0503020204020204" charset="-122"/>
              <a:ea typeface="微软雅黑" panose="020B0503020204020204" charset="-122"/>
            </a:endParaRPr>
          </a:p>
          <a:p>
            <a:endParaRPr lang="zh-CN" altLang="en-US" sz="2000" dirty="0">
              <a:latin typeface="微软雅黑" panose="020B0503020204020204" charset="-122"/>
              <a:ea typeface="微软雅黑" panose="020B0503020204020204" charset="-122"/>
            </a:endParaRPr>
          </a:p>
        </p:txBody>
      </p:sp>
      <p:sp>
        <p:nvSpPr>
          <p:cNvPr id="5" name="矩形 4"/>
          <p:cNvSpPr/>
          <p:nvPr/>
        </p:nvSpPr>
        <p:spPr>
          <a:xfrm>
            <a:off x="1181627" y="5066194"/>
            <a:ext cx="8789670" cy="1630045"/>
          </a:xfrm>
          <a:prstGeom prst="rect">
            <a:avLst/>
          </a:prstGeom>
        </p:spPr>
        <p:txBody>
          <a:bodyPr wrap="none">
            <a:spAutoFit/>
          </a:bodyPr>
          <a:p>
            <a:r>
              <a:rPr lang="en-US" altLang="zh-CN" sz="20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与之前不同的点：异步更新的层模型聚合时候会导致偏差（偏向较快的层）</a:t>
            </a:r>
            <a:endParaRPr lang="zh-CN" altLang="en-US" sz="2000" dirty="0">
              <a:latin typeface="微软雅黑" panose="020B0503020204020204" charset="-122"/>
              <a:ea typeface="微软雅黑" panose="020B0503020204020204" charset="-122"/>
            </a:endParaRPr>
          </a:p>
          <a:p>
            <a:endParaRPr lang="zh-CN" altLang="en-US" sz="2000"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提出新的加权聚合启发式算法（</a:t>
            </a:r>
            <a:r>
              <a:rPr lang="zh-CN" altLang="en-US" sz="2000" b="1" dirty="0">
                <a:latin typeface="微软雅黑" panose="020B0503020204020204" charset="-122"/>
                <a:ea typeface="微软雅黑" panose="020B0503020204020204" charset="-122"/>
              </a:rPr>
              <a:t>为较慢的层分配较高的权重？</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endParaRPr lang="zh-CN" altLang="en-US" sz="2000" dirty="0">
              <a:latin typeface="微软雅黑" panose="020B0503020204020204" charset="-122"/>
              <a:ea typeface="微软雅黑" panose="020B0503020204020204" charset="-122"/>
            </a:endParaRPr>
          </a:p>
          <a:p>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使用</a:t>
            </a:r>
            <a:r>
              <a:rPr lang="en-US" altLang="zh-CN" sz="2000" dirty="0">
                <a:latin typeface="微软雅黑" panose="020B0503020204020204" charset="-122"/>
                <a:ea typeface="微软雅黑" panose="020B0503020204020204" charset="-122"/>
              </a:rPr>
              <a:t>Encided Polyline</a:t>
            </a:r>
            <a:r>
              <a:rPr lang="zh-CN" altLang="en-US" sz="2000" dirty="0">
                <a:latin typeface="微软雅黑" panose="020B0503020204020204" charset="-122"/>
                <a:ea typeface="微软雅黑" panose="020B0503020204020204" charset="-122"/>
              </a:rPr>
              <a:t>算法压缩模型</a:t>
            </a:r>
            <a:r>
              <a:rPr lang="zh-CN" altLang="en-US" sz="2000" dirty="0">
                <a:latin typeface="微软雅黑" panose="020B0503020204020204" charset="-122"/>
                <a:ea typeface="微软雅黑" panose="020B0503020204020204" charset="-122"/>
              </a:rPr>
              <a:t>数据</a:t>
            </a:r>
            <a:endParaRPr lang="zh-CN" altLang="en-US" sz="2000" dirty="0">
              <a:latin typeface="微软雅黑" panose="020B0503020204020204" charset="-122"/>
              <a:ea typeface="微软雅黑" panose="020B0503020204020204" charset="-122"/>
            </a:endParaRPr>
          </a:p>
        </p:txBody>
      </p:sp>
      <p:sp>
        <p:nvSpPr>
          <p:cNvPr id="6" name="文本框 5"/>
          <p:cNvSpPr txBox="1"/>
          <p:nvPr/>
        </p:nvSpPr>
        <p:spPr>
          <a:xfrm>
            <a:off x="1181735" y="3743960"/>
            <a:ext cx="5741670" cy="1322070"/>
          </a:xfrm>
          <a:prstGeom prst="rect">
            <a:avLst/>
          </a:prstGeom>
          <a:noFill/>
        </p:spPr>
        <p:txBody>
          <a:bodyPr wrap="none" rtlCol="0">
            <a:spAutoFit/>
          </a:bodyPr>
          <a:p>
            <a:pPr algn="l"/>
            <a:r>
              <a:rPr lang="en-US" altLang="zh-CN" sz="2000"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使用</a:t>
            </a:r>
            <a:r>
              <a:rPr lang="zh-CN" altLang="en-US" sz="2000" b="1" dirty="0">
                <a:latin typeface="微软雅黑" panose="020B0503020204020204" charset="-122"/>
                <a:ea typeface="微软雅黑" panose="020B0503020204020204" charset="-122"/>
                <a:sym typeface="+mn-ea"/>
              </a:rPr>
              <a:t>分层机制</a:t>
            </a:r>
            <a:r>
              <a:rPr lang="zh-CN" altLang="en-US" sz="2000" dirty="0">
                <a:latin typeface="微软雅黑" panose="020B0503020204020204" charset="-122"/>
                <a:ea typeface="微软雅黑" panose="020B0503020204020204" charset="-122"/>
                <a:sym typeface="+mn-ea"/>
              </a:rPr>
              <a:t>来结合同步与异步</a:t>
            </a:r>
            <a:r>
              <a:rPr lang="en-US" altLang="zh-CN" sz="2000" dirty="0">
                <a:latin typeface="微软雅黑" panose="020B0503020204020204" charset="-122"/>
                <a:ea typeface="微软雅黑" panose="020B0503020204020204" charset="-122"/>
                <a:sym typeface="+mn-ea"/>
              </a:rPr>
              <a:t>FL</a:t>
            </a:r>
            <a:r>
              <a:rPr lang="zh-CN" altLang="en-US" sz="2000" dirty="0">
                <a:latin typeface="微软雅黑" panose="020B0503020204020204" charset="-122"/>
                <a:ea typeface="微软雅黑" panose="020B0503020204020204" charset="-122"/>
                <a:sym typeface="+mn-ea"/>
              </a:rPr>
              <a:t>训练</a:t>
            </a:r>
            <a:endParaRPr lang="zh-CN" altLang="en-US" sz="2000" dirty="0">
              <a:latin typeface="微软雅黑" panose="020B0503020204020204" charset="-122"/>
              <a:ea typeface="微软雅黑" panose="020B0503020204020204" charset="-122"/>
            </a:endParaRPr>
          </a:p>
          <a:p>
            <a:pPr algn="l"/>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根据客户端完成一轮训练的时间作为分层的标准</a:t>
            </a:r>
            <a:endParaRPr lang="zh-CN" altLang="en-US" sz="2000" dirty="0">
              <a:latin typeface="微软雅黑" panose="020B0503020204020204" charset="-122"/>
              <a:ea typeface="微软雅黑" panose="020B0503020204020204" charset="-122"/>
              <a:sym typeface="+mn-ea"/>
            </a:endParaRPr>
          </a:p>
          <a:p>
            <a:pPr algn="l"/>
            <a:endParaRPr lang="zh-CN" altLang="en-US" sz="2000" dirty="0">
              <a:latin typeface="微软雅黑" panose="020B0503020204020204" charset="-122"/>
              <a:ea typeface="微软雅黑" panose="020B0503020204020204" charset="-122"/>
            </a:endParaRPr>
          </a:p>
          <a:p>
            <a:pPr algn="l"/>
            <a:r>
              <a:rPr lang="en-US" altLang="zh-CN" sz="2000" dirty="0">
                <a:latin typeface="微软雅黑" panose="020B0503020204020204" charset="-122"/>
                <a:ea typeface="微软雅黑" panose="020B0503020204020204" charset="-122"/>
                <a:sym typeface="+mn-ea"/>
              </a:rPr>
              <a:t>--</a:t>
            </a:r>
            <a:r>
              <a:rPr lang="zh-CN" altLang="en-US" sz="2000" dirty="0">
                <a:latin typeface="微软雅黑" panose="020B0503020204020204" charset="-122"/>
                <a:ea typeface="微软雅黑" panose="020B0503020204020204" charset="-122"/>
                <a:sym typeface="+mn-ea"/>
              </a:rPr>
              <a:t>层间</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异步</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层内</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同步</a:t>
            </a:r>
            <a:endParaRPr lang="zh-CN" altLang="en-US" sz="2000" dirty="0">
              <a:latin typeface="微软雅黑" panose="020B0503020204020204" charset="-122"/>
              <a:ea typeface="微软雅黑" panose="020B0503020204020204" charset="-122"/>
            </a:endParaRPr>
          </a:p>
        </p:txBody>
      </p:sp>
    </p:spTree>
  </p:cSld>
  <p:clrMapOvr>
    <a:masterClrMapping/>
  </p:clrMapOvr>
  <p:transition advTm="78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准备</a:t>
            </a:r>
            <a:r>
              <a:rPr lang="zh-CN" altLang="en-US" sz="2400" b="1" dirty="0">
                <a:latin typeface="微软雅黑" panose="020B0503020204020204" charset="-122"/>
                <a:ea typeface="微软雅黑" panose="020B0503020204020204" charset="-122"/>
              </a:rPr>
              <a:t>工作</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181627" y="1207840"/>
            <a:ext cx="1452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目标</a:t>
            </a:r>
            <a:r>
              <a:rPr lang="zh-CN" altLang="en-US" sz="2000" dirty="0">
                <a:latin typeface="微软雅黑" panose="020B0503020204020204" charset="-122"/>
                <a:ea typeface="微软雅黑" panose="020B0503020204020204" charset="-122"/>
                <a:cs typeface="微软雅黑" panose="020B0503020204020204" charset="-122"/>
              </a:rPr>
              <a:t>函数：</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485900" y="1769745"/>
            <a:ext cx="1546860" cy="647700"/>
          </a:xfrm>
          <a:prstGeom prst="rect">
            <a:avLst/>
          </a:prstGeom>
        </p:spPr>
      </p:pic>
      <p:pic>
        <p:nvPicPr>
          <p:cNvPr id="3" name="图片 2"/>
          <p:cNvPicPr>
            <a:picLocks noChangeAspect="1"/>
          </p:cNvPicPr>
          <p:nvPr/>
        </p:nvPicPr>
        <p:blipFill>
          <a:blip r:embed="rId2"/>
          <a:stretch>
            <a:fillRect/>
          </a:stretch>
        </p:blipFill>
        <p:spPr>
          <a:xfrm>
            <a:off x="3321685" y="1933575"/>
            <a:ext cx="2331720" cy="320040"/>
          </a:xfrm>
          <a:prstGeom prst="rect">
            <a:avLst/>
          </a:prstGeom>
        </p:spPr>
      </p:pic>
      <p:pic>
        <p:nvPicPr>
          <p:cNvPr id="8" name="图片 7"/>
          <p:cNvPicPr>
            <a:picLocks noChangeAspect="1"/>
          </p:cNvPicPr>
          <p:nvPr/>
        </p:nvPicPr>
        <p:blipFill>
          <a:blip r:embed="rId3"/>
          <a:stretch>
            <a:fillRect/>
          </a:stretch>
        </p:blipFill>
        <p:spPr>
          <a:xfrm>
            <a:off x="5942330" y="1979295"/>
            <a:ext cx="1120140" cy="274320"/>
          </a:xfrm>
          <a:prstGeom prst="rect">
            <a:avLst/>
          </a:prstGeom>
        </p:spPr>
      </p:pic>
      <p:pic>
        <p:nvPicPr>
          <p:cNvPr id="9" name="图片 8"/>
          <p:cNvPicPr>
            <a:picLocks noChangeAspect="1"/>
          </p:cNvPicPr>
          <p:nvPr/>
        </p:nvPicPr>
        <p:blipFill>
          <a:blip r:embed="rId4"/>
          <a:stretch>
            <a:fillRect/>
          </a:stretch>
        </p:blipFill>
        <p:spPr>
          <a:xfrm>
            <a:off x="1485900" y="3281045"/>
            <a:ext cx="5577205" cy="2679065"/>
          </a:xfrm>
          <a:prstGeom prst="rect">
            <a:avLst/>
          </a:prstGeom>
        </p:spPr>
      </p:pic>
      <p:pic>
        <p:nvPicPr>
          <p:cNvPr id="10" name="图片 9"/>
          <p:cNvPicPr>
            <a:picLocks noChangeAspect="1"/>
          </p:cNvPicPr>
          <p:nvPr/>
        </p:nvPicPr>
        <p:blipFill>
          <a:blip r:embed="rId5"/>
          <a:stretch>
            <a:fillRect/>
          </a:stretch>
        </p:blipFill>
        <p:spPr>
          <a:xfrm>
            <a:off x="2634615" y="2689225"/>
            <a:ext cx="1546860" cy="320040"/>
          </a:xfrm>
          <a:prstGeom prst="rect">
            <a:avLst/>
          </a:prstGeom>
        </p:spPr>
      </p:pic>
      <p:sp>
        <p:nvSpPr>
          <p:cNvPr id="11" name="矩形 10"/>
          <p:cNvSpPr/>
          <p:nvPr/>
        </p:nvSpPr>
        <p:spPr>
          <a:xfrm>
            <a:off x="1181627" y="2649925"/>
            <a:ext cx="1706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得到最小</a:t>
            </a:r>
            <a:r>
              <a:rPr lang="zh-CN" altLang="en-US" sz="2000" dirty="0">
                <a:latin typeface="微软雅黑" panose="020B0503020204020204" charset="-122"/>
                <a:ea typeface="微软雅黑" panose="020B0503020204020204" charset="-122"/>
                <a:cs typeface="微软雅黑" panose="020B0503020204020204" charset="-122"/>
              </a:rPr>
              <a:t>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2" name="矩形 11"/>
          <p:cNvSpPr/>
          <p:nvPr/>
        </p:nvSpPr>
        <p:spPr>
          <a:xfrm>
            <a:off x="7488447" y="3281115"/>
            <a:ext cx="3909060" cy="706755"/>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新的</a:t>
            </a:r>
            <a:r>
              <a:rPr lang="zh-CN" altLang="en-US" sz="2000" dirty="0">
                <a:latin typeface="微软雅黑" panose="020B0503020204020204" charset="-122"/>
                <a:ea typeface="微软雅黑" panose="020B0503020204020204" charset="-122"/>
                <a:cs typeface="微软雅黑" panose="020B0503020204020204" charset="-122"/>
              </a:rPr>
              <a:t>定义指标：</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对掉队者客户端拥有稳健的训练</a:t>
            </a:r>
            <a:r>
              <a:rPr lang="en-US" altLang="zh-CN"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13" name="矩形 12"/>
          <p:cNvSpPr/>
          <p:nvPr/>
        </p:nvSpPr>
        <p:spPr>
          <a:xfrm>
            <a:off x="7339222" y="4524445"/>
            <a:ext cx="4697730" cy="1322070"/>
          </a:xfrm>
          <a:prstGeom prst="rect">
            <a:avLst/>
          </a:prstGeom>
        </p:spPr>
        <p:txBody>
          <a:bodyPr wrap="none">
            <a:spAutoFit/>
          </a:bodyPr>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模型</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比</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收敛</a:t>
            </a:r>
            <a:r>
              <a:rPr lang="zh-CN" altLang="en-US" sz="2000" dirty="0">
                <a:latin typeface="微软雅黑" panose="020B0503020204020204" charset="-122"/>
                <a:ea typeface="微软雅黑" panose="020B0503020204020204" charset="-122"/>
                <a:cs typeface="微软雅黑" panose="020B0503020204020204" charset="-122"/>
              </a:rPr>
              <a:t>更快</a:t>
            </a:r>
            <a:endParaRPr lang="zh-CN" altLang="en-US" sz="2000" dirty="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模型</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对</a:t>
            </a:r>
            <a:r>
              <a:rPr lang="en-US" altLang="zh-CN" sz="2000" dirty="0">
                <a:latin typeface="微软雅黑" panose="020B0503020204020204" charset="-122"/>
                <a:ea typeface="微软雅黑" panose="020B0503020204020204" charset="-122"/>
                <a:cs typeface="微软雅黑" panose="020B0503020204020204" charset="-122"/>
              </a:rPr>
              <a:t>K</a:t>
            </a:r>
            <a:r>
              <a:rPr lang="zh-CN" altLang="en-US" sz="2000" dirty="0">
                <a:latin typeface="微软雅黑" panose="020B0503020204020204" charset="-122"/>
                <a:ea typeface="微软雅黑" panose="020B0503020204020204" charset="-122"/>
                <a:cs typeface="微软雅黑" panose="020B0503020204020204" charset="-122"/>
              </a:rPr>
              <a:t>客户端的测试精度方差</a:t>
            </a:r>
            <a:r>
              <a:rPr lang="zh-CN" altLang="en-US" sz="2000" dirty="0">
                <a:latin typeface="微软雅黑" panose="020B0503020204020204" charset="-122"/>
                <a:ea typeface="微软雅黑" panose="020B0503020204020204" charset="-122"/>
                <a:cs typeface="微软雅黑" panose="020B0503020204020204" charset="-122"/>
              </a:rPr>
              <a:t>低于</a:t>
            </a:r>
            <a:endParaRPr lang="zh-CN" altLang="en-US" sz="2000" dirty="0">
              <a:latin typeface="微软雅黑" panose="020B0503020204020204" charset="-122"/>
              <a:ea typeface="微软雅黑" panose="020B0503020204020204" charset="-122"/>
              <a:cs typeface="微软雅黑" panose="020B0503020204020204" charset="-122"/>
            </a:endParaRPr>
          </a:p>
          <a:p>
            <a:pPr indent="0">
              <a:buFont typeface="Arial" panose="020B0604020202020204" pitchFamily="34" charset="0"/>
              <a:buNone/>
            </a:pP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比</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对同一组</a:t>
            </a:r>
            <a:r>
              <a:rPr lang="en-US" altLang="zh-CN" sz="2000" dirty="0">
                <a:latin typeface="微软雅黑" panose="020B0503020204020204" charset="-122"/>
                <a:ea typeface="微软雅黑" panose="020B0503020204020204" charset="-122"/>
                <a:cs typeface="微软雅黑" panose="020B0503020204020204" charset="-122"/>
              </a:rPr>
              <a:t>K</a:t>
            </a:r>
            <a:r>
              <a:rPr lang="zh-CN" altLang="en-US" sz="2000" dirty="0">
                <a:latin typeface="微软雅黑" panose="020B0503020204020204" charset="-122"/>
                <a:ea typeface="微软雅黑" panose="020B0503020204020204" charset="-122"/>
                <a:cs typeface="微软雅黑" panose="020B0503020204020204" charset="-122"/>
              </a:rPr>
              <a:t>的</a:t>
            </a:r>
            <a:r>
              <a:rPr lang="zh-CN" altLang="en-US" sz="2000" dirty="0">
                <a:latin typeface="微软雅黑" panose="020B0503020204020204" charset="-122"/>
                <a:ea typeface="微软雅黑" panose="020B0503020204020204" charset="-122"/>
                <a:cs typeface="微软雅黑" panose="020B0503020204020204" charset="-122"/>
              </a:rPr>
              <a:t>方差</a:t>
            </a:r>
            <a:endParaRPr lang="zh-CN" altLang="en-US" sz="2000" dirty="0">
              <a:latin typeface="微软雅黑" panose="020B0503020204020204" charset="-122"/>
              <a:ea typeface="微软雅黑" panose="020B0503020204020204" charset="-122"/>
              <a:cs typeface="微软雅黑" panose="020B0503020204020204" charset="-122"/>
            </a:endParaRPr>
          </a:p>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模型</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的预测性能比</a:t>
            </a:r>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好</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rPr>
              <a:t>FedAT:</a:t>
            </a:r>
            <a:r>
              <a:rPr lang="zh-CN" altLang="en-US" sz="2400" b="1" dirty="0">
                <a:latin typeface="微软雅黑" panose="020B0503020204020204" charset="-122"/>
                <a:ea typeface="微软雅黑" panose="020B0503020204020204" charset="-122"/>
              </a:rPr>
              <a:t>异步层联邦</a:t>
            </a:r>
            <a:r>
              <a:rPr lang="zh-CN" altLang="en-US" sz="2400" b="1" dirty="0">
                <a:latin typeface="微软雅黑" panose="020B0503020204020204" charset="-122"/>
                <a:ea typeface="微软雅黑" panose="020B0503020204020204" charset="-122"/>
              </a:rPr>
              <a:t>学习</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104157" y="1207840"/>
            <a:ext cx="1960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三个</a:t>
            </a:r>
            <a:r>
              <a:rPr lang="zh-CN" altLang="en-US" sz="2000" dirty="0">
                <a:latin typeface="微软雅黑" panose="020B0503020204020204" charset="-122"/>
                <a:ea typeface="微软雅黑" panose="020B0503020204020204" charset="-122"/>
                <a:cs typeface="微软雅黑" panose="020B0503020204020204" charset="-122"/>
              </a:rPr>
              <a:t>主要组件</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485792" y="1769815"/>
            <a:ext cx="4420235" cy="398780"/>
          </a:xfrm>
          <a:prstGeom prst="rect">
            <a:avLst/>
          </a:prstGeom>
        </p:spPr>
        <p:txBody>
          <a:bodyPr wrap="none">
            <a:spAutoFit/>
          </a:bodyPr>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全局模型同步的中心服务器</a:t>
            </a:r>
            <a:r>
              <a:rPr lang="en-US" altLang="zh-CN" sz="2000" dirty="0">
                <a:latin typeface="微软雅黑" panose="020B0503020204020204" charset="-122"/>
                <a:ea typeface="微软雅黑" panose="020B0503020204020204" charset="-122"/>
                <a:cs typeface="微软雅黑" panose="020B0503020204020204" charset="-122"/>
              </a:rPr>
              <a:t> Server</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485792" y="3317310"/>
            <a:ext cx="5227955" cy="398780"/>
          </a:xfrm>
          <a:prstGeom prst="rect">
            <a:avLst/>
          </a:prstGeom>
        </p:spPr>
        <p:txBody>
          <a:bodyPr wrap="none">
            <a:spAutoFit/>
          </a:bodyPr>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一组逻辑划分不同性能层的客户端</a:t>
            </a:r>
            <a:r>
              <a:rPr lang="en-US" altLang="zh-CN" sz="2000" dirty="0">
                <a:latin typeface="微软雅黑" panose="020B0503020204020204" charset="-122"/>
                <a:ea typeface="微软雅黑" panose="020B0503020204020204" charset="-122"/>
                <a:cs typeface="微软雅黑" panose="020B0503020204020204" charset="-122"/>
              </a:rPr>
              <a:t> Cl</a:t>
            </a:r>
            <a:r>
              <a:rPr lang="en-US" altLang="zh-CN" sz="2000" dirty="0">
                <a:latin typeface="微软雅黑" panose="020B0503020204020204" charset="-122"/>
                <a:ea typeface="微软雅黑" panose="020B0503020204020204" charset="-122"/>
                <a:cs typeface="微软雅黑" panose="020B0503020204020204" charset="-122"/>
              </a:rPr>
              <a:t>ients</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485792" y="3878650"/>
            <a:ext cx="3471545" cy="398780"/>
          </a:xfrm>
          <a:prstGeom prst="rect">
            <a:avLst/>
          </a:prstGeom>
        </p:spPr>
        <p:txBody>
          <a:bodyPr wrap="none">
            <a:spAutoFit/>
          </a:bodyPr>
          <a:p>
            <a:pPr marL="342900" indent="-342900">
              <a:buFont typeface="Arial" panose="020B0604020202020204" pitchFamily="34" charset="0"/>
              <a:buChar char="•"/>
            </a:pPr>
            <a:r>
              <a:rPr lang="zh-CN" altLang="en-US" sz="2000" dirty="0">
                <a:latin typeface="微软雅黑" panose="020B0503020204020204" charset="-122"/>
                <a:ea typeface="微软雅黑" panose="020B0503020204020204" charset="-122"/>
                <a:cs typeface="微软雅黑" panose="020B0503020204020204" charset="-122"/>
              </a:rPr>
              <a:t>分层模块</a:t>
            </a:r>
            <a:r>
              <a:rPr lang="en-US" altLang="zh-CN" sz="2000" dirty="0">
                <a:latin typeface="微软雅黑" panose="020B0503020204020204" charset="-122"/>
                <a:ea typeface="微软雅黑" panose="020B0503020204020204" charset="-122"/>
                <a:cs typeface="微软雅黑" panose="020B0503020204020204" charset="-122"/>
              </a:rPr>
              <a:t> Tiering Module</a:t>
            </a:r>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14" name="图片 13"/>
          <p:cNvPicPr>
            <a:picLocks noChangeAspect="1"/>
          </p:cNvPicPr>
          <p:nvPr/>
        </p:nvPicPr>
        <p:blipFill>
          <a:blip r:embed="rId1"/>
          <a:stretch>
            <a:fillRect/>
          </a:stretch>
        </p:blipFill>
        <p:spPr>
          <a:xfrm>
            <a:off x="6624955" y="1025525"/>
            <a:ext cx="5567045" cy="5832475"/>
          </a:xfrm>
          <a:prstGeom prst="rect">
            <a:avLst/>
          </a:prstGeom>
        </p:spPr>
      </p:pic>
      <p:sp>
        <p:nvSpPr>
          <p:cNvPr id="15" name="矩形 14"/>
          <p:cNvSpPr/>
          <p:nvPr/>
        </p:nvSpPr>
        <p:spPr>
          <a:xfrm>
            <a:off x="1904257" y="4439990"/>
            <a:ext cx="4669790" cy="398780"/>
          </a:xfrm>
          <a:prstGeom prst="rect">
            <a:avLst/>
          </a:prstGeom>
        </p:spPr>
        <p:txBody>
          <a:bodyPr wrap="none">
            <a:spAutoFit/>
          </a:bodyPr>
          <a:p>
            <a:pPr indent="0">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根据响应延迟分为</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快</a:t>
            </a:r>
            <a:r>
              <a:rPr lang="en-US" altLang="zh-CN"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&gt;</a:t>
            </a:r>
            <a:r>
              <a:rPr lang="zh-CN" altLang="en-US" sz="2000" dirty="0">
                <a:latin typeface="微软雅黑" panose="020B0503020204020204" charset="-122"/>
                <a:ea typeface="微软雅黑" panose="020B0503020204020204" charset="-122"/>
                <a:cs typeface="微软雅黑" panose="020B0503020204020204" charset="-122"/>
              </a:rPr>
              <a:t>慢</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6" name="图片 15"/>
          <p:cNvPicPr>
            <a:picLocks noChangeAspect="1"/>
          </p:cNvPicPr>
          <p:nvPr/>
        </p:nvPicPr>
        <p:blipFill>
          <a:blip r:embed="rId2"/>
          <a:stretch>
            <a:fillRect/>
          </a:stretch>
        </p:blipFill>
        <p:spPr>
          <a:xfrm>
            <a:off x="4119245" y="4495165"/>
            <a:ext cx="1463040" cy="281940"/>
          </a:xfrm>
          <a:prstGeom prst="rect">
            <a:avLst/>
          </a:prstGeom>
        </p:spPr>
      </p:pic>
      <p:pic>
        <p:nvPicPr>
          <p:cNvPr id="17" name="图片 16"/>
          <p:cNvPicPr>
            <a:picLocks noChangeAspect="1"/>
          </p:cNvPicPr>
          <p:nvPr/>
        </p:nvPicPr>
        <p:blipFill>
          <a:blip r:embed="rId3"/>
          <a:stretch>
            <a:fillRect/>
          </a:stretch>
        </p:blipFill>
        <p:spPr>
          <a:xfrm>
            <a:off x="4603115" y="2325370"/>
            <a:ext cx="1303020" cy="274320"/>
          </a:xfrm>
          <a:prstGeom prst="rect">
            <a:avLst/>
          </a:prstGeom>
        </p:spPr>
      </p:pic>
      <p:sp>
        <p:nvSpPr>
          <p:cNvPr id="18" name="文本框 17"/>
          <p:cNvSpPr txBox="1"/>
          <p:nvPr/>
        </p:nvSpPr>
        <p:spPr>
          <a:xfrm>
            <a:off x="1904365" y="2262505"/>
            <a:ext cx="2851150" cy="398780"/>
          </a:xfrm>
          <a:prstGeom prst="rect">
            <a:avLst/>
          </a:prstGeom>
          <a:noFill/>
        </p:spPr>
        <p:txBody>
          <a:bodyPr wrap="square" rtlCol="0" anchor="t">
            <a:spAutoFit/>
          </a:bodyPr>
          <a:p>
            <a:pPr indent="0" algn="l">
              <a:buClrTx/>
              <a:buSz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维护</a:t>
            </a:r>
            <a:r>
              <a:rPr lang="zh-CN" altLang="en-US" sz="2000" dirty="0">
                <a:latin typeface="微软雅黑" panose="020B0503020204020204" charset="-122"/>
                <a:ea typeface="微软雅黑" panose="020B0503020204020204" charset="-122"/>
                <a:cs typeface="微软雅黑" panose="020B0503020204020204" charset="-122"/>
              </a:rPr>
              <a:t>一个𝑀模型的列表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1904365" y="2757170"/>
            <a:ext cx="4204335" cy="398780"/>
          </a:xfrm>
          <a:prstGeom prst="rect">
            <a:avLst/>
          </a:prstGeom>
          <a:noFill/>
        </p:spPr>
        <p:txBody>
          <a:bodyPr wrap="square" rtlCol="0" anchor="t">
            <a:spAutoFit/>
          </a:bodyPr>
          <a:p>
            <a:pPr indent="0" algn="l">
              <a:buClrTx/>
              <a:buSz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维护一个从</a:t>
            </a:r>
            <a:r>
              <a:rPr lang="zh-CN" altLang="en-US" sz="2000" dirty="0">
                <a:latin typeface="微软雅黑" panose="020B0503020204020204" charset="-122"/>
                <a:ea typeface="微软雅黑" panose="020B0503020204020204" charset="-122"/>
                <a:cs typeface="微软雅黑" panose="020B0503020204020204" charset="-122"/>
                <a:sym typeface="+mn-ea"/>
              </a:rPr>
              <a:t>𝑀层进行异步的全局</a:t>
            </a:r>
            <a:r>
              <a:rPr lang="en-US" altLang="zh-CN" sz="2000" dirty="0">
                <a:latin typeface="微软雅黑" panose="020B0503020204020204" charset="-122"/>
                <a:ea typeface="微软雅黑" panose="020B0503020204020204" charset="-122"/>
                <a:cs typeface="微软雅黑" panose="020B0503020204020204" charset="-122"/>
                <a:sym typeface="+mn-ea"/>
              </a:rPr>
              <a:t>w</a:t>
            </a:r>
            <a:endParaRPr lang="en-US" altLang="zh-CN"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ransition advTm="78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rPr>
              <a:t>FedAT:</a:t>
            </a:r>
            <a:r>
              <a:rPr lang="zh-CN" altLang="en-US" sz="2400" b="1" dirty="0">
                <a:latin typeface="微软雅黑" panose="020B0503020204020204" charset="-122"/>
                <a:ea typeface="微软雅黑" panose="020B0503020204020204" charset="-122"/>
              </a:rPr>
              <a:t>异步层联邦</a:t>
            </a:r>
            <a:r>
              <a:rPr lang="zh-CN" altLang="en-US" sz="2400" b="1" dirty="0">
                <a:latin typeface="微软雅黑" panose="020B0503020204020204" charset="-122"/>
                <a:ea typeface="微软雅黑" panose="020B0503020204020204" charset="-122"/>
              </a:rPr>
              <a:t>学习</a:t>
            </a:r>
            <a:endParaRPr lang="zh-CN" altLang="en-US" sz="2400" b="1" dirty="0">
              <a:latin typeface="微软雅黑" panose="020B0503020204020204" charset="-122"/>
              <a:ea typeface="微软雅黑" panose="020B0503020204020204" charset="-122"/>
            </a:endParaRPr>
          </a:p>
        </p:txBody>
      </p:sp>
      <p:sp>
        <p:nvSpPr>
          <p:cNvPr id="5" name="矩形 4"/>
          <p:cNvSpPr/>
          <p:nvPr/>
        </p:nvSpPr>
        <p:spPr>
          <a:xfrm>
            <a:off x="1104265" y="1207770"/>
            <a:ext cx="4975225" cy="706755"/>
          </a:xfrm>
          <a:prstGeom prst="rect">
            <a:avLst/>
          </a:prstGeom>
        </p:spPr>
        <p:txBody>
          <a:bodyPr wrap="square">
            <a:spAutoFit/>
          </a:bodyPr>
          <a:p>
            <a:r>
              <a:rPr lang="zh-CN" altLang="en-US" sz="2000" dirty="0">
                <a:latin typeface="微软雅黑" panose="020B0503020204020204" charset="-122"/>
                <a:ea typeface="微软雅黑" panose="020B0503020204020204" charset="-122"/>
                <a:cs typeface="微软雅黑" panose="020B0503020204020204" charset="-122"/>
              </a:rPr>
              <a:t>本地客户端训练</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防止本地模型发散</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通过增加约束项使本地模型靠近</a:t>
            </a:r>
            <a:r>
              <a:rPr lang="zh-CN" altLang="en-US" sz="2000" dirty="0">
                <a:latin typeface="微软雅黑" panose="020B0503020204020204" charset="-122"/>
                <a:ea typeface="微软雅黑" panose="020B0503020204020204" charset="-122"/>
                <a:cs typeface="微软雅黑" panose="020B0503020204020204" charset="-122"/>
              </a:rPr>
              <a:t>全局模型：</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1641475" y="1987550"/>
            <a:ext cx="2362200" cy="419100"/>
          </a:xfrm>
          <a:prstGeom prst="rect">
            <a:avLst/>
          </a:prstGeom>
        </p:spPr>
      </p:pic>
      <p:pic>
        <p:nvPicPr>
          <p:cNvPr id="8" name="图片 7"/>
          <p:cNvPicPr>
            <a:picLocks noChangeAspect="1"/>
          </p:cNvPicPr>
          <p:nvPr/>
        </p:nvPicPr>
        <p:blipFill>
          <a:blip r:embed="rId2"/>
          <a:stretch>
            <a:fillRect/>
          </a:stretch>
        </p:blipFill>
        <p:spPr>
          <a:xfrm>
            <a:off x="1729105" y="2499995"/>
            <a:ext cx="2545080" cy="1249680"/>
          </a:xfrm>
          <a:prstGeom prst="rect">
            <a:avLst/>
          </a:prstGeom>
        </p:spPr>
      </p:pic>
      <p:sp>
        <p:nvSpPr>
          <p:cNvPr id="9" name="矩形 8"/>
          <p:cNvSpPr/>
          <p:nvPr/>
        </p:nvSpPr>
        <p:spPr>
          <a:xfrm>
            <a:off x="1104265" y="3776980"/>
            <a:ext cx="5502910" cy="706755"/>
          </a:xfrm>
          <a:prstGeom prst="rect">
            <a:avLst/>
          </a:prstGeom>
        </p:spPr>
        <p:txBody>
          <a:bodyPr wrap="square">
            <a:spAutoFit/>
          </a:bodyPr>
          <a:p>
            <a:r>
              <a:rPr lang="zh-CN" altLang="en-US" sz="2000" dirty="0">
                <a:latin typeface="微软雅黑" panose="020B0503020204020204" charset="-122"/>
                <a:ea typeface="微软雅黑" panose="020B0503020204020204" charset="-122"/>
                <a:cs typeface="微软雅黑" panose="020B0503020204020204" charset="-122"/>
              </a:rPr>
              <a:t>跨层加权聚合</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根据某一层更新全局模型的次数</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动态调整</a:t>
            </a:r>
            <a:r>
              <a:rPr lang="zh-CN" altLang="en-US" sz="2000" dirty="0">
                <a:latin typeface="微软雅黑" panose="020B0503020204020204" charset="-122"/>
                <a:ea typeface="微软雅黑" panose="020B0503020204020204" charset="-122"/>
                <a:cs typeface="微软雅黑" panose="020B0503020204020204" charset="-122"/>
              </a:rPr>
              <a:t>权重：</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3"/>
          <a:stretch>
            <a:fillRect/>
          </a:stretch>
        </p:blipFill>
        <p:spPr>
          <a:xfrm>
            <a:off x="1641475" y="4511040"/>
            <a:ext cx="2034540" cy="236220"/>
          </a:xfrm>
          <a:prstGeom prst="rect">
            <a:avLst/>
          </a:prstGeom>
        </p:spPr>
      </p:pic>
      <p:pic>
        <p:nvPicPr>
          <p:cNvPr id="11" name="图片 10"/>
          <p:cNvPicPr>
            <a:picLocks noChangeAspect="1"/>
          </p:cNvPicPr>
          <p:nvPr/>
        </p:nvPicPr>
        <p:blipFill>
          <a:blip r:embed="rId4"/>
          <a:stretch>
            <a:fillRect/>
          </a:stretch>
        </p:blipFill>
        <p:spPr>
          <a:xfrm>
            <a:off x="1641475" y="4869815"/>
            <a:ext cx="2385060" cy="624840"/>
          </a:xfrm>
          <a:prstGeom prst="rect">
            <a:avLst/>
          </a:prstGeom>
        </p:spPr>
      </p:pic>
      <p:sp>
        <p:nvSpPr>
          <p:cNvPr id="12" name="矩形 11"/>
          <p:cNvSpPr/>
          <p:nvPr/>
        </p:nvSpPr>
        <p:spPr>
          <a:xfrm>
            <a:off x="1104265" y="5617210"/>
            <a:ext cx="5502910" cy="706755"/>
          </a:xfrm>
          <a:prstGeom prst="rect">
            <a:avLst/>
          </a:prstGeom>
        </p:spPr>
        <p:txBody>
          <a:bodyPr wrap="square">
            <a:spAutoFit/>
          </a:bodyPr>
          <a:p>
            <a:r>
              <a:rPr lang="zh-CN" altLang="en-US" sz="2000" dirty="0">
                <a:latin typeface="微软雅黑" panose="020B0503020204020204" charset="-122"/>
                <a:ea typeface="微软雅黑" panose="020B0503020204020204" charset="-122"/>
                <a:cs typeface="微软雅黑" panose="020B0503020204020204" charset="-122"/>
              </a:rPr>
              <a:t>较慢的层分配更大的权重</a:t>
            </a:r>
            <a:r>
              <a:rPr lang="en-US" altLang="zh-CN" sz="2000" dirty="0">
                <a:latin typeface="微软雅黑" panose="020B0503020204020204" charset="-122"/>
                <a:ea typeface="微软雅黑" panose="020B0503020204020204" charset="-122"/>
                <a:cs typeface="微软雅黑" panose="020B0503020204020204" charset="-122"/>
              </a:rPr>
              <a:t> </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M+1-m</a:t>
            </a:r>
            <a:r>
              <a:rPr lang="zh-CN" altLang="en-US" sz="2000" dirty="0">
                <a:latin typeface="微软雅黑" panose="020B0503020204020204" charset="-122"/>
                <a:ea typeface="微软雅黑" panose="020B0503020204020204" charset="-122"/>
                <a:cs typeface="微软雅黑" panose="020B0503020204020204" charset="-122"/>
              </a:rPr>
              <a:t>相对于更快的层</a:t>
            </a:r>
            <a:r>
              <a:rPr lang="en-US" altLang="zh-CN" sz="2000" dirty="0">
                <a:latin typeface="微软雅黑" panose="020B0503020204020204" charset="-122"/>
                <a:ea typeface="微软雅黑" panose="020B0503020204020204" charset="-122"/>
                <a:cs typeface="微软雅黑" panose="020B0503020204020204" charset="-122"/>
              </a:rPr>
              <a:t> T</a:t>
            </a:r>
            <a:r>
              <a:rPr lang="zh-CN" altLang="en-US" sz="2000" dirty="0">
                <a:latin typeface="微软雅黑" panose="020B0503020204020204" charset="-122"/>
                <a:ea typeface="微软雅黑" panose="020B0503020204020204" charset="-122"/>
                <a:cs typeface="微软雅黑" panose="020B0503020204020204" charset="-122"/>
              </a:rPr>
              <a:t>更大</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5"/>
          <a:stretch>
            <a:fillRect/>
          </a:stretch>
        </p:blipFill>
        <p:spPr>
          <a:xfrm>
            <a:off x="6374130" y="498475"/>
            <a:ext cx="5407025" cy="6221095"/>
          </a:xfrm>
          <a:prstGeom prst="rect">
            <a:avLst/>
          </a:prstGeom>
        </p:spPr>
      </p:pic>
    </p:spTree>
  </p:cSld>
  <p:clrMapOvr>
    <a:masterClrMapping/>
  </p:clrMapOvr>
  <p:transition advTm="78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rPr>
              <a:t>FedAT:</a:t>
            </a:r>
            <a:r>
              <a:rPr lang="zh-CN" altLang="en-US" sz="2400" b="1" dirty="0">
                <a:latin typeface="微软雅黑" panose="020B0503020204020204" charset="-122"/>
                <a:ea typeface="微软雅黑" panose="020B0503020204020204" charset="-122"/>
              </a:rPr>
              <a:t>异步层联邦</a:t>
            </a:r>
            <a:r>
              <a:rPr lang="zh-CN" altLang="en-US" sz="2400" b="1" dirty="0">
                <a:latin typeface="微软雅黑" panose="020B0503020204020204" charset="-122"/>
                <a:ea typeface="微软雅黑" panose="020B0503020204020204" charset="-122"/>
              </a:rPr>
              <a:t>学习</a:t>
            </a:r>
            <a:endParaRPr lang="zh-CN" altLang="en-US" sz="2400" b="1" dirty="0">
              <a:latin typeface="微软雅黑" panose="020B0503020204020204" charset="-122"/>
              <a:ea typeface="微软雅黑" panose="020B0503020204020204" charset="-122"/>
            </a:endParaRPr>
          </a:p>
        </p:txBody>
      </p:sp>
      <p:sp>
        <p:nvSpPr>
          <p:cNvPr id="5" name="矩形 4"/>
          <p:cNvSpPr/>
          <p:nvPr/>
        </p:nvSpPr>
        <p:spPr>
          <a:xfrm>
            <a:off x="1104157" y="1207840"/>
            <a:ext cx="10200640" cy="706755"/>
          </a:xfrm>
          <a:prstGeom prst="rect">
            <a:avLst/>
          </a:prstGeom>
        </p:spPr>
        <p:txBody>
          <a:bodyPr wrap="none">
            <a:spAutoFit/>
          </a:bodyPr>
          <a:p>
            <a:pPr algn="l"/>
            <a:r>
              <a:rPr lang="en-US" altLang="zh-CN" sz="2000" dirty="0">
                <a:latin typeface="微软雅黑" panose="020B0503020204020204" charset="-122"/>
                <a:ea typeface="微软雅黑" panose="020B0503020204020204" charset="-122"/>
                <a:cs typeface="微软雅黑" panose="020B0503020204020204" charset="-122"/>
              </a:rPr>
              <a:t>Encoded Polyline </a:t>
            </a:r>
            <a:r>
              <a:rPr lang="zh-CN" altLang="en-US" sz="2000" dirty="0">
                <a:latin typeface="微软雅黑" panose="020B0503020204020204" charset="-122"/>
                <a:ea typeface="微软雅黑" panose="020B0503020204020204" charset="-122"/>
                <a:cs typeface="微软雅黑" panose="020B0503020204020204" charset="-122"/>
              </a:rPr>
              <a:t>算法：</a:t>
            </a:r>
            <a:endParaRPr lang="zh-CN" altLang="en-US" sz="2000" dirty="0">
              <a:latin typeface="微软雅黑" panose="020B0503020204020204" charset="-122"/>
              <a:ea typeface="微软雅黑" panose="020B0503020204020204" charset="-122"/>
              <a:cs typeface="微软雅黑" panose="020B0503020204020204" charset="-122"/>
            </a:endParaRPr>
          </a:p>
          <a:p>
            <a:pPr algn="l"/>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https://developers.google.com/maps/documentation/utilities/polylinealgorithm</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04157" y="2328615"/>
            <a:ext cx="8082280" cy="706755"/>
          </a:xfrm>
          <a:prstGeom prst="rect">
            <a:avLst/>
          </a:prstGeom>
        </p:spPr>
        <p:txBody>
          <a:bodyPr wrap="none">
            <a:spAutoFit/>
          </a:bodyPr>
          <a:p>
            <a:pPr algn="l"/>
            <a:r>
              <a:rPr lang="en-US" altLang="zh-CN" sz="2000" dirty="0">
                <a:latin typeface="微软雅黑" panose="020B0503020204020204" charset="-122"/>
                <a:ea typeface="微软雅黑" panose="020B0503020204020204" charset="-122"/>
                <a:cs typeface="微软雅黑" panose="020B0503020204020204" charset="-122"/>
              </a:rPr>
              <a:t>lossy compression</a:t>
            </a:r>
            <a:r>
              <a:rPr lang="zh-CN" altLang="en-US" sz="2000" dirty="0">
                <a:latin typeface="微软雅黑" panose="020B0503020204020204" charset="-122"/>
                <a:ea typeface="微软雅黑" panose="020B0503020204020204" charset="-122"/>
                <a:cs typeface="微软雅黑" panose="020B0503020204020204" charset="-122"/>
              </a:rPr>
              <a:t>算法</a:t>
            </a:r>
            <a:r>
              <a:rPr lang="en-US" altLang="zh-CN"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algn="l"/>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使用</a:t>
            </a:r>
            <a:r>
              <a:rPr lang="en-US" altLang="zh-CN" sz="2000" dirty="0">
                <a:latin typeface="微软雅黑" panose="020B0503020204020204" charset="-122"/>
                <a:ea typeface="微软雅黑" panose="020B0503020204020204" charset="-122"/>
                <a:cs typeface="微软雅黑" panose="020B0503020204020204" charset="-122"/>
              </a:rPr>
              <a:t>base64</a:t>
            </a:r>
            <a:r>
              <a:rPr lang="zh-CN" altLang="en-US" sz="2000" dirty="0">
                <a:latin typeface="微软雅黑" panose="020B0503020204020204" charset="-122"/>
                <a:ea typeface="微软雅黑" panose="020B0503020204020204" charset="-122"/>
                <a:cs typeface="微软雅黑" panose="020B0503020204020204" charset="-122"/>
              </a:rPr>
              <a:t>编码方案将舍入</a:t>
            </a:r>
            <a:r>
              <a:rPr lang="zh-CN" altLang="en-US" sz="2000" dirty="0">
                <a:latin typeface="微软雅黑" panose="020B0503020204020204" charset="-122"/>
                <a:ea typeface="微软雅黑" panose="020B0503020204020204" charset="-122"/>
                <a:cs typeface="微软雅黑" panose="020B0503020204020204" charset="-122"/>
              </a:rPr>
              <a:t>的二进制值转换成</a:t>
            </a:r>
            <a:r>
              <a:rPr lang="en-US" altLang="zh-CN" sz="2000" dirty="0">
                <a:latin typeface="微软雅黑" panose="020B0503020204020204" charset="-122"/>
                <a:ea typeface="微软雅黑" panose="020B0503020204020204" charset="-122"/>
                <a:cs typeface="微软雅黑" panose="020B0503020204020204" charset="-122"/>
              </a:rPr>
              <a:t>ASCII</a:t>
            </a:r>
            <a:r>
              <a:rPr lang="zh-CN" altLang="en-US" sz="2000" dirty="0">
                <a:latin typeface="微软雅黑" panose="020B0503020204020204" charset="-122"/>
                <a:ea typeface="微软雅黑" panose="020B0503020204020204" charset="-122"/>
                <a:cs typeface="微软雅黑" panose="020B0503020204020204" charset="-122"/>
              </a:rPr>
              <a:t>字符的字符</a:t>
            </a:r>
            <a:r>
              <a:rPr lang="zh-CN" altLang="en-US" sz="2000" dirty="0">
                <a:latin typeface="微软雅黑" panose="020B0503020204020204" charset="-122"/>
                <a:ea typeface="微软雅黑" panose="020B0503020204020204" charset="-122"/>
                <a:cs typeface="微软雅黑" panose="020B0503020204020204" charset="-122"/>
              </a:rPr>
              <a:t>编码</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104157" y="3449390"/>
            <a:ext cx="944880" cy="706755"/>
          </a:xfrm>
          <a:prstGeom prst="rect">
            <a:avLst/>
          </a:prstGeom>
        </p:spPr>
        <p:txBody>
          <a:bodyPr wrap="none">
            <a:spAutoFit/>
          </a:bodyPr>
          <a:p>
            <a:pPr algn="l"/>
            <a:r>
              <a:rPr lang="zh-CN" altLang="en-US" sz="2000" dirty="0">
                <a:latin typeface="微软雅黑" panose="020B0503020204020204" charset="-122"/>
                <a:ea typeface="微软雅黑" panose="020B0503020204020204" charset="-122"/>
                <a:cs typeface="微软雅黑" panose="020B0503020204020204" charset="-122"/>
              </a:rPr>
              <a:t>过程：</a:t>
            </a:r>
            <a:endParaRPr lang="zh-CN" altLang="en-US" sz="2000" dirty="0">
              <a:latin typeface="微软雅黑" panose="020B0503020204020204" charset="-122"/>
              <a:ea typeface="微软雅黑" panose="020B0503020204020204" charset="-122"/>
              <a:cs typeface="微软雅黑" panose="020B0503020204020204" charset="-122"/>
            </a:endParaRPr>
          </a:p>
          <a:p>
            <a:pPr algn="l"/>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04265" y="5221605"/>
            <a:ext cx="5262880" cy="398780"/>
          </a:xfrm>
          <a:prstGeom prst="rect">
            <a:avLst/>
          </a:prstGeom>
          <a:noFill/>
        </p:spPr>
        <p:txBody>
          <a:bodyPr wrap="none" rtlCol="0">
            <a:spAutoFit/>
          </a:bodyPr>
          <a:p>
            <a:pPr algn="l"/>
            <a:r>
              <a:rPr lang="zh-CN" altLang="en-US" sz="2000" dirty="0">
                <a:latin typeface="微软雅黑" panose="020B0503020204020204" charset="-122"/>
                <a:ea typeface="微软雅黑" panose="020B0503020204020204" charset="-122"/>
                <a:cs typeface="微软雅黑" panose="020B0503020204020204" charset="-122"/>
                <a:sym typeface="+mn-ea"/>
              </a:rPr>
              <a:t>优势：实现最大的通信节省和轻微的性能损失</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464945" y="3825240"/>
            <a:ext cx="7567930" cy="1014730"/>
          </a:xfrm>
          <a:prstGeom prst="rect">
            <a:avLst/>
          </a:prstGeom>
        </p:spPr>
        <p:txBody>
          <a:bodyPr wrap="square">
            <a:spAutoFit/>
          </a:bodyPr>
          <a:p>
            <a:pPr algn="l"/>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编码每一层的权重</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得到二进制</a:t>
            </a:r>
            <a:r>
              <a:rPr lang="zh-CN" altLang="en-US" sz="2000" dirty="0">
                <a:latin typeface="微软雅黑" panose="020B0503020204020204" charset="-122"/>
                <a:ea typeface="微软雅黑" panose="020B0503020204020204" charset="-122"/>
                <a:cs typeface="微软雅黑" panose="020B0503020204020204" charset="-122"/>
              </a:rPr>
              <a:t>列表</a:t>
            </a:r>
            <a:endParaRPr lang="zh-CN" altLang="en-US" sz="2000" dirty="0">
              <a:latin typeface="微软雅黑" panose="020B0503020204020204" charset="-122"/>
              <a:ea typeface="微软雅黑" panose="020B0503020204020204" charset="-122"/>
              <a:cs typeface="微软雅黑" panose="020B0503020204020204" charset="-122"/>
            </a:endParaRPr>
          </a:p>
          <a:p>
            <a:pPr algn="l"/>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使用这个算法</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转换为压缩的</a:t>
            </a:r>
            <a:r>
              <a:rPr lang="en-US" altLang="zh-CN" sz="2000" dirty="0">
                <a:latin typeface="微软雅黑" panose="020B0503020204020204" charset="-122"/>
                <a:ea typeface="微软雅黑" panose="020B0503020204020204" charset="-122"/>
                <a:cs typeface="微软雅黑" panose="020B0503020204020204" charset="-122"/>
              </a:rPr>
              <a:t>ASCII</a:t>
            </a:r>
            <a:r>
              <a:rPr lang="zh-CN" altLang="en-US" sz="2000" dirty="0">
                <a:latin typeface="微软雅黑" panose="020B0503020204020204" charset="-122"/>
                <a:ea typeface="微软雅黑" panose="020B0503020204020204" charset="-122"/>
                <a:cs typeface="微软雅黑" panose="020B0503020204020204" charset="-122"/>
              </a:rPr>
              <a:t>字符串</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也出传输</a:t>
            </a:r>
            <a:r>
              <a:rPr lang="zh-CN" altLang="en-US" sz="2000" dirty="0">
                <a:latin typeface="微软雅黑" panose="020B0503020204020204" charset="-122"/>
                <a:ea typeface="微软雅黑" panose="020B0503020204020204" charset="-122"/>
                <a:cs typeface="微软雅黑" panose="020B0503020204020204" charset="-122"/>
              </a:rPr>
              <a:t>维度</a:t>
            </a:r>
            <a:endParaRPr lang="zh-CN" altLang="en-US" sz="2000" dirty="0">
              <a:latin typeface="微软雅黑" panose="020B0503020204020204" charset="-122"/>
              <a:ea typeface="微软雅黑" panose="020B0503020204020204" charset="-122"/>
              <a:cs typeface="微软雅黑" panose="020B0503020204020204" charset="-122"/>
            </a:endParaRPr>
          </a:p>
          <a:p>
            <a:pPr algn="l"/>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服务器对压缩的权重解码到原始</a:t>
            </a:r>
            <a:r>
              <a:rPr lang="zh-CN" altLang="en-US" sz="2000" dirty="0">
                <a:latin typeface="微软雅黑" panose="020B0503020204020204" charset="-122"/>
                <a:ea typeface="微软雅黑" panose="020B0503020204020204" charset="-122"/>
                <a:cs typeface="微软雅黑" panose="020B0503020204020204" charset="-122"/>
              </a:rPr>
              <a:t>维度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实验</a:t>
            </a:r>
            <a:r>
              <a:rPr lang="zh-CN" altLang="en-US" sz="2400" b="1" dirty="0">
                <a:latin typeface="微软雅黑" panose="020B0503020204020204" charset="-122"/>
                <a:ea typeface="微软雅黑" panose="020B0503020204020204" charset="-122"/>
              </a:rPr>
              <a:t>设置</a:t>
            </a:r>
            <a:endParaRPr lang="zh-CN" altLang="en-US" sz="2400" b="1" dirty="0">
              <a:latin typeface="微软雅黑" panose="020B0503020204020204" charset="-122"/>
              <a:ea typeface="微软雅黑" panose="020B0503020204020204" charset="-122"/>
            </a:endParaRPr>
          </a:p>
        </p:txBody>
      </p:sp>
      <p:sp>
        <p:nvSpPr>
          <p:cNvPr id="5" name="矩形 4"/>
          <p:cNvSpPr/>
          <p:nvPr/>
        </p:nvSpPr>
        <p:spPr>
          <a:xfrm>
            <a:off x="1104157" y="1207840"/>
            <a:ext cx="8759190" cy="398780"/>
          </a:xfrm>
          <a:prstGeom prst="rect">
            <a:avLst/>
          </a:prstGeom>
        </p:spPr>
        <p:txBody>
          <a:bodyPr wrap="none">
            <a:spAutoFit/>
          </a:bodyPr>
          <a:p>
            <a:pPr algn="l"/>
            <a:r>
              <a:rPr lang="zh-CN" altLang="en-US" sz="2000" dirty="0">
                <a:latin typeface="微软雅黑" panose="020B0503020204020204" charset="-122"/>
                <a:ea typeface="微软雅黑" panose="020B0503020204020204" charset="-122"/>
                <a:cs typeface="微软雅黑" panose="020B0503020204020204" charset="-122"/>
              </a:rPr>
              <a:t>数据集：</a:t>
            </a:r>
            <a:r>
              <a:rPr lang="en-US" altLang="zh-CN" sz="2000" dirty="0">
                <a:latin typeface="微软雅黑" panose="020B0503020204020204" charset="-122"/>
                <a:ea typeface="微软雅黑" panose="020B0503020204020204" charset="-122"/>
                <a:cs typeface="微软雅黑" panose="020B0503020204020204" charset="-122"/>
              </a:rPr>
              <a:t>CIFAR-10</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Fashion-MNIST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Sentiment140</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FEMNIST</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Reddit</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04157" y="2328615"/>
            <a:ext cx="7053580" cy="398780"/>
          </a:xfrm>
          <a:prstGeom prst="rect">
            <a:avLst/>
          </a:prstGeom>
        </p:spPr>
        <p:txBody>
          <a:bodyPr wrap="none">
            <a:spAutoFit/>
          </a:bodyPr>
          <a:p>
            <a:pPr algn="l"/>
            <a:r>
              <a:rPr lang="en-US" altLang="zh-CN" sz="2000" dirty="0">
                <a:latin typeface="微软雅黑" panose="020B0503020204020204" charset="-122"/>
                <a:ea typeface="微软雅黑" panose="020B0503020204020204" charset="-122"/>
                <a:cs typeface="微软雅黑" panose="020B0503020204020204" charset="-122"/>
              </a:rPr>
              <a:t>Baseline</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FedAvg</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TiFL</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FedProx</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FedAsync</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ASO-Fed</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104157" y="3507810"/>
            <a:ext cx="3810000" cy="398780"/>
          </a:xfrm>
          <a:prstGeom prst="rect">
            <a:avLst/>
          </a:prstGeom>
        </p:spPr>
        <p:txBody>
          <a:bodyPr wrap="none">
            <a:spAutoFit/>
          </a:bodyPr>
          <a:p>
            <a:pPr algn="l"/>
            <a:r>
              <a:rPr lang="en-US" altLang="zh-CN" sz="2000" dirty="0">
                <a:latin typeface="微软雅黑" panose="020B0503020204020204" charset="-122"/>
                <a:ea typeface="微软雅黑" panose="020B0503020204020204" charset="-122"/>
                <a:cs typeface="微软雅黑" panose="020B0503020204020204" charset="-122"/>
              </a:rPr>
              <a:t>Network</a:t>
            </a:r>
            <a:r>
              <a:rPr lang="zh-CN" altLang="en-US" sz="2000" dirty="0">
                <a:latin typeface="微软雅黑" panose="020B0503020204020204" charset="-122"/>
                <a:ea typeface="微软雅黑" panose="020B0503020204020204" charset="-122"/>
                <a:cs typeface="微软雅黑" panose="020B0503020204020204" charset="-122"/>
              </a:rPr>
              <a:t>：</a:t>
            </a:r>
            <a:r>
              <a:rPr lang="en-US" altLang="zh-CN" sz="2000" dirty="0">
                <a:latin typeface="微软雅黑" panose="020B0503020204020204" charset="-122"/>
                <a:ea typeface="微软雅黑" panose="020B0503020204020204" charset="-122"/>
                <a:cs typeface="微软雅黑" panose="020B0503020204020204" charset="-122"/>
              </a:rPr>
              <a:t>CNN Logistic LSTM</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9" name="矩形 8"/>
          <p:cNvSpPr/>
          <p:nvPr/>
        </p:nvSpPr>
        <p:spPr>
          <a:xfrm>
            <a:off x="1104157" y="4540955"/>
            <a:ext cx="8175625" cy="706755"/>
          </a:xfrm>
          <a:prstGeom prst="rect">
            <a:avLst/>
          </a:prstGeom>
        </p:spPr>
        <p:txBody>
          <a:bodyPr wrap="none">
            <a:spAutoFit/>
          </a:bodyPr>
          <a:p>
            <a:pPr algn="l"/>
            <a:r>
              <a:rPr lang="zh-CN" altLang="en-US" sz="2000" dirty="0">
                <a:latin typeface="微软雅黑" panose="020B0503020204020204" charset="-122"/>
                <a:ea typeface="微软雅黑" panose="020B0503020204020204" charset="-122"/>
                <a:cs typeface="微软雅黑" panose="020B0503020204020204" charset="-122"/>
              </a:rPr>
              <a:t>性能：在客户端计算时候添加随机延迟</a:t>
            </a:r>
            <a:r>
              <a:rPr lang="en-US" altLang="zh-CN" sz="2000" dirty="0">
                <a:latin typeface="微软雅黑" panose="020B0503020204020204" charset="-122"/>
                <a:ea typeface="微软雅黑" panose="020B0503020204020204" charset="-122"/>
                <a:cs typeface="微软雅黑" panose="020B0503020204020204" charset="-122"/>
              </a:rPr>
              <a:t>0</a:t>
            </a:r>
            <a:r>
              <a:rPr lang="en-US" altLang="zh-CN" sz="2000" dirty="0">
                <a:latin typeface="微软雅黑" panose="020B0503020204020204" charset="-122"/>
                <a:ea typeface="微软雅黑" panose="020B0503020204020204" charset="-122"/>
                <a:cs typeface="微软雅黑" panose="020B0503020204020204" charset="-122"/>
              </a:rPr>
              <a:t>s,0~5s,6~10s,11~15s,20~30s</a:t>
            </a:r>
            <a:endParaRPr lang="en-US" altLang="zh-CN" sz="2000" dirty="0">
              <a:latin typeface="微软雅黑" panose="020B0503020204020204" charset="-122"/>
              <a:ea typeface="微软雅黑" panose="020B0503020204020204" charset="-122"/>
              <a:cs typeface="微软雅黑" panose="020B0503020204020204" charset="-122"/>
            </a:endParaRPr>
          </a:p>
          <a:p>
            <a:pPr algn="l"/>
            <a:r>
              <a:rPr lang="zh-CN" altLang="en-US" sz="2000" dirty="0">
                <a:latin typeface="微软雅黑" panose="020B0503020204020204" charset="-122"/>
                <a:ea typeface="微软雅黑" panose="020B0503020204020204" charset="-122"/>
                <a:cs typeface="微软雅黑" panose="020B0503020204020204" charset="-122"/>
              </a:rPr>
              <a:t>随机选择了</a:t>
            </a:r>
            <a:r>
              <a:rPr lang="en-US" altLang="zh-CN" sz="2000" dirty="0">
                <a:latin typeface="微软雅黑" panose="020B0503020204020204" charset="-122"/>
                <a:ea typeface="微软雅黑" panose="020B0503020204020204" charset="-122"/>
                <a:cs typeface="微软雅黑" panose="020B0503020204020204" charset="-122"/>
              </a:rPr>
              <a:t>10</a:t>
            </a:r>
            <a:r>
              <a:rPr lang="zh-CN" altLang="en-US" sz="2000" dirty="0">
                <a:latin typeface="微软雅黑" panose="020B0503020204020204" charset="-122"/>
                <a:ea typeface="微软雅黑" panose="020B0503020204020204" charset="-122"/>
                <a:cs typeface="微软雅黑" panose="020B0503020204020204" charset="-122"/>
              </a:rPr>
              <a:t>个</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不稳定客户端</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，客户端在期间会</a:t>
            </a:r>
            <a:r>
              <a:rPr lang="zh-CN" altLang="en-US" sz="2000" dirty="0">
                <a:latin typeface="微软雅黑" panose="020B0503020204020204" charset="-122"/>
                <a:ea typeface="微软雅黑" panose="020B0503020204020204" charset="-122"/>
                <a:cs typeface="微软雅黑" panose="020B0503020204020204" charset="-122"/>
              </a:rPr>
              <a:t>退出</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170670" y="264160"/>
            <a:ext cx="2534285"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预测性能与</a:t>
            </a:r>
            <a:r>
              <a:rPr lang="zh-CN" altLang="en-US" sz="2400" b="1" dirty="0">
                <a:latin typeface="微软雅黑" panose="020B0503020204020204" charset="-122"/>
                <a:ea typeface="微软雅黑" panose="020B0503020204020204" charset="-122"/>
              </a:rPr>
              <a:t>方差</a:t>
            </a:r>
            <a:endParaRPr lang="zh-CN" altLang="en-US" sz="2400" b="1" dirty="0">
              <a:latin typeface="微软雅黑" panose="020B0503020204020204" charset="-122"/>
              <a:ea typeface="微软雅黑" panose="020B0503020204020204" charset="-122"/>
            </a:endParaRPr>
          </a:p>
        </p:txBody>
      </p:sp>
      <p:sp>
        <p:nvSpPr>
          <p:cNvPr id="5" name="矩形 4"/>
          <p:cNvSpPr/>
          <p:nvPr/>
        </p:nvSpPr>
        <p:spPr>
          <a:xfrm>
            <a:off x="9511557" y="666820"/>
            <a:ext cx="1706880" cy="398780"/>
          </a:xfrm>
          <a:prstGeom prst="rect">
            <a:avLst/>
          </a:prstGeom>
        </p:spPr>
        <p:txBody>
          <a:bodyPr wrap="none">
            <a:spAutoFit/>
          </a:bodyPr>
          <a:p>
            <a:pPr algn="l"/>
            <a:r>
              <a:rPr lang="zh-CN" altLang="en-US" sz="2000" dirty="0">
                <a:latin typeface="微软雅黑" panose="020B0503020204020204" charset="-122"/>
                <a:ea typeface="微软雅黑" panose="020B0503020204020204" charset="-122"/>
                <a:cs typeface="微软雅黑" panose="020B0503020204020204" charset="-122"/>
              </a:rPr>
              <a:t>最佳测试精度</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836930" y="264795"/>
            <a:ext cx="7818120" cy="3169920"/>
          </a:xfrm>
          <a:prstGeom prst="rect">
            <a:avLst/>
          </a:prstGeom>
        </p:spPr>
      </p:pic>
      <p:pic>
        <p:nvPicPr>
          <p:cNvPr id="6" name="图片 5"/>
          <p:cNvPicPr>
            <a:picLocks noChangeAspect="1"/>
          </p:cNvPicPr>
          <p:nvPr/>
        </p:nvPicPr>
        <p:blipFill>
          <a:blip r:embed="rId2"/>
          <a:stretch>
            <a:fillRect/>
          </a:stretch>
        </p:blipFill>
        <p:spPr>
          <a:xfrm>
            <a:off x="836930" y="3434715"/>
            <a:ext cx="8213725" cy="3211195"/>
          </a:xfrm>
          <a:prstGeom prst="rect">
            <a:avLst/>
          </a:prstGeom>
        </p:spPr>
      </p:pic>
      <p:sp>
        <p:nvSpPr>
          <p:cNvPr id="8" name="矩形 7"/>
          <p:cNvSpPr/>
          <p:nvPr/>
        </p:nvSpPr>
        <p:spPr>
          <a:xfrm>
            <a:off x="9511557" y="3667195"/>
            <a:ext cx="1214120" cy="398780"/>
          </a:xfrm>
          <a:prstGeom prst="rect">
            <a:avLst/>
          </a:prstGeom>
        </p:spPr>
        <p:txBody>
          <a:bodyPr wrap="none">
            <a:spAutoFit/>
          </a:bodyPr>
          <a:p>
            <a:pPr algn="l"/>
            <a:r>
              <a:rPr lang="en-US" altLang="zh-CN" sz="2000" dirty="0">
                <a:latin typeface="微软雅黑" panose="020B0503020204020204" charset="-122"/>
                <a:ea typeface="微软雅黑" panose="020B0503020204020204" charset="-122"/>
                <a:cs typeface="微软雅黑" panose="020B0503020204020204" charset="-122"/>
              </a:rPr>
              <a:t>#2 class </a:t>
            </a:r>
            <a:endParaRPr lang="en-US" altLang="zh-CN"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553700" y="725170"/>
            <a:ext cx="1638935" cy="706755"/>
          </a:xfrm>
          <a:prstGeom prst="rect">
            <a:avLst/>
          </a:prstGeom>
        </p:spPr>
        <p:txBody>
          <a:bodyPr wrap="square">
            <a:spAutoFit/>
          </a:bodyPr>
          <a:p>
            <a:pPr algn="l"/>
            <a:r>
              <a:rPr lang="en-US" altLang="zh-CN" sz="2000" dirty="0">
                <a:latin typeface="微软雅黑" panose="020B0503020204020204" charset="-122"/>
                <a:ea typeface="微软雅黑" panose="020B0503020204020204" charset="-122"/>
                <a:cs typeface="微软雅黑" panose="020B0503020204020204" charset="-122"/>
              </a:rPr>
              <a:t>Non-IID</a:t>
            </a:r>
            <a:r>
              <a:rPr lang="zh-CN" altLang="en-US" sz="2000" dirty="0">
                <a:latin typeface="微软雅黑" panose="020B0503020204020204" charset="-122"/>
                <a:ea typeface="微软雅黑" panose="020B0503020204020204" charset="-122"/>
                <a:cs typeface="微软雅黑" panose="020B0503020204020204" charset="-122"/>
              </a:rPr>
              <a:t>级别</a:t>
            </a:r>
            <a:r>
              <a:rPr lang="zh-CN" altLang="en-US" sz="2000" dirty="0">
                <a:latin typeface="微软雅黑" panose="020B0503020204020204" charset="-122"/>
                <a:ea typeface="微软雅黑" panose="020B0503020204020204" charset="-122"/>
                <a:cs typeface="微软雅黑" panose="020B0503020204020204" charset="-122"/>
              </a:rPr>
              <a:t>影响</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6170295" y="2966085"/>
            <a:ext cx="5646420" cy="706755"/>
          </a:xfrm>
          <a:prstGeom prst="rect">
            <a:avLst/>
          </a:prstGeom>
        </p:spPr>
        <p:txBody>
          <a:bodyPr wrap="square">
            <a:spAutoFit/>
          </a:bodyPr>
          <a:p>
            <a:pPr algn="l"/>
            <a:r>
              <a:rPr lang="en-US" altLang="zh-CN" sz="2000" dirty="0">
                <a:latin typeface="微软雅黑" panose="020B0503020204020204" charset="-122"/>
                <a:ea typeface="微软雅黑" panose="020B0503020204020204" charset="-122"/>
                <a:cs typeface="微软雅黑" panose="020B0503020204020204" charset="-122"/>
              </a:rPr>
              <a:t>显示了客户端和服务器之间传输的数据量（即计算模型上传和下载），以实现目标精度。</a:t>
            </a:r>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368935" y="60325"/>
            <a:ext cx="9875520" cy="2567940"/>
          </a:xfrm>
          <a:prstGeom prst="rect">
            <a:avLst/>
          </a:prstGeom>
        </p:spPr>
      </p:pic>
      <p:pic>
        <p:nvPicPr>
          <p:cNvPr id="4" name="图片 3"/>
          <p:cNvPicPr>
            <a:picLocks noChangeAspect="1"/>
          </p:cNvPicPr>
          <p:nvPr/>
        </p:nvPicPr>
        <p:blipFill>
          <a:blip r:embed="rId2"/>
          <a:stretch>
            <a:fillRect/>
          </a:stretch>
        </p:blipFill>
        <p:spPr>
          <a:xfrm>
            <a:off x="1116965" y="2628265"/>
            <a:ext cx="4678680" cy="1798320"/>
          </a:xfrm>
          <a:prstGeom prst="rect">
            <a:avLst/>
          </a:prstGeom>
        </p:spPr>
      </p:pic>
      <p:pic>
        <p:nvPicPr>
          <p:cNvPr id="9" name="图片 8"/>
          <p:cNvPicPr>
            <a:picLocks noChangeAspect="1"/>
          </p:cNvPicPr>
          <p:nvPr/>
        </p:nvPicPr>
        <p:blipFill>
          <a:blip r:embed="rId3"/>
          <a:stretch>
            <a:fillRect/>
          </a:stretch>
        </p:blipFill>
        <p:spPr>
          <a:xfrm>
            <a:off x="660400" y="4426585"/>
            <a:ext cx="7072630" cy="2410460"/>
          </a:xfrm>
          <a:prstGeom prst="rect">
            <a:avLst/>
          </a:prstGeom>
        </p:spPr>
      </p:pic>
      <p:sp>
        <p:nvSpPr>
          <p:cNvPr id="10" name="矩形 9"/>
          <p:cNvSpPr/>
          <p:nvPr/>
        </p:nvSpPr>
        <p:spPr>
          <a:xfrm>
            <a:off x="7855585" y="4885055"/>
            <a:ext cx="2954655" cy="706755"/>
          </a:xfrm>
          <a:prstGeom prst="rect">
            <a:avLst/>
          </a:prstGeom>
        </p:spPr>
        <p:txBody>
          <a:bodyPr wrap="square">
            <a:spAutoFit/>
          </a:bodyPr>
          <a:p>
            <a:pPr algn="l"/>
            <a:r>
              <a:rPr lang="zh-CN" altLang="en-US" sz="2000" dirty="0">
                <a:latin typeface="微软雅黑" panose="020B0503020204020204" charset="-122"/>
                <a:ea typeface="微软雅黑" panose="020B0503020204020204" charset="-122"/>
                <a:cs typeface="微软雅黑" panose="020B0503020204020204" charset="-122"/>
              </a:rPr>
              <a:t>获得较高的精度时候，所需要的</a:t>
            </a:r>
            <a:r>
              <a:rPr lang="zh-CN" altLang="en-US" sz="2000" dirty="0">
                <a:latin typeface="微软雅黑" panose="020B0503020204020204" charset="-122"/>
                <a:ea typeface="微软雅黑" panose="020B0503020204020204" charset="-122"/>
                <a:cs typeface="微软雅黑" panose="020B0503020204020204" charset="-122"/>
              </a:rPr>
              <a:t>字节更少</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WPS 演示</Application>
  <PresentationFormat>宽屏</PresentationFormat>
  <Paragraphs>119</Paragraphs>
  <Slides>11</Slides>
  <Notes>12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微软雅黑</vt:lpstr>
      <vt:lpstr>Times New Roman</vt:lpstr>
      <vt:lpstr>等线</vt:lpstr>
      <vt:lpstr>等线 Light</vt:lpstr>
      <vt:lpstr>Arial Unicode MS</vt:lpstr>
      <vt:lpstr>Calibri</vt:lpstr>
      <vt:lpstr>BatangChe</vt:lpstr>
      <vt:lpstr>Segoe Print</vt:lpstr>
      <vt:lpstr>Office 主题​​</vt:lpstr>
      <vt:lpstr>   SAFA: a Semi-Asynchronous Protocol for Fast Federated Learning with Low Overhead  SAFA：一种具有低开销的快速联邦学习的半异步协议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new</dc:creator>
  <cp:lastModifiedBy>沫忆ぅ</cp:lastModifiedBy>
  <cp:revision>371</cp:revision>
  <dcterms:created xsi:type="dcterms:W3CDTF">2021-09-19T04:58:00Z</dcterms:created>
  <dcterms:modified xsi:type="dcterms:W3CDTF">2021-11-16T06:57:25Z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23CA33640803497CA2788B4F1BDA50B5</vt:lpwstr>
  </property>
  <property fmtid="{D5CDD505-2E9C-101B-9397-08002B2CF9AE}" pid="3" name="KSOProductBuildVer">
    <vt:lpwstr>2052-11.1.0.11045</vt:lpwstr>
  </property>
</Properties>
</file>