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62" r:id="rId3"/>
    <p:sldId id="261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4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6E73C-6D0E-4AC8-AC77-2879E6D5A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D12E9-0089-452F-892C-707945673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173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91A55-E173-4B7D-8F01-3AE36180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50BA3-3A64-4A83-95E5-E07A90CAB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3316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9060A-A54A-4CDD-8C54-803EDB14E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7B968-8009-4812-A1FA-311398DA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119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76EAA-96E1-4B74-8AF6-AF22E3B16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F36736-47AA-457D-BBD3-2386BA317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496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3D43-129B-483C-9239-44B45920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3ECA6-0D0A-413A-994B-1E565EF2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309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1F847-8CC4-4470-805C-821DC367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CED39-20FF-497D-A26B-D620946E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627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5A1A-5826-468E-A72C-C7F7621C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54B67-586A-4067-939E-225878C42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C5BA3-AF6A-4C9B-90AF-8D083745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5871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B16A-D9E9-4C57-8A63-DAA3C722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59B6C-1252-41DA-BD3F-2BE3B9FA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529005-7FBB-4FC2-94FD-1C90E8ED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309865-F2E4-42E0-B23C-7274971E5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E7230-AD8F-4832-84F4-E7986AD5F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743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9CDD-F68F-4C89-8253-981E9028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219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784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D16EE-9397-46AE-BFAF-E8C061C3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05EDF-641D-4A17-AAF7-1239DA5FB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7FBFF-3852-455F-BF4D-D528D8B0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53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6EFE8-062A-4651-8566-70A03C95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68FC6-9403-42E7-94DD-E112E5BE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13744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177D7-0162-414D-B9BE-1AB12AB1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C99EF-7506-46D4-9395-7AC001BBE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63DFE-18E2-49AB-AC23-56FD78EB6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7524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4EC42-B10E-4D19-89A0-0F995ED3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F95A2-B238-4568-ACBD-8A6BC38D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06080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3680C5-C2AB-4F05-952A-3D2556FFA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E6164-E6DC-4551-9378-7971655E1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623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519CD-1305-44B7-9BBE-0BACDE7A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BEF7F-631D-4F7F-9420-48890947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648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B9C3D-0DAF-4561-A257-D463911A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DFC3-6C81-43EA-B58B-E71104CF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AB5E6-3124-41A0-A4E9-B2D529919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64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D8F7-006B-453B-9A20-F93E94F3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F2C7A-D94D-40F4-8594-EB1E33DF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D2FBE-F9A5-4FD6-88D8-6C6C15C4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63585-42C1-4EB0-AB80-5EB618030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CAA5E-7F07-46F1-A6FB-B337124F9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409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81329-1FFC-458E-922B-06366365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81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7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10B6A-BF51-4575-8722-6E761EA6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A0992-DAA1-47BF-B8D7-1EDBDBA6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DB84D-DE47-4A85-B744-9BF88B051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73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4875-11DB-4772-A515-E5FCD0BF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9CA7E8-0AD2-4108-83BF-F75358172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BC43C-42F5-4E95-885D-F6421DF4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17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A16262C8-90A2-4C5D-BD57-955FA6B316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6F368F3D-52EA-48F0-BA37-BA264569A3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6A51D0-6B92-4862-9065-BF5DEAC9BA84}"/>
              </a:ext>
            </a:extLst>
          </p:cNvPr>
          <p:cNvSpPr txBox="1"/>
          <p:nvPr/>
        </p:nvSpPr>
        <p:spPr>
          <a:xfrm>
            <a:off x="1043608" y="3013501"/>
            <a:ext cx="7776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On-Edge Multi-Task Transfer Learning: Model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Practice With Data-Driven Task Allocation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C2CAFC-1ADC-4B74-9500-0740FB043937}"/>
              </a:ext>
            </a:extLst>
          </p:cNvPr>
          <p:cNvSpPr txBox="1"/>
          <p:nvPr/>
        </p:nvSpPr>
        <p:spPr>
          <a:xfrm>
            <a:off x="6948264" y="4581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郑海坤</a:t>
            </a:r>
          </a:p>
        </p:txBody>
      </p:sp>
    </p:spTree>
    <p:extLst>
      <p:ext uri="{BB962C8B-B14F-4D97-AF65-F5344CB8AC3E}">
        <p14:creationId xmlns:p14="http://schemas.microsoft.com/office/powerpoint/2010/main" val="97636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D3DB6-D205-48C1-92F7-F0A08E986E52}"/>
              </a:ext>
            </a:extLst>
          </p:cNvPr>
          <p:cNvSpPr txBox="1"/>
          <p:nvPr/>
        </p:nvSpPr>
        <p:spPr>
          <a:xfrm>
            <a:off x="554270" y="177281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IEEE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3D4E83-CBA5-4551-B500-972E9E089605}"/>
              </a:ext>
            </a:extLst>
          </p:cNvPr>
          <p:cNvSpPr txBox="1"/>
          <p:nvPr/>
        </p:nvSpPr>
        <p:spPr>
          <a:xfrm>
            <a:off x="539552" y="2852936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主要贡献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、提出了数据驱动的协作任务分配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(DCTA)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机制，在多个边缘任务之间最大化应用程序的总体决策性能。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、与其他各种评估各种不同的任务分配方法，做了对比分析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、我们还在真实的工业操作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AIOps)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场景下进行了一个新的综合案例研究，在这个场景中，由于边缘设备上的数据稀缺，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MTL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是必要的。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3D4E83-CBA5-4551-B500-972E9E089605}"/>
              </a:ext>
            </a:extLst>
          </p:cNvPr>
          <p:cNvSpPr txBox="1"/>
          <p:nvPr/>
        </p:nvSpPr>
        <p:spPr>
          <a:xfrm>
            <a:off x="683568" y="5252738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跟原有的强化学习不同，因为实际环境在不断变化，建立历史环境数据集。然后在训练前先对比当前环境与历史环境集，用</a:t>
            </a:r>
            <a:r>
              <a:rPr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kNN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找到一个与当前环境最相似的历史环境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1A1B54-D88D-46CB-868B-4A11FA3C6A57}"/>
              </a:ext>
            </a:extLst>
          </p:cNvPr>
          <p:cNvSpPr txBox="1"/>
          <p:nvPr/>
        </p:nvSpPr>
        <p:spPr>
          <a:xfrm>
            <a:off x="755576" y="1417129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Reinforcement Learning (CRL)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A2258C-BA60-429C-903C-74F4B176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46744"/>
            <a:ext cx="6071592" cy="27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3D4E83-CBA5-4551-B500-972E9E089605}"/>
              </a:ext>
            </a:extLst>
          </p:cNvPr>
          <p:cNvSpPr txBox="1"/>
          <p:nvPr/>
        </p:nvSpPr>
        <p:spPr>
          <a:xfrm>
            <a:off x="611560" y="5148483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为了进一步避免环境变化带来的影响，利用运行时数据来调整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CRL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模型的决策。</a:t>
            </a:r>
            <a:endParaRPr lang="en-US" altLang="zh-CN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2E3033"/>
                </a:solidFill>
              </a:rPr>
              <a:t>由此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提出了合作学习模型，包含两个部分：</a:t>
            </a:r>
            <a:endParaRPr lang="en-US" altLang="zh-CN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CRL</a:t>
            </a:r>
            <a:r>
              <a:rPr lang="zh-CN" altLang="en-US" sz="1600" dirty="0">
                <a:solidFill>
                  <a:srgbClr val="2E3033"/>
                </a:solidFill>
              </a:rPr>
              <a:t>，拥有大量的环境定义数据</a:t>
            </a:r>
            <a:endParaRPr lang="en-US" altLang="zh-CN" sz="1600" dirty="0">
              <a:solidFill>
                <a:srgbClr val="2E3033"/>
              </a:solidFill>
            </a:endParaRPr>
          </a:p>
          <a:p>
            <a:r>
              <a:rPr lang="en-US" altLang="zh-CN" sz="1600" dirty="0">
                <a:solidFill>
                  <a:srgbClr val="2E30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2E30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rgbClr val="2E30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SVM</a:t>
            </a:r>
            <a:r>
              <a:rPr lang="zh-CN" altLang="en-US" sz="1600" dirty="0">
                <a:solidFill>
                  <a:srgbClr val="2E30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，只拥有少量的真实数据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1A1B54-D88D-46CB-868B-4A11FA3C6A57}"/>
              </a:ext>
            </a:extLst>
          </p:cNvPr>
          <p:cNvSpPr txBox="1"/>
          <p:nvPr/>
        </p:nvSpPr>
        <p:spPr>
          <a:xfrm>
            <a:off x="755576" y="1417129"/>
            <a:ext cx="415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231F20"/>
                </a:solidFill>
                <a:latin typeface="AdvP6EC5"/>
              </a:rPr>
              <a:t>Cooperative Learning Model Based on CRL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0187C2-210E-46A4-BBB6-9CE749C3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93" y="1987969"/>
            <a:ext cx="5765141" cy="21602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D3A1A8-F20F-41A2-BAF9-E4F2B73B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88" y="4314970"/>
            <a:ext cx="4019550" cy="333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01B429-899E-4513-9097-0CC7CCFDC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475" y="4742902"/>
            <a:ext cx="24669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3D4E83-CBA5-4551-B500-972E9E089605}"/>
              </a:ext>
            </a:extLst>
          </p:cNvPr>
          <p:cNvSpPr txBox="1"/>
          <p:nvPr/>
        </p:nvSpPr>
        <p:spPr>
          <a:xfrm>
            <a:off x="596752" y="2492896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kern="100" dirty="0">
                <a:solidFill>
                  <a:srgbClr val="2E3033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使用</a:t>
            </a:r>
            <a:r>
              <a:rPr lang="zh-CN" altLang="zh-CN" sz="1600" kern="100" dirty="0">
                <a:solidFill>
                  <a:srgbClr val="2E3033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真实建筑运行数据集，包含了一个大城市中三个高层商业建筑四年运行数据，由一家主要建筑服务提供商收集。</a:t>
            </a:r>
            <a:endParaRPr lang="zh-CN" altLang="zh-CN" sz="16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Baselines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600" kern="10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随机分配，随机分配任务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600" kern="10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分布式机器学习</a:t>
            </a:r>
            <a:r>
              <a:rPr lang="en-US" altLang="zh-CN" sz="1600" kern="10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(DML)</a:t>
            </a:r>
            <a:r>
              <a:rPr lang="zh-CN" altLang="zh-CN" sz="1600" kern="10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将任务分配给多个节点，例如，将训练分配给边缘设备或云。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CRL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，不做调整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数据驱动的合作任务分配</a:t>
            </a:r>
            <a:r>
              <a:rPr lang="en-US" altLang="zh-CN" sz="1600" kern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(DCTA)</a:t>
            </a:r>
            <a:r>
              <a:rPr lang="zh-CN" altLang="zh-CN" sz="1600" kern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，用</a:t>
            </a:r>
            <a:r>
              <a:rPr lang="en-US" altLang="zh-CN" sz="1600" kern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SVM</a:t>
            </a:r>
            <a:r>
              <a:rPr lang="zh-CN" altLang="zh-CN" sz="1600" kern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来调整</a:t>
            </a:r>
            <a:r>
              <a:rPr lang="en-US" altLang="zh-CN" sz="1600" kern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CRL</a:t>
            </a:r>
            <a:r>
              <a:rPr lang="zh-CN" altLang="zh-CN" sz="1600" kern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模型的决策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6D6FAD-4372-4B15-8181-FA3363F46781}"/>
              </a:ext>
            </a:extLst>
          </p:cNvPr>
          <p:cNvSpPr txBox="1"/>
          <p:nvPr/>
        </p:nvSpPr>
        <p:spPr>
          <a:xfrm>
            <a:off x="628283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i="0" u="none" strike="noStrike" baseline="0" dirty="0">
                <a:solidFill>
                  <a:srgbClr val="231F20"/>
                </a:solidFill>
                <a:latin typeface="AdvP6EC5"/>
              </a:rPr>
              <a:t>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14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0FA173-0822-42CC-9C7F-1DEC4B69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47800"/>
            <a:ext cx="3314700" cy="1981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7C3CD8-2E43-4EBC-B5F2-91364CB7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14" y="1543430"/>
            <a:ext cx="3295650" cy="1885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2D54FC-C2F9-4708-978A-AFB6547D1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32" y="3907322"/>
            <a:ext cx="3400425" cy="19335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A571B0-4529-4A19-9F37-236D64D03141}"/>
              </a:ext>
            </a:extLst>
          </p:cNvPr>
          <p:cNvSpPr txBox="1"/>
          <p:nvPr/>
        </p:nvSpPr>
        <p:spPr>
          <a:xfrm>
            <a:off x="175456" y="3569837"/>
            <a:ext cx="40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kern="100" dirty="0">
                <a:solidFill>
                  <a:srgbClr val="2E3033"/>
                </a:solidFill>
                <a:latin typeface="+mn-ea"/>
                <a:ea typeface="+mn-ea"/>
                <a:cs typeface="Arial" panose="020B0604020202020204" pitchFamily="34" charset="0"/>
              </a:rPr>
              <a:t>当处理器数量不同时，任务分配系统的处理时间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C6DBF-AC35-4349-A741-F4C8FCAC40CF}"/>
              </a:ext>
            </a:extLst>
          </p:cNvPr>
          <p:cNvSpPr txBox="1"/>
          <p:nvPr/>
        </p:nvSpPr>
        <p:spPr>
          <a:xfrm>
            <a:off x="4205945" y="3569837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kern="100" dirty="0">
                <a:solidFill>
                  <a:srgbClr val="2E3033"/>
                </a:solidFill>
                <a:latin typeface="+mn-ea"/>
                <a:ea typeface="+mn-ea"/>
                <a:cs typeface="Arial" panose="020B0604020202020204" pitchFamily="34" charset="0"/>
              </a:rPr>
              <a:t>输入数据量大小不同时，任务分配系统的处理时间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CFE4E6-C0F9-4E4F-AFB1-F367F93EBE77}"/>
              </a:ext>
            </a:extLst>
          </p:cNvPr>
          <p:cNvSpPr txBox="1"/>
          <p:nvPr/>
        </p:nvSpPr>
        <p:spPr>
          <a:xfrm>
            <a:off x="2300147" y="5870605"/>
            <a:ext cx="381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kern="100" dirty="0">
                <a:solidFill>
                  <a:srgbClr val="2E3033"/>
                </a:solidFill>
                <a:latin typeface="+mn-ea"/>
                <a:ea typeface="+mn-ea"/>
                <a:cs typeface="Arial" panose="020B0604020202020204" pitchFamily="34" charset="0"/>
              </a:rPr>
              <a:t>在不同带宽限制下，任务分配系统的处理时间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399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519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AdvP6EC5</vt:lpstr>
      <vt:lpstr>宋体</vt:lpstr>
      <vt:lpstr>微软雅黑</vt:lpstr>
      <vt:lpstr>Arial</vt:lpstr>
      <vt:lpstr>Times New Roman</vt:lpstr>
      <vt:lpstr>默认设计模板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Wenyan Liu</cp:lastModifiedBy>
  <cp:revision>33</cp:revision>
  <dcterms:created xsi:type="dcterms:W3CDTF">2011-05-26T05:02:41Z</dcterms:created>
  <dcterms:modified xsi:type="dcterms:W3CDTF">2021-09-17T02:41:36Z</dcterms:modified>
</cp:coreProperties>
</file>