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15"/>
  </p:notesMasterIdLst>
  <p:sldIdLst>
    <p:sldId id="256" r:id="rId3"/>
    <p:sldId id="283" r:id="rId4"/>
    <p:sldId id="273" r:id="rId5"/>
    <p:sldId id="275" r:id="rId6"/>
    <p:sldId id="276" r:id="rId7"/>
    <p:sldId id="277" r:id="rId8"/>
    <p:sldId id="278" r:id="rId9"/>
    <p:sldId id="279" r:id="rId10"/>
    <p:sldId id="281" r:id="rId11"/>
    <p:sldId id="280" r:id="rId12"/>
    <p:sldId id="282" r:id="rId13"/>
    <p:sldId id="258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39" autoAdjust="0"/>
  </p:normalViewPr>
  <p:slideViewPr>
    <p:cSldViewPr>
      <p:cViewPr varScale="1">
        <p:scale>
          <a:sx n="100" d="100"/>
          <a:sy n="100" d="100"/>
        </p:scale>
        <p:origin x="19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6E0F5-DB98-4CA0-8A8D-EC91E61F6E7A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9C6DF-D658-4F31-8505-A2483F342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576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Lall</a:t>
            </a:r>
            <a:r>
              <a:rPr lang="zh-CN" altLang="en-US" dirty="0"/>
              <a:t>为总训练时长，</a:t>
            </a:r>
            <a:r>
              <a:rPr lang="en-US" altLang="zh-CN" dirty="0" err="1"/>
              <a:t>Ltier_i</a:t>
            </a:r>
            <a:r>
              <a:rPr lang="zh-CN" altLang="en-US" dirty="0"/>
              <a:t>为第</a:t>
            </a:r>
            <a:r>
              <a:rPr lang="en-US" altLang="zh-CN" dirty="0" err="1"/>
              <a:t>tier_i</a:t>
            </a:r>
            <a:r>
              <a:rPr lang="zh-CN" altLang="en-US" dirty="0"/>
              <a:t>的响应延迟，</a:t>
            </a:r>
            <a:r>
              <a:rPr lang="en-US" altLang="zh-CN" dirty="0"/>
              <a:t>Pi</a:t>
            </a:r>
            <a:r>
              <a:rPr lang="zh-CN" altLang="en-US" dirty="0"/>
              <a:t>为其被选中的概率，</a:t>
            </a:r>
            <a:r>
              <a:rPr lang="en-US" altLang="zh-CN" dirty="0"/>
              <a:t>R</a:t>
            </a:r>
            <a:r>
              <a:rPr lang="zh-CN" altLang="en-US" dirty="0"/>
              <a:t>为轮次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9C6DF-D658-4F31-8505-A2483F34235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0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FEMNIST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自身带有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性质的数据集，含有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9C6DF-D658-4F31-8505-A2483F3423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19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9C6DF-D658-4F31-8505-A2483F34235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8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9C6DF-D658-4F31-8505-A2483F34235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65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9C6DF-D658-4F31-8505-A2483F34235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379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9C6DF-D658-4F31-8505-A2483F34235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6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618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80943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30839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8428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86885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9268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89018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32932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36761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491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914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887198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0706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47140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2230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998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3353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066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257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83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615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56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>
            <a:extLst>
              <a:ext uri="{FF2B5EF4-FFF2-40B4-BE49-F238E27FC236}">
                <a16:creationId xmlns:a16="http://schemas.microsoft.com/office/drawing/2014/main" id="{1869DB11-689B-4C3F-BA01-8FD611DB33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DFC37929-4209-4F53-8801-AEC335516E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B5437D-EFBB-4068-B0FF-425A9733FE50}"/>
              </a:ext>
            </a:extLst>
          </p:cNvPr>
          <p:cNvSpPr txBox="1"/>
          <p:nvPr/>
        </p:nvSpPr>
        <p:spPr>
          <a:xfrm>
            <a:off x="4133418" y="45811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郑海坤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49039D-73AC-437F-B43A-ABB754BCF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7027"/>
            <a:ext cx="9144000" cy="16839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7688BF8-1F51-4A1F-BF10-CC60067B5AC9}"/>
              </a:ext>
            </a:extLst>
          </p:cNvPr>
          <p:cNvSpPr txBox="1"/>
          <p:nvPr/>
        </p:nvSpPr>
        <p:spPr>
          <a:xfrm>
            <a:off x="3786188" y="2996952"/>
            <a:ext cx="457137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因为按照速度分层的做法来选取客户端，可以明显缩短训练时间；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但可以看出，由于部分客户端参与训练的机会少了，导致精度虽差异不大，但仍有所下降，尤其是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fast3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中抛弃了最慢的那一组数据后，精度下降最为明显。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9F7C4E-89EF-4528-8E28-7BE7DE3DC75C}"/>
              </a:ext>
            </a:extLst>
          </p:cNvPr>
          <p:cNvSpPr txBox="1"/>
          <p:nvPr/>
        </p:nvSpPr>
        <p:spPr>
          <a:xfrm>
            <a:off x="3203848" y="1268760"/>
            <a:ext cx="20882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资源异构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数据异构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A8DABA-BB55-4AC1-9634-79406E264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014502"/>
            <a:ext cx="3678684" cy="42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8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7688BF8-1F51-4A1F-BF10-CC60067B5AC9}"/>
              </a:ext>
            </a:extLst>
          </p:cNvPr>
          <p:cNvSpPr txBox="1"/>
          <p:nvPr/>
        </p:nvSpPr>
        <p:spPr>
          <a:xfrm>
            <a:off x="683568" y="4797152"/>
            <a:ext cx="72227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Amount: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数据量异构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Class: non-IID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Combine: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数据异构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在训练相同轮次后，跟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和静态调度里表现较好的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相比较，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TiFL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的训练速度占据优势，同时精度也有所提升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9F7C4E-89EF-4528-8E28-7BE7DE3DC75C}"/>
              </a:ext>
            </a:extLst>
          </p:cNvPr>
          <p:cNvSpPr txBox="1"/>
          <p:nvPr/>
        </p:nvSpPr>
        <p:spPr>
          <a:xfrm>
            <a:off x="3419872" y="1268760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TiFL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10DB3E-A564-44CB-943D-52472E181B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152"/>
          <a:stretch/>
        </p:blipFill>
        <p:spPr>
          <a:xfrm>
            <a:off x="1547664" y="1876715"/>
            <a:ext cx="5038680" cy="236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4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6CF9C8-01E5-47F4-97E6-3F523CDCE732}"/>
              </a:ext>
            </a:extLst>
          </p:cNvPr>
          <p:cNvSpPr txBox="1"/>
          <p:nvPr/>
        </p:nvSpPr>
        <p:spPr>
          <a:xfrm>
            <a:off x="3996361" y="3167390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D13F85C6-B2EB-47CB-ADCE-50D35129BE1C}"/>
              </a:ext>
            </a:extLst>
          </p:cNvPr>
          <p:cNvSpPr txBox="1"/>
          <p:nvPr/>
        </p:nvSpPr>
        <p:spPr>
          <a:xfrm>
            <a:off x="373846" y="1980754"/>
            <a:ext cx="2037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HPDC 2020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BCAED1-79D6-41EA-AF2B-934004BBE72A}"/>
              </a:ext>
            </a:extLst>
          </p:cNvPr>
          <p:cNvSpPr txBox="1"/>
          <p:nvPr/>
        </p:nvSpPr>
        <p:spPr>
          <a:xfrm>
            <a:off x="373846" y="2996952"/>
            <a:ext cx="75596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核心思想：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按照客户端的运行速度，把它们划分成若干个层级，每轮只从某个层级中抽取客户端参加训练，每个层级根据系统情况，被选中的概率不同，并自适应的实时调整。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达到了加速训练，并保持精度的目的。</a:t>
            </a:r>
          </a:p>
        </p:txBody>
      </p:sp>
    </p:spTree>
    <p:extLst>
      <p:ext uri="{BB962C8B-B14F-4D97-AF65-F5344CB8AC3E}">
        <p14:creationId xmlns:p14="http://schemas.microsoft.com/office/powerpoint/2010/main" val="304263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1A59063-D96B-493F-A2FF-DA18890FB905}"/>
                  </a:ext>
                </a:extLst>
              </p:cNvPr>
              <p:cNvSpPr txBox="1"/>
              <p:nvPr/>
            </p:nvSpPr>
            <p:spPr>
              <a:xfrm>
                <a:off x="373846" y="1980754"/>
                <a:ext cx="73448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传统同步聚合模式下，当系统存在资源异构时，会带来短板效应，最慢的节点的延迟决定了整体的延迟，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1600" dirty="0"/>
                  <a:t>节点延迟，系统延迟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1600" dirty="0"/>
                  <a:t>为：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1A59063-D96B-493F-A2FF-DA18890FB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46" y="1980754"/>
                <a:ext cx="7344816" cy="584775"/>
              </a:xfrm>
              <a:prstGeom prst="rect">
                <a:avLst/>
              </a:prstGeom>
              <a:blipFill>
                <a:blip r:embed="rId2"/>
                <a:stretch>
                  <a:fillRect l="-415" t="-3125" b="-1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99D2D9C6-314A-42FD-9B15-733D073E3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094" y="2565529"/>
            <a:ext cx="2514600" cy="4762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4B10CEE-8972-4653-A491-B018DE097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094" y="3308571"/>
            <a:ext cx="2876550" cy="11525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FC53CF3-4934-4922-BCC2-C4BCDC0F0D39}"/>
              </a:ext>
            </a:extLst>
          </p:cNvPr>
          <p:cNvSpPr txBox="1"/>
          <p:nvPr/>
        </p:nvSpPr>
        <p:spPr>
          <a:xfrm>
            <a:off x="373846" y="3050291"/>
            <a:ext cx="3096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选中最慢级别节点的可能性为：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E7E0E8D-839F-40FC-8DA8-C91B7E7892A4}"/>
                  </a:ext>
                </a:extLst>
              </p:cNvPr>
              <p:cNvSpPr txBox="1"/>
              <p:nvPr/>
            </p:nvSpPr>
            <p:spPr>
              <a:xfrm>
                <a:off x="373846" y="4558611"/>
                <a:ext cx="48965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当节点数量足够大时，所选取的子集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1600" dirty="0"/>
                  <a:t>会很大，这时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E7E0E8D-839F-40FC-8DA8-C91B7E789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46" y="4558611"/>
                <a:ext cx="4896544" cy="338554"/>
              </a:xfrm>
              <a:prstGeom prst="rect">
                <a:avLst/>
              </a:prstGeom>
              <a:blipFill>
                <a:blip r:embed="rId5"/>
                <a:stretch>
                  <a:fillRect l="-622" t="-7273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4BE22E65-68F9-4A38-B301-8CE3F50204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458" t="49983" r="20986"/>
          <a:stretch/>
        </p:blipFill>
        <p:spPr>
          <a:xfrm>
            <a:off x="5090119" y="4431145"/>
            <a:ext cx="1224136" cy="5764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3F728D6-DD10-4265-9450-85C23BDEC334}"/>
                  </a:ext>
                </a:extLst>
              </p:cNvPr>
              <p:cNvSpPr txBox="1"/>
              <p:nvPr/>
            </p:nvSpPr>
            <p:spPr>
              <a:xfrm>
                <a:off x="6206494" y="4558611"/>
                <a:ext cx="205976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将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600" dirty="0"/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3F728D6-DD10-4265-9450-85C23BDEC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494" y="4558611"/>
                <a:ext cx="2059768" cy="338554"/>
              </a:xfrm>
              <a:prstGeom prst="rect">
                <a:avLst/>
              </a:prstGeom>
              <a:blipFill>
                <a:blip r:embed="rId6"/>
                <a:stretch>
                  <a:fillRect l="-1479" t="-7273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6688690-F42B-446A-83FE-F037088EE85A}"/>
              </a:ext>
            </a:extLst>
          </p:cNvPr>
          <p:cNvSpPr txBox="1"/>
          <p:nvPr/>
        </p:nvSpPr>
        <p:spPr>
          <a:xfrm>
            <a:off x="395536" y="5085184"/>
            <a:ext cx="6747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即最慢的那些节点必将会被选中，从而导致整体延迟方面的性能很差</a:t>
            </a:r>
          </a:p>
        </p:txBody>
      </p:sp>
    </p:spTree>
    <p:extLst>
      <p:ext uri="{BB962C8B-B14F-4D97-AF65-F5344CB8AC3E}">
        <p14:creationId xmlns:p14="http://schemas.microsoft.com/office/powerpoint/2010/main" val="26330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A03D28-2D82-4AFC-9A57-66123701C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7172"/>
            <a:ext cx="2628900" cy="27336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1859DC9-E3B3-4DF1-A935-BC5729F1336B}"/>
              </a:ext>
            </a:extLst>
          </p:cNvPr>
          <p:cNvSpPr txBox="1"/>
          <p:nvPr/>
        </p:nvSpPr>
        <p:spPr>
          <a:xfrm>
            <a:off x="3436293" y="1556792"/>
            <a:ext cx="46085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计算能力不同时，以及所拥有数据量大小不同时，在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上训练一轮所消耗的时间差异明显，大致呈线性的关系。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注意纵坐标轴是指数增加。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A0BB7F-59AC-49B6-BF4F-F77BC4F38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212976"/>
            <a:ext cx="2752725" cy="2781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01A4EC-C67A-480F-A6A2-695ABEF4D0AE}"/>
              </a:ext>
            </a:extLst>
          </p:cNvPr>
          <p:cNvSpPr txBox="1"/>
          <p:nvPr/>
        </p:nvSpPr>
        <p:spPr>
          <a:xfrm>
            <a:off x="395536" y="4509120"/>
            <a:ext cx="46085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给每个节点同样的硬件资源，但它们所拥有的标签数少于总标签数来模拟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non-IID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的情况，精度下降很多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EDF7FA8-1195-4B99-B1C9-3998767EA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6" y="1916832"/>
            <a:ext cx="3957691" cy="34563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F7330BC-2513-4657-B506-EBAF9E7C227F}"/>
              </a:ext>
            </a:extLst>
          </p:cNvPr>
          <p:cNvSpPr txBox="1"/>
          <p:nvPr/>
        </p:nvSpPr>
        <p:spPr>
          <a:xfrm>
            <a:off x="3955031" y="2019618"/>
            <a:ext cx="17163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分层模型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E9CC1B8-17C7-42C0-B826-A34734296110}"/>
                  </a:ext>
                </a:extLst>
              </p:cNvPr>
              <p:cNvSpPr txBox="1"/>
              <p:nvPr/>
            </p:nvSpPr>
            <p:spPr>
              <a:xfrm>
                <a:off x="3952079" y="2567806"/>
                <a:ext cx="4104456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、客户端划分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Tier</a:t>
                </a:r>
              </a:p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给每个客户端以相同大小的任务量，设置一个时间参数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时间内完成的为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Tier1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，在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时间内完成的为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Tier2···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，共</a:t>
                </a:r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层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E9CC1B8-17C7-42C0-B826-A34734296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79" y="2567806"/>
                <a:ext cx="4104456" cy="1077218"/>
              </a:xfrm>
              <a:prstGeom prst="rect">
                <a:avLst/>
              </a:prstGeom>
              <a:blipFill>
                <a:blip r:embed="rId4"/>
                <a:stretch>
                  <a:fillRect l="-742" t="-2260"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70613CC7-3610-4E69-86FC-BD2B129F6064}"/>
              </a:ext>
            </a:extLst>
          </p:cNvPr>
          <p:cNvSpPr txBox="1"/>
          <p:nvPr/>
        </p:nvSpPr>
        <p:spPr>
          <a:xfrm>
            <a:off x="3952079" y="3725739"/>
            <a:ext cx="4104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选择算法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根据系统条件的变化自适应地调整在训练轮中某一层被选中的概率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B0A3AE0-8BF3-44E9-9C3C-1E977B149040}"/>
              </a:ext>
            </a:extLst>
          </p:cNvPr>
          <p:cNvSpPr txBox="1"/>
          <p:nvPr/>
        </p:nvSpPr>
        <p:spPr>
          <a:xfrm>
            <a:off x="3984632" y="4637451"/>
            <a:ext cx="41044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、训练时间估计公式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FB151CD-E861-4980-96DE-CF4C4D781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947" y="4964346"/>
            <a:ext cx="24288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8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F7330BC-2513-4657-B506-EBAF9E7C227F}"/>
              </a:ext>
            </a:extLst>
          </p:cNvPr>
          <p:cNvSpPr txBox="1"/>
          <p:nvPr/>
        </p:nvSpPr>
        <p:spPr>
          <a:xfrm>
            <a:off x="4115940" y="1755216"/>
            <a:ext cx="21122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自适应选择算法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C9C99DA-2F13-4592-B08D-FF0F66372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3851920" cy="5508182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05E2D33-D40B-4E75-8884-AC58E8ED67F7}"/>
              </a:ext>
            </a:extLst>
          </p:cNvPr>
          <p:cNvCxnSpPr/>
          <p:nvPr/>
        </p:nvCxnSpPr>
        <p:spPr>
          <a:xfrm>
            <a:off x="1403648" y="3068960"/>
            <a:ext cx="8640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FAFA0C8-5915-44CB-B3F9-BD771594FCDD}"/>
              </a:ext>
            </a:extLst>
          </p:cNvPr>
          <p:cNvSpPr txBox="1"/>
          <p:nvPr/>
        </p:nvSpPr>
        <p:spPr>
          <a:xfrm>
            <a:off x="4140324" y="3154121"/>
            <a:ext cx="3600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、每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轮更新所有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的被选中概率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D4477F-14E6-4CC8-B5FC-8416493A09E6}"/>
              </a:ext>
            </a:extLst>
          </p:cNvPr>
          <p:cNvSpPr txBox="1"/>
          <p:nvPr/>
        </p:nvSpPr>
        <p:spPr>
          <a:xfrm>
            <a:off x="4139952" y="3730463"/>
            <a:ext cx="41044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、给每个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设置最大选中次数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，防止整体模型向概率大的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倾斜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5BA20F-539C-4C12-B0A0-6748BEC9050C}"/>
                  </a:ext>
                </a:extLst>
              </p:cNvPr>
              <p:cNvSpPr txBox="1"/>
              <p:nvPr/>
            </p:nvSpPr>
            <p:spPr>
              <a:xfrm>
                <a:off x="4115941" y="2331558"/>
                <a:ext cx="41044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、每轮选中一个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Tier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，从该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Tier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中选出所需的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个客户端做训练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5BA20F-539C-4C12-B0A0-6748BEC90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941" y="2331558"/>
                <a:ext cx="4104456" cy="584775"/>
              </a:xfrm>
              <a:prstGeom prst="rect">
                <a:avLst/>
              </a:prstGeom>
              <a:blipFill>
                <a:blip r:embed="rId3"/>
                <a:stretch>
                  <a:fillRect l="-743" t="-4167" b="-1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F26644E5-B7C4-4FEE-8C48-90AB70BBDE96}"/>
              </a:ext>
            </a:extLst>
          </p:cNvPr>
          <p:cNvSpPr txBox="1"/>
          <p:nvPr/>
        </p:nvSpPr>
        <p:spPr>
          <a:xfrm>
            <a:off x="4139952" y="4544593"/>
            <a:ext cx="41044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、如果本轮参与训练的层的精度反而不如上一轮了，直观上理解上是目前概率大的几层已经对全局模型带来倾斜偏差了，意味着需要调高其它层被选中的概率。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但没给出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ChangeProbs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函数的具体实现方法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62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F7330BC-2513-4657-B506-EBAF9E7C227F}"/>
              </a:ext>
            </a:extLst>
          </p:cNvPr>
          <p:cNvSpPr txBox="1"/>
          <p:nvPr/>
        </p:nvSpPr>
        <p:spPr>
          <a:xfrm>
            <a:off x="323528" y="1484784"/>
            <a:ext cx="1716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AFA0C8-5915-44CB-B3F9-BD771594FCDD}"/>
              </a:ext>
            </a:extLst>
          </p:cNvPr>
          <p:cNvSpPr txBox="1"/>
          <p:nvPr/>
        </p:nvSpPr>
        <p:spPr>
          <a:xfrm>
            <a:off x="302555" y="2775532"/>
            <a:ext cx="3790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MNIST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CIFAR10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Fashion-MNIST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FEMNIST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D4477F-14E6-4CC8-B5FC-8416493A09E6}"/>
              </a:ext>
            </a:extLst>
          </p:cNvPr>
          <p:cNvSpPr txBox="1"/>
          <p:nvPr/>
        </p:nvSpPr>
        <p:spPr>
          <a:xfrm>
            <a:off x="334566" y="3523182"/>
            <a:ext cx="8149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MNIST &amp; Fashion-MNIST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rounds,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配置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CPU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1CPU, 0.75CPU,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0.5CPU, 0.25CPU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5BA20F-539C-4C12-B0A0-6748BEC9050C}"/>
              </a:ext>
            </a:extLst>
          </p:cNvPr>
          <p:cNvSpPr txBox="1"/>
          <p:nvPr/>
        </p:nvSpPr>
        <p:spPr>
          <a:xfrm>
            <a:off x="308695" y="2165269"/>
            <a:ext cx="28231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个客户端，每轮抽取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个，分为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2C28E8-87AE-4D9E-BC5B-E66AC4298BDA}"/>
              </a:ext>
            </a:extLst>
          </p:cNvPr>
          <p:cNvSpPr txBox="1"/>
          <p:nvPr/>
        </p:nvSpPr>
        <p:spPr>
          <a:xfrm>
            <a:off x="349449" y="4159779"/>
            <a:ext cx="7516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CIFAR10 &amp; FEMNIST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rounds &amp; 2000 rounds,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配置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CPU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2CPU, CPU,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0.5CPU, 0.1CPU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A705A1-A245-45B9-869D-72CCA1947584}"/>
              </a:ext>
            </a:extLst>
          </p:cNvPr>
          <p:cNvSpPr txBox="1"/>
          <p:nvPr/>
        </p:nvSpPr>
        <p:spPr>
          <a:xfrm>
            <a:off x="334567" y="4869160"/>
            <a:ext cx="510153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：从全部的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个客户端中随机选出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：只从最快的那一批客户端中选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：优先选择最快的层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：各个层被选中的概率相同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：只从最慢的那一批客户端中选，观察可提升空间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TiFL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：采用自适应调整各个层被选中的概率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301A59-66CB-45A4-9772-FFB94DFB5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980728"/>
            <a:ext cx="5220072" cy="2671967"/>
          </a:xfrm>
          <a:prstGeom prst="rect">
            <a:avLst/>
          </a:prstGeom>
        </p:spPr>
      </p:pic>
      <p:sp>
        <p:nvSpPr>
          <p:cNvPr id="5" name="右大括号 4">
            <a:extLst>
              <a:ext uri="{FF2B5EF4-FFF2-40B4-BE49-F238E27FC236}">
                <a16:creationId xmlns:a16="http://schemas.microsoft.com/office/drawing/2014/main" id="{3A4CB68D-5AE1-4E0B-AC26-0909049D3988}"/>
              </a:ext>
            </a:extLst>
          </p:cNvPr>
          <p:cNvSpPr/>
          <p:nvPr/>
        </p:nvSpPr>
        <p:spPr>
          <a:xfrm>
            <a:off x="5395319" y="5505757"/>
            <a:ext cx="225919" cy="82871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755D04-3A0C-43F3-8C41-DBC8F7EB3280}"/>
              </a:ext>
            </a:extLst>
          </p:cNvPr>
          <p:cNvSpPr txBox="1"/>
          <p:nvPr/>
        </p:nvSpPr>
        <p:spPr>
          <a:xfrm>
            <a:off x="5644455" y="5750837"/>
            <a:ext cx="14478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静态调度策略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44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7DA705A1-A245-45B9-869D-72CCA1947584}"/>
              </a:ext>
            </a:extLst>
          </p:cNvPr>
          <p:cNvSpPr txBox="1"/>
          <p:nvPr/>
        </p:nvSpPr>
        <p:spPr>
          <a:xfrm>
            <a:off x="539552" y="4293096"/>
            <a:ext cx="56886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先验证了一下之前所提到的训练时间估算公式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的准确性。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为误差。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A2F756-10F4-495A-BCCB-960C1C654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043788"/>
            <a:ext cx="4032448" cy="17114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60DBCD-96E6-4EAF-A548-DCD0E3C07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4149080"/>
            <a:ext cx="24288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6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7DA705A1-A245-45B9-869D-72CCA1947584}"/>
              </a:ext>
            </a:extLst>
          </p:cNvPr>
          <p:cNvSpPr txBox="1"/>
          <p:nvPr/>
        </p:nvSpPr>
        <p:spPr>
          <a:xfrm>
            <a:off x="4228347" y="2015380"/>
            <a:ext cx="36724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：训练相同轮数上时间的差距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除了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以外，其他分配方式都要快于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ACDCE3-F0BF-4CD2-9813-90E15CC29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96" y="1553017"/>
            <a:ext cx="3971351" cy="20162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995C8B2-D331-4267-A77F-04DDFEF11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16" y="2863586"/>
            <a:ext cx="3900976" cy="38884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ED0B913-91FA-4EF4-8783-1E587164A574}"/>
              </a:ext>
            </a:extLst>
          </p:cNvPr>
          <p:cNvSpPr txBox="1"/>
          <p:nvPr/>
        </p:nvSpPr>
        <p:spPr>
          <a:xfrm>
            <a:off x="410121" y="3920006"/>
            <a:ext cx="39713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：相同轮数上精度的差距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可看出资源异构不会带来精度明显差异；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数据异构时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分配方式的精度与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相似。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688BF8-1F51-4A1F-BF10-CC60067B5AC9}"/>
              </a:ext>
            </a:extLst>
          </p:cNvPr>
          <p:cNvSpPr txBox="1"/>
          <p:nvPr/>
        </p:nvSpPr>
        <p:spPr>
          <a:xfrm>
            <a:off x="417332" y="5304983"/>
            <a:ext cx="36724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：相同时间上精度的差距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资源异构时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因为多算了很多轮次，精度会高；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数据异构时，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的分配方式从速度和精度上都要好于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9F7C4E-89EF-4528-8E28-7BE7DE3DC75C}"/>
              </a:ext>
            </a:extLst>
          </p:cNvPr>
          <p:cNvSpPr txBox="1"/>
          <p:nvPr/>
        </p:nvSpPr>
        <p:spPr>
          <a:xfrm>
            <a:off x="2375756" y="1166384"/>
            <a:ext cx="43924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CIFAR10  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左侧为资源异构、右侧为数据异构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1408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855</Words>
  <Application>Microsoft Office PowerPoint</Application>
  <PresentationFormat>全屏显示(4:3)</PresentationFormat>
  <Paragraphs>70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微软雅黑</vt:lpstr>
      <vt:lpstr>Arial</vt:lpstr>
      <vt:lpstr>Cambria Math</vt:lpstr>
      <vt:lpstr>Times New Roman</vt:lpstr>
      <vt:lpstr>默认设计模板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 Jin</dc:creator>
  <cp:lastModifiedBy>new</cp:lastModifiedBy>
  <cp:revision>68</cp:revision>
  <dcterms:created xsi:type="dcterms:W3CDTF">2011-05-26T05:02:41Z</dcterms:created>
  <dcterms:modified xsi:type="dcterms:W3CDTF">2021-01-05T03:01:27Z</dcterms:modified>
</cp:coreProperties>
</file>