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8"/>
  </p:notesMasterIdLst>
  <p:sldIdLst>
    <p:sldId id="323" r:id="rId3"/>
    <p:sldId id="320" r:id="rId4"/>
    <p:sldId id="336" r:id="rId5"/>
    <p:sldId id="337" r:id="rId6"/>
    <p:sldId id="326" r:id="rId7"/>
    <p:sldId id="293" r:id="rId8"/>
    <p:sldId id="338" r:id="rId9"/>
    <p:sldId id="317" r:id="rId10"/>
    <p:sldId id="327" r:id="rId11"/>
    <p:sldId id="339" r:id="rId12"/>
    <p:sldId id="340" r:id="rId13"/>
    <p:sldId id="341" r:id="rId14"/>
    <p:sldId id="342" r:id="rId15"/>
    <p:sldId id="343" r:id="rId16"/>
    <p:sldId id="32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848"/>
    <a:srgbClr val="414A59"/>
    <a:srgbClr val="FB6362"/>
    <a:srgbClr val="B64645"/>
    <a:srgbClr val="3C6CDE"/>
    <a:srgbClr val="6BB5F4"/>
    <a:srgbClr val="59CBC7"/>
    <a:srgbClr val="349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78522" autoAdjust="0"/>
  </p:normalViewPr>
  <p:slideViewPr>
    <p:cSldViewPr snapToGrid="0" showGuides="1">
      <p:cViewPr>
        <p:scale>
          <a:sx n="100" d="100"/>
          <a:sy n="100" d="100"/>
        </p:scale>
        <p:origin x="828" y="72"/>
      </p:cViewPr>
      <p:guideLst>
        <p:guide orient="horz" pos="217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265B4-CD0D-4543-8E9E-6FB20443F5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7B04E-F35F-411E-907F-A64B4026C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0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28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可以看到，当收到的梯度增加时，</a:t>
            </a:r>
            <a:r>
              <a:rPr lang="en-US" altLang="zh-CN" dirty="0" err="1"/>
              <a:t>FedAsync</a:t>
            </a:r>
            <a:r>
              <a:rPr lang="zh-CN" altLang="en-US" dirty="0"/>
              <a:t>是如何收敛的。</a:t>
            </a:r>
            <a:endParaRPr lang="en-US" altLang="zh-CN" dirty="0"/>
          </a:p>
          <a:p>
            <a:r>
              <a:rPr lang="zh-CN" altLang="en-US" dirty="0"/>
              <a:t>当陈旧度小的时候，</a:t>
            </a:r>
            <a:r>
              <a:rPr lang="en-US" altLang="zh-CN" dirty="0" err="1"/>
              <a:t>FedAsync</a:t>
            </a:r>
            <a:r>
              <a:rPr lang="zh-CN" altLang="en-US" dirty="0"/>
              <a:t>收敛的速度和</a:t>
            </a:r>
            <a:r>
              <a:rPr lang="en-US" altLang="zh-CN" dirty="0" err="1"/>
              <a:t>sgd</a:t>
            </a:r>
            <a:r>
              <a:rPr lang="zh-CN" altLang="en-US" dirty="0"/>
              <a:t>一样，比联邦平均快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当陈旧度大一点，</a:t>
            </a:r>
            <a:r>
              <a:rPr lang="en-US" altLang="zh-CN" dirty="0" err="1"/>
              <a:t>FedAsync</a:t>
            </a:r>
            <a:r>
              <a:rPr lang="zh-CN" altLang="en-US" dirty="0"/>
              <a:t>收敛会较慢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alpha</a:t>
            </a:r>
            <a:r>
              <a:rPr lang="zh-CN" altLang="en-US" dirty="0"/>
              <a:t>大，收敛不稳定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它后面还做了个横坐标是通信量的图，不知道和这边实验的区别是什么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78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可以发现</a:t>
            </a:r>
            <a:r>
              <a:rPr lang="en-US" altLang="zh-CN" dirty="0" err="1"/>
              <a:t>FedAvg</a:t>
            </a:r>
            <a:r>
              <a:rPr lang="zh-CN" altLang="en-US" dirty="0"/>
              <a:t>在每次</a:t>
            </a:r>
            <a:r>
              <a:rPr lang="en-US" altLang="zh-CN" dirty="0"/>
              <a:t>global epoch</a:t>
            </a:r>
            <a:r>
              <a:rPr lang="zh-CN" altLang="en-US" dirty="0"/>
              <a:t>有更高的提升，因为</a:t>
            </a:r>
            <a:r>
              <a:rPr lang="en-US" altLang="zh-CN" dirty="0" err="1"/>
              <a:t>FedAvg</a:t>
            </a:r>
            <a:r>
              <a:rPr lang="zh-CN" altLang="en-US" dirty="0"/>
              <a:t>一个</a:t>
            </a:r>
            <a:r>
              <a:rPr lang="en-US" altLang="zh-CN" dirty="0"/>
              <a:t>global epoch</a:t>
            </a:r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个用户的更新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88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陈旧度会导致收敛到低的精准度，但影响不大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2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Alpha</a:t>
            </a:r>
            <a:r>
              <a:rPr lang="zh-CN" altLang="en-US" dirty="0"/>
              <a:t>对收敛性影响不大，可以通过调参的方式解决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76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6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之前看到的联邦学习框架都是服务器端同步更新的。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存在同时接收太多设备导致中央服务器网络拥塞的问题，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由于客户端异构性的问题，难以达到同时上传客户端更新，导致资源浪费。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又或者接入同步的客户机数量太少，导致不得不放弃整个</a:t>
            </a:r>
            <a:r>
              <a:rPr lang="en-US" altLang="zh-CN" dirty="0"/>
              <a:t>epoch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因此提出了异步联邦的优化算法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论文贡献主要包括</a:t>
            </a:r>
            <a:r>
              <a:rPr lang="en-US" altLang="zh-CN" dirty="0"/>
              <a:t>4</a:t>
            </a:r>
            <a:r>
              <a:rPr lang="zh-CN" altLang="en-US" dirty="0"/>
              <a:t>个方面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84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这个是联邦学习的问题形式化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下面两个式子体现了不同客户端之间的异构性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19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在介绍系统总览之前首先，在服务器端这边有两个异步的线程，一个是调度线程，一个是更新线程。</a:t>
            </a:r>
            <a:endParaRPr lang="en-US" altLang="zh-CN" dirty="0"/>
          </a:p>
          <a:p>
            <a:r>
              <a:rPr lang="zh-CN" altLang="en-US" dirty="0"/>
              <a:t>调度线程是用来周期性的让客户端进行训练。</a:t>
            </a:r>
            <a:endParaRPr lang="en-US" altLang="zh-CN" dirty="0"/>
          </a:p>
          <a:p>
            <a:r>
              <a:rPr lang="zh-CN" altLang="en-US" dirty="0"/>
              <a:t>更新线程就是用收到的客户更新去更新全局模型。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21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这张图是系统总览</a:t>
            </a:r>
            <a:endParaRPr lang="en-US" altLang="zh-CN" dirty="0"/>
          </a:p>
          <a:p>
            <a:r>
              <a:rPr lang="en-US" altLang="zh-CN" dirty="0"/>
              <a:t>0 </a:t>
            </a:r>
            <a:r>
              <a:rPr lang="zh-CN" altLang="en-US" dirty="0"/>
              <a:t>首先服务器端的调度线程让客户端去更新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客户机收到全局模型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用后续的算法</a:t>
            </a:r>
            <a:r>
              <a:rPr lang="en-US" altLang="zh-CN" dirty="0"/>
              <a:t>1</a:t>
            </a:r>
            <a:r>
              <a:rPr lang="zh-CN" altLang="en-US" dirty="0"/>
              <a:t>进行更新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 </a:t>
            </a:r>
            <a:r>
              <a:rPr lang="zh-CN" altLang="en-US" dirty="0"/>
              <a:t>将客户机的更新传回服务器端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 </a:t>
            </a:r>
            <a:r>
              <a:rPr lang="zh-CN" altLang="en-US" dirty="0"/>
              <a:t>服务器用收到的更新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2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假设联邦优化总共</a:t>
            </a:r>
            <a:r>
              <a:rPr lang="en-US" altLang="zh-CN" dirty="0"/>
              <a:t>T</a:t>
            </a:r>
            <a:r>
              <a:rPr lang="zh-CN" altLang="en-US" dirty="0"/>
              <a:t>轮</a:t>
            </a:r>
            <a:r>
              <a:rPr lang="en-US" altLang="zh-CN" dirty="0"/>
              <a:t>global epoch</a:t>
            </a:r>
            <a:r>
              <a:rPr lang="zh-CN" altLang="en-US" dirty="0"/>
              <a:t>，因为是异步的这边</a:t>
            </a:r>
            <a:r>
              <a:rPr lang="en-US" altLang="zh-CN" dirty="0"/>
              <a:t>global epoch</a:t>
            </a:r>
            <a:r>
              <a:rPr lang="zh-CN" altLang="en-US" dirty="0"/>
              <a:t>一轮其实就是全局模型更新一次。</a:t>
            </a:r>
            <a:endParaRPr lang="en-US" altLang="zh-CN" dirty="0"/>
          </a:p>
          <a:p>
            <a:r>
              <a:rPr lang="zh-CN" altLang="en-US" dirty="0"/>
              <a:t>这边的</a:t>
            </a:r>
            <a:r>
              <a:rPr lang="en-US" altLang="zh-CN" dirty="0"/>
              <a:t>alpha</a:t>
            </a:r>
            <a:r>
              <a:rPr lang="zh-CN" altLang="en-US" dirty="0"/>
              <a:t>是自适应的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对于任意的设备</a:t>
            </a:r>
            <a:r>
              <a:rPr lang="en-US" altLang="zh-CN" dirty="0" err="1"/>
              <a:t>i</a:t>
            </a:r>
            <a:r>
              <a:rPr lang="zh-CN" altLang="en-US" dirty="0"/>
              <a:t>，在收到全局模型后，本地优化目标采用正则化的方式优化任意轮数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81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如果一个全局模型发送时间离局部模型发送时间离得越远，则结果会造成更大的误差</a:t>
            </a:r>
            <a:endParaRPr lang="en-US" altLang="zh-CN" dirty="0"/>
          </a:p>
          <a:p>
            <a:r>
              <a:rPr lang="zh-CN" altLang="en-US" dirty="0"/>
              <a:t>本文提出了四个</a:t>
            </a:r>
            <a:r>
              <a:rPr lang="en-US" altLang="zh-CN" dirty="0"/>
              <a:t>s(t-r)</a:t>
            </a:r>
            <a:r>
              <a:rPr lang="zh-CN" altLang="en-US" dirty="0"/>
              <a:t>的选择，这边的</a:t>
            </a:r>
            <a:r>
              <a:rPr lang="en-US" altLang="zh-CN" dirty="0"/>
              <a:t>s(t-r)</a:t>
            </a:r>
            <a:r>
              <a:rPr lang="zh-CN" altLang="en-US" dirty="0"/>
              <a:t>就是之前式子的</a:t>
            </a:r>
            <a:r>
              <a:rPr lang="en-US" altLang="zh-CN" dirty="0"/>
              <a:t>alpha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左边就是 服务器进程包括两个部分 调度进程和更新进程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调度进程就是分配训练任务给客户机，将全局模型和时间戳一同传过去</a:t>
            </a:r>
            <a:endParaRPr lang="en-US" altLang="zh-CN" dirty="0"/>
          </a:p>
          <a:p>
            <a:r>
              <a:rPr lang="zh-CN" altLang="en-US" dirty="0"/>
              <a:t>更新进程就是用自适应的</a:t>
            </a:r>
            <a:r>
              <a:rPr lang="en-US" altLang="zh-CN" dirty="0"/>
              <a:t>alpha</a:t>
            </a:r>
            <a:r>
              <a:rPr lang="zh-CN" altLang="en-US" dirty="0"/>
              <a:t>来加权得到全局模型，</a:t>
            </a:r>
            <a:r>
              <a:rPr lang="en-US" altLang="zh-CN" dirty="0"/>
              <a:t>alpha</a:t>
            </a:r>
            <a:r>
              <a:rPr lang="zh-CN" altLang="en-US" dirty="0"/>
              <a:t>是由全局模型发送的时间和更新模型的接受时间的差值来计算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这里值得注意的是，一个</a:t>
            </a:r>
            <a:r>
              <a:rPr lang="en-US" altLang="zh-CN" dirty="0"/>
              <a:t>global epoch</a:t>
            </a:r>
            <a:r>
              <a:rPr lang="zh-CN" altLang="en-US" dirty="0"/>
              <a:t>就只传了一个梯度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右边是客户机进程，收到服务器的调度后，随机采样数据集，优化正则化目标。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28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Cifar10 </a:t>
            </a:r>
          </a:p>
          <a:p>
            <a:r>
              <a:rPr lang="zh-CN" altLang="en-US" dirty="0"/>
              <a:t>实验</a:t>
            </a:r>
            <a:r>
              <a:rPr lang="en-US" altLang="zh-CN" dirty="0"/>
              <a:t>10</a:t>
            </a:r>
            <a:r>
              <a:rPr lang="zh-CN" altLang="en-US" dirty="0"/>
              <a:t>次取平均</a:t>
            </a:r>
          </a:p>
          <a:p>
            <a:endParaRPr lang="en-US" altLang="zh-CN" dirty="0"/>
          </a:p>
          <a:p>
            <a:r>
              <a:rPr lang="zh-CN" altLang="en-US" dirty="0"/>
              <a:t>实验中测试了两种自适应策略</a:t>
            </a:r>
            <a:r>
              <a:rPr lang="en-US" altLang="zh-CN" dirty="0"/>
              <a:t>alpha</a:t>
            </a:r>
          </a:p>
          <a:p>
            <a:r>
              <a:rPr lang="zh-CN" altLang="en-US" dirty="0"/>
              <a:t>一个是多项式，一个是折页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比较同步和异步算法</a:t>
            </a:r>
            <a:endParaRPr lang="en-US" altLang="zh-CN" dirty="0"/>
          </a:p>
          <a:p>
            <a:r>
              <a:rPr lang="zh-CN" altLang="en-US" dirty="0"/>
              <a:t>实验的对比方法（联邦平均和</a:t>
            </a:r>
            <a:r>
              <a:rPr lang="en-US" altLang="zh-CN" dirty="0" err="1"/>
              <a:t>sgd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2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918316"/>
          </a:xfrm>
          <a:custGeom>
            <a:avLst/>
            <a:gdLst>
              <a:gd name="connsiteX0" fmla="*/ 0 w 12192000"/>
              <a:gd name="connsiteY0" fmla="*/ 0 h 6918316"/>
              <a:gd name="connsiteX1" fmla="*/ 12192000 w 12192000"/>
              <a:gd name="connsiteY1" fmla="*/ 0 h 6918316"/>
              <a:gd name="connsiteX2" fmla="*/ 12192000 w 12192000"/>
              <a:gd name="connsiteY2" fmla="*/ 6918316 h 6918316"/>
              <a:gd name="connsiteX3" fmla="*/ 0 w 12192000"/>
              <a:gd name="connsiteY3" fmla="*/ 3651480 h 691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918316">
                <a:moveTo>
                  <a:pt x="0" y="0"/>
                </a:moveTo>
                <a:lnTo>
                  <a:pt x="12192000" y="0"/>
                </a:lnTo>
                <a:lnTo>
                  <a:pt x="12192000" y="6918316"/>
                </a:lnTo>
                <a:lnTo>
                  <a:pt x="0" y="36514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7625" y="1333500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831275" y="1344821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12"/>
          </p:nvPr>
        </p:nvSpPr>
        <p:spPr>
          <a:xfrm>
            <a:off x="8344925" y="1333500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016226" y="2773142"/>
            <a:ext cx="4972049" cy="2952750"/>
          </a:xfrm>
          <a:custGeom>
            <a:avLst/>
            <a:gdLst>
              <a:gd name="connsiteX0" fmla="*/ 0 w 4972049"/>
              <a:gd name="connsiteY0" fmla="*/ 0 h 2952750"/>
              <a:gd name="connsiteX1" fmla="*/ 4972049 w 4972049"/>
              <a:gd name="connsiteY1" fmla="*/ 0 h 2952750"/>
              <a:gd name="connsiteX2" fmla="*/ 4972049 w 4972049"/>
              <a:gd name="connsiteY2" fmla="*/ 2952750 h 2952750"/>
              <a:gd name="connsiteX3" fmla="*/ 0 w 4972049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49" h="2952750">
                <a:moveTo>
                  <a:pt x="0" y="0"/>
                </a:moveTo>
                <a:lnTo>
                  <a:pt x="4972049" y="0"/>
                </a:lnTo>
                <a:lnTo>
                  <a:pt x="4972049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5829300" y="1159833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4962525" y="2955295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5829300" y="4750758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0"/>
          </p:nvPr>
        </p:nvSpPr>
        <p:spPr>
          <a:xfrm>
            <a:off x="800100" y="1562099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1"/>
          </p:nvPr>
        </p:nvSpPr>
        <p:spPr>
          <a:xfrm>
            <a:off x="6391273" y="1562098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2"/>
          </p:nvPr>
        </p:nvSpPr>
        <p:spPr>
          <a:xfrm>
            <a:off x="800099" y="3990806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3"/>
          </p:nvPr>
        </p:nvSpPr>
        <p:spPr>
          <a:xfrm>
            <a:off x="6391272" y="3990805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933450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1"/>
          </p:nvPr>
        </p:nvSpPr>
        <p:spPr>
          <a:xfrm>
            <a:off x="3031330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2"/>
          </p:nvPr>
        </p:nvSpPr>
        <p:spPr>
          <a:xfrm>
            <a:off x="5129211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3"/>
          </p:nvPr>
        </p:nvSpPr>
        <p:spPr>
          <a:xfrm>
            <a:off x="7227093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4"/>
          </p:nvPr>
        </p:nvSpPr>
        <p:spPr>
          <a:xfrm>
            <a:off x="9324975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8353425" y="1152525"/>
            <a:ext cx="2638425" cy="2419350"/>
          </a:xfrm>
          <a:custGeom>
            <a:avLst/>
            <a:gdLst>
              <a:gd name="connsiteX0" fmla="*/ 2638425 w 2638425"/>
              <a:gd name="connsiteY0" fmla="*/ 0 h 2419350"/>
              <a:gd name="connsiteX1" fmla="*/ 2486025 w 2638425"/>
              <a:gd name="connsiteY1" fmla="*/ 2228850 h 2419350"/>
              <a:gd name="connsiteX2" fmla="*/ 0 w 2638425"/>
              <a:gd name="connsiteY2" fmla="*/ 2419350 h 2419350"/>
              <a:gd name="connsiteX3" fmla="*/ 171450 w 2638425"/>
              <a:gd name="connsiteY3" fmla="*/ 695325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425" h="2419350">
                <a:moveTo>
                  <a:pt x="2638425" y="0"/>
                </a:moveTo>
                <a:lnTo>
                  <a:pt x="2486025" y="2228850"/>
                </a:lnTo>
                <a:lnTo>
                  <a:pt x="0" y="2419350"/>
                </a:lnTo>
                <a:lnTo>
                  <a:pt x="171450" y="695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90550" y="1437117"/>
            <a:ext cx="5505450" cy="3392058"/>
          </a:xfrm>
          <a:custGeom>
            <a:avLst/>
            <a:gdLst>
              <a:gd name="connsiteX0" fmla="*/ 0 w 5505450"/>
              <a:gd name="connsiteY0" fmla="*/ 0 h 3392058"/>
              <a:gd name="connsiteX1" fmla="*/ 5505450 w 5505450"/>
              <a:gd name="connsiteY1" fmla="*/ 0 h 3392058"/>
              <a:gd name="connsiteX2" fmla="*/ 5505450 w 5505450"/>
              <a:gd name="connsiteY2" fmla="*/ 3392058 h 3392058"/>
              <a:gd name="connsiteX3" fmla="*/ 0 w 5505450"/>
              <a:gd name="connsiteY3" fmla="*/ 3392058 h 339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5450" h="3392058">
                <a:moveTo>
                  <a:pt x="0" y="0"/>
                </a:moveTo>
                <a:lnTo>
                  <a:pt x="5505450" y="0"/>
                </a:lnTo>
                <a:lnTo>
                  <a:pt x="5505450" y="3392058"/>
                </a:lnTo>
                <a:lnTo>
                  <a:pt x="0" y="33920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" y="-12947"/>
            <a:ext cx="5446133" cy="6870947"/>
          </a:xfrm>
          <a:custGeom>
            <a:avLst/>
            <a:gdLst>
              <a:gd name="connsiteX0" fmla="*/ 0 w 5446133"/>
              <a:gd name="connsiteY0" fmla="*/ 0 h 6870947"/>
              <a:gd name="connsiteX1" fmla="*/ 5446133 w 5446133"/>
              <a:gd name="connsiteY1" fmla="*/ 0 h 6870947"/>
              <a:gd name="connsiteX2" fmla="*/ 5446133 w 5446133"/>
              <a:gd name="connsiteY2" fmla="*/ 6870947 h 6870947"/>
              <a:gd name="connsiteX3" fmla="*/ 0 w 5446133"/>
              <a:gd name="connsiteY3" fmla="*/ 6870947 h 687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6133" h="6870947">
                <a:moveTo>
                  <a:pt x="0" y="0"/>
                </a:moveTo>
                <a:lnTo>
                  <a:pt x="5446133" y="0"/>
                </a:lnTo>
                <a:lnTo>
                  <a:pt x="5446133" y="6870947"/>
                </a:lnTo>
                <a:lnTo>
                  <a:pt x="0" y="68709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717074"/>
          </a:xfrm>
          <a:custGeom>
            <a:avLst/>
            <a:gdLst>
              <a:gd name="connsiteX0" fmla="*/ 0 w 12192000"/>
              <a:gd name="connsiteY0" fmla="*/ 0 h 2717074"/>
              <a:gd name="connsiteX1" fmla="*/ 12192000 w 12192000"/>
              <a:gd name="connsiteY1" fmla="*/ 0 h 2717074"/>
              <a:gd name="connsiteX2" fmla="*/ 12192000 w 12192000"/>
              <a:gd name="connsiteY2" fmla="*/ 2717074 h 2717074"/>
              <a:gd name="connsiteX3" fmla="*/ 0 w 12192000"/>
              <a:gd name="connsiteY3" fmla="*/ 2717074 h 271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17074">
                <a:moveTo>
                  <a:pt x="0" y="0"/>
                </a:moveTo>
                <a:lnTo>
                  <a:pt x="12192000" y="0"/>
                </a:lnTo>
                <a:lnTo>
                  <a:pt x="12192000" y="2717074"/>
                </a:lnTo>
                <a:lnTo>
                  <a:pt x="0" y="27170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8697951" y="0"/>
            <a:ext cx="3494049" cy="6858000"/>
          </a:xfrm>
          <a:custGeom>
            <a:avLst/>
            <a:gdLst>
              <a:gd name="connsiteX0" fmla="*/ 0 w 3194892"/>
              <a:gd name="connsiteY0" fmla="*/ 0 h 6858000"/>
              <a:gd name="connsiteX1" fmla="*/ 3194892 w 3194892"/>
              <a:gd name="connsiteY1" fmla="*/ 0 h 6858000"/>
              <a:gd name="connsiteX2" fmla="*/ 3194892 w 3194892"/>
              <a:gd name="connsiteY2" fmla="*/ 6858000 h 6858000"/>
              <a:gd name="connsiteX3" fmla="*/ 0 w 31948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892" h="6858000">
                <a:moveTo>
                  <a:pt x="0" y="0"/>
                </a:moveTo>
                <a:lnTo>
                  <a:pt x="3194892" y="0"/>
                </a:lnTo>
                <a:lnTo>
                  <a:pt x="31948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4892" cy="6858000"/>
          </a:xfrm>
          <a:custGeom>
            <a:avLst/>
            <a:gdLst>
              <a:gd name="connsiteX0" fmla="*/ 0 w 3194892"/>
              <a:gd name="connsiteY0" fmla="*/ 0 h 6858000"/>
              <a:gd name="connsiteX1" fmla="*/ 3194892 w 3194892"/>
              <a:gd name="connsiteY1" fmla="*/ 0 h 6858000"/>
              <a:gd name="connsiteX2" fmla="*/ 3194892 w 3194892"/>
              <a:gd name="connsiteY2" fmla="*/ 6858000 h 6858000"/>
              <a:gd name="connsiteX3" fmla="*/ 0 w 31948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892" h="6858000">
                <a:moveTo>
                  <a:pt x="0" y="0"/>
                </a:moveTo>
                <a:lnTo>
                  <a:pt x="3194892" y="0"/>
                </a:lnTo>
                <a:lnTo>
                  <a:pt x="31948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740435" y="0"/>
            <a:ext cx="5451566" cy="6858000"/>
          </a:xfrm>
          <a:custGeom>
            <a:avLst/>
            <a:gdLst>
              <a:gd name="connsiteX0" fmla="*/ 0 w 5451566"/>
              <a:gd name="connsiteY0" fmla="*/ 0 h 6858000"/>
              <a:gd name="connsiteX1" fmla="*/ 5451566 w 5451566"/>
              <a:gd name="connsiteY1" fmla="*/ 0 h 6858000"/>
              <a:gd name="connsiteX2" fmla="*/ 5451566 w 5451566"/>
              <a:gd name="connsiteY2" fmla="*/ 6858000 h 6858000"/>
              <a:gd name="connsiteX3" fmla="*/ 0 w 54515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566" h="6858000">
                <a:moveTo>
                  <a:pt x="0" y="0"/>
                </a:moveTo>
                <a:lnTo>
                  <a:pt x="5451566" y="0"/>
                </a:lnTo>
                <a:lnTo>
                  <a:pt x="545156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0" cy="2486722"/>
          </a:xfrm>
          <a:custGeom>
            <a:avLst/>
            <a:gdLst>
              <a:gd name="connsiteX0" fmla="*/ 0 w 12192000"/>
              <a:gd name="connsiteY0" fmla="*/ 0 h 2486722"/>
              <a:gd name="connsiteX1" fmla="*/ 12192000 w 12192000"/>
              <a:gd name="connsiteY1" fmla="*/ 0 h 2486722"/>
              <a:gd name="connsiteX2" fmla="*/ 12192000 w 12192000"/>
              <a:gd name="connsiteY2" fmla="*/ 2486722 h 2486722"/>
              <a:gd name="connsiteX3" fmla="*/ 0 w 12192000"/>
              <a:gd name="connsiteY3" fmla="*/ 2486722 h 2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486722">
                <a:moveTo>
                  <a:pt x="0" y="0"/>
                </a:moveTo>
                <a:lnTo>
                  <a:pt x="12192000" y="0"/>
                </a:lnTo>
                <a:lnTo>
                  <a:pt x="12192000" y="2486722"/>
                </a:lnTo>
                <a:lnTo>
                  <a:pt x="0" y="24867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7694-2F36-4FB5-961F-11CEBD01EE4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7F253-21D0-41DB-95DA-8502F5E07C8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46" y="498"/>
            <a:ext cx="10502654" cy="6918325"/>
          </a:xfrm>
        </p:spPr>
      </p:pic>
      <p:sp>
        <p:nvSpPr>
          <p:cNvPr id="21" name="直角三角形 20"/>
          <p:cNvSpPr/>
          <p:nvPr/>
        </p:nvSpPr>
        <p:spPr>
          <a:xfrm rot="16200000" flipH="1">
            <a:off x="8144607" y="1456592"/>
            <a:ext cx="5503985" cy="25908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251842" y="6074254"/>
            <a:ext cx="940158" cy="844062"/>
          </a:xfrm>
          <a:custGeom>
            <a:avLst/>
            <a:gdLst>
              <a:gd name="connsiteX0" fmla="*/ 914400 w 914400"/>
              <a:gd name="connsiteY0" fmla="*/ 0 h 844062"/>
              <a:gd name="connsiteX1" fmla="*/ 914400 w 914400"/>
              <a:gd name="connsiteY1" fmla="*/ 844062 h 844062"/>
              <a:gd name="connsiteX2" fmla="*/ 0 w 914400"/>
              <a:gd name="connsiteY2" fmla="*/ 580293 h 844062"/>
              <a:gd name="connsiteX3" fmla="*/ 914400 w 914400"/>
              <a:gd name="connsiteY3" fmla="*/ 0 h 844062"/>
              <a:gd name="connsiteX0-1" fmla="*/ 940158 w 940158"/>
              <a:gd name="connsiteY0-2" fmla="*/ 0 h 844062"/>
              <a:gd name="connsiteX1-3" fmla="*/ 940158 w 940158"/>
              <a:gd name="connsiteY1-4" fmla="*/ 844062 h 844062"/>
              <a:gd name="connsiteX2-5" fmla="*/ 0 w 940158"/>
              <a:gd name="connsiteY2-6" fmla="*/ 593172 h 844062"/>
              <a:gd name="connsiteX3-7" fmla="*/ 940158 w 940158"/>
              <a:gd name="connsiteY3-8" fmla="*/ 0 h 844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40158" h="844062">
                <a:moveTo>
                  <a:pt x="940158" y="0"/>
                </a:moveTo>
                <a:lnTo>
                  <a:pt x="940158" y="844062"/>
                </a:lnTo>
                <a:lnTo>
                  <a:pt x="0" y="593172"/>
                </a:lnTo>
                <a:lnTo>
                  <a:pt x="9401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-455449" y="5615952"/>
            <a:ext cx="7541343" cy="861774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ctr"/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异步联邦优化</a:t>
            </a:r>
            <a:b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8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898792" y="2337134"/>
            <a:ext cx="2194888" cy="1726440"/>
          </a:xfrm>
          <a:custGeom>
            <a:avLst/>
            <a:gdLst>
              <a:gd name="connsiteX0" fmla="*/ 1111347 w 2166424"/>
              <a:gd name="connsiteY0" fmla="*/ 0 h 1758461"/>
              <a:gd name="connsiteX1" fmla="*/ 0 w 2166424"/>
              <a:gd name="connsiteY1" fmla="*/ 1139483 h 1758461"/>
              <a:gd name="connsiteX2" fmla="*/ 2166424 w 2166424"/>
              <a:gd name="connsiteY2" fmla="*/ 1758461 h 1758461"/>
              <a:gd name="connsiteX3" fmla="*/ 1111347 w 2166424"/>
              <a:gd name="connsiteY3" fmla="*/ 0 h 1758461"/>
              <a:gd name="connsiteX0-1" fmla="*/ 1111347 w 2194888"/>
              <a:gd name="connsiteY0-2" fmla="*/ 0 h 1726440"/>
              <a:gd name="connsiteX1-3" fmla="*/ 0 w 2194888"/>
              <a:gd name="connsiteY1-4" fmla="*/ 1139483 h 1726440"/>
              <a:gd name="connsiteX2-5" fmla="*/ 2194888 w 2194888"/>
              <a:gd name="connsiteY2-6" fmla="*/ 1726440 h 1726440"/>
              <a:gd name="connsiteX3-7" fmla="*/ 1111347 w 2194888"/>
              <a:gd name="connsiteY3-8" fmla="*/ 0 h 1726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4888" h="1726440">
                <a:moveTo>
                  <a:pt x="1111347" y="0"/>
                </a:moveTo>
                <a:lnTo>
                  <a:pt x="0" y="1139483"/>
                </a:lnTo>
                <a:lnTo>
                  <a:pt x="2194888" y="1726440"/>
                </a:lnTo>
                <a:lnTo>
                  <a:pt x="11113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5400000">
            <a:off x="-1" y="0"/>
            <a:ext cx="4871990" cy="487199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94904" y="511548"/>
            <a:ext cx="1301332" cy="1281872"/>
            <a:chOff x="309636" y="5144626"/>
            <a:chExt cx="1134049" cy="11170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任意多边形 27"/>
            <p:cNvSpPr/>
            <p:nvPr/>
          </p:nvSpPr>
          <p:spPr>
            <a:xfrm>
              <a:off x="309636" y="5144626"/>
              <a:ext cx="791502" cy="791502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792512" y="5610541"/>
              <a:ext cx="651173" cy="651173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4379FF7-581B-4FC4-B86B-06BCBDCB3598}"/>
              </a:ext>
            </a:extLst>
          </p:cNvPr>
          <p:cNvSpPr txBox="1"/>
          <p:nvPr/>
        </p:nvSpPr>
        <p:spPr>
          <a:xfrm>
            <a:off x="6970364" y="6211171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Yifan</a:t>
            </a:r>
            <a:r>
              <a:rPr lang="en-US" altLang="zh-CN" dirty="0"/>
              <a:t> Bu  2020.11.2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961" y="865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accent3"/>
                </a:solidFill>
                <a:latin typeface="Geometr706 BlkCn BT" panose="020B0706030503030204" pitchFamily="34" charset="0"/>
              </a:defRPr>
            </a:lvl1pPr>
          </a:lstStyle>
          <a:p>
            <a:r>
              <a:rPr lang="zh-CN" altLang="en-US" dirty="0"/>
              <a:t>实验部分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BD2121-CFBD-4711-AA5B-7E3976AF6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656" y="-183054"/>
            <a:ext cx="8667288" cy="72241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84464A-35AC-47CA-82B1-8340AB2576B4}"/>
              </a:ext>
            </a:extLst>
          </p:cNvPr>
          <p:cNvSpPr txBox="1"/>
          <p:nvPr/>
        </p:nvSpPr>
        <p:spPr>
          <a:xfrm>
            <a:off x="406400" y="1038363"/>
            <a:ext cx="18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横坐标梯度数量</a:t>
            </a:r>
          </a:p>
        </p:txBody>
      </p:sp>
    </p:spTree>
    <p:extLst>
      <p:ext uri="{BB962C8B-B14F-4D97-AF65-F5344CB8AC3E}">
        <p14:creationId xmlns:p14="http://schemas.microsoft.com/office/powerpoint/2010/main" val="203240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961" y="865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accent3"/>
                </a:solidFill>
                <a:latin typeface="Geometr706 BlkCn BT" panose="020B0706030503030204" pitchFamily="34" charset="0"/>
              </a:defRPr>
            </a:lvl1pPr>
          </a:lstStyle>
          <a:p>
            <a:r>
              <a:rPr lang="zh-CN" altLang="en-US" dirty="0"/>
              <a:t>实验部分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84464A-35AC-47CA-82B1-8340AB2576B4}"/>
              </a:ext>
            </a:extLst>
          </p:cNvPr>
          <p:cNvSpPr txBox="1"/>
          <p:nvPr/>
        </p:nvSpPr>
        <p:spPr>
          <a:xfrm>
            <a:off x="91175" y="1038363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横坐标</a:t>
            </a:r>
            <a:r>
              <a:rPr lang="en-US" altLang="zh-CN" dirty="0"/>
              <a:t>global epoch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4DFC34-31A9-45E6-9877-E450C9490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135" y="1405358"/>
            <a:ext cx="9735050" cy="3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2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961" y="865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accent3"/>
                </a:solidFill>
                <a:latin typeface="Geometr706 BlkCn BT" panose="020B0706030503030204" pitchFamily="34" charset="0"/>
              </a:defRPr>
            </a:lvl1pPr>
          </a:lstStyle>
          <a:p>
            <a:r>
              <a:rPr lang="zh-CN" altLang="en-US" dirty="0"/>
              <a:t>实验部分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84464A-35AC-47CA-82B1-8340AB2576B4}"/>
              </a:ext>
            </a:extLst>
          </p:cNvPr>
          <p:cNvSpPr txBox="1"/>
          <p:nvPr/>
        </p:nvSpPr>
        <p:spPr>
          <a:xfrm>
            <a:off x="91175" y="1038363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陈旧度对精确度的影响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D06F9C-AEB0-4E48-B915-67DB1E50A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853" y="1407695"/>
            <a:ext cx="8763146" cy="294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1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961" y="865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accent3"/>
                </a:solidFill>
                <a:latin typeface="Geometr706 BlkCn BT" panose="020B0706030503030204" pitchFamily="34" charset="0"/>
              </a:defRPr>
            </a:lvl1pPr>
          </a:lstStyle>
          <a:p>
            <a:r>
              <a:rPr lang="zh-CN" altLang="en-US" dirty="0"/>
              <a:t>实验部分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84464A-35AC-47CA-82B1-8340AB2576B4}"/>
              </a:ext>
            </a:extLst>
          </p:cNvPr>
          <p:cNvSpPr txBox="1"/>
          <p:nvPr/>
        </p:nvSpPr>
        <p:spPr>
          <a:xfrm>
            <a:off x="554725" y="1279663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alpha</a:t>
            </a:r>
            <a:r>
              <a:rPr lang="zh-CN" altLang="en-US" dirty="0"/>
              <a:t>对精确度的影响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D16D4E-53AB-4BC4-BAC0-9C95379E8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648" y="1727200"/>
            <a:ext cx="8199122" cy="2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961" y="86593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accent3"/>
                </a:solidFill>
                <a:latin typeface="Geometr706 BlkCn BT" panose="020B0706030503030204" pitchFamily="34" charset="0"/>
              </a:defRPr>
            </a:lvl1pPr>
          </a:lstStyle>
          <a:p>
            <a:r>
              <a:rPr lang="zh-CN" altLang="en-US" dirty="0"/>
              <a:t>与联邦平均的方法比较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758535B-261F-417A-9B29-A66A72F60E0C}"/>
              </a:ext>
            </a:extLst>
          </p:cNvPr>
          <p:cNvSpPr txBox="1"/>
          <p:nvPr/>
        </p:nvSpPr>
        <p:spPr>
          <a:xfrm>
            <a:off x="1057274" y="1562100"/>
            <a:ext cx="966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效率： 在陈旧性很小的时候，</a:t>
            </a:r>
            <a:r>
              <a:rPr lang="en-US" altLang="zh-CN" dirty="0" err="1"/>
              <a:t>FedAsync</a:t>
            </a:r>
            <a:r>
              <a:rPr lang="zh-CN" altLang="en-US" dirty="0"/>
              <a:t>收敛快的多，陈旧性大时和</a:t>
            </a:r>
            <a:r>
              <a:rPr lang="en-US" altLang="zh-CN" dirty="0" err="1"/>
              <a:t>FedAvg</a:t>
            </a:r>
            <a:r>
              <a:rPr lang="zh-CN" altLang="en-US" dirty="0"/>
              <a:t>有相似性能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4B2037-8C50-4438-9816-F32164F4EA91}"/>
              </a:ext>
            </a:extLst>
          </p:cNvPr>
          <p:cNvSpPr txBox="1"/>
          <p:nvPr/>
        </p:nvSpPr>
        <p:spPr>
          <a:xfrm>
            <a:off x="1057273" y="2333625"/>
            <a:ext cx="966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灵活性：中央服务器无需等待所有客户机回应，如果有设备正忙，可暂时挂起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C1DAFA-D34F-48C2-AD9D-6831235E58F0}"/>
              </a:ext>
            </a:extLst>
          </p:cNvPr>
          <p:cNvSpPr txBox="1"/>
          <p:nvPr/>
        </p:nvSpPr>
        <p:spPr>
          <a:xfrm>
            <a:off x="1057272" y="3059668"/>
            <a:ext cx="966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可伸缩性：</a:t>
            </a:r>
            <a:r>
              <a:rPr lang="en-US" altLang="zh-CN" dirty="0" err="1"/>
              <a:t>FedAsync</a:t>
            </a:r>
            <a:r>
              <a:rPr lang="zh-CN" altLang="en-US" dirty="0"/>
              <a:t>可以处理更多的客户机并行执行，因为都是非阻塞的，服务器只需要随机化响应时间来避免网络拥堵</a:t>
            </a:r>
          </a:p>
        </p:txBody>
      </p:sp>
    </p:spTree>
    <p:extLst>
      <p:ext uri="{BB962C8B-B14F-4D97-AF65-F5344CB8AC3E}">
        <p14:creationId xmlns:p14="http://schemas.microsoft.com/office/powerpoint/2010/main" val="111258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占位符 4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4" name="任意多边形 13"/>
          <p:cNvSpPr/>
          <p:nvPr/>
        </p:nvSpPr>
        <p:spPr>
          <a:xfrm flipH="1">
            <a:off x="0" y="3657353"/>
            <a:ext cx="5907003" cy="3077307"/>
          </a:xfrm>
          <a:custGeom>
            <a:avLst/>
            <a:gdLst>
              <a:gd name="connsiteX0" fmla="*/ 5907003 w 5907003"/>
              <a:gd name="connsiteY0" fmla="*/ 0 h 3077307"/>
              <a:gd name="connsiteX1" fmla="*/ 5907003 w 5907003"/>
              <a:gd name="connsiteY1" fmla="*/ 3077307 h 3077307"/>
              <a:gd name="connsiteX2" fmla="*/ 0 w 5907003"/>
              <a:gd name="connsiteY2" fmla="*/ 3077307 h 3077307"/>
              <a:gd name="connsiteX3" fmla="*/ 28990 w 5907003"/>
              <a:gd name="connsiteY3" fmla="*/ 2944064 h 3077307"/>
              <a:gd name="connsiteX4" fmla="*/ 5907003 w 5907003"/>
              <a:gd name="connsiteY4" fmla="*/ 0 h 307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7003" h="3077307">
                <a:moveTo>
                  <a:pt x="5907003" y="0"/>
                </a:moveTo>
                <a:lnTo>
                  <a:pt x="5907003" y="3077307"/>
                </a:lnTo>
                <a:lnTo>
                  <a:pt x="0" y="3077307"/>
                </a:lnTo>
                <a:lnTo>
                  <a:pt x="28990" y="2944064"/>
                </a:lnTo>
                <a:cubicBezTo>
                  <a:pt x="465129" y="1277021"/>
                  <a:pt x="2930717" y="0"/>
                  <a:pt x="59070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H="1">
            <a:off x="1" y="4518830"/>
            <a:ext cx="12192000" cy="2339170"/>
          </a:xfrm>
          <a:custGeom>
            <a:avLst/>
            <a:gdLst>
              <a:gd name="connsiteX0" fmla="*/ 496389 w 12192000"/>
              <a:gd name="connsiteY0" fmla="*/ 0 h 2339170"/>
              <a:gd name="connsiteX1" fmla="*/ 12075322 w 12192000"/>
              <a:gd name="connsiteY1" fmla="*/ 2242156 h 2339170"/>
              <a:gd name="connsiteX2" fmla="*/ 12192000 w 12192000"/>
              <a:gd name="connsiteY2" fmla="*/ 2328605 h 2339170"/>
              <a:gd name="connsiteX3" fmla="*/ 12192000 w 12192000"/>
              <a:gd name="connsiteY3" fmla="*/ 2339170 h 2339170"/>
              <a:gd name="connsiteX4" fmla="*/ 0 w 12192000"/>
              <a:gd name="connsiteY4" fmla="*/ 2339170 h 2339170"/>
              <a:gd name="connsiteX5" fmla="*/ 0 w 12192000"/>
              <a:gd name="connsiteY5" fmla="*/ 3667 h 233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9170">
                <a:moveTo>
                  <a:pt x="496389" y="0"/>
                </a:moveTo>
                <a:cubicBezTo>
                  <a:pt x="5701591" y="0"/>
                  <a:pt x="10167629" y="924535"/>
                  <a:pt x="12075322" y="2242156"/>
                </a:cubicBezTo>
                <a:lnTo>
                  <a:pt x="12192000" y="2328605"/>
                </a:lnTo>
                <a:lnTo>
                  <a:pt x="12192000" y="2339170"/>
                </a:lnTo>
                <a:lnTo>
                  <a:pt x="0" y="2339170"/>
                </a:lnTo>
                <a:lnTo>
                  <a:pt x="0" y="36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281582" y="5196007"/>
            <a:ext cx="5535839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+mn-ea"/>
              </a:rPr>
              <a:t>THANK YOU</a:t>
            </a:r>
            <a:endParaRPr lang="zh-CN" altLang="en-US" sz="6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90B043-FED4-4FEB-A042-829E85F0C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6" y="4316067"/>
            <a:ext cx="1003280" cy="10032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69A2E1-3F36-41CE-9A66-FA8439B5A902}"/>
              </a:ext>
            </a:extLst>
          </p:cNvPr>
          <p:cNvSpPr txBox="1"/>
          <p:nvPr/>
        </p:nvSpPr>
        <p:spPr>
          <a:xfrm>
            <a:off x="1658100" y="4469062"/>
            <a:ext cx="220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Made by </a:t>
            </a:r>
            <a:r>
              <a:rPr lang="en-US" altLang="zh-CN" dirty="0" err="1"/>
              <a:t>Yifan</a:t>
            </a:r>
            <a:r>
              <a:rPr lang="en-US" altLang="zh-CN" dirty="0"/>
              <a:t> Bu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0B390E-F07B-4E0E-AB42-4ACC5F5AFC00}"/>
              </a:ext>
            </a:extLst>
          </p:cNvPr>
          <p:cNvSpPr txBox="1"/>
          <p:nvPr/>
        </p:nvSpPr>
        <p:spPr>
          <a:xfrm>
            <a:off x="1658100" y="4888162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2020.11.2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649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论文贡献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0CF384E-8830-468B-A0B6-B31A48BB764C}"/>
              </a:ext>
            </a:extLst>
          </p:cNvPr>
          <p:cNvSpPr txBox="1"/>
          <p:nvPr/>
        </p:nvSpPr>
        <p:spPr>
          <a:xfrm>
            <a:off x="979011" y="1514613"/>
            <a:ext cx="8599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提出异步联邦优化算法，在</a:t>
            </a:r>
            <a:r>
              <a:rPr lang="en-US" altLang="zh-CN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non-</a:t>
            </a:r>
            <a:r>
              <a:rPr lang="en-US" altLang="zh-CN" sz="24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iid</a:t>
            </a:r>
            <a:r>
              <a:rPr lang="zh-CN" altLang="en-US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的条件下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5FF9F9-5786-4E24-A0F4-94855858D45C}"/>
              </a:ext>
            </a:extLst>
          </p:cNvPr>
          <p:cNvSpPr txBox="1"/>
          <p:nvPr/>
        </p:nvSpPr>
        <p:spPr>
          <a:xfrm>
            <a:off x="978725" y="2357858"/>
            <a:ext cx="10620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提出的方法是线性收敛的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43E40B-4985-40F2-A0B0-D836D27C51F2}"/>
              </a:ext>
            </a:extLst>
          </p:cNvPr>
          <p:cNvSpPr txBox="1"/>
          <p:nvPr/>
        </p:nvSpPr>
        <p:spPr>
          <a:xfrm>
            <a:off x="978725" y="3201103"/>
            <a:ext cx="10620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提出方法来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控制异步带来误差，采用混合超参来平衡收敛速度和误差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153B39-4971-44D0-9B71-29EB739784E3}"/>
              </a:ext>
            </a:extLst>
          </p:cNvPr>
          <p:cNvSpPr txBox="1"/>
          <p:nvPr/>
        </p:nvSpPr>
        <p:spPr>
          <a:xfrm>
            <a:off x="978725" y="3952908"/>
            <a:ext cx="10620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实验证明，比同步联邦的效果好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649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问题形式化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FC2D2B-B61E-48BE-8180-E1165E29B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032" y="1066138"/>
            <a:ext cx="6530888" cy="23628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E3EDF4-FB75-434D-B8FC-7311E4D21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29" y="4363161"/>
            <a:ext cx="3154721" cy="4744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E418CD-7621-47AB-BFF6-2D1A8E877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947" y="4283630"/>
            <a:ext cx="7664324" cy="62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9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9694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服务器端两个线程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C65B4AB-B6DA-436F-87CA-1259954351C8}"/>
              </a:ext>
            </a:extLst>
          </p:cNvPr>
          <p:cNvSpPr txBox="1"/>
          <p:nvPr/>
        </p:nvSpPr>
        <p:spPr>
          <a:xfrm>
            <a:off x="2731770" y="3028950"/>
            <a:ext cx="3463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scheduler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F9B9AD-AA05-4283-B0B3-39706BE8016D}"/>
              </a:ext>
            </a:extLst>
          </p:cNvPr>
          <p:cNvSpPr txBox="1"/>
          <p:nvPr/>
        </p:nvSpPr>
        <p:spPr>
          <a:xfrm>
            <a:off x="6518910" y="3028949"/>
            <a:ext cx="3463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updater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19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9694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系统总览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D0FEBE-EFE9-4FF1-8CEE-00731F2FA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251" y="871174"/>
            <a:ext cx="7158205" cy="51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2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accent3"/>
                </a:solidFill>
                <a:latin typeface="Geometr706 BlkCn BT" panose="020B0706030503030204" pitchFamily="34" charset="0"/>
              </a:defRPr>
            </a:lvl1pPr>
          </a:lstStyle>
          <a:p>
            <a:r>
              <a:rPr lang="zh-CN" altLang="en-US" dirty="0"/>
              <a:t>更新策略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E2F552-B1AC-4330-AD31-1A6C8E0DC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591" y="1800214"/>
            <a:ext cx="8184758" cy="12858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1CF4CC-6A11-42A6-9028-DC8853691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804" y="3561065"/>
            <a:ext cx="9366505" cy="1285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accent3"/>
                </a:solidFill>
                <a:latin typeface="Geometr706 BlkCn BT" panose="020B0706030503030204" pitchFamily="34" charset="0"/>
              </a:defRPr>
            </a:lvl1pPr>
          </a:lstStyle>
          <a:p>
            <a:r>
              <a:rPr lang="en-US" altLang="zh-CN" dirty="0"/>
              <a:t>Alpha</a:t>
            </a:r>
            <a:r>
              <a:rPr lang="zh-CN" altLang="en-US" dirty="0"/>
              <a:t>自适应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62350E-97D8-44C6-A511-051223A50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332" y="1570681"/>
            <a:ext cx="7194678" cy="37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961" y="86593"/>
            <a:ext cx="1770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accent3"/>
                </a:solidFill>
                <a:latin typeface="Geometr706 BlkCn BT" panose="020B0706030503030204" pitchFamily="34" charset="0"/>
              </a:defRPr>
            </a:lvl1pPr>
          </a:lstStyle>
          <a:p>
            <a:r>
              <a:rPr lang="en-US" altLang="zh-CN" dirty="0" err="1"/>
              <a:t>FedAsync</a:t>
            </a:r>
            <a:endParaRPr lang="zh-CN" altLang="en-US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D9C02C-1D65-4730-945E-017234960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51" y="1175523"/>
            <a:ext cx="5586907" cy="42422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66B94E-A812-4EFB-85B8-F92D13366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75523"/>
            <a:ext cx="4953836" cy="5499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961" y="865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accent3"/>
                </a:solidFill>
                <a:latin typeface="Geometr706 BlkCn BT" panose="020B0706030503030204" pitchFamily="34" charset="0"/>
              </a:defRPr>
            </a:lvl1pPr>
          </a:lstStyle>
          <a:p>
            <a:r>
              <a:rPr lang="zh-CN" altLang="en-US" dirty="0"/>
              <a:t>实验部分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C931E4C-7B81-4D48-AD70-70A0ECD01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1" y="955021"/>
            <a:ext cx="5698348" cy="5148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97460B-7A22-4345-85F1-A989CFB60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04412"/>
            <a:ext cx="5672027" cy="204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主题1">
  <a:themeElements>
    <a:clrScheme name="自定义 1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6362"/>
      </a:accent1>
      <a:accent2>
        <a:srgbClr val="B64645"/>
      </a:accent2>
      <a:accent3>
        <a:srgbClr val="414A59"/>
      </a:accent3>
      <a:accent4>
        <a:srgbClr val="7FB541"/>
      </a:accent4>
      <a:accent5>
        <a:srgbClr val="4472C4"/>
      </a:accent5>
      <a:accent6>
        <a:srgbClr val="244956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9065</TotalTime>
  <Words>779</Words>
  <Application>Microsoft Office PowerPoint</Application>
  <PresentationFormat>宽屏</PresentationFormat>
  <Paragraphs>99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Geometr706 BlkCn BT</vt:lpstr>
      <vt:lpstr>微软雅黑</vt:lpstr>
      <vt:lpstr>Arial</vt:lpstr>
      <vt:lpstr>Calibri</vt:lpstr>
      <vt:lpstr>Calibri Light</vt:lpstr>
      <vt:lpstr>主题1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步 一凡</cp:lastModifiedBy>
  <cp:revision>287</cp:revision>
  <dcterms:created xsi:type="dcterms:W3CDTF">2016-03-04T02:38:00Z</dcterms:created>
  <dcterms:modified xsi:type="dcterms:W3CDTF">2020-11-02T07:46:40Z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