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\Desktop\MultipleRu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\Desktop\MultipleRu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\Desktop\MultipleRun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\Desktop\MultipleRun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\Desktop\MultipleRuns.csv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case1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proposed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Sheet1!$D$76:$G$76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</c:numCache>
            </c:numRef>
          </c:cat>
          <c:val>
            <c:numRef>
              <c:f>Sheet1!$D$77:$G$77</c:f>
              <c:numCache>
                <c:formatCode>General</c:formatCode>
                <c:ptCount val="4"/>
                <c:pt idx="0">
                  <c:v>0.875</c:v>
                </c:pt>
                <c:pt idx="1">
                  <c:v>0.87450000000000006</c:v>
                </c:pt>
                <c:pt idx="2">
                  <c:v>0.87429999999999997</c:v>
                </c:pt>
                <c:pt idx="3">
                  <c:v>0.87429999999999997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CC-4F0D-A0ED-7DE4B11E4B0B}"/>
            </c:ext>
          </c:extLst>
        </c:ser>
        <c:ser>
          <c:idx val="1"/>
          <c:order val="1"/>
          <c:tx>
            <c:v>fix=10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Sheet1!$D$83:$G$83</c:f>
              <c:numCache>
                <c:formatCode>General</c:formatCode>
                <c:ptCount val="4"/>
                <c:pt idx="0">
                  <c:v>0.87519999999999998</c:v>
                </c:pt>
                <c:pt idx="1">
                  <c:v>0.87549999999999994</c:v>
                </c:pt>
                <c:pt idx="2">
                  <c:v>0.87229999999999996</c:v>
                </c:pt>
                <c:pt idx="3">
                  <c:v>0.84760000000000002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CC-4F0D-A0ED-7DE4B11E4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8987616"/>
        <c:axId val="688986632"/>
      </c:lineChart>
      <c:catAx>
        <c:axId val="68898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聚合时间调整比例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6632"/>
        <c:crosses val="autoZero"/>
        <c:auto val="1"/>
        <c:lblAlgn val="ctr"/>
        <c:lblOffset val="100"/>
        <c:noMultiLvlLbl val="0"/>
      </c:catAx>
      <c:valAx>
        <c:axId val="688986632"/>
        <c:scaling>
          <c:orientation val="minMax"/>
          <c:min val="0.8400000000000000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case2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proposed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Sheet1!$D$76:$G$76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</c:numCache>
            </c:numRef>
          </c:cat>
          <c:val>
            <c:numRef>
              <c:f>Sheet1!$D$78:$G$78</c:f>
              <c:numCache>
                <c:formatCode>General</c:formatCode>
                <c:ptCount val="4"/>
                <c:pt idx="0">
                  <c:v>0.87480000000000002</c:v>
                </c:pt>
                <c:pt idx="1">
                  <c:v>0.87219999999999998</c:v>
                </c:pt>
                <c:pt idx="2">
                  <c:v>0.86619999999999997</c:v>
                </c:pt>
                <c:pt idx="3">
                  <c:v>0.86619999999999997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C-463B-86AC-6A47159D98A7}"/>
            </c:ext>
          </c:extLst>
        </c:ser>
        <c:ser>
          <c:idx val="1"/>
          <c:order val="1"/>
          <c:tx>
            <c:v>fix=10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Sheet1!$D$84:$G$84</c:f>
              <c:numCache>
                <c:formatCode>General</c:formatCode>
                <c:ptCount val="4"/>
                <c:pt idx="0">
                  <c:v>0.87009999999999998</c:v>
                </c:pt>
                <c:pt idx="1">
                  <c:v>0.86970000000000003</c:v>
                </c:pt>
                <c:pt idx="2">
                  <c:v>0.86619999999999997</c:v>
                </c:pt>
                <c:pt idx="3">
                  <c:v>0.84079999999999999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C-463B-86AC-6A47159D9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8987616"/>
        <c:axId val="688986632"/>
      </c:lineChart>
      <c:catAx>
        <c:axId val="68898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聚合时间调整比例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6632"/>
        <c:crosses val="autoZero"/>
        <c:auto val="1"/>
        <c:lblAlgn val="ctr"/>
        <c:lblOffset val="100"/>
        <c:noMultiLvlLbl val="0"/>
      </c:catAx>
      <c:valAx>
        <c:axId val="688986632"/>
        <c:scaling>
          <c:orientation val="minMax"/>
          <c:min val="0.83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case3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proposed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Sheet1!$D$76:$G$76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</c:numCache>
            </c:numRef>
          </c:cat>
          <c:val>
            <c:numRef>
              <c:f>Sheet1!$D$79:$G$79</c:f>
              <c:numCache>
                <c:formatCode>General</c:formatCode>
                <c:ptCount val="4"/>
                <c:pt idx="0">
                  <c:v>0.86950000000000005</c:v>
                </c:pt>
                <c:pt idx="1">
                  <c:v>0.87439999999999996</c:v>
                </c:pt>
                <c:pt idx="2">
                  <c:v>0.87709999999999999</c:v>
                </c:pt>
                <c:pt idx="3">
                  <c:v>0.87709999999999999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C4-4CDA-9F34-4FF13ED1AE7E}"/>
            </c:ext>
          </c:extLst>
        </c:ser>
        <c:ser>
          <c:idx val="1"/>
          <c:order val="1"/>
          <c:tx>
            <c:v>fix=10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Sheet1!$D$85:$G$85</c:f>
              <c:numCache>
                <c:formatCode>General</c:formatCode>
                <c:ptCount val="4"/>
                <c:pt idx="0">
                  <c:v>0.87529999999999997</c:v>
                </c:pt>
                <c:pt idx="1">
                  <c:v>0.87560000000000004</c:v>
                </c:pt>
                <c:pt idx="2">
                  <c:v>0.87339999999999995</c:v>
                </c:pt>
                <c:pt idx="3">
                  <c:v>0.84530000000000005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C4-4CDA-9F34-4FF13ED1A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8987616"/>
        <c:axId val="688986632"/>
      </c:lineChart>
      <c:catAx>
        <c:axId val="68898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聚合时间调整比例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6632"/>
        <c:crosses val="autoZero"/>
        <c:auto val="1"/>
        <c:lblAlgn val="ctr"/>
        <c:lblOffset val="100"/>
        <c:noMultiLvlLbl val="0"/>
      </c:catAx>
      <c:valAx>
        <c:axId val="688986632"/>
        <c:scaling>
          <c:orientation val="minMax"/>
          <c:min val="0.83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case4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proposed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Sheet1!$D$76:$G$76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</c:numCache>
            </c:numRef>
          </c:cat>
          <c:val>
            <c:numRef>
              <c:f>Sheet1!$D$80:$G$80</c:f>
              <c:numCache>
                <c:formatCode>General</c:formatCode>
                <c:ptCount val="4"/>
                <c:pt idx="0">
                  <c:v>0.87590000000000001</c:v>
                </c:pt>
                <c:pt idx="1">
                  <c:v>0.87229999999999996</c:v>
                </c:pt>
                <c:pt idx="2">
                  <c:v>0.85860000000000003</c:v>
                </c:pt>
                <c:pt idx="3">
                  <c:v>0.85860000000000003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D-43E7-A2E6-3A53CE7062DC}"/>
            </c:ext>
          </c:extLst>
        </c:ser>
        <c:ser>
          <c:idx val="1"/>
          <c:order val="1"/>
          <c:tx>
            <c:v>fix=10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Sheet1!$D$86:$G$86</c:f>
              <c:numCache>
                <c:formatCode>General</c:formatCode>
                <c:ptCount val="4"/>
                <c:pt idx="0">
                  <c:v>0.85099999999999998</c:v>
                </c:pt>
                <c:pt idx="1">
                  <c:v>0.85160000000000002</c:v>
                </c:pt>
                <c:pt idx="2">
                  <c:v>0.84540000000000004</c:v>
                </c:pt>
                <c:pt idx="3">
                  <c:v>0.81710000000000005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D-43E7-A2E6-3A53CE706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8987616"/>
        <c:axId val="688986632"/>
      </c:lineChart>
      <c:catAx>
        <c:axId val="68898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聚合时间调整比例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6632"/>
        <c:crosses val="autoZero"/>
        <c:auto val="1"/>
        <c:lblAlgn val="ctr"/>
        <c:lblOffset val="100"/>
        <c:noMultiLvlLbl val="0"/>
      </c:catAx>
      <c:valAx>
        <c:axId val="688986632"/>
        <c:scaling>
          <c:orientation val="minMax"/>
          <c:min val="0.7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8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case1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Sheet1!$D$70:$G$70</c:f>
              <c:numCache>
                <c:formatCode>General</c:formatCode>
                <c:ptCount val="4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</c:numCache>
            </c:numRef>
          </c:cat>
          <c:val>
            <c:numRef>
              <c:f>Sheet1!$D$71:$G$71</c:f>
              <c:numCache>
                <c:formatCode>General</c:formatCode>
                <c:ptCount val="4"/>
                <c:pt idx="0">
                  <c:v>1.3290960451977401</c:v>
                </c:pt>
                <c:pt idx="1">
                  <c:v>5.9822393822393796</c:v>
                </c:pt>
                <c:pt idx="2">
                  <c:v>29.1429970617042</c:v>
                </c:pt>
                <c:pt idx="3">
                  <c:v>59.664948453608197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4-4C60-A404-3155269238C6}"/>
            </c:ext>
          </c:extLst>
        </c:ser>
        <c:ser>
          <c:idx val="1"/>
          <c:order val="1"/>
          <c:tx>
            <c:v>case2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Sheet1!$D$72:$G$72</c:f>
              <c:numCache>
                <c:formatCode>General</c:formatCode>
                <c:ptCount val="4"/>
                <c:pt idx="0">
                  <c:v>1</c:v>
                </c:pt>
                <c:pt idx="1">
                  <c:v>1.96608427543679</c:v>
                </c:pt>
                <c:pt idx="2">
                  <c:v>7.4901960784313699</c:v>
                </c:pt>
                <c:pt idx="3">
                  <c:v>26.807860262008699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34-4C60-A404-3155269238C6}"/>
            </c:ext>
          </c:extLst>
        </c:ser>
        <c:ser>
          <c:idx val="2"/>
          <c:order val="2"/>
          <c:tx>
            <c:v>case3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Sheet1!$D$73:$G$73</c:f>
              <c:numCache>
                <c:formatCode>General</c:formatCode>
                <c:ptCount val="4"/>
                <c:pt idx="0">
                  <c:v>98.046277665995902</c:v>
                </c:pt>
                <c:pt idx="1">
                  <c:v>97.650879566982397</c:v>
                </c:pt>
                <c:pt idx="2">
                  <c:v>97.288235294117598</c:v>
                </c:pt>
                <c:pt idx="3">
                  <c:v>97.8892508143322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34-4C60-A404-3155269238C6}"/>
            </c:ext>
          </c:extLst>
        </c:ser>
        <c:ser>
          <c:idx val="3"/>
          <c:order val="3"/>
          <c:tx>
            <c:v>case4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Sheet1!$D$74:$G$74</c:f>
              <c:numCache>
                <c:formatCode>General</c:formatCode>
                <c:ptCount val="4"/>
                <c:pt idx="0">
                  <c:v>1</c:v>
                </c:pt>
                <c:pt idx="1">
                  <c:v>1.0566280566280499</c:v>
                </c:pt>
                <c:pt idx="2">
                  <c:v>3.75257731958762</c:v>
                </c:pt>
                <c:pt idx="3">
                  <c:v>8.2777777777777697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34-4C60-A404-315526923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46848"/>
        <c:axId val="584746192"/>
      </c:lineChart>
      <c:catAx>
        <c:axId val="58474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聚合时间调整比例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4746192"/>
        <c:crosses val="autoZero"/>
        <c:auto val="1"/>
        <c:lblAlgn val="ctr"/>
        <c:lblOffset val="100"/>
        <c:noMultiLvlLbl val="0"/>
      </c:catAx>
      <c:valAx>
        <c:axId val="584746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474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0.83486</cdr:x>
      <cdr:y>0.06751</cdr:y>
    </cdr:from>
    <cdr:to>
      <cdr:x>0.95986</cdr:x>
      <cdr:y>0.23787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1716E35B-76C8-4F53-ABB3-92B1854E870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816504" y="173621"/>
          <a:ext cx="571429" cy="43809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27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1689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2437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984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1397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261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650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0392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642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614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47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0601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745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06493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5399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716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445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835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46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569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300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41BFBC1F-12E1-4CFD-96C6-C3986B6AC2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0C572BA5-9AC2-4C8D-8229-F4FC3D5264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A5274-B430-4AE2-B0C6-EEC0CFE5A10F}"/>
              </a:ext>
            </a:extLst>
          </p:cNvPr>
          <p:cNvSpPr txBox="1"/>
          <p:nvPr/>
        </p:nvSpPr>
        <p:spPr>
          <a:xfrm>
            <a:off x="107504" y="2564904"/>
            <a:ext cx="88569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Just Privacy: Improving Performance of Private 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Deep Learning in Mobile Cloud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D32E4120-0DE6-4955-A950-05E099F7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4725144"/>
            <a:ext cx="1036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郑海坤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2BAA382-B31E-4761-8B87-54F5EE8FD147}"/>
              </a:ext>
            </a:extLst>
          </p:cNvPr>
          <p:cNvSpPr txBox="1"/>
          <p:nvPr/>
        </p:nvSpPr>
        <p:spPr>
          <a:xfrm>
            <a:off x="251520" y="1377691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实验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750ADC-2A5B-4C48-BF8B-7775E0C9817D}"/>
              </a:ext>
            </a:extLst>
          </p:cNvPr>
          <p:cNvSpPr txBox="1"/>
          <p:nvPr/>
        </p:nvSpPr>
        <p:spPr>
          <a:xfrm>
            <a:off x="251520" y="1747023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CIFAR-100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预训练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Conv-small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模型，并将其前三层部署为本地网络。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Conv-middle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作为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MNIST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SVHN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的云侧网络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E5FE8A-1321-4BB2-BB19-C6C0FA9A7F77}"/>
              </a:ext>
            </a:extLst>
          </p:cNvPr>
          <p:cNvSpPr txBox="1"/>
          <p:nvPr/>
        </p:nvSpPr>
        <p:spPr>
          <a:xfrm>
            <a:off x="251520" y="4581128"/>
            <a:ext cx="784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BASE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不加隐私保护，这是准确率所能达到的最高值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Arden-L1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只做数据变换，准确率略微下降，意味着变换过程丢失了部分信息</a:t>
            </a:r>
            <a:endParaRPr lang="en-US" altLang="zh-CN" sz="1800" dirty="0">
              <a:solidFill>
                <a:srgbClr val="000000"/>
              </a:solidFill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Arden-L1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加了隐私保护之后，准确率下降明显</a:t>
            </a:r>
            <a:endParaRPr lang="en-US" altLang="zh-CN" sz="1800" dirty="0">
              <a:solidFill>
                <a:srgbClr val="000000"/>
              </a:solidFill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Arden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使用噪声训练，又把模型准确率提升到接近原始模型的程度</a:t>
            </a: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71E5CE-9F47-4B03-897A-CEFF693DC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"/>
          <a:stretch/>
        </p:blipFill>
        <p:spPr>
          <a:xfrm>
            <a:off x="731032" y="2749845"/>
            <a:ext cx="67507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ECA2875-3F7B-4907-9D00-09DE3670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7519693" cy="30963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D9AD787-654A-4146-A1FC-3F9920568A5A}"/>
              </a:ext>
            </a:extLst>
          </p:cNvPr>
          <p:cNvSpPr txBox="1"/>
          <p:nvPr/>
        </p:nvSpPr>
        <p:spPr>
          <a:xfrm>
            <a:off x="647564" y="1628800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直观显示隐私保护的成果，使用已有的一个重构模型对其进行数据恢复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76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5F8AB196-5A03-45CC-872D-8821F49D5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413794"/>
            <a:ext cx="80645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SVM</a:t>
            </a:r>
            <a:r>
              <a:rPr lang="zh-CN" altLang="en-US" dirty="0"/>
              <a:t>模型，</a:t>
            </a:r>
            <a:r>
              <a:rPr lang="en-US" altLang="zh-CN" dirty="0"/>
              <a:t>SGD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数据分布有四种：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Case1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：每个样本随机分配到某个节点，代表节点信息独立同分布；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Case2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：每个节点处的数据的标签相同，代表节点信息不同分布；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Case3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：每个节点都拥有全部的数据；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Case4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：混合一和二，前半部分数据按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分配，后半部分数据按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分配。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55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">
            <a:extLst>
              <a:ext uri="{FF2B5EF4-FFF2-40B4-BE49-F238E27FC236}">
                <a16:creationId xmlns:a16="http://schemas.microsoft.com/office/drawing/2014/main" id="{F9D880DB-B55C-4584-98D8-54C86450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/>
          <a:stretch>
            <a:fillRect/>
          </a:stretch>
        </p:blipFill>
        <p:spPr bwMode="auto">
          <a:xfrm>
            <a:off x="33338" y="1268413"/>
            <a:ext cx="464185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4">
            <a:extLst>
              <a:ext uri="{FF2B5EF4-FFF2-40B4-BE49-F238E27FC236}">
                <a16:creationId xmlns:a16="http://schemas.microsoft.com/office/drawing/2014/main" id="{77C186E9-22E5-464A-9F26-ABEA90FE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/>
          <a:stretch>
            <a:fillRect/>
          </a:stretch>
        </p:blipFill>
        <p:spPr bwMode="auto">
          <a:xfrm>
            <a:off x="4564063" y="1268413"/>
            <a:ext cx="4510087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6B292F-D742-4168-8844-20CE78A26EB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4850576"/>
            <a:ext cx="6984776" cy="1477328"/>
          </a:xfrm>
          <a:prstGeom prst="rect">
            <a:avLst/>
          </a:prstGeom>
          <a:blipFill>
            <a:blip r:embed="rId4"/>
            <a:stretch>
              <a:fillRect l="-786" t="-3306" r="-175" b="-6198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>
            <a:extLst>
              <a:ext uri="{FF2B5EF4-FFF2-40B4-BE49-F238E27FC236}">
                <a16:creationId xmlns:a16="http://schemas.microsoft.com/office/drawing/2014/main" id="{E83B23E8-3D47-4784-8973-4AA8126F6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385F87-CDB0-407C-8049-A8FCB12F85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5550792"/>
            <a:ext cx="7803628" cy="923330"/>
          </a:xfrm>
          <a:prstGeom prst="rect">
            <a:avLst/>
          </a:prstGeom>
          <a:blipFill>
            <a:blip r:embed="rId3"/>
            <a:stretch>
              <a:fillRect l="-625" t="-3974" b="-860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5126" name="图片 4">
            <a:extLst>
              <a:ext uri="{FF2B5EF4-FFF2-40B4-BE49-F238E27FC236}">
                <a16:creationId xmlns:a16="http://schemas.microsoft.com/office/drawing/2014/main" id="{91D79708-09BF-4788-B109-ED416E51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1467279"/>
            <a:ext cx="4600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3">
            <a:extLst>
              <a:ext uri="{FF2B5EF4-FFF2-40B4-BE49-F238E27FC236}">
                <a16:creationId xmlns:a16="http://schemas.microsoft.com/office/drawing/2014/main" id="{C1C1BEB2-DB32-421B-8651-30B8208036D6}"/>
              </a:ext>
            </a:extLst>
          </p:cNvPr>
          <p:cNvGrpSpPr>
            <a:grpSpLocks/>
          </p:cNvGrpSpPr>
          <p:nvPr/>
        </p:nvGrpSpPr>
        <p:grpSpPr bwMode="auto">
          <a:xfrm>
            <a:off x="0" y="-9525"/>
            <a:ext cx="9144000" cy="5486400"/>
            <a:chOff x="0" y="685800"/>
            <a:chExt cx="9144000" cy="5486400"/>
          </a:xfrm>
        </p:grpSpPr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D8BA72E4-F402-4FCC-97D5-E80043CA6A4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85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478C0E1D-E119-4EB5-9B89-B727F8A8105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72000" y="69532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F17A08B1-1FF3-43B4-9A84-208571B2807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525" y="3429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2DA6985F-4371-44A2-818A-5EFD23D62F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72000" y="3406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95BE304E-0870-429E-A21A-5D9BD8C37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048561"/>
              </p:ext>
            </p:extLst>
          </p:nvPr>
        </p:nvGraphicFramePr>
        <p:xfrm>
          <a:off x="2184352" y="1361388"/>
          <a:ext cx="4571436" cy="2571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6">
                <a:extLst>
                  <a:ext uri="{FF2B5EF4-FFF2-40B4-BE49-F238E27FC236}">
                    <a16:creationId xmlns:a16="http://schemas.microsoft.com/office/drawing/2014/main" id="{5FA893BC-5FEB-4E50-89EF-9959FA169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96612"/>
                <a:ext cx="80645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latin typeface="+mn-ea"/>
                    <a:ea typeface="+mn-ea"/>
                  </a:rPr>
                  <a:t>总时间预算</a:t>
                </a:r>
                <a:r>
                  <a:rPr lang="en-US" altLang="zh-CN" dirty="0">
                    <a:latin typeface="+mn-ea"/>
                    <a:ea typeface="+mn-ea"/>
                  </a:rPr>
                  <a:t>20s</a:t>
                </a:r>
                <a:r>
                  <a:rPr lang="zh-CN" altLang="en-US" dirty="0">
                    <a:latin typeface="+mn-ea"/>
                    <a:ea typeface="+mn-ea"/>
                  </a:rPr>
                  <a:t>，改变全局聚合时间的长短。随着全局聚合时间的增大，对于固定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+mn-ea"/>
                      </a:rPr>
                      <m:t>𝜏</m:t>
                    </m:r>
                  </m:oMath>
                </a14:m>
                <a:r>
                  <a:rPr lang="zh-CN" altLang="en-US" dirty="0">
                    <a:solidFill>
                      <a:srgbClr val="121212"/>
                    </a:solidFill>
                    <a:latin typeface="+mn-ea"/>
                    <a:ea typeface="+mn-ea"/>
                  </a:rPr>
                  <a:t>值的模型来说，其准确率会下降，这是由于其聚合总次数下降所导致的；但控制算法通过增大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>
                    <a:solidFill>
                      <a:srgbClr val="121212"/>
                    </a:solidFill>
                    <a:latin typeface="+mn-ea"/>
                  </a:rPr>
                  <a:t>值来弥补聚合时间变长的不足。</a:t>
                </a:r>
                <a:endParaRPr lang="en-US" altLang="zh-CN" dirty="0">
                  <a:solidFill>
                    <a:srgbClr val="121212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文本框 6">
                <a:extLst>
                  <a:ext uri="{FF2B5EF4-FFF2-40B4-BE49-F238E27FC236}">
                    <a16:creationId xmlns:a16="http://schemas.microsoft.com/office/drawing/2014/main" id="{5FA893BC-5FEB-4E50-89EF-9959FA169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96612"/>
                <a:ext cx="8064500" cy="923330"/>
              </a:xfrm>
              <a:prstGeom prst="rect">
                <a:avLst/>
              </a:prstGeom>
              <a:blipFill>
                <a:blip r:embed="rId7"/>
                <a:stretch>
                  <a:fillRect l="-605" t="-3974" r="-3477" b="-86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2BAA382-B31E-4761-8B87-54F5EE8FD147}"/>
              </a:ext>
            </a:extLst>
          </p:cNvPr>
          <p:cNvSpPr txBox="1"/>
          <p:nvPr/>
        </p:nvSpPr>
        <p:spPr>
          <a:xfrm>
            <a:off x="611560" y="1700808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KDD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CCF A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7626D-9795-4CAC-8264-E102AEBE8CC2}"/>
              </a:ext>
            </a:extLst>
          </p:cNvPr>
          <p:cNvSpPr txBox="1"/>
          <p:nvPr/>
        </p:nvSpPr>
        <p:spPr>
          <a:xfrm>
            <a:off x="467544" y="2564904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设计了一个框架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Arden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用以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划分深度神经网络。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本地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-DNN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做简单的数据特征提取，</a:t>
            </a:r>
            <a:r>
              <a:rPr lang="zh-CN" altLang="en-US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云侧</a:t>
            </a:r>
            <a:r>
              <a:rPr lang="en-US" altLang="zh-CN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-DNN</a:t>
            </a:r>
            <a:r>
              <a:rPr lang="zh-CN" altLang="en-US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进行训练和复杂的推理</a:t>
            </a:r>
            <a:endParaRPr lang="en-US" altLang="zh-CN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提出了一种新的基于差分隐私机制的本地数据转换干扰机制</a:t>
            </a:r>
            <a:endParaRPr lang="en-US" altLang="zh-CN" sz="1800" dirty="0">
              <a:solidFill>
                <a:srgbClr val="00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提出了一种噪声训练方法，以增加云侧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DNN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对扰动数据的鲁棒性。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41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A4A7626D-9795-4CAC-8264-E102AEBE8CC2}"/>
              </a:ext>
            </a:extLst>
          </p:cNvPr>
          <p:cNvSpPr txBox="1"/>
          <p:nvPr/>
        </p:nvSpPr>
        <p:spPr>
          <a:xfrm>
            <a:off x="107504" y="1340768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DNN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分为本地端和云端两部分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本地神经网络由预先训练的结构和权值被冻结的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DNN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得到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云神经网络在训练阶段进行微调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。移动设备只进行简单的特征提取和隐私数据的转换。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在训练阶段，使用噪声训练方法提高模型鲁棒性，以弥补因隐私保护带来的性能损失。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D31F65-4BFB-48C3-97D2-5A770043A46F}"/>
              </a:ext>
            </a:extLst>
          </p:cNvPr>
          <p:cNvSpPr/>
          <p:nvPr/>
        </p:nvSpPr>
        <p:spPr>
          <a:xfrm>
            <a:off x="683568" y="4535832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敏感数据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D1F40E-94B9-4202-B7E6-D001EB99F588}"/>
              </a:ext>
            </a:extLst>
          </p:cNvPr>
          <p:cNvSpPr/>
          <p:nvPr/>
        </p:nvSpPr>
        <p:spPr>
          <a:xfrm>
            <a:off x="2638309" y="4535832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本地网络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69A436-71D0-40AC-A3D9-BEA724D66DC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835696" y="4859868"/>
            <a:ext cx="80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974346-1299-44B8-8AAD-B2391C964F78}"/>
              </a:ext>
            </a:extLst>
          </p:cNvPr>
          <p:cNvCxnSpPr>
            <a:cxnSpLocks/>
          </p:cNvCxnSpPr>
          <p:nvPr/>
        </p:nvCxnSpPr>
        <p:spPr>
          <a:xfrm flipV="1">
            <a:off x="3214373" y="518390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8CD5B93-9F9F-412F-B969-6C1FDB90471E}"/>
              </a:ext>
            </a:extLst>
          </p:cNvPr>
          <p:cNvSpPr txBox="1"/>
          <p:nvPr/>
        </p:nvSpPr>
        <p:spPr>
          <a:xfrm>
            <a:off x="1516176" y="54719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数据转换并注入扰动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C12A1AD-64E4-4FDF-8845-16DA1D8D8C00}"/>
              </a:ext>
            </a:extLst>
          </p:cNvPr>
          <p:cNvCxnSpPr>
            <a:cxnSpLocks/>
          </p:cNvCxnSpPr>
          <p:nvPr/>
        </p:nvCxnSpPr>
        <p:spPr>
          <a:xfrm>
            <a:off x="3790437" y="485986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6E2C24D-C4C2-44C5-BFC2-F7EF3C668470}"/>
              </a:ext>
            </a:extLst>
          </p:cNvPr>
          <p:cNvSpPr/>
          <p:nvPr/>
        </p:nvSpPr>
        <p:spPr>
          <a:xfrm>
            <a:off x="4078468" y="4535832"/>
            <a:ext cx="1419111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受保护数据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607F2B-6A81-4F4B-832B-C80BF17D64C5}"/>
              </a:ext>
            </a:extLst>
          </p:cNvPr>
          <p:cNvSpPr/>
          <p:nvPr/>
        </p:nvSpPr>
        <p:spPr>
          <a:xfrm>
            <a:off x="5785610" y="4535832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云端网络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693BB06-240E-47C0-8268-7A16A4F71B2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497578" y="485986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CCC723-CD8D-46B1-B4A8-C02BDB55766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61674" y="5183904"/>
            <a:ext cx="0" cy="1008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E5724CB-6904-47E7-BFBB-EF81684BC86D}"/>
              </a:ext>
            </a:extLst>
          </p:cNvPr>
          <p:cNvCxnSpPr>
            <a:cxnSpLocks/>
          </p:cNvCxnSpPr>
          <p:nvPr/>
        </p:nvCxnSpPr>
        <p:spPr>
          <a:xfrm flipH="1">
            <a:off x="3070357" y="6192016"/>
            <a:ext cx="329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C7827F8-14D6-470F-BEEF-64CF0A944630}"/>
              </a:ext>
            </a:extLst>
          </p:cNvPr>
          <p:cNvSpPr txBox="1"/>
          <p:nvPr/>
        </p:nvSpPr>
        <p:spPr>
          <a:xfrm>
            <a:off x="1940295" y="6007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返回结果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9D9E54C-5C49-413E-96CF-1E80A284B9A2}"/>
              </a:ext>
            </a:extLst>
          </p:cNvPr>
          <p:cNvCxnSpPr>
            <a:cxnSpLocks/>
          </p:cNvCxnSpPr>
          <p:nvPr/>
        </p:nvCxnSpPr>
        <p:spPr>
          <a:xfrm>
            <a:off x="539552" y="4319808"/>
            <a:ext cx="697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3929BEB-34BF-4677-9203-27DC612A874A}"/>
              </a:ext>
            </a:extLst>
          </p:cNvPr>
          <p:cNvSpPr/>
          <p:nvPr/>
        </p:nvSpPr>
        <p:spPr>
          <a:xfrm>
            <a:off x="683568" y="3383704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公共数据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6F6F587-83AF-4794-900A-564914D0A964}"/>
              </a:ext>
            </a:extLst>
          </p:cNvPr>
          <p:cNvSpPr/>
          <p:nvPr/>
        </p:nvSpPr>
        <p:spPr>
          <a:xfrm>
            <a:off x="2638815" y="3383704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本地网络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F263154-EBB6-48F0-85F8-42CD344D4EB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1835696" y="3707740"/>
            <a:ext cx="803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BCAA32-705E-4560-BAE9-EE23C4A5CEB7}"/>
              </a:ext>
            </a:extLst>
          </p:cNvPr>
          <p:cNvSpPr txBox="1"/>
          <p:nvPr/>
        </p:nvSpPr>
        <p:spPr>
          <a:xfrm>
            <a:off x="1798673" y="3383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预训练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81E7C7-2BDB-4AF9-A8F4-E67AC3238F85}"/>
              </a:ext>
            </a:extLst>
          </p:cNvPr>
          <p:cNvSpPr txBox="1"/>
          <p:nvPr/>
        </p:nvSpPr>
        <p:spPr>
          <a:xfrm>
            <a:off x="1908373" y="3682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切分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48F436B-4DA6-414E-9C3F-93DE97033EF3}"/>
              </a:ext>
            </a:extLst>
          </p:cNvPr>
          <p:cNvCxnSpPr>
            <a:cxnSpLocks/>
          </p:cNvCxnSpPr>
          <p:nvPr/>
        </p:nvCxnSpPr>
        <p:spPr>
          <a:xfrm>
            <a:off x="3779912" y="367049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27FBD48-1F32-4289-A127-6B77FB1B6504}"/>
              </a:ext>
            </a:extLst>
          </p:cNvPr>
          <p:cNvSpPr/>
          <p:nvPr/>
        </p:nvSpPr>
        <p:spPr>
          <a:xfrm>
            <a:off x="4067944" y="3383704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噪声训练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072658B-495E-487D-85F3-D584BBC98F34}"/>
              </a:ext>
            </a:extLst>
          </p:cNvPr>
          <p:cNvCxnSpPr>
            <a:cxnSpLocks/>
            <a:stCxn id="41" idx="2"/>
            <a:endCxn id="3" idx="0"/>
          </p:cNvCxnSpPr>
          <p:nvPr/>
        </p:nvCxnSpPr>
        <p:spPr>
          <a:xfrm flipH="1">
            <a:off x="3214373" y="4031776"/>
            <a:ext cx="50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E7656A8-BF96-4BA6-8390-12343A506A4E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5220072" y="3707740"/>
            <a:ext cx="574937" cy="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BE07990-E25E-4932-8478-CA1A119C9265}"/>
              </a:ext>
            </a:extLst>
          </p:cNvPr>
          <p:cNvSpPr/>
          <p:nvPr/>
        </p:nvSpPr>
        <p:spPr>
          <a:xfrm>
            <a:off x="5795009" y="3385152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云端网络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AC1A745-D9B3-45E4-9336-C20D2D03644E}"/>
              </a:ext>
            </a:extLst>
          </p:cNvPr>
          <p:cNvSpPr/>
          <p:nvPr/>
        </p:nvSpPr>
        <p:spPr>
          <a:xfrm>
            <a:off x="539552" y="2691500"/>
            <a:ext cx="6984107" cy="147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7B1E9FE-1D20-46C5-8FE4-12EB15A34E71}"/>
              </a:ext>
            </a:extLst>
          </p:cNvPr>
          <p:cNvSpPr txBox="1"/>
          <p:nvPr/>
        </p:nvSpPr>
        <p:spPr>
          <a:xfrm>
            <a:off x="964175" y="28355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云端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FCF390E-7354-4D70-8EA2-2E599B528F78}"/>
              </a:ext>
            </a:extLst>
          </p:cNvPr>
          <p:cNvSpPr/>
          <p:nvPr/>
        </p:nvSpPr>
        <p:spPr>
          <a:xfrm>
            <a:off x="529696" y="4449791"/>
            <a:ext cx="3291318" cy="192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5B7E074-EC72-4CE0-816A-51140019782D}"/>
              </a:ext>
            </a:extLst>
          </p:cNvPr>
          <p:cNvSpPr txBox="1"/>
          <p:nvPr/>
        </p:nvSpPr>
        <p:spPr>
          <a:xfrm>
            <a:off x="620572" y="5584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296FA31-92AE-43CE-921E-17C3F7716EE6}"/>
              </a:ext>
            </a:extLst>
          </p:cNvPr>
          <p:cNvSpPr/>
          <p:nvPr/>
        </p:nvSpPr>
        <p:spPr>
          <a:xfrm>
            <a:off x="5641594" y="4480690"/>
            <a:ext cx="1882065" cy="192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42AF9B5-B7DF-4868-A382-7EF8C856B086}"/>
              </a:ext>
            </a:extLst>
          </p:cNvPr>
          <p:cNvSpPr txBox="1"/>
          <p:nvPr/>
        </p:nvSpPr>
        <p:spPr>
          <a:xfrm>
            <a:off x="6648075" y="5584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云端</a:t>
            </a:r>
          </a:p>
        </p:txBody>
      </p:sp>
    </p:spTree>
    <p:extLst>
      <p:ext uri="{BB962C8B-B14F-4D97-AF65-F5344CB8AC3E}">
        <p14:creationId xmlns:p14="http://schemas.microsoft.com/office/powerpoint/2010/main" val="365326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2BAA382-B31E-4761-8B87-54F5EE8FD147}"/>
              </a:ext>
            </a:extLst>
          </p:cNvPr>
          <p:cNvSpPr txBox="1"/>
          <p:nvPr/>
        </p:nvSpPr>
        <p:spPr>
          <a:xfrm>
            <a:off x="231116" y="2924944"/>
            <a:ext cx="1872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本地数据转换与隐私保护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2FAA01-8D24-4E03-9431-F8604BFE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09" y="563841"/>
            <a:ext cx="5391150" cy="2562225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322FE0E8-7F95-4630-B32B-0C0939299129}"/>
              </a:ext>
            </a:extLst>
          </p:cNvPr>
          <p:cNvGrpSpPr/>
          <p:nvPr/>
        </p:nvGrpSpPr>
        <p:grpSpPr>
          <a:xfrm>
            <a:off x="1569348" y="3717032"/>
            <a:ext cx="6005304" cy="2943467"/>
            <a:chOff x="212441" y="3805836"/>
            <a:chExt cx="6005304" cy="2943467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70C36C9-4C5D-441F-9B68-1597EBFD87B3}"/>
                </a:ext>
              </a:extLst>
            </p:cNvPr>
            <p:cNvCxnSpPr>
              <a:cxnSpLocks/>
            </p:cNvCxnSpPr>
            <p:nvPr/>
          </p:nvCxnSpPr>
          <p:spPr>
            <a:xfrm>
              <a:off x="644703" y="6276895"/>
              <a:ext cx="1385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6BD62FB-2231-41D9-BCBB-0704E00E8317}"/>
                </a:ext>
              </a:extLst>
            </p:cNvPr>
            <p:cNvSpPr txBox="1"/>
            <p:nvPr/>
          </p:nvSpPr>
          <p:spPr>
            <a:xfrm>
              <a:off x="685947" y="5903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Nullification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B7AFB4-5B5A-4EDD-98C2-68E379920F41}"/>
                </a:ext>
              </a:extLst>
            </p:cNvPr>
            <p:cNvSpPr/>
            <p:nvPr/>
          </p:nvSpPr>
          <p:spPr>
            <a:xfrm>
              <a:off x="2767465" y="6245247"/>
              <a:ext cx="2194680" cy="13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17E003-9BDC-419F-8452-F4F15451C6F7}"/>
                </a:ext>
              </a:extLst>
            </p:cNvPr>
            <p:cNvSpPr/>
            <p:nvPr/>
          </p:nvSpPr>
          <p:spPr>
            <a:xfrm>
              <a:off x="2778949" y="4164389"/>
              <a:ext cx="2194680" cy="13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85DA16C-3377-4C99-A61B-2C635DD4CA16}"/>
                </a:ext>
              </a:extLst>
            </p:cNvPr>
            <p:cNvSpPr/>
            <p:nvPr/>
          </p:nvSpPr>
          <p:spPr>
            <a:xfrm>
              <a:off x="2778949" y="3955272"/>
              <a:ext cx="2194680" cy="13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1C43E5-5B18-4ECA-9AD7-D6CD5C7A3864}"/>
                </a:ext>
              </a:extLst>
            </p:cNvPr>
            <p:cNvSpPr txBox="1"/>
            <p:nvPr/>
          </p:nvSpPr>
          <p:spPr>
            <a:xfrm>
              <a:off x="3203848" y="63799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本地网络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C6393B-5AEF-4614-BE01-1077635099D8}"/>
                    </a:ext>
                  </a:extLst>
                </p:cNvPr>
                <p:cNvSpPr txBox="1"/>
                <p:nvPr/>
              </p:nvSpPr>
              <p:spPr>
                <a:xfrm>
                  <a:off x="1177770" y="4990963"/>
                  <a:ext cx="1264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Lap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C6393B-5AEF-4614-BE01-107763509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770" y="4990963"/>
                  <a:ext cx="126419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348" t="-8197" r="-96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2EE3670-26E8-4E88-A616-007F74450ED9}"/>
                    </a:ext>
                  </a:extLst>
                </p:cNvPr>
                <p:cNvSpPr txBox="1"/>
                <p:nvPr/>
              </p:nvSpPr>
              <p:spPr>
                <a:xfrm>
                  <a:off x="212441" y="5981091"/>
                  <a:ext cx="5564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2EE3670-26E8-4E88-A616-007F74450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41" y="5981091"/>
                  <a:ext cx="5564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12677AD6-E3CC-4F13-94E8-6C43295D2D29}"/>
                    </a:ext>
                  </a:extLst>
                </p:cNvPr>
                <p:cNvSpPr txBox="1"/>
                <p:nvPr/>
              </p:nvSpPr>
              <p:spPr>
                <a:xfrm>
                  <a:off x="1954597" y="6023819"/>
                  <a:ext cx="5564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12677AD6-E3CC-4F13-94E8-6C43295D2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597" y="6023819"/>
                  <a:ext cx="5564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D18793D-9C83-41F0-95E0-E0B456AF1FA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2419855" y="6309719"/>
              <a:ext cx="347610" cy="2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E9EFDD2-48D5-4A08-B9C5-0EE86B311FBD}"/>
                </a:ext>
              </a:extLst>
            </p:cNvPr>
            <p:cNvCxnSpPr>
              <a:cxnSpLocks/>
              <a:stCxn id="26" idx="3"/>
              <a:endCxn id="61" idx="1"/>
            </p:cNvCxnSpPr>
            <p:nvPr/>
          </p:nvCxnSpPr>
          <p:spPr>
            <a:xfrm>
              <a:off x="2441962" y="5175629"/>
              <a:ext cx="11560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C97F8CE-86C2-41AE-A51C-1D7AA0F26C52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876289" y="5833491"/>
              <a:ext cx="0" cy="188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0C0AD15-F65E-4CE8-8DF5-A2113C652040}"/>
                    </a:ext>
                  </a:extLst>
                </p:cNvPr>
                <p:cNvSpPr txBox="1"/>
                <p:nvPr/>
              </p:nvSpPr>
              <p:spPr>
                <a:xfrm>
                  <a:off x="3665777" y="5462272"/>
                  <a:ext cx="5291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0C0AD15-F65E-4CE8-8DF5-A2113C652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777" y="5462272"/>
                  <a:ext cx="52911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3A2D0FF-394D-4670-B000-15B04842CC50}"/>
                </a:ext>
              </a:extLst>
            </p:cNvPr>
            <p:cNvSpPr/>
            <p:nvPr/>
          </p:nvSpPr>
          <p:spPr>
            <a:xfrm>
              <a:off x="2778949" y="6021681"/>
              <a:ext cx="2194680" cy="134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083C6FE0-8EF0-4833-B03E-311312694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30336" y="5281297"/>
              <a:ext cx="1381125" cy="361950"/>
            </a:xfrm>
            <a:prstGeom prst="rect">
              <a:avLst/>
            </a:prstGeom>
          </p:spPr>
        </p:pic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E503E77-28FD-4EDF-90BF-56FF79A4E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4804" y="5367462"/>
              <a:ext cx="1" cy="23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AEEFBB-BCC2-465C-B7BE-44B42A07173C}"/>
                    </a:ext>
                  </a:extLst>
                </p:cNvPr>
                <p:cNvSpPr txBox="1"/>
                <p:nvPr/>
              </p:nvSpPr>
              <p:spPr>
                <a:xfrm>
                  <a:off x="3598039" y="4944797"/>
                  <a:ext cx="5428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AEEFBB-BCC2-465C-B7BE-44B42A071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039" y="4944797"/>
                  <a:ext cx="54284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4A33CF4-CC95-4058-90EB-CD96CC9F9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804" y="4834228"/>
              <a:ext cx="0" cy="221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6869E21E-E35B-48B9-986F-B3575E3B8996}"/>
                    </a:ext>
                  </a:extLst>
                </p:cNvPr>
                <p:cNvSpPr txBox="1"/>
                <p:nvPr/>
              </p:nvSpPr>
              <p:spPr>
                <a:xfrm>
                  <a:off x="3604868" y="4433837"/>
                  <a:ext cx="5428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6869E21E-E35B-48B9-986F-B3575E3B8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868" y="4433837"/>
                  <a:ext cx="542841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11236"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2198B933-D60E-4D15-85BC-67E8BA736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084" y="4299113"/>
              <a:ext cx="0" cy="221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5C0A761D-7C7E-47D7-815F-7C37BCE3CDD0}"/>
                </a:ext>
              </a:extLst>
            </p:cNvPr>
            <p:cNvCxnSpPr>
              <a:cxnSpLocks/>
            </p:cNvCxnSpPr>
            <p:nvPr/>
          </p:nvCxnSpPr>
          <p:spPr>
            <a:xfrm>
              <a:off x="4973629" y="4022634"/>
              <a:ext cx="730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BA5CC7BF-1370-47F1-9551-423CD2CA8972}"/>
                </a:ext>
              </a:extLst>
            </p:cNvPr>
            <p:cNvSpPr/>
            <p:nvPr/>
          </p:nvSpPr>
          <p:spPr>
            <a:xfrm>
              <a:off x="2511096" y="3861048"/>
              <a:ext cx="2925000" cy="2876695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45CF492-07F0-452E-8624-E2ECA0A1FFF6}"/>
                    </a:ext>
                  </a:extLst>
                </p:cNvPr>
                <p:cNvSpPr txBox="1"/>
                <p:nvPr/>
              </p:nvSpPr>
              <p:spPr>
                <a:xfrm>
                  <a:off x="5649128" y="3805836"/>
                  <a:ext cx="5686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45CF492-07F0-452E-8624-E2ECA0A1F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128" y="3805836"/>
                  <a:ext cx="568617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10638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123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2BAA382-B31E-4761-8B87-54F5EE8FD147}"/>
              </a:ext>
            </a:extLst>
          </p:cNvPr>
          <p:cNvSpPr txBox="1"/>
          <p:nvPr/>
        </p:nvSpPr>
        <p:spPr>
          <a:xfrm>
            <a:off x="107504" y="1484784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噪声训练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56FE2-280F-446B-A894-57F45821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63" y="0"/>
            <a:ext cx="5410200" cy="396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611B57-6E7F-4237-A16B-92DD52E49133}"/>
                  </a:ext>
                </a:extLst>
              </p:cNvPr>
              <p:cNvSpPr txBox="1"/>
              <p:nvPr/>
            </p:nvSpPr>
            <p:spPr>
              <a:xfrm>
                <a:off x="323528" y="4365104"/>
                <a:ext cx="770485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、先计算原始数据的损失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+mn-ea"/>
                  <a:ea typeface="+mn-ea"/>
                </a:endParaRPr>
              </a:p>
              <a:p>
                <a:r>
                  <a:rPr lang="en-US" altLang="zh-CN" dirty="0"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latin typeface="+mn-ea"/>
                    <a:ea typeface="+mn-ea"/>
                  </a:rPr>
                  <a:t>、计算添加噪声后的数据的损失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+mn-ea"/>
                  <a:ea typeface="+mn-ea"/>
                </a:endParaRPr>
              </a:p>
              <a:p>
                <a:r>
                  <a:rPr lang="en-US" altLang="zh-CN" dirty="0">
                    <a:latin typeface="+mn-ea"/>
                    <a:ea typeface="+mn-ea"/>
                  </a:rPr>
                  <a:t>3</a:t>
                </a:r>
                <a:r>
                  <a:rPr lang="zh-CN" altLang="en-US" dirty="0">
                    <a:latin typeface="+mn-ea"/>
                    <a:ea typeface="+mn-ea"/>
                  </a:rPr>
                  <a:t>、使用添加噪声后的数据的梯度作为求解最坏情况的桥梁（式</a:t>
                </a:r>
                <a:r>
                  <a:rPr lang="en-US" altLang="zh-CN" dirty="0">
                    <a:latin typeface="+mn-ea"/>
                    <a:ea typeface="+mn-ea"/>
                  </a:rPr>
                  <a:t>7</a:t>
                </a:r>
                <a:r>
                  <a:rPr lang="zh-CN" altLang="en-US" dirty="0">
                    <a:latin typeface="+mn-ea"/>
                    <a:ea typeface="+mn-ea"/>
                  </a:rPr>
                  <a:t>、</a:t>
                </a:r>
                <a:r>
                  <a:rPr lang="en-US" altLang="zh-CN" dirty="0">
                    <a:latin typeface="+mn-ea"/>
                    <a:ea typeface="+mn-ea"/>
                  </a:rPr>
                  <a:t>8</a:t>
                </a:r>
                <a:r>
                  <a:rPr lang="zh-CN" altLang="en-US" dirty="0">
                    <a:latin typeface="+mn-ea"/>
                    <a:ea typeface="+mn-ea"/>
                  </a:rPr>
                  <a:t>）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r>
                  <a:rPr lang="en-US" altLang="zh-CN" dirty="0">
                    <a:latin typeface="+mn-ea"/>
                    <a:ea typeface="+mn-ea"/>
                  </a:rPr>
                  <a:t>4</a:t>
                </a:r>
                <a:r>
                  <a:rPr lang="zh-CN" altLang="en-US" dirty="0">
                    <a:latin typeface="+mn-ea"/>
                    <a:ea typeface="+mn-ea"/>
                  </a:rPr>
                  <a:t>、计算混合了原始数据和噪声数据的损失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r>
                  <a:rPr lang="en-US" altLang="zh-CN" dirty="0">
                    <a:latin typeface="+mn-ea"/>
                    <a:ea typeface="+mn-ea"/>
                  </a:rPr>
                  <a:t>5</a:t>
                </a:r>
                <a:r>
                  <a:rPr lang="zh-CN" altLang="en-US" dirty="0">
                    <a:latin typeface="+mn-ea"/>
                    <a:ea typeface="+mn-ea"/>
                  </a:rPr>
                  <a:t>、联合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求得最终的损失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𝐿</m:t>
                    </m:r>
                  </m:oMath>
                </a14:m>
                <a:endParaRPr lang="en-US" altLang="zh-CN" dirty="0">
                  <a:latin typeface="+mn-ea"/>
                  <a:ea typeface="+mn-ea"/>
                </a:endParaRPr>
              </a:p>
              <a:p>
                <a:r>
                  <a:rPr lang="en-US" altLang="zh-CN" dirty="0">
                    <a:latin typeface="+mn-ea"/>
                    <a:ea typeface="+mn-ea"/>
                  </a:rPr>
                  <a:t>6</a:t>
                </a:r>
                <a:r>
                  <a:rPr lang="zh-CN" altLang="en-US" dirty="0">
                    <a:latin typeface="+mn-ea"/>
                    <a:ea typeface="+mn-ea"/>
                  </a:rPr>
                  <a:t>、更新参数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611B57-6E7F-4237-A16B-92DD52E49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7704856" cy="1754326"/>
              </a:xfrm>
              <a:prstGeom prst="rect">
                <a:avLst/>
              </a:prstGeom>
              <a:blipFill>
                <a:blip r:embed="rId3"/>
                <a:stretch>
                  <a:fillRect l="-633" t="-2431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5BFFCB3-6A46-4935-855B-097FA844297D}"/>
              </a:ext>
            </a:extLst>
          </p:cNvPr>
          <p:cNvSpPr txBox="1"/>
          <p:nvPr/>
        </p:nvSpPr>
        <p:spPr>
          <a:xfrm>
            <a:off x="0" y="1981200"/>
            <a:ext cx="385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同时使用原始数据和添加了噪声的数据（选取最坏的情况）进行训练。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743354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567</Words>
  <Application>Microsoft Office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Cambria Math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new</cp:lastModifiedBy>
  <cp:revision>26</cp:revision>
  <dcterms:created xsi:type="dcterms:W3CDTF">2011-05-26T05:02:41Z</dcterms:created>
  <dcterms:modified xsi:type="dcterms:W3CDTF">2020-11-03T04:37:57Z</dcterms:modified>
</cp:coreProperties>
</file>