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392" r:id="rId2"/>
    <p:sldId id="700" r:id="rId3"/>
    <p:sldId id="685" r:id="rId4"/>
    <p:sldId id="686" r:id="rId5"/>
    <p:sldId id="687" r:id="rId6"/>
    <p:sldId id="683" r:id="rId7"/>
    <p:sldId id="684" r:id="rId8"/>
    <p:sldId id="694" r:id="rId9"/>
    <p:sldId id="699" r:id="rId10"/>
    <p:sldId id="692" r:id="rId11"/>
    <p:sldId id="701" r:id="rId12"/>
    <p:sldId id="702" r:id="rId13"/>
    <p:sldId id="703" r:id="rId14"/>
    <p:sldId id="697" r:id="rId15"/>
    <p:sldId id="688" r:id="rId16"/>
    <p:sldId id="689" r:id="rId17"/>
    <p:sldId id="690" r:id="rId18"/>
    <p:sldId id="698" r:id="rId19"/>
    <p:sldId id="713" r:id="rId20"/>
    <p:sldId id="714" r:id="rId21"/>
    <p:sldId id="715" r:id="rId22"/>
    <p:sldId id="716" r:id="rId23"/>
    <p:sldId id="717" r:id="rId24"/>
    <p:sldId id="718" r:id="rId25"/>
    <p:sldId id="705" r:id="rId26"/>
    <p:sldId id="706" r:id="rId27"/>
    <p:sldId id="704" r:id="rId28"/>
    <p:sldId id="719" r:id="rId29"/>
    <p:sldId id="707" r:id="rId30"/>
    <p:sldId id="708" r:id="rId31"/>
    <p:sldId id="710" r:id="rId32"/>
    <p:sldId id="711" r:id="rId33"/>
    <p:sldId id="712" r:id="rId34"/>
    <p:sldId id="545"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2880">
          <p15:clr>
            <a:srgbClr val="A4A3A4"/>
          </p15:clr>
        </p15:guide>
        <p15:guide id="3" pos="4332">
          <p15:clr>
            <a:srgbClr val="A4A3A4"/>
          </p15:clr>
        </p15:guide>
        <p15:guide id="4" pos="1519">
          <p15:clr>
            <a:srgbClr val="A4A3A4"/>
          </p15:clr>
        </p15:guide>
      </p15:sldGuideLst>
    </p:ext>
    <p:ext uri="{2D200454-40CA-4A62-9FC3-DE9A4176ACB9}">
      <p15:notesGuideLst xmlns:p15="http://schemas.microsoft.com/office/powerpoint/2012/main">
        <p15:guide id="1" orient="horz" pos="2874">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h" initials="wh" lastIdx="9" clrIdx="0"/>
  <p:cmAuthor id="2" name="康 万强" initials="康"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5DD"/>
    <a:srgbClr val="8BB7F0"/>
    <a:srgbClr val="7699C8"/>
    <a:srgbClr val="EAE8E8"/>
    <a:srgbClr val="CCCCCC"/>
    <a:srgbClr val="C00000"/>
    <a:srgbClr val="0000CC"/>
    <a:srgbClr val="008000"/>
    <a:srgbClr val="00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79040" autoAdjust="0"/>
  </p:normalViewPr>
  <p:slideViewPr>
    <p:cSldViewPr>
      <p:cViewPr varScale="1">
        <p:scale>
          <a:sx n="90" d="100"/>
          <a:sy n="90" d="100"/>
        </p:scale>
        <p:origin x="2166" y="96"/>
      </p:cViewPr>
      <p:guideLst>
        <p:guide orient="horz" pos="2155"/>
        <p:guide pos="2880"/>
        <p:guide pos="4332"/>
        <p:guide pos="15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90"/>
    </p:cViewPr>
  </p:sorterViewPr>
  <p:notesViewPr>
    <p:cSldViewPr>
      <p:cViewPr varScale="1">
        <p:scale>
          <a:sx n="106" d="100"/>
          <a:sy n="106" d="100"/>
        </p:scale>
        <p:origin x="4120" y="200"/>
      </p:cViewPr>
      <p:guideLst>
        <p:guide orient="horz" pos="287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91FF36-1A31-4D15-A51B-EFF841E3CA4F}" type="datetime1">
              <a:rPr lang="en-US" altLang="zh-CN" smtClean="0"/>
              <a:t>11/22/2019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91AD09-3893-40BD-857F-A919398B8242}"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5E1FFA-8356-467A-9F2E-6E76CD05AF89}" type="datetime1">
              <a:rPr lang="en-US" altLang="zh-CN" smtClean="0"/>
              <a:t>11/22/2019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CD27A9-7F10-4D72-9F15-D9CF1AB56FDB}"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p1</a:t>
            </a:r>
            <a:r>
              <a:rPr lang="zh-CN" altLang="en-US" sz="1200" b="0" i="0" kern="1200" dirty="0" smtClean="0">
                <a:solidFill>
                  <a:schemeClr val="tx1"/>
                </a:solidFill>
                <a:effectLst/>
                <a:latin typeface="+mn-lt"/>
                <a:ea typeface="+mn-ea"/>
                <a:cs typeface="+mn-cs"/>
              </a:rPr>
              <a:t>中凸优化的解，考虑</a:t>
            </a:r>
            <a:r>
              <a:rPr lang="en-US" altLang="zh-CN" sz="1200" b="0" i="0" kern="1200" dirty="0" smtClean="0">
                <a:solidFill>
                  <a:schemeClr val="tx1"/>
                </a:solidFill>
                <a:effectLst/>
                <a:latin typeface="+mn-lt"/>
                <a:ea typeface="+mn-ea"/>
                <a:cs typeface="+mn-cs"/>
              </a:rPr>
              <a:t>max</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3544728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a:t>
            </a:r>
            <a:r>
              <a:rPr lang="en-US" altLang="zh-CN" dirty="0" smtClean="0"/>
              <a:t>L</a:t>
            </a:r>
            <a:r>
              <a:rPr lang="zh-CN" altLang="en-US" dirty="0" smtClean="0"/>
              <a:t>是一个关于</a:t>
            </a:r>
            <a:r>
              <a:rPr lang="en-US" altLang="zh-CN" dirty="0" smtClean="0"/>
              <a:t>h</a:t>
            </a:r>
            <a:r>
              <a:rPr lang="zh-CN" altLang="en-US" dirty="0" smtClean="0"/>
              <a:t>的凸函数，第三项与</a:t>
            </a:r>
            <a:r>
              <a:rPr lang="en-US" altLang="zh-CN" dirty="0" smtClean="0"/>
              <a:t>h</a:t>
            </a:r>
            <a:r>
              <a:rPr lang="zh-CN" altLang="en-US" dirty="0" smtClean="0"/>
              <a:t>无关，可以作为一个常数，</a:t>
            </a:r>
            <a:r>
              <a:rPr lang="en-US" altLang="zh-CN" dirty="0" smtClean="0"/>
              <a:t>h</a:t>
            </a:r>
            <a:r>
              <a:rPr lang="zh-CN" altLang="en-US" dirty="0" smtClean="0"/>
              <a:t>的范数也是一个凸函数，因此整体就是对于</a:t>
            </a:r>
            <a:r>
              <a:rPr lang="en-US" altLang="zh-CN" dirty="0" smtClean="0"/>
              <a:t>h</a:t>
            </a:r>
            <a:r>
              <a:rPr lang="zh-CN" altLang="en-US" dirty="0" smtClean="0"/>
              <a:t>的一个凸优化问题</a:t>
            </a:r>
            <a:endParaRPr lang="en-US" altLang="zh-CN" dirty="0" smtClean="0"/>
          </a:p>
          <a:p>
            <a:r>
              <a:rPr lang="zh-CN" altLang="en-US" sz="1200" b="0" i="0" kern="1200" dirty="0" smtClean="0">
                <a:solidFill>
                  <a:schemeClr val="tx1"/>
                </a:solidFill>
                <a:effectLst/>
                <a:latin typeface="+mn-lt"/>
                <a:ea typeface="+mn-ea"/>
                <a:cs typeface="+mn-cs"/>
              </a:rPr>
              <a:t>观察这个问题</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允许一个自然的博弈论解释为一个两方博弈，在这个博弈中，自然选择</a:t>
            </a:r>
            <a:r>
              <a:rPr lang="en-US" altLang="zh-CN" sz="1200" b="0" i="0" kern="1200" dirty="0" err="1" smtClean="0">
                <a:solidFill>
                  <a:schemeClr val="tx1"/>
                </a:solidFill>
                <a:effectLst/>
                <a:latin typeface="+mn-lt"/>
                <a:ea typeface="+mn-ea"/>
                <a:cs typeface="+mn-cs"/>
              </a:rPr>
              <a:t>λ∈Λ</a:t>
            </a:r>
            <a:r>
              <a:rPr lang="zh-CN" altLang="en-US" sz="1200" b="0" i="0" kern="1200" dirty="0" smtClean="0">
                <a:solidFill>
                  <a:schemeClr val="tx1"/>
                </a:solidFill>
                <a:effectLst/>
                <a:latin typeface="+mn-lt"/>
                <a:ea typeface="+mn-ea"/>
                <a:cs typeface="+mn-cs"/>
              </a:rPr>
              <a:t>最大化的目标</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而学习者寻求</a:t>
            </a:r>
            <a:r>
              <a:rPr lang="en-US" altLang="zh-CN" sz="1200" b="0" i="0" kern="1200" dirty="0" err="1" smtClean="0">
                <a:solidFill>
                  <a:schemeClr val="tx1"/>
                </a:solidFill>
                <a:effectLst/>
                <a:latin typeface="+mn-lt"/>
                <a:ea typeface="+mn-ea"/>
                <a:cs typeface="+mn-cs"/>
              </a:rPr>
              <a:t>w∈w</a:t>
            </a:r>
            <a:r>
              <a:rPr lang="zh-CN" altLang="en-US" sz="1200" b="0" i="0" kern="1200" dirty="0" smtClean="0">
                <a:solidFill>
                  <a:schemeClr val="tx1"/>
                </a:solidFill>
                <a:effectLst/>
                <a:latin typeface="+mn-lt"/>
                <a:ea typeface="+mn-ea"/>
                <a:cs typeface="+mn-cs"/>
              </a:rPr>
              <a:t>最小化损失。</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我们首先给出了一个随机的</a:t>
            </a:r>
            <a:r>
              <a:rPr lang="en-US" altLang="zh-CN" sz="1200" b="0" i="0" kern="1200" dirty="0" smtClean="0">
                <a:solidFill>
                  <a:schemeClr val="tx1"/>
                </a:solidFill>
                <a:effectLst/>
                <a:latin typeface="+mn-lt"/>
                <a:ea typeface="+mn-ea"/>
                <a:cs typeface="+mn-cs"/>
              </a:rPr>
              <a:t>AFL</a:t>
            </a:r>
            <a:r>
              <a:rPr lang="zh-CN" altLang="en-US" sz="1200" b="0" i="0" kern="1200" dirty="0" smtClean="0">
                <a:solidFill>
                  <a:schemeClr val="tx1"/>
                </a:solidFill>
                <a:effectLst/>
                <a:latin typeface="+mn-lt"/>
                <a:ea typeface="+mn-ea"/>
                <a:cs typeface="+mn-cs"/>
              </a:rPr>
              <a:t>优化算法来解决</a:t>
            </a:r>
            <a:r>
              <a:rPr lang="en-US" altLang="zh-CN" sz="1200" b="0" i="0" kern="1200" dirty="0" smtClean="0">
                <a:solidFill>
                  <a:schemeClr val="tx1"/>
                </a:solidFill>
                <a:effectLst/>
                <a:latin typeface="+mn-lt"/>
                <a:ea typeface="+mn-ea"/>
                <a:cs typeface="+mn-cs"/>
              </a:rPr>
              <a:t>AFL</a:t>
            </a:r>
            <a:r>
              <a:rPr lang="zh-CN" altLang="en-US" sz="1200" b="0" i="0" kern="1200" dirty="0" smtClean="0">
                <a:solidFill>
                  <a:schemeClr val="tx1"/>
                </a:solidFill>
                <a:effectLst/>
                <a:latin typeface="+mn-lt"/>
                <a:ea typeface="+mn-ea"/>
                <a:cs typeface="+mn-cs"/>
              </a:rPr>
              <a:t>问题，假设我们可以得到这样的无偏估计。在每个步骤中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计算随机梯度算法对</a:t>
            </a:r>
            <a:r>
              <a:rPr lang="en-US" altLang="zh-CN" sz="1200" b="0" i="0" kern="1200" dirty="0" smtClean="0">
                <a:solidFill>
                  <a:schemeClr val="tx1"/>
                </a:solidFill>
                <a:effectLst/>
                <a:latin typeface="+mn-lt"/>
                <a:ea typeface="+mn-ea"/>
                <a:cs typeface="+mn-cs"/>
              </a:rPr>
              <a:t>λ</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并相应地更新模型。然后项目</a:t>
            </a:r>
            <a:r>
              <a:rPr lang="en-US" altLang="zh-CN" sz="1200" b="0" i="0" kern="1200" dirty="0" err="1" smtClean="0">
                <a:solidFill>
                  <a:schemeClr val="tx1"/>
                </a:solidFill>
                <a:effectLst/>
                <a:latin typeface="+mn-lt"/>
                <a:ea typeface="+mn-ea"/>
                <a:cs typeface="+mn-cs"/>
              </a:rPr>
              <a:t>λΛΛ</a:t>
            </a:r>
            <a:r>
              <a:rPr lang="zh-CN" altLang="en-US" sz="1200" b="0" i="0" kern="1200" dirty="0" smtClean="0">
                <a:solidFill>
                  <a:schemeClr val="tx1"/>
                </a:solidFill>
                <a:effectLst/>
                <a:latin typeface="+mn-lt"/>
                <a:ea typeface="+mn-ea"/>
                <a:cs typeface="+mn-cs"/>
              </a:rPr>
              <a:t>通过凸极小化通过计算一个值。</a:t>
            </a:r>
            <a:endParaRPr lang="zh-CN" altLang="en-US" dirty="0" smtClean="0"/>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3863042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RΛ≤1,</a:t>
            </a:r>
            <a:r>
              <a:rPr lang="zh-CN" altLang="en-US" sz="1200" b="0" i="0" kern="1200" dirty="0" smtClean="0">
                <a:solidFill>
                  <a:schemeClr val="tx1"/>
                </a:solidFill>
                <a:effectLst/>
                <a:latin typeface="+mn-lt"/>
                <a:ea typeface="+mn-ea"/>
                <a:cs typeface="+mn-cs"/>
              </a:rPr>
              <a:t>乍一看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上面的两个前题可能表明</a:t>
            </a:r>
            <a:r>
              <a:rPr lang="en-US" altLang="zh-CN" sz="1200" b="0" i="0" kern="1200" dirty="0" smtClean="0">
                <a:solidFill>
                  <a:schemeClr val="tx1"/>
                </a:solidFill>
                <a:effectLst/>
                <a:latin typeface="+mn-lt"/>
                <a:ea typeface="+mn-ea"/>
                <a:cs typeface="+mn-cs"/>
              </a:rPr>
              <a:t>PERDOMAIN</a:t>
            </a:r>
            <a:r>
              <a:rPr lang="zh-CN" altLang="en-US" sz="1200" b="0" i="0" kern="1200" dirty="0" smtClean="0">
                <a:solidFill>
                  <a:schemeClr val="tx1"/>
                </a:solidFill>
                <a:effectLst/>
                <a:latin typeface="+mn-lt"/>
                <a:ea typeface="+mn-ea"/>
                <a:cs typeface="+mn-cs"/>
              </a:rPr>
              <a:t>随机总是比加权随机梯度好。</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对于较大的</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值，为了进行公平的比较，我们需要对加权随机梯度的</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个独立副本进行平均，我们称之为</a:t>
            </a:r>
            <a:r>
              <a:rPr lang="en-US" altLang="zh-CN" sz="1200" b="0" i="0"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加权，并将其与</a:t>
            </a:r>
            <a:r>
              <a:rPr lang="en-US" altLang="zh-CN" sz="1200" b="0" i="0" kern="1200" dirty="0" err="1" smtClean="0">
                <a:solidFill>
                  <a:schemeClr val="tx1"/>
                </a:solidFill>
                <a:effectLst/>
                <a:latin typeface="+mn-lt"/>
                <a:ea typeface="+mn-ea"/>
                <a:cs typeface="+mn-cs"/>
              </a:rPr>
              <a:t>perdomo</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随机梯度进行比较。由于</a:t>
            </a:r>
            <a:r>
              <a:rPr lang="en-US" altLang="zh-CN" sz="1200" b="0" i="0" kern="1200" dirty="0" smtClean="0">
                <a:solidFill>
                  <a:schemeClr val="tx1"/>
                </a:solidFill>
                <a:effectLst/>
                <a:latin typeface="+mn-lt"/>
                <a:ea typeface="+mn-ea"/>
                <a:cs typeface="+mn-cs"/>
              </a:rPr>
              <a:t>p </a:t>
            </a:r>
            <a:r>
              <a:rPr lang="en-US" altLang="zh-CN" sz="1200" b="0" i="0" kern="1200" dirty="0" err="1" smtClean="0">
                <a:solidFill>
                  <a:schemeClr val="tx1"/>
                </a:solidFill>
                <a:effectLst/>
                <a:latin typeface="+mn-lt"/>
                <a:ea typeface="+mn-ea"/>
                <a:cs typeface="+mn-cs"/>
              </a:rPr>
              <a:t>i.i.d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随机变量的平均值的方差是</a:t>
            </a:r>
            <a:r>
              <a:rPr lang="en-US" altLang="zh-CN" sz="1200" b="0" i="0" kern="1200" dirty="0" smtClean="0">
                <a:solidFill>
                  <a:schemeClr val="tx1"/>
                </a:solidFill>
                <a:effectLst/>
                <a:latin typeface="+mn-lt"/>
                <a:ea typeface="+mn-ea"/>
                <a:cs typeface="+mn-cs"/>
              </a:rPr>
              <a:t>1/p</a:t>
            </a:r>
            <a:r>
              <a:rPr lang="zh-CN" altLang="en-US" sz="1200" b="0" i="0" kern="1200" dirty="0" smtClean="0">
                <a:solidFill>
                  <a:schemeClr val="tx1"/>
                </a:solidFill>
                <a:effectLst/>
                <a:latin typeface="+mn-lt"/>
                <a:ea typeface="+mn-ea"/>
                <a:cs typeface="+mn-cs"/>
              </a:rPr>
              <a:t>乘以个体方差，由引理</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可知，下面是成立的</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1005851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为了研究</a:t>
            </a:r>
            <a:r>
              <a:rPr lang="en-US" altLang="zh-CN" sz="1200" b="0" i="0" kern="1200" dirty="0" smtClean="0">
                <a:solidFill>
                  <a:schemeClr val="tx1"/>
                </a:solidFill>
                <a:effectLst/>
                <a:latin typeface="+mn-lt"/>
                <a:ea typeface="+mn-ea"/>
                <a:cs typeface="+mn-cs"/>
              </a:rPr>
              <a:t>AFL</a:t>
            </a:r>
            <a:r>
              <a:rPr lang="zh-CN" altLang="en-US" sz="1200" b="0" i="0" kern="1200" dirty="0" smtClean="0">
                <a:solidFill>
                  <a:schemeClr val="tx1"/>
                </a:solidFill>
                <a:effectLst/>
                <a:latin typeface="+mn-lt"/>
                <a:ea typeface="+mn-ea"/>
                <a:cs typeface="+mn-cs"/>
              </a:rPr>
              <a:t>算法的优点，我们对三个数据集进行了实验。虽然我们的优化收敛保证只适用于凸函数和随机梯度，但我们证明了我们的领域无关学习在非凸函数和随机梯度下降的变体</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a:t>
            </a:r>
            <a:r>
              <a:rPr lang="en-US" altLang="zh-CN" sz="1200" b="0" i="0" kern="1200" dirty="0" err="1" smtClean="0">
                <a:solidFill>
                  <a:schemeClr val="tx1"/>
                </a:solidFill>
                <a:effectLst/>
                <a:latin typeface="+mn-lt"/>
                <a:ea typeface="+mn-ea"/>
                <a:cs typeface="+mn-cs"/>
              </a:rPr>
              <a:t>Adagrad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上也有很好的效果。</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314801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成人数据集是来自</a:t>
            </a:r>
            <a:r>
              <a:rPr lang="en-US" altLang="zh-CN" sz="1200" b="0" i="0" kern="1200" dirty="0" smtClean="0">
                <a:solidFill>
                  <a:schemeClr val="tx1"/>
                </a:solidFill>
                <a:effectLst/>
                <a:latin typeface="+mn-lt"/>
                <a:ea typeface="+mn-ea"/>
                <a:cs typeface="+mn-cs"/>
              </a:rPr>
              <a:t>UCI</a:t>
            </a:r>
            <a:r>
              <a:rPr lang="zh-CN" altLang="en-US" sz="1200" b="0" i="0" kern="1200" dirty="0" smtClean="0">
                <a:solidFill>
                  <a:schemeClr val="tx1"/>
                </a:solidFill>
                <a:effectLst/>
                <a:latin typeface="+mn-lt"/>
                <a:ea typeface="+mn-ea"/>
                <a:cs typeface="+mn-cs"/>
              </a:rPr>
              <a:t>机器的人口普查数据集学习知识库。这项任务包括预测一个人的收入是否超过</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万美元。我们根据这个人是否拥有博士学位将这个数据集分为两个域，得到的结果是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博士域和非博士域。</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我们用分类特征和</a:t>
            </a:r>
            <a:r>
              <a:rPr lang="en-US" altLang="zh-CN" sz="1200" b="0" i="0" kern="1200" dirty="0" err="1" smtClean="0">
                <a:solidFill>
                  <a:schemeClr val="tx1"/>
                </a:solidFill>
                <a:effectLst/>
                <a:latin typeface="+mn-lt"/>
                <a:ea typeface="+mn-ea"/>
                <a:cs typeface="+mn-cs"/>
              </a:rPr>
              <a:t>Adagrad</a:t>
            </a:r>
            <a:r>
              <a:rPr lang="zh-CN" altLang="en-US" sz="1200" b="0" i="0" kern="1200" dirty="0" smtClean="0">
                <a:solidFill>
                  <a:schemeClr val="tx1"/>
                </a:solidFill>
                <a:effectLst/>
                <a:latin typeface="+mn-lt"/>
                <a:ea typeface="+mn-ea"/>
                <a:cs typeface="+mn-cs"/>
              </a:rPr>
              <a:t>优化器训练了一个逻辑回归模型。</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Fashion MNIST</a:t>
            </a:r>
            <a:r>
              <a:rPr lang="zh-CN" altLang="en-US" sz="1200" b="0" i="0" kern="1200" dirty="0" smtClean="0">
                <a:solidFill>
                  <a:schemeClr val="tx1"/>
                </a:solidFill>
                <a:effectLst/>
                <a:latin typeface="+mn-lt"/>
                <a:ea typeface="+mn-ea"/>
                <a:cs typeface="+mn-cs"/>
              </a:rPr>
              <a:t>数据集是一个类似于</a:t>
            </a:r>
            <a:r>
              <a:rPr lang="en-US" altLang="zh-CN" sz="1200" b="0" i="0" kern="1200" dirty="0" err="1" smtClean="0">
                <a:solidFill>
                  <a:schemeClr val="tx1"/>
                </a:solidFill>
                <a:effectLst/>
                <a:latin typeface="+mn-lt"/>
                <a:ea typeface="+mn-ea"/>
                <a:cs typeface="+mn-cs"/>
              </a:rPr>
              <a:t>MNISTlike</a:t>
            </a:r>
            <a:r>
              <a:rPr lang="zh-CN" altLang="en-US" sz="1200" b="0" i="0" kern="1200" dirty="0" smtClean="0">
                <a:solidFill>
                  <a:schemeClr val="tx1"/>
                </a:solidFill>
                <a:effectLst/>
                <a:latin typeface="+mn-lt"/>
                <a:ea typeface="+mn-ea"/>
                <a:cs typeface="+mn-cs"/>
              </a:rPr>
              <a:t>的数据集，其中图像被分为</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类服装，而不是手写数字。我们提取了标注有</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上衣、套衫和衬衫三种类别的数据子集，并将这个子集分成三个域，每个域由一类服装组成。然后，我们使用逻辑回归和</a:t>
            </a:r>
            <a:r>
              <a:rPr lang="en-US" altLang="zh-CN" sz="1200" b="0" i="0" kern="1200" dirty="0" smtClean="0">
                <a:solidFill>
                  <a:schemeClr val="tx1"/>
                </a:solidFill>
                <a:effectLst/>
                <a:latin typeface="+mn-lt"/>
                <a:ea typeface="+mn-ea"/>
                <a:cs typeface="+mn-cs"/>
              </a:rPr>
              <a:t>Adam</a:t>
            </a:r>
            <a:r>
              <a:rPr lang="zh-CN" altLang="en-US" sz="1200" b="0" i="0" kern="1200" dirty="0" smtClean="0">
                <a:solidFill>
                  <a:schemeClr val="tx1"/>
                </a:solidFill>
                <a:effectLst/>
                <a:latin typeface="+mn-lt"/>
                <a:ea typeface="+mn-ea"/>
                <a:cs typeface="+mn-cs"/>
              </a:rPr>
              <a:t>优化器为这三个类训练一个分类器。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在这三个领域或类别中，衬衫类别是最难区分的。域无关模型提高了衬衫的性能超过它降解套衫和衬衫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导致</a:t>
            </a:r>
            <a:r>
              <a:rPr lang="en-US" altLang="zh-CN" sz="1200" b="0" i="0" kern="1200" dirty="0" smtClean="0">
                <a:solidFill>
                  <a:schemeClr val="tx1"/>
                </a:solidFill>
                <a:effectLst/>
                <a:latin typeface="+mn-lt"/>
                <a:ea typeface="+mn-ea"/>
                <a:cs typeface="+mn-cs"/>
              </a:rPr>
              <a:t>shirt-specific</a:t>
            </a:r>
            <a:r>
              <a:rPr lang="zh-CN" altLang="en-US" sz="1200" b="0" i="0" kern="1200" dirty="0" smtClean="0">
                <a:solidFill>
                  <a:schemeClr val="tx1"/>
                </a:solidFill>
                <a:effectLst/>
                <a:latin typeface="+mn-lt"/>
                <a:ea typeface="+mn-ea"/>
                <a:cs typeface="+mn-cs"/>
              </a:rPr>
              <a:t>和总体精度改善相比</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该模型与均匀分布训练。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此外，在这个实验中，无知联邦学习的效果不仅在最差域里超过了均值分布，而且在均值分布上也超过了平均分布的测试</a:t>
            </a:r>
            <a:endParaRPr lang="en-US" altLang="zh-CN" sz="1200" b="0" i="0" kern="1200" dirty="0" smtClean="0">
              <a:solidFill>
                <a:schemeClr val="tx1"/>
              </a:solidFill>
              <a:effectLst/>
              <a:latin typeface="+mn-lt"/>
              <a:ea typeface="+mn-ea"/>
              <a:cs typeface="+mn-cs"/>
            </a:endParaRPr>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1682992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在键盘</a:t>
            </a:r>
            <a:r>
              <a:rPr lang="zh-CN" altLang="en-US" sz="1200" b="0" i="0" kern="1200" dirty="0" smtClean="0">
                <a:solidFill>
                  <a:schemeClr val="tx1"/>
                </a:solidFill>
                <a:effectLst/>
                <a:latin typeface="+mn-lt"/>
                <a:ea typeface="+mn-ea"/>
                <a:cs typeface="+mn-cs"/>
              </a:rPr>
              <a:t>应用程序的</a:t>
            </a:r>
            <a:r>
              <a:rPr lang="zh-CN" altLang="en-US" sz="1200" b="0" i="0" kern="1200" dirty="0" smtClean="0">
                <a:solidFill>
                  <a:schemeClr val="tx1"/>
                </a:solidFill>
                <a:effectLst/>
                <a:latin typeface="+mn-lt"/>
                <a:ea typeface="+mn-ea"/>
                <a:cs typeface="+mn-cs"/>
              </a:rPr>
              <a:t>推动下，单个客户端在多个环境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如聊天应用程序、电子邮件和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输入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中使用经过训练的语言模型，我们创建了一个数据集，它组合了两种非常不同类型的语言数据集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对话和文档。</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对于对话，我们使用了包含电影对话的</a:t>
            </a:r>
            <a:r>
              <a:rPr lang="en-US" altLang="zh-CN" sz="1200" b="0" i="0" kern="1200" dirty="0" smtClean="0">
                <a:solidFill>
                  <a:schemeClr val="tx1"/>
                </a:solidFill>
                <a:effectLst/>
                <a:latin typeface="+mn-lt"/>
                <a:ea typeface="+mn-ea"/>
                <a:cs typeface="+mn-cs"/>
              </a:rPr>
              <a:t>Cornell movie</a:t>
            </a:r>
            <a:r>
              <a:rPr lang="zh-CN" altLang="en-US" sz="1200" b="0" i="0" kern="1200" dirty="0" smtClean="0">
                <a:solidFill>
                  <a:schemeClr val="tx1"/>
                </a:solidFill>
                <a:effectLst/>
                <a:latin typeface="+mn-lt"/>
                <a:ea typeface="+mn-ea"/>
                <a:cs typeface="+mn-cs"/>
              </a:rPr>
              <a:t>数据集对于文档，我们使用</a:t>
            </a:r>
            <a:r>
              <a:rPr lang="en-US" altLang="zh-CN" sz="1200" b="0" i="0" kern="1200" dirty="0" smtClean="0">
                <a:solidFill>
                  <a:schemeClr val="tx1"/>
                </a:solidFill>
                <a:effectLst/>
                <a:latin typeface="+mn-lt"/>
                <a:ea typeface="+mn-ea"/>
                <a:cs typeface="+mn-cs"/>
              </a:rPr>
              <a:t>Penn </a:t>
            </a:r>
            <a:r>
              <a:rPr lang="en-US" altLang="zh-CN" sz="1200" b="0" i="0" kern="1200" dirty="0" err="1" smtClean="0">
                <a:solidFill>
                  <a:schemeClr val="tx1"/>
                </a:solidFill>
                <a:effectLst/>
                <a:latin typeface="+mn-lt"/>
                <a:ea typeface="+mn-ea"/>
                <a:cs typeface="+mn-cs"/>
              </a:rPr>
              <a:t>TreeBank</a:t>
            </a:r>
            <a:r>
              <a:rPr lang="en-US" altLang="zh-CN" sz="1200" b="0" i="0" kern="1200" dirty="0" smtClean="0">
                <a:solidFill>
                  <a:schemeClr val="tx1"/>
                </a:solidFill>
                <a:effectLst/>
                <a:latin typeface="+mn-lt"/>
                <a:ea typeface="+mn-ea"/>
                <a:cs typeface="+mn-cs"/>
              </a:rPr>
              <a:t> (PTB)</a:t>
            </a:r>
            <a:r>
              <a:rPr lang="zh-CN" altLang="en-US" sz="1200" b="0" i="0" kern="1200" dirty="0" smtClean="0">
                <a:solidFill>
                  <a:schemeClr val="tx1"/>
                </a:solidFill>
                <a:effectLst/>
                <a:latin typeface="+mn-lt"/>
                <a:ea typeface="+mn-ea"/>
                <a:cs typeface="+mn-cs"/>
              </a:rPr>
              <a:t>数据</a:t>
            </a:r>
            <a:r>
              <a:rPr lang="zh-CN" altLang="en-US" sz="1200" b="0" i="0" kern="1200" dirty="0" smtClean="0">
                <a:solidFill>
                  <a:schemeClr val="tx1"/>
                </a:solidFill>
                <a:effectLst/>
                <a:latin typeface="+mn-lt"/>
                <a:ea typeface="+mn-ea"/>
                <a:cs typeface="+mn-cs"/>
              </a:rPr>
              <a:t>集。</a:t>
            </a:r>
            <a:r>
              <a:rPr lang="zh-CN" altLang="en-US" sz="1200" b="0" i="0" kern="1200" dirty="0" smtClean="0">
                <a:solidFill>
                  <a:schemeClr val="tx1"/>
                </a:solidFill>
                <a:effectLst/>
                <a:latin typeface="+mn-lt"/>
                <a:ea typeface="+mn-ea"/>
                <a:cs typeface="+mn-cs"/>
              </a:rPr>
              <a:t>我们通过将会话和文档作为域，将上述两个</a:t>
            </a:r>
            <a:r>
              <a:rPr lang="en-US" altLang="zh-CN" sz="1200" b="0" i="0" kern="1200" dirty="0" err="1" smtClean="0">
                <a:solidFill>
                  <a:schemeClr val="tx1"/>
                </a:solidFill>
                <a:effectLst/>
                <a:latin typeface="+mn-lt"/>
                <a:ea typeface="+mn-ea"/>
                <a:cs typeface="+mn-cs"/>
              </a:rPr>
              <a:t>corp</a:t>
            </a:r>
            <a:r>
              <a:rPr lang="zh-CN" altLang="en-US" sz="1200" b="0" i="0" kern="1200" dirty="0" smtClean="0">
                <a:solidFill>
                  <a:schemeClr val="tx1"/>
                </a:solidFill>
                <a:effectLst/>
                <a:latin typeface="+mn-lt"/>
                <a:ea typeface="+mn-ea"/>
                <a:cs typeface="+mn-cs"/>
              </a:rPr>
              <a:t>组合在一起，创建了一个单一数据集。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我们对数据进行预处理，去掉标点符号，统一大写数据，并计算出</a:t>
            </a:r>
            <a:r>
              <a:rPr lang="en-US" altLang="zh-CN" sz="1200" b="0" i="0" kern="1200" dirty="0" smtClean="0">
                <a:solidFill>
                  <a:schemeClr val="tx1"/>
                </a:solidFill>
                <a:effectLst/>
                <a:latin typeface="+mn-lt"/>
                <a:ea typeface="+mn-ea"/>
                <a:cs typeface="+mn-cs"/>
              </a:rPr>
              <a:t>10000</a:t>
            </a:r>
            <a:r>
              <a:rPr lang="zh-CN" altLang="en-US" sz="1200" b="0" i="0" kern="1200" dirty="0" smtClean="0">
                <a:solidFill>
                  <a:schemeClr val="tx1"/>
                </a:solidFill>
                <a:effectLst/>
                <a:latin typeface="+mn-lt"/>
                <a:ea typeface="+mn-ea"/>
                <a:cs typeface="+mn-cs"/>
              </a:rPr>
              <a:t>个最常用的词汇。我们使用动量优化器训练了一个两层的</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模型。模型的性能由模型的</a:t>
            </a:r>
            <a:r>
              <a:rPr lang="en-US" altLang="zh-CN" sz="1200" b="0" i="0" kern="1200" dirty="0" smtClean="0">
                <a:solidFill>
                  <a:schemeClr val="tx1"/>
                </a:solidFill>
                <a:effectLst/>
                <a:latin typeface="+mn-lt"/>
                <a:ea typeface="+mn-ea"/>
                <a:cs typeface="+mn-cs"/>
              </a:rPr>
              <a:t>perplexity</a:t>
            </a:r>
            <a:r>
              <a:rPr lang="zh-CN" altLang="en-US" sz="1200" b="0" i="0" kern="1200" dirty="0" smtClean="0">
                <a:solidFill>
                  <a:schemeClr val="tx1"/>
                </a:solidFill>
                <a:effectLst/>
                <a:latin typeface="+mn-lt"/>
                <a:ea typeface="+mn-ea"/>
                <a:cs typeface="+mn-cs"/>
              </a:rPr>
              <a:t>来衡量，</a:t>
            </a:r>
            <a:r>
              <a:rPr lang="en-US" altLang="zh-CN" sz="1200" b="0" i="0" kern="1200" dirty="0" smtClean="0">
                <a:solidFill>
                  <a:schemeClr val="tx1"/>
                </a:solidFill>
                <a:effectLst/>
                <a:latin typeface="+mn-lt"/>
                <a:ea typeface="+mn-ea"/>
                <a:cs typeface="+mn-cs"/>
              </a:rPr>
              <a:t>perplexity</a:t>
            </a:r>
            <a:r>
              <a:rPr lang="zh-CN" altLang="en-US" sz="1200" b="0" i="0" kern="1200" dirty="0" smtClean="0">
                <a:solidFill>
                  <a:schemeClr val="tx1"/>
                </a:solidFill>
                <a:effectLst/>
                <a:latin typeface="+mn-lt"/>
                <a:ea typeface="+mn-ea"/>
                <a:cs typeface="+mn-cs"/>
              </a:rPr>
              <a:t>是交叉损耗的指数。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在这两个领域中，文档领域是比较复杂的领域。对于这个领域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测试领域的困惑不可知论者模型接近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只在文档数据模型的训练和比模型的训练与</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均匀分布。</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4000682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769531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从算法</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得到的最终模型参数</a:t>
            </a:r>
            <a:r>
              <a:rPr lang="en-US" altLang="zh-CN" sz="1200" b="0" i="0" kern="1200" dirty="0" err="1" smtClean="0">
                <a:solidFill>
                  <a:schemeClr val="tx1"/>
                </a:solidFill>
                <a:effectLst/>
                <a:latin typeface="+mn-lt"/>
                <a:ea typeface="+mn-ea"/>
                <a:cs typeface="+mn-cs"/>
              </a:rPr>
              <a:t>wf</a:t>
            </a:r>
            <a:r>
              <a:rPr lang="zh-CN" altLang="en-US" sz="1200" b="0" i="0" kern="1200" dirty="0" smtClean="0">
                <a:solidFill>
                  <a:schemeClr val="tx1"/>
                </a:solidFill>
                <a:effectLst/>
                <a:latin typeface="+mn-lt"/>
                <a:ea typeface="+mn-ea"/>
                <a:cs typeface="+mn-cs"/>
              </a:rPr>
              <a:t>是产生最小全局损耗的参数是在算法的整个执行过程中的每个全局聚合之后。</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在实践中，我们发现</a:t>
            </a:r>
            <a:r>
              <a:rPr lang="en-US" altLang="zh-CN" sz="1200" b="0" i="0" kern="1200" dirty="0" err="1" smtClean="0">
                <a:solidFill>
                  <a:schemeClr val="tx1"/>
                </a:solidFill>
                <a:effectLst/>
                <a:latin typeface="+mn-lt"/>
                <a:ea typeface="+mn-ea"/>
                <a:cs typeface="+mn-cs"/>
              </a:rPr>
              <a:t>wf</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w(T)</a:t>
            </a:r>
            <a:r>
              <a:rPr lang="zh-CN" altLang="en-US" sz="1200" b="0" i="0" kern="1200" dirty="0" smtClean="0">
                <a:solidFill>
                  <a:schemeClr val="tx1"/>
                </a:solidFill>
                <a:effectLst/>
                <a:latin typeface="+mn-lt"/>
                <a:ea typeface="+mn-ea"/>
                <a:cs typeface="+mn-cs"/>
              </a:rPr>
              <a:t>通常是相同的，但是使用</a:t>
            </a:r>
            <a:r>
              <a:rPr lang="en-US" altLang="zh-CN" sz="1200" b="0" i="0" kern="1200" dirty="0" err="1" smtClean="0">
                <a:solidFill>
                  <a:schemeClr val="tx1"/>
                </a:solidFill>
                <a:effectLst/>
                <a:latin typeface="+mn-lt"/>
                <a:ea typeface="+mn-ea"/>
                <a:cs typeface="+mn-cs"/>
              </a:rPr>
              <a:t>wf</a:t>
            </a:r>
            <a:r>
              <a:rPr lang="zh-CN" altLang="en-US" sz="1200" b="0" i="0" kern="1200" dirty="0" smtClean="0">
                <a:solidFill>
                  <a:schemeClr val="tx1"/>
                </a:solidFill>
                <a:effectLst/>
                <a:latin typeface="+mn-lt"/>
                <a:ea typeface="+mn-ea"/>
                <a:cs typeface="+mn-cs"/>
              </a:rPr>
              <a:t>在收敛保证方面提供了理论上的严谨性，因此我们在本文中使用</a:t>
            </a:r>
            <a:r>
              <a:rPr lang="en-US" altLang="zh-CN" sz="1200" b="0" i="0" kern="1200" dirty="0" err="1" smtClean="0">
                <a:solidFill>
                  <a:schemeClr val="tx1"/>
                </a:solidFill>
                <a:effectLst/>
                <a:latin typeface="+mn-lt"/>
                <a:ea typeface="+mn-ea"/>
                <a:cs typeface="+mn-cs"/>
              </a:rPr>
              <a:t>wf</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算法</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背后的基本原理是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τ= 1,</a:t>
            </a:r>
            <a:r>
              <a:rPr lang="zh-CN" altLang="en-US" sz="1200" b="0" i="0" kern="1200" dirty="0" smtClean="0">
                <a:solidFill>
                  <a:schemeClr val="tx1"/>
                </a:solidFill>
                <a:effectLst/>
                <a:latin typeface="+mn-lt"/>
                <a:ea typeface="+mn-ea"/>
                <a:cs typeface="+mn-cs"/>
              </a:rPr>
              <a:t>即。</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当我们执行全球每个地方更新后聚合步骤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分布式梯度下降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忽略沟通方面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相当于集中的梯度下降法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后者假设所有样本数据在一个集中的位置和全球损失函数及其梯度可以直接观察到。</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1744081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例如，一种类型的资源可以是时间，另一种类型可以是能源，第三种类型可以是通信带宽，等等。</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90724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δT</a:t>
            </a:r>
            <a:r>
              <a:rPr lang="zh-CN" altLang="en-US" sz="1200" b="0" i="0" kern="1200" dirty="0" smtClean="0">
                <a:solidFill>
                  <a:schemeClr val="tx1"/>
                </a:solidFill>
                <a:effectLst/>
                <a:latin typeface="+mn-lt"/>
                <a:ea typeface="+mn-ea"/>
                <a:cs typeface="+mn-cs"/>
              </a:rPr>
              <a:t>时的最优差距变得越来越小大。当涛等于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时，那么右项等于零，因此当计算资源无限时，我们都趋向于令涛等于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，也就是类似于中心化的情况</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348344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现实中采用最多的办法是通过测试泛化误差来评价学习方法的泛化能力。泛化误差界刻画了学习算法的经验风险与期望风险之间偏差和收敛速度。</a:t>
            </a:r>
            <a:endParaRPr lang="en-US" altLang="zh-CN" sz="1200" dirty="0" smtClean="0"/>
          </a:p>
          <a:p>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3078570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这里将</a:t>
            </a:r>
            <a:r>
              <a:rPr lang="en-US" altLang="zh-CN" dirty="0" smtClean="0"/>
              <a:t>T</a:t>
            </a:r>
            <a:r>
              <a:rPr lang="zh-CN" altLang="en-US" dirty="0" smtClean="0"/>
              <a:t>带入到原本的目标函数中，可以得到一个只和涛有关的目标函数，左边希望</a:t>
            </a:r>
            <a:r>
              <a:rPr lang="zh-CN" altLang="en-US" sz="1200" dirty="0" smtClean="0"/>
              <a:t>涛尽可能的大，以进行多轮迭代，减少左边的项，右边希望涛尽可能的小，以减小最优差，减少右边的项。</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因此我们希望计算出一个切确的平衡点作为涛的选值</a:t>
            </a:r>
            <a:endParaRPr lang="en-US" altLang="zh-CN" dirty="0" smtClean="0"/>
          </a:p>
          <a:p>
            <a:r>
              <a:rPr lang="zh-CN" altLang="en-US" dirty="0" smtClean="0"/>
              <a:t>这里很难计算出一个切确的值，因为目标函数同时包含着多项式项和指数项，因为涛只可以是正整数，因此可以通过遍历搜索来确定</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2203441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由聚合器在每次重新计算全局聚合长度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基于最更新的参数估计。当搜索</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会使用下面的搜索范围。这是由于考虑到实际的估计误差。第</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行算法</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所示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我们寻找新的值</a:t>
            </a:r>
            <a:r>
              <a:rPr lang="en-US" altLang="zh-CN" sz="1200" b="0" i="0" kern="1200" dirty="0" err="1" smtClean="0">
                <a:solidFill>
                  <a:schemeClr val="tx1"/>
                </a:solidFill>
                <a:effectLst/>
                <a:latin typeface="+mn-lt"/>
                <a:ea typeface="+mn-ea"/>
                <a:cs typeface="+mn-cs"/>
              </a:rPr>
              <a:t>τ∗γ</a:t>
            </a:r>
            <a:r>
              <a:rPr lang="zh-CN" altLang="en-US" sz="1200" b="0" i="0" kern="1200" dirty="0" smtClean="0">
                <a:solidFill>
                  <a:schemeClr val="tx1"/>
                </a:solidFill>
                <a:effectLst/>
                <a:latin typeface="+mn-lt"/>
                <a:ea typeface="+mn-ea"/>
                <a:cs typeface="+mn-cs"/>
              </a:rPr>
              <a:t>倍的当前值</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并找到</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最小化</a:t>
            </a:r>
            <a:r>
              <a:rPr lang="en-US" altLang="zh-CN" sz="1200" b="0" i="0" kern="1200" dirty="0" smtClean="0">
                <a:solidFill>
                  <a:schemeClr val="tx1"/>
                </a:solidFill>
                <a:effectLst/>
                <a:latin typeface="+mn-lt"/>
                <a:ea typeface="+mn-ea"/>
                <a:cs typeface="+mn-cs"/>
              </a:rPr>
              <a:t>G(τ),</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γ&gt; 0</a:t>
            </a:r>
            <a:r>
              <a:rPr lang="zh-CN" altLang="en-US" sz="1200" b="0" i="0" kern="1200" dirty="0" smtClean="0">
                <a:solidFill>
                  <a:schemeClr val="tx1"/>
                </a:solidFill>
                <a:effectLst/>
                <a:latin typeface="+mn-lt"/>
                <a:ea typeface="+mn-ea"/>
                <a:cs typeface="+mn-cs"/>
              </a:rPr>
              <a:t>是一个固定的参数。</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133091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t &gt; 0, </a:t>
            </a:r>
            <a:r>
              <a:rPr lang="en-US" altLang="zh-CN" sz="1200" b="0" i="0" kern="1200" dirty="0" err="1" smtClean="0">
                <a:solidFill>
                  <a:schemeClr val="tx1"/>
                </a:solidFill>
                <a:effectLst/>
                <a:latin typeface="+mn-lt"/>
                <a:ea typeface="+mn-ea"/>
                <a:cs typeface="+mn-cs"/>
              </a:rPr>
              <a:t>wi</a:t>
            </a:r>
            <a:r>
              <a:rPr lang="en-US" altLang="zh-CN" sz="1200" b="0" i="0" kern="1200" dirty="0" smtClean="0">
                <a:solidFill>
                  <a:schemeClr val="tx1"/>
                </a:solidFill>
                <a:effectLst/>
                <a:latin typeface="+mn-lt"/>
                <a:ea typeface="+mn-ea"/>
                <a:cs typeface="+mn-cs"/>
              </a:rPr>
              <a:t> (t) = w (t)</a:t>
            </a:r>
            <a:r>
              <a:rPr lang="zh-CN" altLang="en-US" sz="1200" b="0" i="0" kern="1200" dirty="0" smtClean="0">
                <a:solidFill>
                  <a:schemeClr val="tx1"/>
                </a:solidFill>
                <a:effectLst/>
                <a:latin typeface="+mn-lt"/>
                <a:ea typeface="+mn-ea"/>
                <a:cs typeface="+mn-cs"/>
              </a:rPr>
              <a:t>只发生在不同的节点有极其相似的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通常是平等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的数据集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在这种情况下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一个较大的</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值的收敛性不会比一个较小的值差</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3708754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为了便于表示和解释结果，我们让</a:t>
            </a:r>
            <a:r>
              <a:rPr lang="en-US" altLang="zh-CN" sz="1200" b="0" i="0" kern="1200" dirty="0" smtClean="0">
                <a:solidFill>
                  <a:schemeClr val="tx1"/>
                </a:solidFill>
                <a:effectLst/>
                <a:latin typeface="+mn-lt"/>
                <a:ea typeface="+mn-ea"/>
                <a:cs typeface="+mn-cs"/>
              </a:rPr>
              <a:t>M = 1</a:t>
            </a:r>
            <a:r>
              <a:rPr lang="zh-CN" altLang="en-US" sz="1200" b="0" i="0" kern="1200" dirty="0" smtClean="0">
                <a:solidFill>
                  <a:schemeClr val="tx1"/>
                </a:solidFill>
                <a:effectLst/>
                <a:latin typeface="+mn-lt"/>
                <a:ea typeface="+mn-ea"/>
                <a:cs typeface="+mn-cs"/>
              </a:rPr>
              <a:t>，并在我们实验中将时间视为单一资源类型。对于原型系统，我们按照固定的时间预算对每个模型进行培训</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的值</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为了简单起见，我们省略了下标</a:t>
            </a:r>
            <a:r>
              <a:rPr lang="en-US" altLang="zh-CN" sz="1200" b="0" i="0" kern="1200" dirty="0" smtClean="0">
                <a:solidFill>
                  <a:schemeClr val="tx1"/>
                </a:solidFill>
                <a:effectLst/>
                <a:latin typeface="+mn-lt"/>
                <a:ea typeface="+mn-ea"/>
                <a:cs typeface="+mn-cs"/>
              </a:rPr>
              <a:t>m = 1)</a:t>
            </a:r>
            <a:r>
              <a:rPr lang="zh-CN" altLang="en-US" sz="1200" b="0" i="0" kern="1200" dirty="0" smtClean="0">
                <a:solidFill>
                  <a:schemeClr val="tx1"/>
                </a:solidFill>
                <a:effectLst/>
                <a:latin typeface="+mn-lt"/>
                <a:ea typeface="+mn-ea"/>
                <a:cs typeface="+mn-cs"/>
              </a:rPr>
              <a:t>分别对应于每个本地更新和全局聚合实际使用的时间。仿真环境利用模拟的资源消耗进行模型训练，资源消耗随机产生具有均值和标准差的高斯分布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为了进行公平的比较，我们实现了对所有基线的资源消耗的估计，并在达到资源</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预算时停止培训。</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3397921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损失函数值和分类准确性不同</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。只有</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分类器有精度值。曲线显示的结果与不同的固定基线值</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。我们建议的解决方案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由单个标记针对每种情况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给平均</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和损失</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精度接近最优在所有情况下。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我们比较的损失函数值算法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自适应</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基线的方法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也是比较</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的分类精度和</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分类器。我们也看到的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经验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最优值</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是不同的案例和模型不同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所以一个固定值</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并不适合所有的情况。</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在某些情况下，分布式方法可以比集中式方法执行得更好，因为在给定的时间预算下，联邦学习能够利用多个节点上的计算资源。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DGD</a:t>
            </a:r>
            <a:r>
              <a:rPr lang="zh-CN" altLang="en-US" sz="1200" b="0" i="0" kern="1200" dirty="0" smtClean="0">
                <a:solidFill>
                  <a:schemeClr val="tx1"/>
                </a:solidFill>
                <a:effectLst/>
                <a:latin typeface="+mn-lt"/>
                <a:ea typeface="+mn-ea"/>
                <a:cs typeface="+mn-cs"/>
              </a:rPr>
              <a:t>方法中，案例</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的性能不如案例</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，因为案例</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中每个节点的数据量都大于案例</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DGD</a:t>
            </a:r>
            <a:r>
              <a:rPr lang="zh-CN" altLang="en-US" sz="1200" b="0" i="0" kern="1200" dirty="0" smtClean="0">
                <a:solidFill>
                  <a:schemeClr val="tx1"/>
                </a:solidFill>
                <a:effectLst/>
                <a:latin typeface="+mn-lt"/>
                <a:ea typeface="+mn-ea"/>
                <a:cs typeface="+mn-cs"/>
              </a:rPr>
              <a:t>处理整个数据量，因此案例</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每次本地更新都需要更多的资源。</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2274939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支持向量机</a:t>
            </a:r>
            <a:r>
              <a:rPr lang="en-US" altLang="zh-CN" sz="1200" b="0" i="0" kern="1200" dirty="0" smtClean="0">
                <a:solidFill>
                  <a:schemeClr val="tx1"/>
                </a:solidFill>
                <a:effectLst/>
                <a:latin typeface="+mn-lt"/>
                <a:ea typeface="+mn-ea"/>
                <a:cs typeface="+mn-cs"/>
              </a:rPr>
              <a:t>(SGD)</a:t>
            </a:r>
            <a:r>
              <a:rPr lang="zh-CN" altLang="en-US" sz="1200" b="0" i="0" kern="1200" dirty="0" smtClean="0">
                <a:solidFill>
                  <a:schemeClr val="tx1"/>
                </a:solidFill>
                <a:effectLst/>
                <a:latin typeface="+mn-lt"/>
                <a:ea typeface="+mn-ea"/>
                <a:cs typeface="+mn-cs"/>
              </a:rPr>
              <a:t>的节点数从</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500</a:t>
            </a:r>
            <a:r>
              <a:rPr lang="zh-CN" altLang="en-US" sz="1200" b="0" i="0" kern="1200" dirty="0" smtClean="0">
                <a:solidFill>
                  <a:schemeClr val="tx1"/>
                </a:solidFill>
                <a:effectLst/>
                <a:latin typeface="+mn-lt"/>
                <a:ea typeface="+mn-ea"/>
                <a:cs typeface="+mn-cs"/>
              </a:rPr>
              <a:t>的结果如表所示图</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是在模拟环境中得到的。我们提出的方法比固定的或类似的表现更好</a:t>
            </a:r>
            <a:r>
              <a:rPr lang="en-US" altLang="zh-CN" sz="1200" b="0" i="0" kern="1200" dirty="0" smtClean="0">
                <a:solidFill>
                  <a:schemeClr val="tx1"/>
                </a:solidFill>
                <a:effectLst/>
                <a:latin typeface="+mn-lt"/>
                <a:ea typeface="+mn-ea"/>
                <a:cs typeface="+mn-cs"/>
              </a:rPr>
              <a:t>τ= 10</a:t>
            </a:r>
            <a:r>
              <a:rPr lang="zh-CN" altLang="en-US" sz="1200" b="0" i="0" kern="1200" dirty="0" smtClean="0">
                <a:solidFill>
                  <a:schemeClr val="tx1"/>
                </a:solidFill>
                <a:effectLst/>
                <a:latin typeface="+mn-lt"/>
                <a:ea typeface="+mn-ea"/>
                <a:cs typeface="+mn-cs"/>
              </a:rPr>
              <a:t>基线在所有情况下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我们选择固定</a:t>
            </a:r>
            <a:r>
              <a:rPr lang="en-US" altLang="zh-CN" sz="1200" b="0" i="0" kern="1200" dirty="0" smtClean="0">
                <a:solidFill>
                  <a:schemeClr val="tx1"/>
                </a:solidFill>
                <a:effectLst/>
                <a:latin typeface="+mn-lt"/>
                <a:ea typeface="+mn-ea"/>
                <a:cs typeface="+mn-cs"/>
              </a:rPr>
              <a:t>τ= 10</a:t>
            </a:r>
            <a:r>
              <a:rPr lang="zh-CN" altLang="en-US" sz="1200" b="0" i="0" kern="1200" dirty="0" smtClean="0">
                <a:solidFill>
                  <a:schemeClr val="tx1"/>
                </a:solidFill>
                <a:effectLst/>
                <a:latin typeface="+mn-lt"/>
                <a:ea typeface="+mn-ea"/>
                <a:cs typeface="+mn-cs"/>
              </a:rPr>
              <a:t>作为基线在这个和下面的评估经验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因为它是一个好的非自适应的</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值在不同的病例结果显示在图</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2026436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为了研究不同的资源消耗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对全局聚合的影响，我们修改了仿真环境，使全局聚合时间由一个调整因子来调整</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全局聚合的实际时间等于原全局聚合时间乘以调整因子，因此一个小的调整因子对应一个小的全局聚合时间。</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我们可以看到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作为一个直观上所期待的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一个更大的全球聚合时间通常导致一个更大的</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因为它需要更多的时间来执行全球聚合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系统应该执行全球聚合次数少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充分利用可用的时间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资源</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这一事实</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调整因素很大时略有减少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因为在这种情况下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全球聚合时间是如此之大</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只有前几轮全球聚合可以达到资源预算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的价值∗将减少在最后一轮内保持资源预算</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相对于固定的</a:t>
            </a:r>
            <a:r>
              <a:rPr lang="en-US" altLang="zh-CN" sz="1200" b="0" i="0" kern="1200" dirty="0" smtClean="0">
                <a:solidFill>
                  <a:schemeClr val="tx1"/>
                </a:solidFill>
                <a:effectLst/>
                <a:latin typeface="+mn-lt"/>
                <a:ea typeface="+mn-ea"/>
                <a:cs typeface="+mn-cs"/>
              </a:rPr>
              <a:t>τ= 10</a:t>
            </a:r>
            <a:r>
              <a:rPr lang="zh-CN" altLang="en-US" sz="1200" b="0" i="0" kern="1200" dirty="0" smtClean="0">
                <a:solidFill>
                  <a:schemeClr val="tx1"/>
                </a:solidFill>
                <a:effectLst/>
                <a:latin typeface="+mn-lt"/>
                <a:ea typeface="+mn-ea"/>
                <a:cs typeface="+mn-cs"/>
              </a:rPr>
              <a:t>基线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该算法性能更好</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几乎</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所有病例。</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3485587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我们评估了总时间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资源</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预算对原型系统的影响。我们看到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除了情况</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所有节点都有相同的数据集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的值</a:t>
            </a:r>
            <a:r>
              <a:rPr lang="en-US" altLang="zh-CN" sz="1200" b="0" i="0" kern="1200" dirty="0" smtClean="0">
                <a:solidFill>
                  <a:schemeClr val="tx1"/>
                </a:solidFill>
                <a:effectLst/>
                <a:latin typeface="+mn-lt"/>
                <a:ea typeface="+mn-ea"/>
                <a:cs typeface="+mn-cs"/>
              </a:rPr>
              <a:t>τ∗</a:t>
            </a:r>
            <a:r>
              <a:rPr lang="zh-CN" altLang="en-US" sz="1200" b="0" i="0" kern="1200" dirty="0" smtClean="0">
                <a:solidFill>
                  <a:schemeClr val="tx1"/>
                </a:solidFill>
                <a:effectLst/>
                <a:latin typeface="+mn-lt"/>
                <a:ea typeface="+mn-ea"/>
                <a:cs typeface="+mn-cs"/>
              </a:rPr>
              <a:t>算法减少的总时间预算。这与讨论部分</a:t>
            </a:r>
            <a:r>
              <a:rPr lang="en-US" altLang="zh-CN" sz="1200" b="0" i="0" kern="1200" dirty="0" smtClean="0">
                <a:solidFill>
                  <a:schemeClr val="tx1"/>
                </a:solidFill>
                <a:effectLst/>
                <a:latin typeface="+mn-lt"/>
                <a:ea typeface="+mn-ea"/>
                <a:cs typeface="+mn-cs"/>
              </a:rPr>
              <a:t>VI-</a:t>
            </a:r>
            <a:r>
              <a:rPr lang="en-US" altLang="zh-CN" sz="1200" b="0" i="0" kern="1200" dirty="0" err="1" smtClean="0">
                <a:solidFill>
                  <a:schemeClr val="tx1"/>
                </a:solidFill>
                <a:effectLst/>
                <a:latin typeface="+mn-lt"/>
                <a:ea typeface="+mn-ea"/>
                <a:cs typeface="+mn-cs"/>
              </a:rPr>
              <a:t>Aτ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变得接近一个当资源预算是足够大的。我们也看到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该算法执行优于或类似于固定</a:t>
            </a:r>
            <a:r>
              <a:rPr lang="en-US" altLang="zh-CN" sz="1200" b="0" i="0" kern="1200" dirty="0" smtClean="0">
                <a:solidFill>
                  <a:schemeClr val="tx1"/>
                </a:solidFill>
                <a:effectLst/>
                <a:latin typeface="+mn-lt"/>
                <a:ea typeface="+mn-ea"/>
                <a:cs typeface="+mn-cs"/>
              </a:rPr>
              <a:t>τ= 10</a:t>
            </a:r>
            <a:r>
              <a:rPr lang="zh-CN" altLang="en-US" sz="1200" b="0" i="0" kern="1200" dirty="0" smtClean="0">
                <a:solidFill>
                  <a:schemeClr val="tx1"/>
                </a:solidFill>
                <a:effectLst/>
                <a:latin typeface="+mn-lt"/>
                <a:ea typeface="+mn-ea"/>
                <a:cs typeface="+mn-cs"/>
              </a:rPr>
              <a:t>基线在所有情况下。</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1688198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异步梯度下降</a:t>
            </a:r>
            <a:r>
              <a:rPr lang="en-US" altLang="zh-CN" sz="1200" b="0" i="0" kern="1200" dirty="0" smtClean="0">
                <a:solidFill>
                  <a:schemeClr val="tx1"/>
                </a:solidFill>
                <a:effectLst/>
                <a:latin typeface="+mn-lt"/>
                <a:ea typeface="+mn-ea"/>
                <a:cs typeface="+mn-cs"/>
              </a:rPr>
              <a:t>[17]</a:t>
            </a:r>
            <a:r>
              <a:rPr lang="zh-CN" altLang="en-US" sz="1200" b="0" i="0" kern="1200" dirty="0" smtClean="0">
                <a:solidFill>
                  <a:schemeClr val="tx1"/>
                </a:solidFill>
                <a:effectLst/>
                <a:latin typeface="+mn-lt"/>
                <a:ea typeface="+mn-ea"/>
                <a:cs typeface="+mn-cs"/>
              </a:rPr>
              <a:t>是联邦学习中常用的同步梯度下降的替代方法。通过异步梯度下降，边缘节点以异步方式运行。每个边缘节点从聚合器中获取最新的模型参数，在其本地数据集上计算梯度，然后将梯度发送回聚合器。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聚合器执行按照步长</a:t>
            </a:r>
            <a:r>
              <a:rPr lang="en-US" altLang="zh-CN" sz="1200" b="0" i="0" kern="1200" dirty="0" smtClean="0">
                <a:solidFill>
                  <a:schemeClr val="tx1"/>
                </a:solidFill>
                <a:effectLst/>
                <a:latin typeface="+mn-lt"/>
                <a:ea typeface="+mn-ea"/>
                <a:cs typeface="+mn-cs"/>
              </a:rPr>
              <a:t>η</a:t>
            </a:r>
            <a:r>
              <a:rPr lang="zh-CN" altLang="en-US" sz="1200" b="0" i="0" kern="1200" dirty="0" smtClean="0">
                <a:solidFill>
                  <a:schemeClr val="tx1"/>
                </a:solidFill>
                <a:effectLst/>
                <a:latin typeface="+mn-lt"/>
                <a:ea typeface="+mn-ea"/>
                <a:cs typeface="+mn-cs"/>
              </a:rPr>
              <a:t>加权梯度下降到每个节点的数据集的大小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类似于</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重复这个过程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直到训练完成。异步梯度下降能够充分利用每个节点上可用的计算资源，在更强大</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更快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的节点上运行更多的梯度下降步骤。然而，异步可能会损害整体性能。</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由此可见，异步梯度下降的性能是很不好的，对于非均匀数据分布的情况</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，收敛较慢，突变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表明训练过程不稳定</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，收敛损失较大，精度值较低。这是因为模型倾向于在更快的节点上过度拟合数据集，因为与较慢的节点相比，在这些节点上执行更多的梯度下降步骤。在数据分布均匀的情况下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案例</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和案例</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，异步梯度下降的效果与同步梯度下降相似，甚至略好于同步梯度下降，因为当不同节点上的数据集相似</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案例</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或相等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案例</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时，在速度较快的节点上过度拟合数据不会造成太大的伤害。</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考虑所有情况下</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的整体性能，我们可以得出结论，使用同步梯度下降执行联合学习仍然更好</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73007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定性地讲，当函数空间增大时，近似误差减小，估计误差增大；当数据量增大时，估计误差减小；当迭代轮数</a:t>
            </a:r>
            <a:r>
              <a:rPr lang="en-US" altLang="zh-CN" dirty="0" smtClean="0"/>
              <a:t>T</a:t>
            </a:r>
            <a:r>
              <a:rPr lang="zh-CN" altLang="en-US" dirty="0" smtClean="0"/>
              <a:t>增大时，优化误差减小。那么定量而言，</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217134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联邦学习技术及数据隐私保护大会上明确提出了“联邦机器学习”这个概念。</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a:t>
            </a:r>
            <a:r>
              <a:rPr lang="zh-CN" altLang="en-US" dirty="0" smtClean="0"/>
              <a:t>在大多数行业中</a:t>
            </a:r>
            <a:r>
              <a:rPr lang="en-US" altLang="zh-CN" dirty="0" smtClean="0"/>
              <a:t>,</a:t>
            </a:r>
            <a:r>
              <a:rPr lang="zh-CN" altLang="en-US" dirty="0" smtClean="0"/>
              <a:t>由于行业竞争、隐私安全、行政手续复杂等问题</a:t>
            </a:r>
            <a:r>
              <a:rPr lang="en-US" altLang="zh-CN" dirty="0" smtClean="0"/>
              <a:t>,</a:t>
            </a:r>
            <a:r>
              <a:rPr lang="zh-CN" altLang="en-US" dirty="0" smtClean="0"/>
              <a:t>数据常常是以孤岛的形式存在的。甚至即使是在同一个公司的不同部门之间实现数据集中整合也面临着重重阻力。在现实中想要将分散在各地、各个机构的数据进行整合几乎是不可能的</a:t>
            </a:r>
            <a:r>
              <a:rPr lang="en-US" altLang="zh-CN" dirty="0" smtClean="0"/>
              <a:t>,</a:t>
            </a:r>
            <a:r>
              <a:rPr lang="zh-CN" altLang="en-US" dirty="0" smtClean="0"/>
              <a:t>或者说所需的成本是巨大的。随着人工智能的进一步发展</a:t>
            </a:r>
            <a:r>
              <a:rPr lang="en-US" altLang="zh-CN" dirty="0" smtClean="0"/>
              <a:t>,</a:t>
            </a:r>
            <a:r>
              <a:rPr lang="zh-CN" altLang="en-US" dirty="0" smtClean="0"/>
              <a:t>重视数据隐私和安全已经成为了世界性的趋势。每一次公众数据的泄露都会引起媒体和公众的极大关注</a:t>
            </a:r>
            <a:r>
              <a:rPr lang="en-US" altLang="zh-CN" dirty="0" smtClean="0"/>
              <a:t>,</a:t>
            </a:r>
            <a:r>
              <a:rPr lang="zh-CN" altLang="en-US" dirty="0" smtClean="0"/>
              <a:t>例如</a:t>
            </a:r>
            <a:r>
              <a:rPr lang="en-US" altLang="zh-CN" dirty="0" smtClean="0"/>
              <a:t>Facebook</a:t>
            </a:r>
            <a:r>
              <a:rPr lang="zh-CN" altLang="en-US" dirty="0" smtClean="0"/>
              <a:t>的数据泄露事件就引起了大范围的抗议行动。</a:t>
            </a:r>
            <a:endParaRPr lang="en-US" altLang="zh-CN" dirty="0" smtClean="0"/>
          </a:p>
          <a:p>
            <a:r>
              <a:rPr lang="zh-CN" altLang="en-US" dirty="0" smtClean="0"/>
              <a:t>欧盟最近引入的新法案</a:t>
            </a:r>
            <a:r>
              <a:rPr lang="en-US" altLang="zh-CN" dirty="0" smtClean="0"/>
              <a:t>《</a:t>
            </a:r>
            <a:r>
              <a:rPr lang="zh-CN" altLang="en-US" dirty="0" smtClean="0"/>
              <a:t>通用数据保护条例表明</a:t>
            </a:r>
            <a:r>
              <a:rPr lang="en-US" altLang="zh-CN" dirty="0" smtClean="0"/>
              <a:t>,</a:t>
            </a:r>
            <a:r>
              <a:rPr lang="zh-CN" altLang="en-US" dirty="0" smtClean="0"/>
              <a:t>对用户数据隐私和安全管理的日趋严格将是世界趋势。要解决大数据的困境</a:t>
            </a:r>
            <a:r>
              <a:rPr lang="en-US" altLang="zh-CN" dirty="0" smtClean="0"/>
              <a:t>,</a:t>
            </a:r>
            <a:r>
              <a:rPr lang="zh-CN" altLang="en-US" dirty="0" smtClean="0"/>
              <a:t>仅仅靠传统的方法已经出现瓶颈。两个公司简单的交换数据在很多法规包括</a:t>
            </a:r>
            <a:r>
              <a:rPr lang="en-US" altLang="zh-CN" dirty="0" smtClean="0"/>
              <a:t>GDPR</a:t>
            </a:r>
            <a:r>
              <a:rPr lang="zh-CN" altLang="en-US" dirty="0" smtClean="0"/>
              <a:t>框架下是不允许的。用户是原始数据的拥有者</a:t>
            </a:r>
            <a:r>
              <a:rPr lang="en-US" altLang="zh-CN" dirty="0" smtClean="0"/>
              <a:t>,</a:t>
            </a:r>
            <a:r>
              <a:rPr lang="zh-CN" altLang="en-US" dirty="0" smtClean="0"/>
              <a:t>在用户没有批准的情况下</a:t>
            </a:r>
            <a:r>
              <a:rPr lang="en-US" altLang="zh-CN" dirty="0" smtClean="0"/>
              <a:t>,</a:t>
            </a:r>
            <a:r>
              <a:rPr lang="zh-CN" altLang="en-US" dirty="0" smtClean="0"/>
              <a:t>公司间是不能交换数据的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在满足数据隐私、安全和监管要求的前提下，设计一个机器学习框架，让人工智能系统能够更加高效、准确的共同使用各自的数据。</a:t>
            </a:r>
          </a:p>
          <a:p>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27913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联邦学习试图最小化哪些预期损失</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大多数标准联邦学习的集中式模型都是在从客户端抽取的子样本中获得的聚合训练样本上进行训练的。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这是因为目标分布通常可能与</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非常不同。在许多情况下，这可能导致次优甚至有害的性能。</a:t>
            </a:r>
            <a:endParaRPr lang="en-US" altLang="zh-CN" sz="1200" b="0" i="0" kern="1200" dirty="0" smtClean="0">
              <a:solidFill>
                <a:schemeClr val="tx1"/>
              </a:solidFill>
              <a:effectLst/>
              <a:latin typeface="+mn-lt"/>
              <a:ea typeface="+mn-ea"/>
              <a:cs typeface="+mn-cs"/>
            </a:endParaRPr>
          </a:p>
          <a:p>
            <a:r>
              <a:rPr lang="zh-CN" altLang="en-US" dirty="0" smtClean="0"/>
              <a:t>例如，想象一下一个可信的联合学习场景，学习者可以使用大量昂贵的移动电话，这些电话通常由软件工程师或其他技术用户（比如</a:t>
            </a:r>
            <a:r>
              <a:rPr lang="en-US" altLang="zh-CN" dirty="0" smtClean="0"/>
              <a:t>70%</a:t>
            </a:r>
            <a:r>
              <a:rPr lang="zh-CN" altLang="en-US" dirty="0" smtClean="0"/>
              <a:t>）使用，而不是其他用户（</a:t>
            </a:r>
            <a:r>
              <a:rPr lang="en-US" altLang="zh-CN" dirty="0" smtClean="0"/>
              <a:t>30%</a:t>
            </a:r>
            <a:r>
              <a:rPr lang="zh-CN" altLang="en-US" dirty="0" smtClean="0"/>
              <a:t>），还有一小部分其他手机较少被非技术用户使用（</a:t>
            </a:r>
            <a:r>
              <a:rPr lang="en-US" altLang="zh-CN" dirty="0" smtClean="0"/>
              <a:t>5%</a:t>
            </a:r>
            <a:r>
              <a:rPr lang="zh-CN" altLang="en-US" dirty="0" smtClean="0"/>
              <a:t>），明显更多地被其他用户使用（</a:t>
            </a:r>
            <a:r>
              <a:rPr lang="en-US" altLang="zh-CN" dirty="0" smtClean="0"/>
              <a:t>95%</a:t>
            </a:r>
            <a:r>
              <a:rPr lang="zh-CN" altLang="en-US" dirty="0" smtClean="0"/>
              <a:t>）。</a:t>
            </a:r>
            <a:endParaRPr lang="en-US" altLang="zh-CN" dirty="0" smtClean="0"/>
          </a:p>
          <a:p>
            <a:r>
              <a:rPr lang="zh-CN" altLang="en-US" dirty="0" smtClean="0"/>
              <a:t>然后，集中化模型将基本上基于基于昂贵客户机的统一分布。但是，很明显，这样的模式将不适用于由</a:t>
            </a:r>
            <a:r>
              <a:rPr lang="en-US" altLang="zh-CN" dirty="0" smtClean="0"/>
              <a:t>5%-95%</a:t>
            </a:r>
            <a:r>
              <a:rPr lang="zh-CN" altLang="en-US" dirty="0" smtClean="0"/>
              <a:t>的普通用户和技术用户组成的广泛的通用目标领域。</a:t>
            </a:r>
            <a:endParaRPr lang="en-US" altLang="zh-CN" dirty="0" smtClean="0"/>
          </a:p>
          <a:p>
            <a:r>
              <a:rPr lang="zh-CN" altLang="en-US" sz="1200" b="0" i="0" kern="1200" dirty="0" smtClean="0">
                <a:solidFill>
                  <a:schemeClr val="tx1"/>
                </a:solidFill>
                <a:effectLst/>
                <a:latin typeface="+mn-lt"/>
                <a:ea typeface="+mn-ea"/>
                <a:cs typeface="+mn-cs"/>
              </a:rPr>
              <a:t>事实上，我们还不清楚为什么最小化关于</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的预期损失会对</a:t>
            </a:r>
            <a:r>
              <a:rPr lang="zh-CN" altLang="en-US" sz="1200" b="0" i="0" kern="1200" dirty="0" smtClean="0">
                <a:solidFill>
                  <a:schemeClr val="tx1"/>
                </a:solidFill>
                <a:effectLst/>
                <a:latin typeface="+mn-lt"/>
                <a:ea typeface="+mn-ea"/>
                <a:cs typeface="+mn-cs"/>
              </a:rPr>
              <a:t>客户端有利</a:t>
            </a:r>
            <a:r>
              <a:rPr lang="zh-CN" altLang="en-US" sz="1200" b="0" i="0" kern="1200" dirty="0" smtClean="0">
                <a:solidFill>
                  <a:schemeClr val="tx1"/>
                </a:solidFill>
                <a:effectLst/>
                <a:latin typeface="+mn-lt"/>
                <a:ea typeface="+mn-ea"/>
                <a:cs typeface="+mn-cs"/>
              </a:rPr>
              <a:t>，因为</a:t>
            </a:r>
            <a:r>
              <a:rPr lang="zh-CN" altLang="en-US" sz="1200" b="0" i="0" kern="1200" dirty="0" smtClean="0">
                <a:solidFill>
                  <a:schemeClr val="tx1"/>
                </a:solidFill>
                <a:effectLst/>
                <a:latin typeface="+mn-lt"/>
                <a:ea typeface="+mn-ea"/>
                <a:cs typeface="+mn-cs"/>
              </a:rPr>
              <a:t>客户端的</a:t>
            </a:r>
            <a:r>
              <a:rPr lang="zh-CN" altLang="en-US" sz="1200" b="0" i="0" kern="1200" dirty="0" smtClean="0">
                <a:solidFill>
                  <a:schemeClr val="tx1"/>
                </a:solidFill>
                <a:effectLst/>
                <a:latin typeface="+mn-lt"/>
                <a:ea typeface="+mn-ea"/>
                <a:cs typeface="+mn-cs"/>
              </a:rPr>
              <a:t>分布是</a:t>
            </a:r>
            <a:r>
              <a:rPr lang="en-US" altLang="zh-CN" sz="1200" b="0" i="0" kern="1200" dirty="0" err="1" smtClean="0">
                <a:solidFill>
                  <a:schemeClr val="tx1"/>
                </a:solidFill>
                <a:effectLst/>
                <a:latin typeface="+mn-lt"/>
                <a:ea typeface="+mn-ea"/>
                <a:cs typeface="+mn-cs"/>
              </a:rPr>
              <a:t>Dks</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1885017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我们将不采用该假设，因为它具有相当的限制性，而且正如后面讨论的那样，它可能导致对域用户有害的解决方案。</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相反，我们将考虑一个不可知的联邦学习</a:t>
            </a:r>
            <a:r>
              <a:rPr lang="en-US" altLang="zh-CN" sz="1200" b="0" i="0" kern="1200" dirty="0" smtClean="0">
                <a:solidFill>
                  <a:schemeClr val="tx1"/>
                </a:solidFill>
                <a:effectLst/>
                <a:latin typeface="+mn-lt"/>
                <a:ea typeface="+mn-ea"/>
                <a:cs typeface="+mn-cs"/>
              </a:rPr>
              <a:t>(AFL)</a:t>
            </a:r>
            <a:r>
              <a:rPr lang="zh-CN" altLang="en-US" sz="1200" b="0" i="0" kern="1200" dirty="0" smtClean="0">
                <a:solidFill>
                  <a:schemeClr val="tx1"/>
                </a:solidFill>
                <a:effectLst/>
                <a:latin typeface="+mn-lt"/>
                <a:ea typeface="+mn-ea"/>
                <a:cs typeface="+mn-cs"/>
              </a:rPr>
              <a:t>场景，其中可以将目标分布建模为未知分布的混合</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由于混合权重</a:t>
            </a:r>
            <a:r>
              <a:rPr lang="en-US" altLang="zh-CN" sz="1200" b="0" i="0" kern="1200" dirty="0" smtClean="0">
                <a:solidFill>
                  <a:schemeClr val="tx1"/>
                </a:solidFill>
                <a:effectLst/>
                <a:latin typeface="+mn-lt"/>
                <a:ea typeface="+mn-ea"/>
                <a:cs typeface="+mn-cs"/>
              </a:rPr>
              <a:t>λ</a:t>
            </a:r>
            <a:r>
              <a:rPr lang="zh-CN" altLang="en-US" sz="1200" b="0" i="0" kern="1200" dirty="0" smtClean="0">
                <a:solidFill>
                  <a:schemeClr val="tx1"/>
                </a:solidFill>
                <a:effectLst/>
                <a:latin typeface="+mn-lt"/>
                <a:ea typeface="+mn-ea"/>
                <a:cs typeface="+mn-cs"/>
              </a:rPr>
              <a:t>是未知的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在这里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学习者必须想出一个解决方案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最稳的方法是训练一个模型，它有利于</a:t>
            </a:r>
            <a:r>
              <a:rPr lang="zh-CN" altLang="en-US" sz="1200" b="0" i="0" kern="1200" dirty="0" smtClean="0">
                <a:solidFill>
                  <a:schemeClr val="tx1"/>
                </a:solidFill>
                <a:effectLst/>
                <a:latin typeface="+mn-lt"/>
                <a:ea typeface="+mn-ea"/>
                <a:cs typeface="+mn-cs"/>
              </a:rPr>
              <a:t>任何单纯形</a:t>
            </a:r>
            <a:r>
              <a:rPr lang="en-US" altLang="zh-CN" sz="1200" b="0" i="0" kern="1200" dirty="0" smtClean="0">
                <a:solidFill>
                  <a:schemeClr val="tx1"/>
                </a:solidFill>
                <a:effectLst/>
                <a:latin typeface="+mn-lt"/>
                <a:ea typeface="+mn-ea"/>
                <a:cs typeface="+mn-cs"/>
              </a:rPr>
              <a:t>λ</a:t>
            </a:r>
          </a:p>
          <a:p>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4282103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也就是优化的时候，先找到一个使得损失函数最大的</a:t>
            </a:r>
            <a:r>
              <a:rPr lang="en-US" altLang="zh-CN" dirty="0" smtClean="0"/>
              <a:t>lambda</a:t>
            </a:r>
            <a:r>
              <a:rPr lang="zh-CN" altLang="en-US" dirty="0" smtClean="0"/>
              <a:t>，然后在这个情况下再找一个模型参数使得损失函数值最小</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94080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最小化不可知损失的预测器是否与标准联合学习的解决方案一致？标准联合学习的性能有多差？</a:t>
            </a:r>
            <a:endParaRPr lang="en-US" altLang="zh-CN" dirty="0" smtClean="0"/>
          </a:p>
          <a:p>
            <a:r>
              <a:rPr lang="zh-CN" altLang="en-US" dirty="0" smtClean="0"/>
              <a:t>首先证明，即使样本数趋于无穷大，即使学习者能够获得分布</a:t>
            </a:r>
            <a:r>
              <a:rPr lang="en-US" altLang="zh-CN" dirty="0" err="1" smtClean="0"/>
              <a:t>Dk</a:t>
            </a:r>
            <a:r>
              <a:rPr lang="zh-CN" altLang="en-US" dirty="0" smtClean="0"/>
              <a:t>并使用预测因子</a:t>
            </a:r>
            <a:r>
              <a:rPr lang="en-US" altLang="zh-CN" dirty="0" err="1" smtClean="0"/>
              <a:t>hU</a:t>
            </a:r>
            <a:r>
              <a:rPr lang="zh-CN" altLang="en-US" dirty="0" smtClean="0"/>
              <a:t>，</a:t>
            </a:r>
            <a:r>
              <a:rPr lang="en-US" altLang="zh-CN" dirty="0" smtClean="0"/>
              <a:t>h</a:t>
            </a:r>
            <a:r>
              <a:rPr lang="zh-CN" altLang="en-US" dirty="0" smtClean="0"/>
              <a:t>的损失也可以高于</a:t>
            </a:r>
            <a:r>
              <a:rPr lang="en-US" altLang="zh-CN" dirty="0" err="1" smtClean="0"/>
              <a:t>hD</a:t>
            </a:r>
            <a:r>
              <a:rPr lang="en-US" altLang="zh-CN" dirty="0" smtClean="0"/>
              <a:t>∧</a:t>
            </a:r>
            <a:r>
              <a:rPr lang="zh-CN" altLang="en-US" dirty="0" smtClean="0"/>
              <a:t>通过恒定损失获得的最优损失。</a:t>
            </a:r>
            <a:endParaRPr lang="en-US" altLang="zh-CN" dirty="0" smtClean="0"/>
          </a:p>
          <a:p>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2526050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其中，最后一个不等式遵循相对熵的非负性。此外，当</a:t>
            </a:r>
            <a:r>
              <a:rPr lang="en-US" altLang="zh-CN" sz="1200" b="0" i="0" kern="1200" dirty="0" smtClean="0">
                <a:solidFill>
                  <a:schemeClr val="tx1"/>
                </a:solidFill>
                <a:effectLst/>
                <a:latin typeface="+mn-lt"/>
                <a:ea typeface="+mn-ea"/>
                <a:cs typeface="+mn-cs"/>
              </a:rPr>
              <a:t>p0 = 1−p1 = 1 4</a:t>
            </a:r>
            <a:r>
              <a:rPr lang="zh-CN" altLang="en-US" sz="1200" b="0" i="0" kern="1200" dirty="0" smtClean="0">
                <a:solidFill>
                  <a:schemeClr val="tx1"/>
                </a:solidFill>
                <a:effectLst/>
                <a:latin typeface="+mn-lt"/>
                <a:ea typeface="+mn-ea"/>
                <a:cs typeface="+mn-cs"/>
              </a:rPr>
              <a:t>时，等式成立，这定义了</a:t>
            </a:r>
            <a:r>
              <a:rPr lang="en-US" altLang="zh-CN" sz="1200" b="0" i="0" kern="1200" dirty="0" err="1" smtClean="0">
                <a:solidFill>
                  <a:schemeClr val="tx1"/>
                </a:solidFill>
                <a:effectLst/>
                <a:latin typeface="+mn-lt"/>
                <a:ea typeface="+mn-ea"/>
                <a:cs typeface="+mn-cs"/>
              </a:rPr>
              <a:t>hU</a:t>
            </a:r>
            <a:r>
              <a:rPr lang="en-US" altLang="zh-CN" sz="1200" b="0" i="0" kern="1200" dirty="0" smtClean="0">
                <a:solidFill>
                  <a:schemeClr val="tx1"/>
                </a:solidFill>
                <a:effectLst/>
                <a:latin typeface="+mn-lt"/>
                <a:ea typeface="+mn-ea"/>
                <a:cs typeface="+mn-cs"/>
              </a:rPr>
              <a:t>, LU(h)</a:t>
            </a:r>
            <a:r>
              <a:rPr lang="zh-CN" altLang="en-US" sz="1200" b="0" i="0" kern="1200" dirty="0" smtClean="0">
                <a:solidFill>
                  <a:schemeClr val="tx1"/>
                </a:solidFill>
                <a:effectLst/>
                <a:latin typeface="+mn-lt"/>
                <a:ea typeface="+mn-ea"/>
                <a:cs typeface="+mn-cs"/>
              </a:rPr>
              <a:t>的最小值。</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11/22/2019</a:t>
            </a:fld>
            <a:endParaRPr lang="zh-CN" altLang="en-US"/>
          </a:p>
        </p:txBody>
      </p:sp>
    </p:spTree>
    <p:extLst>
      <p:ext uri="{BB962C8B-B14F-4D97-AF65-F5344CB8AC3E}">
        <p14:creationId xmlns:p14="http://schemas.microsoft.com/office/powerpoint/2010/main" val="252771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lumMod val="95000"/>
          </a:schemeClr>
        </a:solidFill>
        <a:effectLst/>
      </p:bgPr>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helvetica" panose="020B0604020202020204" pitchFamily="34" charset="0"/>
              <a:cs typeface="helvetica" panose="020B0604020202020204" pitchFamily="34" charset="0"/>
            </a:endParaRPr>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helvetica" panose="020B0604020202020204" pitchFamily="34" charset="0"/>
              <a:cs typeface="helvetica" panose="020B0604020202020204" pitchFamily="34" charset="0"/>
            </a:endParaRPr>
          </a:p>
        </p:txBody>
      </p:sp>
      <p:sp>
        <p:nvSpPr>
          <p:cNvPr id="11" name="矩形 10"/>
          <p:cNvSpPr/>
          <p:nvPr userDrawn="1"/>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helvetica" panose="020B0604020202020204" pitchFamily="34" charset="0"/>
              <a:cs typeface="helvetica" panose="020B0604020202020204" pitchFamily="34" charset="0"/>
            </a:endParaRPr>
          </a:p>
        </p:txBody>
      </p:sp>
      <p:sp>
        <p:nvSpPr>
          <p:cNvPr id="8" name="标题 7"/>
          <p:cNvSpPr>
            <a:spLocks noGrp="1"/>
          </p:cNvSpPr>
          <p:nvPr>
            <p:ph type="ctrTitle" hasCustomPrompt="1"/>
          </p:nvPr>
        </p:nvSpPr>
        <p:spPr>
          <a:xfrm>
            <a:off x="251520" y="2132856"/>
            <a:ext cx="2880320" cy="720080"/>
          </a:xfrm>
        </p:spPr>
        <p:txBody>
          <a:bodyPr anchor="b">
            <a:normAutofit/>
          </a:bodyPr>
          <a:lstStyle>
            <a:lvl1pPr algn="l">
              <a:defRPr lang="en-US" sz="2800" baseline="0" dirty="0">
                <a:solidFill>
                  <a:schemeClr val="accent1">
                    <a:lumMod val="75000"/>
                  </a:schemeClr>
                </a:solidFill>
                <a:latin typeface="helvetica" panose="020B0604020202020204" pitchFamily="34" charset="0"/>
                <a:ea typeface="Ebrima" panose="02000000000000000000" pitchFamily="2" charset="0"/>
                <a:cs typeface="helvetica" panose="020B0604020202020204" pitchFamily="34" charset="0"/>
              </a:defRPr>
            </a:lvl1pPr>
          </a:lstStyle>
          <a:p>
            <a:r>
              <a:rPr kumimoji="0" lang="en-US" dirty="0"/>
              <a:t>Chapter ?</a:t>
            </a:r>
          </a:p>
        </p:txBody>
      </p:sp>
      <p:sp>
        <p:nvSpPr>
          <p:cNvPr id="9" name="副标题 8"/>
          <p:cNvSpPr>
            <a:spLocks noGrp="1"/>
          </p:cNvSpPr>
          <p:nvPr>
            <p:ph type="subTitle" idx="1" hasCustomPrompt="1"/>
          </p:nvPr>
        </p:nvSpPr>
        <p:spPr>
          <a:xfrm>
            <a:off x="755576" y="3212976"/>
            <a:ext cx="7704856" cy="1152128"/>
          </a:xfrm>
        </p:spPr>
        <p:txBody>
          <a:bodyPr anchor="ctr">
            <a:normAutofit/>
          </a:bodyPr>
          <a:lstStyle>
            <a:lvl1pPr marL="0" indent="0" algn="l">
              <a:buNone/>
              <a:defRPr kumimoji="0" lang="en-US" sz="3200" kern="1200" baseline="0" dirty="0">
                <a:solidFill>
                  <a:schemeClr val="accent3">
                    <a:lumMod val="50000"/>
                  </a:schemeClr>
                </a:solidFill>
                <a:effectLst>
                  <a:outerShdw blurRad="38100" dist="38100" dir="2700000" algn="tl">
                    <a:srgbClr val="000000">
                      <a:alpha val="43137"/>
                    </a:srgbClr>
                  </a:outerShdw>
                </a:effectLst>
                <a:latin typeface="helvetica" panose="020B0604020202020204" pitchFamily="34" charset="0"/>
                <a:ea typeface="Microsoft Himalaya" panose="01010100010101010101" pitchFamily="2" charset="0"/>
                <a:cs typeface="helvetica"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Chapter Title</a:t>
            </a:r>
          </a:p>
        </p:txBody>
      </p:sp>
      <p:sp>
        <p:nvSpPr>
          <p:cNvPr id="17" name="页脚占位符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latin typeface="helvetica" panose="020B0604020202020204" pitchFamily="34" charset="0"/>
                <a:cs typeface="helvetica" panose="020B0604020202020204" pitchFamily="34" charset="0"/>
              </a:defRPr>
            </a:lvl1pPr>
          </a:lstStyle>
          <a:p>
            <a:r>
              <a:rPr lang="en-US" altLang="zh-CN"/>
              <a:t>‹#›</a:t>
            </a:r>
            <a:endParaRPr lang="zh-CN" altLang="en-US"/>
          </a:p>
        </p:txBody>
      </p:sp>
      <p:sp>
        <p:nvSpPr>
          <p:cNvPr id="29" name="灯片编号占位符 28"/>
          <p:cNvSpPr>
            <a:spLocks noGrp="1"/>
          </p:cNvSpPr>
          <p:nvPr>
            <p:ph type="sldNum" sz="quarter" idx="12"/>
          </p:nvPr>
        </p:nvSpPr>
        <p:spPr>
          <a:xfrm>
            <a:off x="8001000" y="228600"/>
            <a:ext cx="838200" cy="381000"/>
          </a:xfrm>
          <a:prstGeom prst="rect">
            <a:avLst/>
          </a:prstGeom>
        </p:spPr>
        <p:txBody>
          <a:bodyPr/>
          <a:lstStyle>
            <a:lvl1pPr>
              <a:defRPr>
                <a:solidFill>
                  <a:schemeClr val="tx2"/>
                </a:solidFill>
                <a:latin typeface="helvetica" panose="020B0604020202020204" pitchFamily="34" charset="0"/>
                <a:cs typeface="helvetica" panose="020B0604020202020204" pitchFamily="34" charset="0"/>
              </a:defRPr>
            </a:lvl1pPr>
          </a:lstStyle>
          <a:p>
            <a:fld id="{0C913308-F349-4B6D-A68A-DD1791B4A57B}" type="slidenum">
              <a:rPr lang="zh-CN" altLang="en-US" smtClean="0"/>
              <a:t>‹#›</a:t>
            </a:fld>
            <a:endParaRPr lang="zh-CN" altLang="en-US"/>
          </a:p>
        </p:txBody>
      </p:sp>
      <p:sp>
        <p:nvSpPr>
          <p:cNvPr id="13" name="TextBox 12"/>
          <p:cNvSpPr txBox="1"/>
          <p:nvPr userDrawn="1"/>
        </p:nvSpPr>
        <p:spPr>
          <a:xfrm>
            <a:off x="179464" y="6200745"/>
            <a:ext cx="1872208" cy="400110"/>
          </a:xfrm>
          <a:prstGeom prst="rect">
            <a:avLst/>
          </a:prstGeom>
          <a:noFill/>
        </p:spPr>
        <p:txBody>
          <a:bodyPr wrap="square" rtlCol="0" anchor="ctr" anchorCtr="0">
            <a:spAutoFit/>
          </a:bodyPr>
          <a:lstStyle/>
          <a:p>
            <a:pPr algn="ctr"/>
            <a:fld id="{8DC61AE5-80ED-4D09-BFE3-D934EE51E220}" type="datetime1">
              <a:rPr lang="en-US" altLang="zh-CN" sz="2000" b="0" i="0" smtClean="0">
                <a:solidFill>
                  <a:schemeClr val="tx1"/>
                </a:solidFill>
                <a:effectLst/>
                <a:latin typeface="helvetica" panose="020B0604020202020204" pitchFamily="34" charset="0"/>
                <a:ea typeface="Lingoes Unicode" pitchFamily="34" charset="-122"/>
                <a:cs typeface="helvetica" panose="020B0604020202020204" pitchFamily="34" charset="0"/>
              </a:rPr>
              <a:t>11/22/2019</a:t>
            </a:fld>
            <a:endParaRPr kumimoji="0" lang="en-US" altLang="zh-CN" sz="2000" dirty="0">
              <a:solidFill>
                <a:schemeClr val="tx1"/>
              </a:solidFill>
              <a:latin typeface="helvetica" panose="020B0604020202020204" pitchFamily="34" charset="0"/>
              <a:ea typeface="Lingoes Unicode" pitchFamily="34" charset="-122"/>
              <a:cs typeface="helvetica" panose="020B0604020202020204" pitchFamily="34" charset="0"/>
            </a:endParaRPr>
          </a:p>
        </p:txBody>
      </p:sp>
      <p:sp>
        <p:nvSpPr>
          <p:cNvPr id="14" name="矩形 13"/>
          <p:cNvSpPr/>
          <p:nvPr userDrawn="1"/>
        </p:nvSpPr>
        <p:spPr>
          <a:xfrm>
            <a:off x="0" y="2852936"/>
            <a:ext cx="9144000" cy="45719"/>
          </a:xfrm>
          <a:prstGeom prst="rect">
            <a:avLst/>
          </a:prstGeom>
          <a:gradFill>
            <a:gsLst>
              <a:gs pos="22000">
                <a:srgbClr val="BFD7EE"/>
              </a:gs>
              <a:gs pos="0">
                <a:schemeClr val="tx1">
                  <a:lumMod val="95000"/>
                </a:schemeClr>
              </a:gs>
              <a:gs pos="52000">
                <a:schemeClr val="accent1">
                  <a:lumMod val="75000"/>
                </a:schemeClr>
              </a:gs>
              <a:gs pos="100000">
                <a:schemeClr val="accent1">
                  <a:lumMod val="60000"/>
                  <a:lumOff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096000" y="6248400"/>
            <a:ext cx="2667000" cy="365125"/>
          </a:xfrm>
          <a:prstGeom prst="rect">
            <a:avLst/>
          </a:prstGeom>
        </p:spPr>
        <p:txBody>
          <a:bodyPr/>
          <a:lstStyle/>
          <a:p>
            <a:fld id="{CA33F52F-3EBF-4EFF-BC80-5E2AFBE079C8}" type="datetime4">
              <a:rPr lang="en-US" altLang="zh-CN" smtClean="0"/>
              <a:t>November 22, 2019</a:t>
            </a:fld>
            <a:endParaRPr lang="zh-CN" altLang="en-US"/>
          </a:p>
        </p:txBody>
      </p:sp>
      <p:sp>
        <p:nvSpPr>
          <p:cNvPr id="5" name="页脚占位符 4"/>
          <p:cNvSpPr>
            <a:spLocks noGrp="1"/>
          </p:cNvSpPr>
          <p:nvPr>
            <p:ph type="ftr" sz="quarter" idx="11"/>
          </p:nvPr>
        </p:nvSpPr>
        <p:spPr>
          <a:xfrm>
            <a:off x="609600" y="6248206"/>
            <a:ext cx="5421083" cy="365125"/>
          </a:xfrm>
          <a:prstGeom prst="rect">
            <a:avLst/>
          </a:prstGeom>
        </p:spPr>
        <p:txBody>
          <a:bodyPr/>
          <a:lstStyle/>
          <a:p>
            <a:r>
              <a:rPr lang="en-US" altLang="zh-CN"/>
              <a:t>‹#›</a:t>
            </a:r>
            <a:endParaRPr lang="zh-CN" altLang="en-US"/>
          </a:p>
        </p:txBody>
      </p:sp>
      <p:sp>
        <p:nvSpPr>
          <p:cNvPr id="6" name="灯片编号占位符 5"/>
          <p:cNvSpPr>
            <a:spLocks noGrp="1"/>
          </p:cNvSpPr>
          <p:nvPr>
            <p:ph type="sldNum" sz="quarter" idx="12"/>
          </p:nvPr>
        </p:nvSpPr>
        <p:spPr>
          <a:xfrm>
            <a:off x="42278" y="2708920"/>
            <a:ext cx="533400" cy="244476"/>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a:prstGeom prst="rect">
            <a:avLst/>
          </a:prstGeom>
        </p:spPr>
        <p:txBody>
          <a:bodyPr/>
          <a:lstStyle/>
          <a:p>
            <a:fld id="{FF8D82D2-4F37-4CA7-B39C-5ADA3084D0E9}" type="datetime4">
              <a:rPr lang="en-US" altLang="zh-CN" smtClean="0"/>
              <a:t>November 22, 2019</a:t>
            </a:fld>
            <a:endParaRPr lang="zh-CN" altLang="en-US"/>
          </a:p>
        </p:txBody>
      </p:sp>
      <p:sp>
        <p:nvSpPr>
          <p:cNvPr id="5" name="页脚占位符 4"/>
          <p:cNvSpPr>
            <a:spLocks noGrp="1"/>
          </p:cNvSpPr>
          <p:nvPr>
            <p:ph type="ftr" sz="quarter" idx="11"/>
          </p:nvPr>
        </p:nvSpPr>
        <p:spPr>
          <a:xfrm>
            <a:off x="457201" y="6248207"/>
            <a:ext cx="5573483" cy="365125"/>
          </a:xfrm>
          <a:prstGeom prst="rect">
            <a:avLst/>
          </a:prstGeom>
        </p:spPr>
        <p:txBody>
          <a:bodyPr/>
          <a:lstStyle/>
          <a:p>
            <a:r>
              <a:rPr lang="en-US" altLang="zh-CN"/>
              <a:t>‹#›</a:t>
            </a:r>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a:prstGeom prst="rect">
            <a:avLst/>
          </a:prstGeo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_1">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0" y="0"/>
            <a:ext cx="9144000" cy="503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
        <p:nvSpPr>
          <p:cNvPr id="5" name="文本占位符 2"/>
          <p:cNvSpPr>
            <a:spLocks noGrp="1"/>
          </p:cNvSpPr>
          <p:nvPr>
            <p:ph type="body" sz="quarter" idx="11"/>
          </p:nvPr>
        </p:nvSpPr>
        <p:spPr>
          <a:xfrm>
            <a:off x="91440" y="38101"/>
            <a:ext cx="8961120" cy="426719"/>
          </a:xfrm>
          <a:prstGeom prst="rect">
            <a:avLst/>
          </a:prstGeom>
        </p:spPr>
        <p:txBody>
          <a:bodyPr/>
          <a:lstStyle>
            <a:lvl1pPr marL="0" indent="0" algn="l">
              <a:lnSpc>
                <a:spcPct val="130000"/>
              </a:lnSpc>
              <a:buNone/>
              <a:defRPr sz="1800" b="1" baseline="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zh-CN" altLang="en-US" smtClean="0"/>
              <a:t>单击此处编辑母版文本样式</a:t>
            </a:r>
          </a:p>
        </p:txBody>
      </p:sp>
      <p:sp>
        <p:nvSpPr>
          <p:cNvPr id="2" name="日期占位符 1"/>
          <p:cNvSpPr>
            <a:spLocks noGrp="1"/>
          </p:cNvSpPr>
          <p:nvPr>
            <p:ph type="dt" sz="half" idx="12"/>
          </p:nvPr>
        </p:nvSpPr>
        <p:spPr>
          <a:xfrm>
            <a:off x="6096000" y="6248400"/>
            <a:ext cx="2667000" cy="365125"/>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400" b="0" i="0" u="none" strike="noStrike" kern="1200" cap="none" spc="0" normalizeH="0" baseline="0" noProof="1">
              <a:ln>
                <a:noFill/>
              </a:ln>
              <a:solidFill>
                <a:schemeClr val="tx2"/>
              </a:solidFill>
              <a:effectLst/>
              <a:uLnTx/>
              <a:uFillTx/>
              <a:latin typeface="Tw Cen MT" panose="020B0602020104020603" pitchFamily="34" charset="0"/>
              <a:ea typeface="宋体" panose="02010600030101010101" pitchFamily="2" charset="-122"/>
              <a:cs typeface="宋体" panose="02010600030101010101" pitchFamily="2" charset="-122"/>
              <a:sym typeface="Tw Cen MT" panose="020B0602020104020603" pitchFamily="34" charset="0"/>
            </a:endParaRPr>
          </a:p>
        </p:txBody>
      </p:sp>
      <p:sp>
        <p:nvSpPr>
          <p:cNvPr id="3" name="页脚占位符 2"/>
          <p:cNvSpPr>
            <a:spLocks noGrp="1"/>
          </p:cNvSpPr>
          <p:nvPr>
            <p:ph type="ftr" sz="quarter" idx="13"/>
          </p:nvPr>
        </p:nvSpPr>
        <p:spPr>
          <a:xfrm>
            <a:off x="609600" y="6248400"/>
            <a:ext cx="5421313" cy="365125"/>
          </a:xfrm>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anose="020B0602020104020603" pitchFamily="34" charset="0"/>
              <a:ea typeface="宋体" panose="02010600030101010101" pitchFamily="2" charset="-122"/>
              <a:cs typeface="+mn-cs"/>
              <a:sym typeface="Tw Cen MT" panose="020B0602020104020603" pitchFamily="34" charset="0"/>
            </a:endParaRPr>
          </a:p>
        </p:txBody>
      </p:sp>
      <p:sp>
        <p:nvSpPr>
          <p:cNvPr id="4" name="灯片编号占位符 3"/>
          <p:cNvSpPr>
            <a:spLocks noGrp="1"/>
          </p:cNvSpPr>
          <p:nvPr>
            <p:ph type="sldNum" sz="quarter" idx="14"/>
          </p:nvPr>
        </p:nvSpPr>
        <p:spPr/>
        <p:txBody>
          <a:bodyPr/>
          <a:lstStyle/>
          <a:p>
            <a:pPr lvl="0" eaLnBrk="1" hangingPunct="1">
              <a:buChar char="•"/>
            </a:pPr>
            <a:fld id="{9A0DB2DC-4C9A-4742-B13C-FB6460FD3503}" type="slidenum">
              <a:rPr lang="en-US" altLang="zh-CN" dirty="0">
                <a:sym typeface="Tw Cen MT" panose="020B0602020104020603" pitchFamily="34" charset="0"/>
              </a:rPr>
              <a:t>‹#›</a:t>
            </a:fld>
            <a:endParaRPr lang="en-US" altLang="zh-CN" dirty="0">
              <a:sym typeface="Tw Cen MT" panose="020B0602020104020603"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0" y="6248400"/>
            <a:ext cx="2667000" cy="365125"/>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400" b="0" i="0" u="none" strike="noStrike" kern="1200" cap="none" spc="0" normalizeH="0" baseline="0" noProof="1">
              <a:ln>
                <a:noFill/>
              </a:ln>
              <a:solidFill>
                <a:schemeClr val="tx2"/>
              </a:solidFill>
              <a:effectLst/>
              <a:uLnTx/>
              <a:uFillTx/>
              <a:latin typeface="Tw Cen MT" panose="020B0602020104020603" pitchFamily="34" charset="0"/>
              <a:ea typeface="宋体" panose="02010600030101010101" pitchFamily="2" charset="-122"/>
              <a:cs typeface="宋体" panose="02010600030101010101" pitchFamily="2" charset="-122"/>
              <a:sym typeface="Tw Cen MT" panose="020B0602020104020603" pitchFamily="34" charset="0"/>
            </a:endParaRPr>
          </a:p>
        </p:txBody>
      </p:sp>
      <p:sp>
        <p:nvSpPr>
          <p:cNvPr id="3" name="页脚占位符 2"/>
          <p:cNvSpPr>
            <a:spLocks noGrp="1"/>
          </p:cNvSpPr>
          <p:nvPr>
            <p:ph type="ftr" sz="quarter" idx="11"/>
          </p:nvPr>
        </p:nvSpPr>
        <p:spPr>
          <a:xfrm>
            <a:off x="609600" y="6248400"/>
            <a:ext cx="5421313" cy="365125"/>
          </a:xfrm>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anose="020B0602020104020603" pitchFamily="34" charset="0"/>
              <a:ea typeface="宋体" panose="02010600030101010101" pitchFamily="2" charset="-122"/>
              <a:cs typeface="+mn-cs"/>
              <a:sym typeface="Tw Cen MT" panose="020B0602020104020603" pitchFamily="34" charset="0"/>
            </a:endParaRPr>
          </a:p>
        </p:txBody>
      </p:sp>
      <p:sp>
        <p:nvSpPr>
          <p:cNvPr id="4" name="灯片编号占位符 3"/>
          <p:cNvSpPr>
            <a:spLocks noGrp="1"/>
          </p:cNvSpPr>
          <p:nvPr>
            <p:ph type="sldNum" sz="quarter" idx="12"/>
          </p:nvPr>
        </p:nvSpPr>
        <p:spPr/>
        <p:txBody>
          <a:bodyPr/>
          <a:lstStyle/>
          <a:p>
            <a:pPr lvl="0" eaLnBrk="1" hangingPunct="1">
              <a:buChar char="•"/>
            </a:pPr>
            <a:fld id="{9A0DB2DC-4C9A-4742-B13C-FB6460FD3503}" type="slidenum">
              <a:rPr lang="en-US" altLang="zh-CN" dirty="0">
                <a:sym typeface="Tw Cen MT" panose="020B0602020104020603" pitchFamily="34" charset="0"/>
              </a:rPr>
              <a:t>‹#›</a:t>
            </a:fld>
            <a:endParaRPr lang="en-US" altLang="zh-CN" dirty="0">
              <a:sym typeface="Tw Cen MT" panose="020B0602020104020603" pitchFamily="34"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tx1">
            <a:lumMod val="95000"/>
          </a:schemeClr>
        </a:solidFill>
        <a:effectLst/>
      </p:bgPr>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helvetica" panose="020B0604020202020204" pitchFamily="34" charset="0"/>
              <a:cs typeface="helvetica" panose="020B0604020202020204" pitchFamily="34" charset="0"/>
            </a:endParaRPr>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helvetica" panose="020B0604020202020204" pitchFamily="34" charset="0"/>
              <a:cs typeface="helvetica" panose="020B0604020202020204" pitchFamily="34" charset="0"/>
            </a:endParaRPr>
          </a:p>
        </p:txBody>
      </p:sp>
      <p:sp>
        <p:nvSpPr>
          <p:cNvPr id="11" name="矩形 10"/>
          <p:cNvSpPr/>
          <p:nvPr userDrawn="1"/>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helvetica" panose="020B0604020202020204" pitchFamily="34" charset="0"/>
              <a:cs typeface="helvetica" panose="020B0604020202020204" pitchFamily="34" charset="0"/>
            </a:endParaRPr>
          </a:p>
        </p:txBody>
      </p:sp>
      <p:sp>
        <p:nvSpPr>
          <p:cNvPr id="8" name="标题 7"/>
          <p:cNvSpPr>
            <a:spLocks noGrp="1"/>
          </p:cNvSpPr>
          <p:nvPr>
            <p:ph type="ctrTitle"/>
          </p:nvPr>
        </p:nvSpPr>
        <p:spPr>
          <a:xfrm>
            <a:off x="1333500" y="1916832"/>
            <a:ext cx="6477000" cy="1828800"/>
          </a:xfrm>
        </p:spPr>
        <p:txBody>
          <a:bodyPr anchor="b"/>
          <a:lstStyle>
            <a:lvl1pPr algn="l">
              <a:defRPr lang="en-US" baseline="0" dirty="0">
                <a:solidFill>
                  <a:schemeClr val="tx2">
                    <a:lumMod val="10000"/>
                  </a:schemeClr>
                </a:solidFill>
                <a:latin typeface="helvetica" panose="020B0604020202020204" pitchFamily="34" charset="0"/>
                <a:ea typeface="Microsoft Himalaya" panose="01010100010101010101" pitchFamily="2" charset="0"/>
                <a:cs typeface="helvetica" panose="020B0604020202020204" pitchFamily="34" charset="0"/>
              </a:defRPr>
            </a:lvl1pPr>
          </a:lstStyle>
          <a:p>
            <a:endParaRPr kumimoji="0" lang="en-US" dirty="0"/>
          </a:p>
        </p:txBody>
      </p:sp>
      <p:sp>
        <p:nvSpPr>
          <p:cNvPr id="9" name="副标题 8"/>
          <p:cNvSpPr>
            <a:spLocks noGrp="1"/>
          </p:cNvSpPr>
          <p:nvPr>
            <p:ph type="subTitle" idx="1"/>
          </p:nvPr>
        </p:nvSpPr>
        <p:spPr>
          <a:xfrm>
            <a:off x="1849016" y="4077072"/>
            <a:ext cx="5445968" cy="648072"/>
          </a:xfrm>
        </p:spPr>
        <p:txBody>
          <a:bodyPr anchor="ctr">
            <a:normAutofit/>
          </a:bodyPr>
          <a:lstStyle>
            <a:lvl1pPr marL="0" indent="0" algn="l">
              <a:buNone/>
              <a:defRPr lang="en-US" altLang="zh-CN" b="0" i="0" baseline="0" smtClean="0">
                <a:solidFill>
                  <a:schemeClr val="bg2">
                    <a:lumMod val="60000"/>
                    <a:lumOff val="40000"/>
                  </a:schemeClr>
                </a:solidFill>
                <a:effectLst/>
                <a:latin typeface="helvetica" panose="020B0604020202020204" pitchFamily="34" charset="0"/>
                <a:ea typeface="Lingoes Unicode" pitchFamily="34" charset="-122"/>
                <a:cs typeface="helvetica"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dirty="0"/>
          </a:p>
        </p:txBody>
      </p:sp>
      <p:sp>
        <p:nvSpPr>
          <p:cNvPr id="17" name="页脚占位符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latin typeface="helvetica" panose="020B0604020202020204" pitchFamily="34" charset="0"/>
                <a:cs typeface="helvetica" panose="020B0604020202020204" pitchFamily="34" charset="0"/>
              </a:defRPr>
            </a:lvl1pPr>
          </a:lstStyle>
          <a:p>
            <a:r>
              <a:rPr lang="en-US" altLang="zh-CN"/>
              <a:t>‹#›</a:t>
            </a:r>
            <a:endParaRPr lang="zh-CN" altLang="en-US"/>
          </a:p>
        </p:txBody>
      </p:sp>
      <p:sp>
        <p:nvSpPr>
          <p:cNvPr id="29" name="灯片编号占位符 28"/>
          <p:cNvSpPr>
            <a:spLocks noGrp="1"/>
          </p:cNvSpPr>
          <p:nvPr>
            <p:ph type="sldNum" sz="quarter" idx="12"/>
          </p:nvPr>
        </p:nvSpPr>
        <p:spPr>
          <a:xfrm>
            <a:off x="8001000" y="228600"/>
            <a:ext cx="838200" cy="381000"/>
          </a:xfrm>
          <a:prstGeom prst="rect">
            <a:avLst/>
          </a:prstGeom>
        </p:spPr>
        <p:txBody>
          <a:bodyPr/>
          <a:lstStyle>
            <a:lvl1pPr>
              <a:defRPr>
                <a:solidFill>
                  <a:schemeClr val="tx2"/>
                </a:solidFill>
                <a:latin typeface="helvetica" panose="020B0604020202020204" pitchFamily="34" charset="0"/>
                <a:cs typeface="helvetica" panose="020B0604020202020204" pitchFamily="34" charset="0"/>
              </a:defRPr>
            </a:lvl1pPr>
          </a:lstStyle>
          <a:p>
            <a:fld id="{0C913308-F349-4B6D-A68A-DD1791B4A57B}" type="slidenum">
              <a:rPr lang="zh-CN" altLang="en-US" smtClean="0"/>
              <a:t>‹#›</a:t>
            </a:fld>
            <a:endParaRPr lang="zh-CN" altLang="en-US"/>
          </a:p>
        </p:txBody>
      </p:sp>
      <p:sp>
        <p:nvSpPr>
          <p:cNvPr id="14" name="TextBox 12"/>
          <p:cNvSpPr txBox="1"/>
          <p:nvPr userDrawn="1"/>
        </p:nvSpPr>
        <p:spPr>
          <a:xfrm>
            <a:off x="179464" y="6200745"/>
            <a:ext cx="1872208" cy="400110"/>
          </a:xfrm>
          <a:prstGeom prst="rect">
            <a:avLst/>
          </a:prstGeom>
          <a:noFill/>
        </p:spPr>
        <p:txBody>
          <a:bodyPr wrap="square" rtlCol="0" anchor="ctr" anchorCtr="0">
            <a:spAutoFit/>
          </a:bodyPr>
          <a:lstStyle/>
          <a:p>
            <a:pPr algn="ctr"/>
            <a:fld id="{8DC61AE5-80ED-4D09-BFE3-D934EE51E220}" type="datetime1">
              <a:rPr lang="en-US" altLang="zh-CN" sz="2000" b="0" i="0" smtClean="0">
                <a:solidFill>
                  <a:schemeClr val="tx1"/>
                </a:solidFill>
                <a:effectLst/>
                <a:latin typeface="helvetica" panose="020B0604020202020204" pitchFamily="34" charset="0"/>
                <a:ea typeface="Lingoes Unicode" pitchFamily="34" charset="-122"/>
                <a:cs typeface="helvetica" panose="020B0604020202020204" pitchFamily="34" charset="0"/>
              </a:rPr>
              <a:t>11/22/2019</a:t>
            </a:fld>
            <a:endParaRPr kumimoji="0" lang="en-US" altLang="zh-CN" sz="2000" dirty="0">
              <a:solidFill>
                <a:schemeClr val="tx1"/>
              </a:solidFill>
              <a:latin typeface="helvetica" panose="020B0604020202020204" pitchFamily="34" charset="0"/>
              <a:ea typeface="Lingoes Unicode" pitchFamily="34" charset="-122"/>
              <a:cs typeface="helvetica"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188640"/>
            <a:ext cx="8153400" cy="680120"/>
          </a:xfrm>
        </p:spPr>
        <p:txBody>
          <a:bodyPr/>
          <a:lstStyle>
            <a:lvl1pPr>
              <a:defRPr>
                <a:latin typeface="helvetica" panose="020B0604020202020204" pitchFamily="34" charset="0"/>
                <a:cs typeface="helvetica" panose="020B0604020202020204" pitchFamily="34" charset="0"/>
              </a:defRPr>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a:xfrm>
            <a:off x="8028384" y="6381328"/>
            <a:ext cx="720080" cy="244476"/>
          </a:xfrm>
          <a:prstGeom prst="rect">
            <a:avLst/>
          </a:prstGeom>
        </p:spPr>
        <p:txBody>
          <a:bodyPr/>
          <a:lstStyle>
            <a:lvl1pPr>
              <a:defRPr kumimoji="0" lang="en-US" altLang="zh-CN" sz="1400" kern="1200" smtClean="0">
                <a:solidFill>
                  <a:schemeClr val="tx2"/>
                </a:solidFill>
                <a:latin typeface="+mn-lt"/>
                <a:ea typeface="+mn-ea"/>
                <a:cs typeface="+mn-cs"/>
              </a:defRPr>
            </a:lvl1pPr>
          </a:lstStyle>
          <a:p>
            <a:fld id="{9ED3E4F7-A091-42AC-825C-7093DCF883DD}" type="slidenum">
              <a:rPr lang="en-US" altLang="zh-CN" smtClean="0"/>
              <a:t>‹#›</a:t>
            </a:fld>
            <a:endParaRPr lang="zh-CN" altLang="en-US"/>
          </a:p>
        </p:txBody>
      </p:sp>
      <p:sp>
        <p:nvSpPr>
          <p:cNvPr id="8" name="内容占位符 7"/>
          <p:cNvSpPr>
            <a:spLocks noGrp="1"/>
          </p:cNvSpPr>
          <p:nvPr>
            <p:ph sz="quarter" idx="1"/>
          </p:nvPr>
        </p:nvSpPr>
        <p:spPr>
          <a:xfrm>
            <a:off x="612648" y="1268760"/>
            <a:ext cx="8153400" cy="4968552"/>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1371600" y="2743200"/>
            <a:ext cx="7123113" cy="1673225"/>
          </a:xfrm>
        </p:spPr>
        <p:txBody>
          <a:bodyPr anchor="t"/>
          <a:lstStyle>
            <a:lvl1pPr marL="0" indent="0">
              <a:buNone/>
              <a:defRPr sz="2800" b="1">
                <a:solidFill>
                  <a:schemeClr val="bg2">
                    <a:lumMod val="25000"/>
                  </a:schemeClr>
                </a:solidFill>
                <a:latin typeface="Iskoola Pota" pitchFamily="34" charset="0"/>
                <a:cs typeface="Iskoola Pota"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b="1" dirty="0"/>
              <a:t>标题</a:t>
            </a:r>
            <a:endParaRPr kumimoji="0" lang="zh-CN" altLang="en-US" dirty="0"/>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userDrawn="1"/>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灯片编号占位符 9"/>
          <p:cNvSpPr>
            <a:spLocks noGrp="1"/>
          </p:cNvSpPr>
          <p:nvPr>
            <p:ph type="sldNum" sz="quarter" idx="16"/>
          </p:nvPr>
        </p:nvSpPr>
        <p:spPr>
          <a:xfrm>
            <a:off x="8100392" y="6453336"/>
            <a:ext cx="677416" cy="244476"/>
          </a:xfrm>
          <a:prstGeom prst="rect">
            <a:avLst/>
          </a:prstGeom>
        </p:spPr>
        <p:txBody>
          <a:bodyPr vert="horz" lIns="91440" tIns="45720" rIns="91440" bIns="45720" rtlCol="0" anchor="ctr"/>
          <a:lstStyle>
            <a:lvl1pPr>
              <a:defRPr kumimoji="0" lang="zh-CN" altLang="en-US" sz="1400" smtClean="0">
                <a:solidFill>
                  <a:schemeClr val="tx2"/>
                </a:solidFill>
              </a:defRPr>
            </a:lvl1pPr>
          </a:lstStyle>
          <a:p>
            <a:fld id="{0C913308-F349-4B6D-A68A-DD1791B4A57B}" type="slidenum">
              <a:rPr lang="en-US" altLang="zh-CN"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灯片编号占位符 11"/>
          <p:cNvSpPr>
            <a:spLocks noGrp="1"/>
          </p:cNvSpPr>
          <p:nvPr>
            <p:ph type="sldNum" sz="quarter" idx="16"/>
          </p:nvPr>
        </p:nvSpPr>
        <p:spPr>
          <a:xfrm>
            <a:off x="7956376" y="6424884"/>
            <a:ext cx="749424" cy="244476"/>
          </a:xfrm>
          <a:prstGeom prst="rect">
            <a:avLst/>
          </a:prstGeom>
        </p:spPr>
        <p:txBody>
          <a:bodyPr vert="horz" lIns="91440" tIns="45720" rIns="91440" bIns="45720" rtlCol="0" anchor="ctr"/>
          <a:lstStyle>
            <a:lvl1pPr>
              <a:defRPr kumimoji="0" lang="zh-CN" altLang="en-US" sz="1400" smtClean="0">
                <a:solidFill>
                  <a:schemeClr val="tx2"/>
                </a:solidFill>
              </a:defRPr>
            </a:lvl1pPr>
          </a:lstStyle>
          <a:p>
            <a:fld id="{0C913308-F349-4B6D-A68A-DD1791B4A57B}" type="slidenum">
              <a:rPr lang="en-US" altLang="zh-CN" smtClean="0"/>
              <a:t>‹#›</a:t>
            </a:fld>
            <a:endParaRPr lang="en-US" altLang="zh-CN"/>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a:xfrm>
            <a:off x="6096000" y="6248400"/>
            <a:ext cx="2667000" cy="365125"/>
          </a:xfrm>
          <a:prstGeom prst="rect">
            <a:avLst/>
          </a:prstGeom>
        </p:spPr>
        <p:txBody>
          <a:bodyPr/>
          <a:lstStyle/>
          <a:p>
            <a:fld id="{573D6B4A-EF74-47E0-8C90-D00442E06633}" type="datetime4">
              <a:rPr lang="en-US" altLang="zh-CN" smtClean="0"/>
              <a:t>November 22, 2019</a:t>
            </a:fld>
            <a:endParaRPr lang="zh-CN" altLang="en-US"/>
          </a:p>
        </p:txBody>
      </p:sp>
      <p:sp>
        <p:nvSpPr>
          <p:cNvPr id="4" name="页脚占位符 3"/>
          <p:cNvSpPr>
            <a:spLocks noGrp="1"/>
          </p:cNvSpPr>
          <p:nvPr>
            <p:ph type="ftr" sz="quarter" idx="11"/>
          </p:nvPr>
        </p:nvSpPr>
        <p:spPr>
          <a:xfrm>
            <a:off x="609600" y="6248206"/>
            <a:ext cx="5421083" cy="365125"/>
          </a:xfrm>
          <a:prstGeom prst="rect">
            <a:avLst/>
          </a:prstGeom>
        </p:spPr>
        <p:txBody>
          <a:bodyPr/>
          <a:lstStyle/>
          <a:p>
            <a:r>
              <a:rPr lang="en-US" altLang="zh-CN"/>
              <a:t>‹#›</a:t>
            </a:r>
            <a:endParaRPr lang="zh-CN" altLang="en-US"/>
          </a:p>
        </p:txBody>
      </p:sp>
      <p:sp>
        <p:nvSpPr>
          <p:cNvPr id="5" name="灯片编号占位符 4"/>
          <p:cNvSpPr>
            <a:spLocks noGrp="1"/>
          </p:cNvSpPr>
          <p:nvPr>
            <p:ph type="sldNum" sz="quarter" idx="12"/>
          </p:nvPr>
        </p:nvSpPr>
        <p:spPr>
          <a:xfrm>
            <a:off x="42278" y="2708920"/>
            <a:ext cx="533400" cy="244476"/>
          </a:xfrm>
          <a:prstGeom prst="rect">
            <a:avLst/>
          </a:prstGeom>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a:xfrm>
            <a:off x="6096000" y="6248400"/>
            <a:ext cx="2667000" cy="365125"/>
          </a:xfrm>
          <a:prstGeom prst="rect">
            <a:avLst/>
          </a:prstGeom>
        </p:spPr>
        <p:txBody>
          <a:bodyPr/>
          <a:lstStyle/>
          <a:p>
            <a:fld id="{86BC694B-E336-457A-B6A1-9A292BCC8706}" type="datetime4">
              <a:rPr lang="en-US" altLang="zh-CN" smtClean="0"/>
              <a:t>November 22, 2019</a:t>
            </a:fld>
            <a:endParaRPr lang="zh-CN" altLang="en-US"/>
          </a:p>
        </p:txBody>
      </p:sp>
      <p:sp>
        <p:nvSpPr>
          <p:cNvPr id="6" name="页脚占位符 5"/>
          <p:cNvSpPr>
            <a:spLocks noGrp="1"/>
          </p:cNvSpPr>
          <p:nvPr>
            <p:ph type="ftr" sz="quarter" idx="11"/>
          </p:nvPr>
        </p:nvSpPr>
        <p:spPr>
          <a:xfrm>
            <a:off x="609600" y="6248206"/>
            <a:ext cx="5421083" cy="365125"/>
          </a:xfrm>
          <a:prstGeom prst="rect">
            <a:avLst/>
          </a:prstGeom>
        </p:spPr>
        <p:txBody>
          <a:bodyPr/>
          <a:lstStyle/>
          <a:p>
            <a:r>
              <a:rPr lang="en-US" altLang="zh-CN"/>
              <a:t>‹#›</a:t>
            </a:r>
            <a:endParaRPr lang="zh-CN" altLang="en-US"/>
          </a:p>
        </p:txBody>
      </p:sp>
      <p:sp>
        <p:nvSpPr>
          <p:cNvPr id="7" name="灯片编号占位符 6"/>
          <p:cNvSpPr>
            <a:spLocks noGrp="1"/>
          </p:cNvSpPr>
          <p:nvPr>
            <p:ph type="sldNum" sz="quarter" idx="12"/>
          </p:nvPr>
        </p:nvSpPr>
        <p:spPr>
          <a:xfrm>
            <a:off x="42278" y="2708920"/>
            <a:ext cx="533400" cy="244476"/>
          </a:xfrm>
          <a:prstGeom prst="rect">
            <a:avLst/>
          </a:prstGeom>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a:prstGeom prst="rect">
            <a:avLst/>
          </a:prstGeom>
        </p:spPr>
        <p:txBody>
          <a:bodyPr rtlCol="0"/>
          <a:lstStyle/>
          <a:p>
            <a:fld id="{B2E17B02-4080-4764-B3F3-7D959B2FFB20}" type="datetime4">
              <a:rPr lang="en-US" altLang="zh-CN" smtClean="0"/>
              <a:t>November 22, 2019</a:t>
            </a:fld>
            <a:endParaRPr lang="zh-CN" altLang="en-US"/>
          </a:p>
        </p:txBody>
      </p:sp>
      <p:sp>
        <p:nvSpPr>
          <p:cNvPr id="13" name="灯片编号占位符 12"/>
          <p:cNvSpPr>
            <a:spLocks noGrp="1"/>
          </p:cNvSpPr>
          <p:nvPr>
            <p:ph type="sldNum" sz="quarter" idx="11"/>
          </p:nvPr>
        </p:nvSpPr>
        <p:spPr>
          <a:xfrm>
            <a:off x="0" y="4667249"/>
            <a:ext cx="1447800" cy="663578"/>
          </a:xfrm>
          <a:prstGeom prst="rect">
            <a:avLst/>
          </a:prstGeo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a:prstGeom prst="rect">
            <a:avLst/>
          </a:prstGeom>
        </p:spPr>
        <p:txBody>
          <a:bodyPr rtlCol="0"/>
          <a:lstStyle/>
          <a:p>
            <a:r>
              <a:rPr lang="en-US" altLang="zh-CN"/>
              <a:t>‹#›</a:t>
            </a:r>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16632"/>
            <a:ext cx="8153400" cy="673301"/>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612648" y="1288192"/>
            <a:ext cx="8153400" cy="494912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7" name="矩形 6"/>
          <p:cNvSpPr/>
          <p:nvPr/>
        </p:nvSpPr>
        <p:spPr bwMode="white">
          <a:xfrm>
            <a:off x="0" y="94872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helvetica" panose="020B0604020202020204" pitchFamily="34" charset="0"/>
              <a:cs typeface="helvetica" panose="020B0604020202020204" pitchFamily="34" charset="0"/>
            </a:endParaRPr>
          </a:p>
        </p:txBody>
      </p:sp>
      <p:sp>
        <p:nvSpPr>
          <p:cNvPr id="8" name="矩形 7"/>
          <p:cNvSpPr/>
          <p:nvPr/>
        </p:nvSpPr>
        <p:spPr>
          <a:xfrm>
            <a:off x="0" y="90872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helvetica" panose="020B0604020202020204" pitchFamily="34" charset="0"/>
              <a:cs typeface="helvetica" panose="020B0604020202020204" pitchFamily="34" charset="0"/>
            </a:endParaRPr>
          </a:p>
        </p:txBody>
      </p:sp>
      <p:sp>
        <p:nvSpPr>
          <p:cNvPr id="9" name="矩形 8"/>
          <p:cNvSpPr/>
          <p:nvPr/>
        </p:nvSpPr>
        <p:spPr>
          <a:xfrm>
            <a:off x="590550" y="90872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helvetica" panose="020B0604020202020204" pitchFamily="34" charset="0"/>
              <a:cs typeface="helvetica" panose="020B0604020202020204" pitchFamily="34" charset="0"/>
            </a:endParaRPr>
          </a:p>
        </p:txBody>
      </p:sp>
      <p:sp>
        <p:nvSpPr>
          <p:cNvPr id="2" name="灯片编号占位符 1"/>
          <p:cNvSpPr>
            <a:spLocks noGrp="1"/>
          </p:cNvSpPr>
          <p:nvPr>
            <p:ph type="sldNum" sz="quarter" idx="4"/>
          </p:nvPr>
        </p:nvSpPr>
        <p:spPr>
          <a:xfrm>
            <a:off x="6660232" y="6459019"/>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D38FBBD6-798D-41F4-BFBC-DBD6518CD36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rtl="0" eaLnBrk="1" latinLnBrk="0" hangingPunct="1">
        <a:spcBef>
          <a:spcPct val="0"/>
        </a:spcBef>
        <a:buNone/>
        <a:defRPr kumimoji="0" sz="3200" kern="1200">
          <a:solidFill>
            <a:schemeClr val="tx2"/>
          </a:solidFill>
          <a:latin typeface="helvetica" panose="020B0604020202020204" pitchFamily="34" charset="0"/>
          <a:ea typeface="+mj-ea"/>
          <a:cs typeface="helvetica" panose="020B0604020202020204" pitchFamily="34" charset="0"/>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helvetica" panose="020B0604020202020204" pitchFamily="34" charset="0"/>
          <a:ea typeface="+mn-ea"/>
          <a:cs typeface="helvetica" panose="020B0604020202020204" pitchFamily="34" charset="0"/>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helvetica" panose="020B0604020202020204" pitchFamily="34" charset="0"/>
          <a:ea typeface="+mn-ea"/>
          <a:cs typeface="helvetica" panose="020B0604020202020204" pitchFamily="34" charset="0"/>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helvetica" panose="020B0604020202020204" pitchFamily="34" charset="0"/>
          <a:ea typeface="+mn-ea"/>
          <a:cs typeface="helvetica" panose="020B0604020202020204" pitchFamily="34" charset="0"/>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helvetica" panose="020B0604020202020204" pitchFamily="34" charset="0"/>
          <a:ea typeface="+mn-ea"/>
          <a:cs typeface="helvetica" panose="020B0604020202020204" pitchFamily="34" charset="0"/>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helvetica" panose="020B0604020202020204" pitchFamily="34" charset="0"/>
          <a:ea typeface="+mn-ea"/>
          <a:cs typeface="helvetica" panose="020B0604020202020204" pitchFamily="34" charset="0"/>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3.tmp"/><Relationship Id="rId3" Type="http://schemas.openxmlformats.org/officeDocument/2006/relationships/image" Target="../media/image18.tmp"/><Relationship Id="rId7" Type="http://schemas.openxmlformats.org/officeDocument/2006/relationships/image" Target="../media/image22.tmp"/><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tmp"/><Relationship Id="rId5" Type="http://schemas.openxmlformats.org/officeDocument/2006/relationships/image" Target="../media/image20.tmp"/><Relationship Id="rId10" Type="http://schemas.openxmlformats.org/officeDocument/2006/relationships/image" Target="../media/image25.tmp"/><Relationship Id="rId4" Type="http://schemas.openxmlformats.org/officeDocument/2006/relationships/image" Target="../media/image19.tmp"/><Relationship Id="rId9" Type="http://schemas.openxmlformats.org/officeDocument/2006/relationships/image" Target="../media/image24.tmp"/></Relationships>
</file>

<file path=ppt/slides/_rels/slide1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7.tmp"/></Relationships>
</file>

<file path=ppt/slides/_rels/slide13.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1.tmp"/><Relationship Id="rId5" Type="http://schemas.openxmlformats.org/officeDocument/2006/relationships/image" Target="../media/image30.tmp"/><Relationship Id="rId4" Type="http://schemas.openxmlformats.org/officeDocument/2006/relationships/image" Target="../media/image29.tmp"/></Relationships>
</file>

<file path=ppt/slides/_rels/slide14.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3.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8.tmp"/></Relationships>
</file>

<file path=ppt/slides/_rels/slide22.xml.rels><?xml version="1.0" encoding="UTF-8" standalone="yes"?>
<Relationships xmlns="http://schemas.openxmlformats.org/package/2006/relationships"><Relationship Id="rId8" Type="http://schemas.openxmlformats.org/officeDocument/2006/relationships/image" Target="../media/image44.tmp"/><Relationship Id="rId13" Type="http://schemas.openxmlformats.org/officeDocument/2006/relationships/image" Target="../media/image49.tmp"/><Relationship Id="rId3" Type="http://schemas.openxmlformats.org/officeDocument/2006/relationships/image" Target="../media/image39.tmp"/><Relationship Id="rId7" Type="http://schemas.openxmlformats.org/officeDocument/2006/relationships/image" Target="../media/image43.tmp"/><Relationship Id="rId12" Type="http://schemas.openxmlformats.org/officeDocument/2006/relationships/image" Target="../media/image48.tmp"/><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2.tmp"/><Relationship Id="rId11" Type="http://schemas.openxmlformats.org/officeDocument/2006/relationships/image" Target="../media/image47.tmp"/><Relationship Id="rId5" Type="http://schemas.openxmlformats.org/officeDocument/2006/relationships/image" Target="../media/image41.tmp"/><Relationship Id="rId10" Type="http://schemas.openxmlformats.org/officeDocument/2006/relationships/image" Target="../media/image46.tmp"/><Relationship Id="rId4" Type="http://schemas.openxmlformats.org/officeDocument/2006/relationships/image" Target="../media/image40.tmp"/><Relationship Id="rId9" Type="http://schemas.openxmlformats.org/officeDocument/2006/relationships/image" Target="../media/image45.tmp"/></Relationships>
</file>

<file path=ppt/slides/_rels/slide23.xml.rels><?xml version="1.0" encoding="UTF-8" standalone="yes"?>
<Relationships xmlns="http://schemas.openxmlformats.org/package/2006/relationships"><Relationship Id="rId8" Type="http://schemas.openxmlformats.org/officeDocument/2006/relationships/image" Target="../media/image55.tmp"/><Relationship Id="rId3" Type="http://schemas.openxmlformats.org/officeDocument/2006/relationships/image" Target="../media/image50.tmp"/><Relationship Id="rId7" Type="http://schemas.openxmlformats.org/officeDocument/2006/relationships/image" Target="../media/image54.tmp"/><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3.tmp"/><Relationship Id="rId11" Type="http://schemas.openxmlformats.org/officeDocument/2006/relationships/image" Target="../media/image57.tmp"/><Relationship Id="rId5" Type="http://schemas.openxmlformats.org/officeDocument/2006/relationships/image" Target="../media/image52.tmp"/><Relationship Id="rId10" Type="http://schemas.openxmlformats.org/officeDocument/2006/relationships/image" Target="../media/image38.tmp"/><Relationship Id="rId4" Type="http://schemas.openxmlformats.org/officeDocument/2006/relationships/image" Target="../media/image51.tmp"/><Relationship Id="rId9" Type="http://schemas.openxmlformats.org/officeDocument/2006/relationships/image" Target="../media/image56.tmp"/></Relationships>
</file>

<file path=ppt/slides/_rels/slide24.xml.rels><?xml version="1.0" encoding="UTF-8" standalone="yes"?>
<Relationships xmlns="http://schemas.openxmlformats.org/package/2006/relationships"><Relationship Id="rId8" Type="http://schemas.openxmlformats.org/officeDocument/2006/relationships/image" Target="../media/image57.tmp"/><Relationship Id="rId3" Type="http://schemas.openxmlformats.org/officeDocument/2006/relationships/image" Target="../media/image58.tmp"/><Relationship Id="rId7" Type="http://schemas.openxmlformats.org/officeDocument/2006/relationships/image" Target="../media/image38.tmp"/><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61.tmp"/><Relationship Id="rId5" Type="http://schemas.openxmlformats.org/officeDocument/2006/relationships/image" Target="../media/image60.tmp"/><Relationship Id="rId4" Type="http://schemas.openxmlformats.org/officeDocument/2006/relationships/image" Target="../media/image59.tmp"/></Relationships>
</file>

<file path=ppt/slides/_rels/slide25.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3.tmp"/></Relationships>
</file>

<file path=ppt/slides/_rels/slide26.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7" Type="http://schemas.openxmlformats.org/officeDocument/2006/relationships/image" Target="../media/image10.tmp"/><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7.tmp"/></Relationships>
</file>

<file path=ppt/slides/_rels/slide9.xml.rels><?xml version="1.0" encoding="UTF-8" standalone="yes"?>
<Relationships xmlns="http://schemas.openxmlformats.org/package/2006/relationships"><Relationship Id="rId8" Type="http://schemas.openxmlformats.org/officeDocument/2006/relationships/image" Target="../media/image16.tmp"/><Relationship Id="rId3" Type="http://schemas.openxmlformats.org/officeDocument/2006/relationships/image" Target="../media/image11.tmp"/><Relationship Id="rId7" Type="http://schemas.openxmlformats.org/officeDocument/2006/relationships/image" Target="../media/image15.tmp"/><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00808"/>
            <a:ext cx="9144000" cy="1152128"/>
          </a:xfrm>
        </p:spPr>
        <p:txBody>
          <a:bodyPr>
            <a:normAutofit/>
          </a:bodyPr>
          <a:lstStyle/>
          <a:p>
            <a:pPr algn="ctr"/>
            <a:r>
              <a:rPr lang="en-US" altLang="zh-CN" b="1" dirty="0"/>
              <a:t>Agnostic Federated Learning</a:t>
            </a:r>
            <a:r>
              <a:rPr lang="en-US" altLang="zh-CN" sz="4400" dirty="0"/>
              <a:t> </a:t>
            </a:r>
            <a:endParaRPr lang="zh-CN" altLang="en-US" sz="4400" b="1" dirty="0">
              <a:solidFill>
                <a:schemeClr val="accent2">
                  <a:lumMod val="75000"/>
                </a:schemeClr>
              </a:solidFill>
              <a:sym typeface="+mn-ea"/>
            </a:endParaRPr>
          </a:p>
        </p:txBody>
      </p:sp>
      <p:pic>
        <p:nvPicPr>
          <p:cNvPr id="6" name="Picture 5" descr="ecnu.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7504" y="116632"/>
            <a:ext cx="1481401" cy="1481401"/>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与联邦学习的对比</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10</a:t>
            </a:fld>
            <a:endParaRPr lang="zh-CN" altLang="en-US"/>
          </a:p>
        </p:txBody>
      </p:sp>
      <p:pic>
        <p:nvPicPr>
          <p:cNvPr id="5" name="内容占位符 4" descr="屏幕剪辑"/>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t="59501"/>
          <a:stretch/>
        </p:blipFill>
        <p:spPr>
          <a:xfrm>
            <a:off x="1547664" y="2924944"/>
            <a:ext cx="4900188" cy="1656184"/>
          </a:xfrm>
        </p:spPr>
      </p:pic>
      <p:sp>
        <p:nvSpPr>
          <p:cNvPr id="6" name="内容占位符 3"/>
          <p:cNvSpPr txBox="1">
            <a:spLocks/>
          </p:cNvSpPr>
          <p:nvPr/>
        </p:nvSpPr>
        <p:spPr>
          <a:xfrm>
            <a:off x="612648" y="1268760"/>
            <a:ext cx="8153400" cy="496855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helvetica" panose="020B0604020202020204" pitchFamily="34" charset="0"/>
                <a:ea typeface="+mn-ea"/>
                <a:cs typeface="helvetica" panose="020B0604020202020204" pitchFamily="34" charset="0"/>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helvetica" panose="020B0604020202020204" pitchFamily="34" charset="0"/>
                <a:ea typeface="+mn-ea"/>
                <a:cs typeface="helvetica" panose="020B0604020202020204" pitchFamily="34" charset="0"/>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helvetica" panose="020B0604020202020204" pitchFamily="34" charset="0"/>
                <a:ea typeface="+mn-ea"/>
                <a:cs typeface="helvetica" panose="020B0604020202020204" pitchFamily="34" charset="0"/>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helvetica" panose="020B0604020202020204" pitchFamily="34" charset="0"/>
                <a:ea typeface="+mn-ea"/>
                <a:cs typeface="helvetica" panose="020B0604020202020204" pitchFamily="34" charset="0"/>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helvetica" panose="020B0604020202020204" pitchFamily="34" charset="0"/>
                <a:ea typeface="+mn-ea"/>
                <a:cs typeface="helvetica" panose="020B0604020202020204" pitchFamily="34" charset="0"/>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r>
              <a:rPr lang="zh-CN" altLang="en-US" sz="2400" dirty="0" smtClean="0"/>
              <a:t>无知联邦学习不对目标分布有任何的假设</a:t>
            </a:r>
            <a:endParaRPr lang="en-US" altLang="zh-CN" sz="2400" dirty="0" smtClean="0"/>
          </a:p>
          <a:p>
            <a:pPr lvl="1"/>
            <a:r>
              <a:rPr lang="zh-CN" altLang="en-US" sz="2400" dirty="0" smtClean="0"/>
              <a:t>面对其他测试数据时表现良好</a:t>
            </a:r>
            <a:endParaRPr lang="en-US" altLang="zh-CN" sz="2400" dirty="0" smtClean="0"/>
          </a:p>
          <a:p>
            <a:r>
              <a:rPr lang="zh-CN" altLang="en-US" sz="2400" dirty="0" smtClean="0"/>
              <a:t>均值假设在面对最坏假设时，有很大的风险</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3645203200"/>
              </p:ext>
            </p:extLst>
          </p:nvPr>
        </p:nvGraphicFramePr>
        <p:xfrm>
          <a:off x="1403648" y="5123438"/>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43518717"/>
                    </a:ext>
                  </a:extLst>
                </a:gridCol>
                <a:gridCol w="3048000">
                  <a:extLst>
                    <a:ext uri="{9D8B030D-6E8A-4147-A177-3AD203B41FA5}">
                      <a16:colId xmlns:a16="http://schemas.microsoft.com/office/drawing/2014/main" val="2558848209"/>
                    </a:ext>
                  </a:extLst>
                </a:gridCol>
              </a:tblGrid>
              <a:tr h="370840">
                <a:tc>
                  <a:txBody>
                    <a:bodyPr/>
                    <a:lstStyle/>
                    <a:p>
                      <a:r>
                        <a:rPr lang="zh-CN" altLang="en-US" dirty="0" smtClean="0"/>
                        <a:t>不可知预测其准确率</a:t>
                      </a:r>
                      <a:endParaRPr lang="zh-CN" altLang="en-US" dirty="0"/>
                    </a:p>
                  </a:txBody>
                  <a:tcPr/>
                </a:tc>
                <a:tc>
                  <a:txBody>
                    <a:bodyPr/>
                    <a:lstStyle/>
                    <a:p>
                      <a:r>
                        <a:rPr lang="zh-CN" altLang="en-US" dirty="0" smtClean="0"/>
                        <a:t>均值预测器准确率</a:t>
                      </a:r>
                      <a:endParaRPr lang="zh-CN" altLang="en-US" dirty="0"/>
                    </a:p>
                  </a:txBody>
                  <a:tcPr/>
                </a:tc>
                <a:extLst>
                  <a:ext uri="{0D108BD9-81ED-4DB2-BD59-A6C34878D82A}">
                    <a16:rowId xmlns:a16="http://schemas.microsoft.com/office/drawing/2014/main" val="1362910972"/>
                  </a:ext>
                </a:extLst>
              </a:tr>
              <a:tr h="370840">
                <a:tc>
                  <a:txBody>
                    <a:bodyPr/>
                    <a:lstStyle/>
                    <a:p>
                      <a:r>
                        <a:rPr lang="en-US" altLang="zh-CN" dirty="0" smtClean="0"/>
                        <a:t>90</a:t>
                      </a:r>
                      <a:endParaRPr lang="zh-CN" altLang="en-US" dirty="0"/>
                    </a:p>
                  </a:txBody>
                  <a:tcPr/>
                </a:tc>
                <a:tc>
                  <a:txBody>
                    <a:bodyPr/>
                    <a:lstStyle/>
                    <a:p>
                      <a:r>
                        <a:rPr lang="en-US" altLang="zh-CN" dirty="0" smtClean="0"/>
                        <a:t>78</a:t>
                      </a:r>
                      <a:endParaRPr lang="zh-CN" altLang="en-US" dirty="0"/>
                    </a:p>
                  </a:txBody>
                  <a:tcPr/>
                </a:tc>
                <a:extLst>
                  <a:ext uri="{0D108BD9-81ED-4DB2-BD59-A6C34878D82A}">
                    <a16:rowId xmlns:a16="http://schemas.microsoft.com/office/drawing/2014/main" val="2711362997"/>
                  </a:ext>
                </a:extLst>
              </a:tr>
              <a:tr h="370840">
                <a:tc>
                  <a:txBody>
                    <a:bodyPr/>
                    <a:lstStyle/>
                    <a:p>
                      <a:r>
                        <a:rPr lang="en-US" altLang="zh-CN" dirty="0" smtClean="0"/>
                        <a:t>80</a:t>
                      </a:r>
                      <a:endParaRPr lang="zh-CN" altLang="en-US" dirty="0"/>
                    </a:p>
                  </a:txBody>
                  <a:tcPr/>
                </a:tc>
                <a:tc>
                  <a:txBody>
                    <a:bodyPr/>
                    <a:lstStyle/>
                    <a:p>
                      <a:r>
                        <a:rPr lang="en-US" altLang="zh-CN" dirty="0" smtClean="0"/>
                        <a:t>70</a:t>
                      </a:r>
                      <a:endParaRPr lang="zh-CN" altLang="en-US" dirty="0"/>
                    </a:p>
                  </a:txBody>
                  <a:tcPr/>
                </a:tc>
                <a:extLst>
                  <a:ext uri="{0D108BD9-81ED-4DB2-BD59-A6C34878D82A}">
                    <a16:rowId xmlns:a16="http://schemas.microsoft.com/office/drawing/2014/main" val="1651848102"/>
                  </a:ext>
                </a:extLst>
              </a:tr>
            </a:tbl>
          </a:graphicData>
        </a:graphic>
      </p:graphicFrame>
    </p:spTree>
    <p:extLst>
      <p:ext uri="{BB962C8B-B14F-4D97-AF65-F5344CB8AC3E}">
        <p14:creationId xmlns:p14="http://schemas.microsoft.com/office/powerpoint/2010/main" val="1575006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灯片编号占位符 2"/>
          <p:cNvSpPr>
            <a:spLocks noGrp="1"/>
          </p:cNvSpPr>
          <p:nvPr>
            <p:ph type="sldNum" sz="quarter" idx="12"/>
          </p:nvPr>
        </p:nvSpPr>
        <p:spPr/>
        <p:txBody>
          <a:bodyPr/>
          <a:lstStyle/>
          <a:p>
            <a:fld id="{9ED3E4F7-A091-42AC-825C-7093DCF883DD}" type="slidenum">
              <a:rPr lang="en-US" altLang="zh-CN" smtClean="0"/>
              <a:t>11</a:t>
            </a:fld>
            <a:endParaRPr lang="zh-CN" altLang="en-US"/>
          </a:p>
        </p:txBody>
      </p:sp>
      <p:sp>
        <p:nvSpPr>
          <p:cNvPr id="4" name="内容占位符 3"/>
          <p:cNvSpPr>
            <a:spLocks noGrp="1"/>
          </p:cNvSpPr>
          <p:nvPr>
            <p:ph sz="quarter" idx="1"/>
          </p:nvPr>
        </p:nvSpPr>
        <p:spPr/>
        <p:txBody>
          <a:bodyPr>
            <a:normAutofit/>
          </a:bodyPr>
          <a:lstStyle/>
          <a:p>
            <a:r>
              <a:rPr lang="zh-CN" altLang="en-US" sz="2400" dirty="0" smtClean="0"/>
              <a:t>考虑两个分布</a:t>
            </a:r>
            <a:r>
              <a:rPr lang="en-US" altLang="zh-CN" sz="2400" dirty="0" smtClean="0"/>
              <a:t>D1</a:t>
            </a:r>
            <a:r>
              <a:rPr lang="zh-CN" altLang="en-US" sz="2400" dirty="0" smtClean="0"/>
              <a:t>和</a:t>
            </a:r>
            <a:r>
              <a:rPr lang="en-US" altLang="zh-CN" sz="2400" dirty="0" smtClean="0"/>
              <a:t>D2</a:t>
            </a:r>
            <a:r>
              <a:rPr lang="zh-CN" altLang="en-US" sz="2400" dirty="0" smtClean="0"/>
              <a:t>，他们只拥有一个数据</a:t>
            </a:r>
            <a:r>
              <a:rPr lang="en-US" altLang="zh-CN" sz="2400" dirty="0" smtClean="0"/>
              <a:t>x</a:t>
            </a:r>
            <a:r>
              <a:rPr lang="zh-CN" altLang="en-US" sz="2400" dirty="0" smtClean="0"/>
              <a:t>，其中</a:t>
            </a:r>
            <a:endParaRPr lang="en-US" altLang="zh-CN" sz="2400" dirty="0" smtClean="0"/>
          </a:p>
          <a:p>
            <a:pPr marL="0" indent="0">
              <a:buNone/>
            </a:pPr>
            <a:r>
              <a:rPr lang="en-US" altLang="zh-CN" sz="2400" dirty="0"/>
              <a:t> </a:t>
            </a:r>
            <a:r>
              <a:rPr lang="en-US" altLang="zh-CN" sz="2400" dirty="0" smtClean="0"/>
              <a:t>   </a:t>
            </a:r>
          </a:p>
          <a:p>
            <a:pPr marL="0" indent="0">
              <a:buNone/>
            </a:pPr>
            <a:r>
              <a:rPr lang="en-US" altLang="zh-CN" sz="2400" dirty="0"/>
              <a:t> </a:t>
            </a:r>
            <a:r>
              <a:rPr lang="en-US" altLang="zh-CN" sz="2400" dirty="0" smtClean="0"/>
              <a:t>   </a:t>
            </a:r>
            <a:r>
              <a:rPr lang="zh-CN" altLang="en-US" sz="2400" dirty="0" smtClean="0"/>
              <a:t>令                  </a:t>
            </a:r>
            <a:endParaRPr lang="en-US" altLang="zh-CN" sz="2400" dirty="0" smtClean="0"/>
          </a:p>
          <a:p>
            <a:pPr marL="0" indent="0">
              <a:buNone/>
            </a:pPr>
            <a:r>
              <a:rPr lang="en-US" altLang="zh-CN" sz="2400" dirty="0" smtClean="0"/>
              <a:t>    </a:t>
            </a:r>
            <a:r>
              <a:rPr lang="zh-CN" altLang="en-US" sz="2400" dirty="0" smtClean="0"/>
              <a:t>我们考虑两边数据量相等的情况，即</a:t>
            </a:r>
            <a:endParaRPr lang="en-US" altLang="zh-CN" sz="2400" dirty="0" smtClean="0"/>
          </a:p>
          <a:p>
            <a:pPr marL="0" indent="0">
              <a:buNone/>
            </a:pPr>
            <a:r>
              <a:rPr lang="en-US" altLang="zh-CN" sz="2400" dirty="0"/>
              <a:t> </a:t>
            </a:r>
            <a:r>
              <a:rPr lang="en-US" altLang="zh-CN" sz="2400" dirty="0" smtClean="0"/>
              <a:t>   </a:t>
            </a:r>
            <a:r>
              <a:rPr lang="zh-CN" altLang="en-US" sz="2400" dirty="0" smtClean="0"/>
              <a:t>那么对于    和    分别表示分类为</a:t>
            </a:r>
            <a:r>
              <a:rPr lang="en-US" altLang="zh-CN" sz="2400" dirty="0" smtClean="0"/>
              <a:t>0</a:t>
            </a:r>
            <a:r>
              <a:rPr lang="zh-CN" altLang="en-US" sz="2400" dirty="0" smtClean="0"/>
              <a:t>和</a:t>
            </a:r>
            <a:r>
              <a:rPr lang="en-US" altLang="zh-CN" sz="2400" dirty="0" smtClean="0"/>
              <a:t>1</a:t>
            </a:r>
            <a:r>
              <a:rPr lang="zh-CN" altLang="en-US" sz="2400" dirty="0" smtClean="0"/>
              <a:t>的概率</a:t>
            </a:r>
            <a:endParaRPr lang="en-US" altLang="zh-CN" sz="2400" dirty="0" smtClean="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5134" y="1340768"/>
            <a:ext cx="676873" cy="288032"/>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1700808"/>
            <a:ext cx="3038899" cy="381053"/>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2507" y="1767492"/>
            <a:ext cx="1419423" cy="314369"/>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664" y="2269328"/>
            <a:ext cx="1324160" cy="342948"/>
          </a:xfrm>
          <a:prstGeom prst="rect">
            <a:avLst/>
          </a:prstGeom>
        </p:spPr>
      </p:pic>
      <p:pic>
        <p:nvPicPr>
          <p:cNvPr id="10" name="图片 9"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0152" y="2708920"/>
            <a:ext cx="1886213" cy="314369"/>
          </a:xfrm>
          <a:prstGeom prst="rect">
            <a:avLst/>
          </a:prstGeom>
        </p:spPr>
      </p:pic>
      <p:pic>
        <p:nvPicPr>
          <p:cNvPr id="11" name="图片 10"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8214" y="3212976"/>
            <a:ext cx="304843" cy="266737"/>
          </a:xfrm>
          <a:prstGeom prst="rect">
            <a:avLst/>
          </a:prstGeom>
        </p:spPr>
      </p:pic>
      <p:pic>
        <p:nvPicPr>
          <p:cNvPr id="12" name="图片 11"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5816" y="3201644"/>
            <a:ext cx="266737" cy="285790"/>
          </a:xfrm>
          <a:prstGeom prst="rect">
            <a:avLst/>
          </a:prstGeom>
        </p:spPr>
      </p:pic>
      <p:pic>
        <p:nvPicPr>
          <p:cNvPr id="13" name="图片 12"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4457" y="3579466"/>
            <a:ext cx="7421011" cy="2724530"/>
          </a:xfrm>
          <a:prstGeom prst="rect">
            <a:avLst/>
          </a:prstGeom>
        </p:spPr>
      </p:pic>
    </p:spTree>
    <p:extLst>
      <p:ext uri="{BB962C8B-B14F-4D97-AF65-F5344CB8AC3E}">
        <p14:creationId xmlns:p14="http://schemas.microsoft.com/office/powerpoint/2010/main" val="3022055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12</a:t>
            </a:fld>
            <a:endParaRPr lang="zh-CN" altLang="en-US"/>
          </a:p>
        </p:txBody>
      </p:sp>
      <p:pic>
        <p:nvPicPr>
          <p:cNvPr id="5" name="内容占位符 4"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83568" y="1340768"/>
            <a:ext cx="5172797" cy="2038635"/>
          </a:xfr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3391979"/>
            <a:ext cx="6573167" cy="2819794"/>
          </a:xfrm>
          <a:prstGeom prst="rect">
            <a:avLst/>
          </a:prstGeom>
        </p:spPr>
      </p:pic>
    </p:spTree>
    <p:extLst>
      <p:ext uri="{BB962C8B-B14F-4D97-AF65-F5344CB8AC3E}">
        <p14:creationId xmlns:p14="http://schemas.microsoft.com/office/powerpoint/2010/main" val="3765868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AFL</a:t>
            </a:r>
            <a:r>
              <a:rPr lang="zh-CN" altLang="en-US" dirty="0" smtClean="0"/>
              <a:t>算法</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13</a:t>
            </a:fld>
            <a:endParaRPr lang="zh-CN" altLang="en-US"/>
          </a:p>
        </p:txBody>
      </p:sp>
      <p:sp>
        <p:nvSpPr>
          <p:cNvPr id="4" name="内容占位符 3"/>
          <p:cNvSpPr>
            <a:spLocks noGrp="1"/>
          </p:cNvSpPr>
          <p:nvPr>
            <p:ph sz="quarter" idx="1"/>
          </p:nvPr>
        </p:nvSpPr>
        <p:spPr/>
        <p:txBody>
          <a:bodyPr>
            <a:normAutofit/>
          </a:bodyPr>
          <a:lstStyle/>
          <a:p>
            <a:r>
              <a:rPr lang="zh-CN" altLang="en-US" sz="2400" dirty="0" smtClean="0"/>
              <a:t>正则化</a:t>
            </a:r>
            <a:r>
              <a:rPr lang="zh-CN" altLang="en-US" sz="2400" dirty="0" smtClean="0"/>
              <a:t>损失函数</a:t>
            </a:r>
            <a:endParaRPr lang="en-US" altLang="zh-CN" sz="2400" dirty="0" smtClean="0"/>
          </a:p>
          <a:p>
            <a:pPr marL="0" indent="0">
              <a:buNone/>
            </a:pPr>
            <a:r>
              <a:rPr lang="en-US" altLang="zh-CN" sz="2400" dirty="0"/>
              <a:t> </a:t>
            </a:r>
            <a:r>
              <a:rPr lang="en-US" altLang="zh-CN" sz="2400" dirty="0" smtClean="0"/>
              <a:t>   </a:t>
            </a:r>
            <a:r>
              <a:rPr lang="zh-CN" altLang="en-US" sz="2400" dirty="0" smtClean="0"/>
              <a:t>其中</a:t>
            </a:r>
            <a:endParaRPr lang="zh-CN" altLang="en-US" sz="2400"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287128"/>
            <a:ext cx="4145284" cy="485687"/>
          </a:xfrm>
          <a:prstGeom prst="rect">
            <a:avLst/>
          </a:prstGeom>
        </p:spPr>
      </p:pic>
      <p:pic>
        <p:nvPicPr>
          <p:cNvPr id="6" name="内容占位符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2565448"/>
            <a:ext cx="3991532" cy="3057952"/>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1680" y="1772816"/>
            <a:ext cx="1257475" cy="362001"/>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9432" y="1696761"/>
            <a:ext cx="1400370" cy="466790"/>
          </a:xfrm>
          <a:prstGeom prst="rect">
            <a:avLst/>
          </a:prstGeom>
        </p:spPr>
      </p:pic>
    </p:spTree>
    <p:extLst>
      <p:ext uri="{BB962C8B-B14F-4D97-AF65-F5344CB8AC3E}">
        <p14:creationId xmlns:p14="http://schemas.microsoft.com/office/powerpoint/2010/main" val="108195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随机梯度下降</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14</a:t>
            </a:fld>
            <a:endParaRPr lang="zh-CN" altLang="en-US"/>
          </a:p>
        </p:txBody>
      </p:sp>
      <p:pic>
        <p:nvPicPr>
          <p:cNvPr id="5" name="内容占位符 4"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39856" y="1424269"/>
            <a:ext cx="4029637" cy="4372585"/>
          </a:xfrm>
        </p:spPr>
      </p:pic>
      <p:sp>
        <p:nvSpPr>
          <p:cNvPr id="6" name="内容占位符 3"/>
          <p:cNvSpPr txBox="1">
            <a:spLocks/>
          </p:cNvSpPr>
          <p:nvPr/>
        </p:nvSpPr>
        <p:spPr>
          <a:xfrm>
            <a:off x="4932040" y="1424268"/>
            <a:ext cx="3834008" cy="481304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helvetica" panose="020B0604020202020204" pitchFamily="34" charset="0"/>
                <a:ea typeface="+mn-ea"/>
                <a:cs typeface="helvetica" panose="020B0604020202020204" pitchFamily="34" charset="0"/>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helvetica" panose="020B0604020202020204" pitchFamily="34" charset="0"/>
                <a:ea typeface="+mn-ea"/>
                <a:cs typeface="helvetica" panose="020B0604020202020204" pitchFamily="34" charset="0"/>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helvetica" panose="020B0604020202020204" pitchFamily="34" charset="0"/>
                <a:ea typeface="+mn-ea"/>
                <a:cs typeface="helvetica" panose="020B0604020202020204" pitchFamily="34" charset="0"/>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helvetica" panose="020B0604020202020204" pitchFamily="34" charset="0"/>
                <a:ea typeface="+mn-ea"/>
                <a:cs typeface="helvetica" panose="020B0604020202020204" pitchFamily="34" charset="0"/>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helvetica" panose="020B0604020202020204" pitchFamily="34" charset="0"/>
                <a:ea typeface="+mn-ea"/>
                <a:cs typeface="helvetica" panose="020B0604020202020204" pitchFamily="34" charset="0"/>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endParaRPr lang="en-US" altLang="zh-CN" sz="2000" dirty="0" smtClean="0"/>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1893866"/>
            <a:ext cx="3964450" cy="3047302"/>
          </a:xfrm>
          <a:prstGeom prst="rect">
            <a:avLst/>
          </a:prstGeom>
        </p:spPr>
      </p:pic>
    </p:spTree>
    <p:extLst>
      <p:ext uri="{BB962C8B-B14F-4D97-AF65-F5344CB8AC3E}">
        <p14:creationId xmlns:p14="http://schemas.microsoft.com/office/powerpoint/2010/main" val="2764950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实验设置</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15</a:t>
            </a:fld>
            <a:endParaRPr lang="zh-CN" altLang="en-US"/>
          </a:p>
        </p:txBody>
      </p:sp>
      <p:sp>
        <p:nvSpPr>
          <p:cNvPr id="4" name="内容占位符 3"/>
          <p:cNvSpPr>
            <a:spLocks noGrp="1"/>
          </p:cNvSpPr>
          <p:nvPr>
            <p:ph sz="quarter" idx="1"/>
          </p:nvPr>
        </p:nvSpPr>
        <p:spPr/>
        <p:txBody>
          <a:bodyPr/>
          <a:lstStyle/>
          <a:p>
            <a:r>
              <a:rPr lang="zh-CN" altLang="en-US" dirty="0" smtClean="0"/>
              <a:t>数据集</a:t>
            </a:r>
            <a:endParaRPr lang="en-US" altLang="zh-CN" dirty="0" smtClean="0"/>
          </a:p>
          <a:p>
            <a:pPr lvl="1"/>
            <a:r>
              <a:rPr lang="en-US" altLang="zh-CN" dirty="0" smtClean="0"/>
              <a:t>Adult</a:t>
            </a:r>
          </a:p>
          <a:p>
            <a:pPr lvl="1"/>
            <a:r>
              <a:rPr lang="en-US" altLang="zh-CN" dirty="0" smtClean="0"/>
              <a:t>Fashion MNIST</a:t>
            </a:r>
          </a:p>
          <a:p>
            <a:pPr lvl="1"/>
            <a:r>
              <a:rPr lang="en-US" altLang="zh-CN" dirty="0" smtClean="0"/>
              <a:t>Cornell and Penn Tree Bank</a:t>
            </a:r>
          </a:p>
          <a:p>
            <a:endParaRPr lang="zh-CN" altLang="en-US" dirty="0"/>
          </a:p>
        </p:txBody>
      </p:sp>
    </p:spTree>
    <p:extLst>
      <p:ext uri="{BB962C8B-B14F-4D97-AF65-F5344CB8AC3E}">
        <p14:creationId xmlns:p14="http://schemas.microsoft.com/office/powerpoint/2010/main" val="4014539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16</a:t>
            </a:fld>
            <a:endParaRPr lang="zh-CN" altLang="en-US"/>
          </a:p>
        </p:txBody>
      </p:sp>
      <p:pic>
        <p:nvPicPr>
          <p:cNvPr id="5" name="内容占位符 4"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775" y="1462175"/>
            <a:ext cx="8153400" cy="4581350"/>
          </a:xfrm>
        </p:spPr>
      </p:pic>
    </p:spTree>
    <p:extLst>
      <p:ext uri="{BB962C8B-B14F-4D97-AF65-F5344CB8AC3E}">
        <p14:creationId xmlns:p14="http://schemas.microsoft.com/office/powerpoint/2010/main" val="1507789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17</a:t>
            </a:fld>
            <a:endParaRPr lang="zh-CN" altLang="en-US"/>
          </a:p>
        </p:txBody>
      </p:sp>
      <p:pic>
        <p:nvPicPr>
          <p:cNvPr id="5" name="内容占位符 4"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775" y="2334675"/>
            <a:ext cx="8153400" cy="2836351"/>
          </a:xfrm>
        </p:spPr>
      </p:pic>
    </p:spTree>
    <p:extLst>
      <p:ext uri="{BB962C8B-B14F-4D97-AF65-F5344CB8AC3E}">
        <p14:creationId xmlns:p14="http://schemas.microsoft.com/office/powerpoint/2010/main" val="209384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18</a:t>
            </a:fld>
            <a:endParaRPr lang="zh-CN" altLang="en-US"/>
          </a:p>
        </p:txBody>
      </p:sp>
      <p:sp>
        <p:nvSpPr>
          <p:cNvPr id="4" name="内容占位符 3"/>
          <p:cNvSpPr>
            <a:spLocks noGrp="1"/>
          </p:cNvSpPr>
          <p:nvPr>
            <p:ph sz="quarter" idx="1"/>
          </p:nvPr>
        </p:nvSpPr>
        <p:spPr/>
        <p:txBody>
          <a:bodyPr>
            <a:normAutofit/>
          </a:bodyPr>
          <a:lstStyle/>
          <a:p>
            <a:r>
              <a:rPr lang="zh-CN" altLang="en-US" sz="2400" dirty="0" smtClean="0"/>
              <a:t>介绍</a:t>
            </a:r>
            <a:r>
              <a:rPr lang="zh-CN" altLang="en-US" sz="2400" dirty="0"/>
              <a:t>了一个基于学习目标原则的联邦学习的新</a:t>
            </a:r>
            <a:r>
              <a:rPr lang="zh-CN" altLang="en-US" sz="2400" dirty="0" smtClean="0"/>
              <a:t>框架</a:t>
            </a:r>
            <a:endParaRPr lang="en-US" altLang="zh-CN" sz="2400" dirty="0" smtClean="0"/>
          </a:p>
          <a:p>
            <a:r>
              <a:rPr lang="zh-CN" altLang="en-US" sz="2400" dirty="0" smtClean="0"/>
              <a:t>给</a:t>
            </a:r>
            <a:r>
              <a:rPr lang="zh-CN" altLang="en-US" sz="2400" dirty="0"/>
              <a:t>出了详细的理论</a:t>
            </a:r>
            <a:r>
              <a:rPr lang="zh-CN" altLang="en-US" sz="2400" dirty="0" smtClean="0"/>
              <a:t>分析</a:t>
            </a:r>
            <a:endParaRPr lang="en-US" altLang="zh-CN" sz="2400" dirty="0" smtClean="0"/>
          </a:p>
          <a:p>
            <a:r>
              <a:rPr lang="zh-CN" altLang="en-US" sz="2400" dirty="0" smtClean="0"/>
              <a:t>给出了一</a:t>
            </a:r>
            <a:r>
              <a:rPr lang="zh-CN" altLang="en-US" sz="2400" dirty="0"/>
              <a:t>个</a:t>
            </a:r>
            <a:r>
              <a:rPr lang="zh-CN" altLang="en-US" sz="2400" dirty="0" smtClean="0"/>
              <a:t>基于理论</a:t>
            </a:r>
            <a:r>
              <a:rPr lang="zh-CN" altLang="en-US" sz="2400" dirty="0"/>
              <a:t>的学习</a:t>
            </a:r>
            <a:r>
              <a:rPr lang="zh-CN" altLang="en-US" sz="2400" dirty="0" smtClean="0"/>
              <a:t>算法</a:t>
            </a:r>
            <a:endParaRPr lang="en-US" altLang="zh-CN" sz="2400" dirty="0" smtClean="0"/>
          </a:p>
          <a:p>
            <a:r>
              <a:rPr lang="zh-CN" altLang="en-US" sz="2400" dirty="0"/>
              <a:t>给</a:t>
            </a:r>
            <a:r>
              <a:rPr lang="zh-CN" altLang="en-US" sz="2400" dirty="0" smtClean="0"/>
              <a:t>出了大规模</a:t>
            </a:r>
            <a:r>
              <a:rPr lang="zh-CN" altLang="en-US" sz="2400" dirty="0"/>
              <a:t>问题的随机优化解决</a:t>
            </a:r>
            <a:r>
              <a:rPr lang="zh-CN" altLang="en-US" sz="2400" dirty="0" smtClean="0"/>
              <a:t>方案及其扩展</a:t>
            </a:r>
            <a:endParaRPr lang="en-US" altLang="zh-CN" sz="2400" dirty="0" smtClean="0"/>
          </a:p>
          <a:p>
            <a:r>
              <a:rPr lang="zh-CN" altLang="en-US" sz="2400" dirty="0" smtClean="0"/>
              <a:t>实验</a:t>
            </a:r>
            <a:r>
              <a:rPr lang="zh-CN" altLang="en-US" sz="2400" dirty="0"/>
              <a:t>结果表明</a:t>
            </a:r>
            <a:r>
              <a:rPr lang="zh-CN" altLang="en-US" sz="2400" dirty="0" smtClean="0"/>
              <a:t>，解决</a:t>
            </a:r>
            <a:r>
              <a:rPr lang="zh-CN" altLang="en-US" sz="2400" dirty="0"/>
              <a:t>方案可以在实践中产生显著的</a:t>
            </a:r>
            <a:r>
              <a:rPr lang="zh-CN" altLang="en-US" sz="2400" dirty="0" smtClean="0"/>
              <a:t>效益</a:t>
            </a:r>
            <a:endParaRPr lang="zh-CN" altLang="en-US" sz="2400" dirty="0"/>
          </a:p>
        </p:txBody>
      </p:sp>
    </p:spTree>
    <p:extLst>
      <p:ext uri="{BB962C8B-B14F-4D97-AF65-F5344CB8AC3E}">
        <p14:creationId xmlns:p14="http://schemas.microsoft.com/office/powerpoint/2010/main" val="1339438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52936"/>
            <a:ext cx="9144000" cy="1152128"/>
          </a:xfrm>
        </p:spPr>
        <p:txBody>
          <a:bodyPr>
            <a:normAutofit fontScale="90000"/>
          </a:bodyPr>
          <a:lstStyle/>
          <a:p>
            <a:pPr algn="ctr"/>
            <a:r>
              <a:rPr lang="en-US" altLang="zh-CN" dirty="0"/>
              <a:t>Adaptive Federated Learning in Resource </a:t>
            </a:r>
            <a:br>
              <a:rPr lang="en-US" altLang="zh-CN" dirty="0"/>
            </a:br>
            <a:r>
              <a:rPr lang="en-US" altLang="zh-CN" dirty="0"/>
              <a:t>Constrained Edge Computing Systems</a:t>
            </a:r>
            <a:r>
              <a:rPr lang="en-US" altLang="zh-CN" sz="4400" dirty="0"/>
              <a:t> </a:t>
            </a:r>
            <a:br>
              <a:rPr lang="en-US" altLang="zh-CN" sz="4400" dirty="0"/>
            </a:br>
            <a:endParaRPr lang="zh-CN" altLang="en-US" sz="4400" b="1" dirty="0">
              <a:solidFill>
                <a:schemeClr val="accent2">
                  <a:lumMod val="75000"/>
                </a:schemeClr>
              </a:solidFill>
              <a:sym typeface="+mn-ea"/>
            </a:endParaRPr>
          </a:p>
        </p:txBody>
      </p:sp>
      <p:pic>
        <p:nvPicPr>
          <p:cNvPr id="6" name="Picture 5" descr="ecnu.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7504" y="116632"/>
            <a:ext cx="1481401" cy="1481401"/>
          </a:xfrm>
          <a:prstGeom prst="rect">
            <a:avLst/>
          </a:prstGeom>
        </p:spPr>
      </p:pic>
    </p:spTree>
    <p:custDataLst>
      <p:tags r:id="rId1"/>
    </p:custDataLst>
    <p:extLst>
      <p:ext uri="{BB962C8B-B14F-4D97-AF65-F5344CB8AC3E}">
        <p14:creationId xmlns:p14="http://schemas.microsoft.com/office/powerpoint/2010/main" val="3794392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39552" y="120645"/>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zh-CN" altLang="en-US" dirty="0" smtClean="0"/>
              <a:t>背景</a:t>
            </a:r>
            <a:endParaRPr lang="zh-CN" altLang="en-US" dirty="0"/>
          </a:p>
        </p:txBody>
      </p:sp>
      <p:sp>
        <p:nvSpPr>
          <p:cNvPr id="5" name="内容占位符 2"/>
          <p:cNvSpPr>
            <a:spLocks noGrp="1"/>
          </p:cNvSpPr>
          <p:nvPr>
            <p:ph idx="1"/>
          </p:nvPr>
        </p:nvSpPr>
        <p:spPr>
          <a:xfrm>
            <a:off x="395536" y="1092726"/>
            <a:ext cx="8229600" cy="4876800"/>
          </a:xfrm>
        </p:spPr>
        <p:txBody>
          <a:bodyPr/>
          <a:lstStyle/>
          <a:p>
            <a:r>
              <a:rPr lang="zh-CN" altLang="en-US" dirty="0" smtClean="0"/>
              <a:t>随着机器学习与人工智能的快速发展，形成了许多应用，逐渐在人们的生活中无可取代，为人们产生了巨大的价值</a:t>
            </a:r>
            <a:endParaRPr lang="en-US" altLang="zh-CN" dirty="0" smtClean="0"/>
          </a:p>
          <a:p>
            <a:pPr lvl="1"/>
            <a:r>
              <a:rPr lang="zh-CN" altLang="en-US" dirty="0" smtClean="0"/>
              <a:t>比如银行预测</a:t>
            </a:r>
            <a:r>
              <a:rPr lang="zh-CN" altLang="en-US" dirty="0"/>
              <a:t>信用风险和</a:t>
            </a:r>
            <a:r>
              <a:rPr lang="zh-CN" altLang="en-US" dirty="0" smtClean="0"/>
              <a:t>信誉，推荐潜在的伙伴等等</a:t>
            </a:r>
            <a:endParaRPr lang="zh-CN" altLang="en-US" dirty="0"/>
          </a:p>
        </p:txBody>
      </p:sp>
      <p:pic>
        <p:nvPicPr>
          <p:cNvPr id="5122" name="Picture 2" descr="https://timgsa.baidu.com/timg?image&amp;quality=80&amp;size=b9999_10000&amp;sec=1573918663987&amp;di=07c2cee7f40084ed56aa5b97413d6dc1&amp;imgtype=0&amp;src=http%3A%2F%2Fs13.sinaimg.cn%2Fmw690%2F002vizT6zy7eSmEjqgcfc%26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20" y="3531126"/>
            <a:ext cx="2498725" cy="166581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2339752" y="4814339"/>
            <a:ext cx="2699440" cy="1971675"/>
          </a:xfrm>
          <a:prstGeom prst="rect">
            <a:avLst/>
          </a:prstGeom>
        </p:spPr>
      </p:pic>
      <p:pic>
        <p:nvPicPr>
          <p:cNvPr id="5124" name="Picture 4" descr="https://timgsa.baidu.com/timg?image&amp;quality=80&amp;size=b9999_10000&amp;sec=1573918878245&amp;di=6e9a81a64c10a565d19c724840bb34ea&amp;imgtype=0&amp;src=http%3A%2F%2Fwww.itheima.com%2Fimages%2Fcourse_dg%2Fxmtp%2Fcloud%2Fxm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9555" y="4861932"/>
            <a:ext cx="2586038" cy="17240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a:stretch>
            <a:fillRect/>
          </a:stretch>
        </p:blipFill>
        <p:spPr>
          <a:xfrm>
            <a:off x="4308360" y="3195702"/>
            <a:ext cx="2324214" cy="1552575"/>
          </a:xfrm>
          <a:prstGeom prst="rect">
            <a:avLst/>
          </a:prstGeom>
        </p:spPr>
      </p:pic>
    </p:spTree>
    <p:extLst>
      <p:ext uri="{BB962C8B-B14F-4D97-AF65-F5344CB8AC3E}">
        <p14:creationId xmlns:p14="http://schemas.microsoft.com/office/powerpoint/2010/main" val="1509260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20</a:t>
            </a:fld>
            <a:endParaRPr lang="zh-CN" altLang="en-US"/>
          </a:p>
        </p:txBody>
      </p:sp>
      <p:sp>
        <p:nvSpPr>
          <p:cNvPr id="4" name="内容占位符 3"/>
          <p:cNvSpPr>
            <a:spLocks noGrp="1"/>
          </p:cNvSpPr>
          <p:nvPr>
            <p:ph sz="quarter" idx="1"/>
          </p:nvPr>
        </p:nvSpPr>
        <p:spPr/>
        <p:txBody>
          <a:bodyPr>
            <a:normAutofit/>
          </a:bodyPr>
          <a:lstStyle/>
          <a:p>
            <a:r>
              <a:rPr lang="zh-CN" altLang="en-US" sz="2400" dirty="0"/>
              <a:t>边缘计算架构，其中边缘节点通过</a:t>
            </a:r>
            <a:r>
              <a:rPr lang="zh-CN" altLang="en-US" sz="2400" dirty="0" smtClean="0"/>
              <a:t>网络 </a:t>
            </a:r>
            <a:r>
              <a:rPr lang="en-US" altLang="zh-CN" sz="2400" dirty="0" smtClean="0"/>
              <a:t>(</a:t>
            </a:r>
            <a:r>
              <a:rPr lang="zh-CN" altLang="en-US" sz="2400" dirty="0"/>
              <a:t>如网关和路由器</a:t>
            </a:r>
            <a:r>
              <a:rPr lang="en-US" altLang="zh-CN" sz="2400" dirty="0"/>
              <a:t>)</a:t>
            </a:r>
            <a:r>
              <a:rPr lang="zh-CN" altLang="en-US" sz="2400" dirty="0"/>
              <a:t>与远程云进行</a:t>
            </a:r>
            <a:r>
              <a:rPr lang="zh-CN" altLang="en-US" sz="2400" dirty="0" smtClean="0"/>
              <a:t>互连</a:t>
            </a:r>
            <a:endParaRPr lang="en-US" altLang="zh-CN" sz="2400" dirty="0" smtClean="0"/>
          </a:p>
          <a:p>
            <a:r>
              <a:rPr lang="zh-CN" altLang="en-US" sz="2400" dirty="0"/>
              <a:t>每个局部更新消耗边缘节点的计算资源，每个全局聚合消耗网络的通信资源。消耗的资源数量可能随时间而变化，并且全局聚合的频率、模型训练的准确性和资源消耗之间存在复杂的关系。</a:t>
            </a:r>
            <a:endParaRPr lang="zh-CN" altLang="en-US" sz="2400"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791" y="3786802"/>
            <a:ext cx="6373114" cy="2191056"/>
          </a:xfrm>
          <a:prstGeom prst="rect">
            <a:avLst/>
          </a:prstGeom>
        </p:spPr>
      </p:pic>
    </p:spTree>
    <p:extLst>
      <p:ext uri="{BB962C8B-B14F-4D97-AF65-F5344CB8AC3E}">
        <p14:creationId xmlns:p14="http://schemas.microsoft.com/office/powerpoint/2010/main" val="529539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传统方法</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21</a:t>
            </a:fld>
            <a:endParaRPr lang="zh-CN" altLang="en-US"/>
          </a:p>
        </p:txBody>
      </p:sp>
      <p:sp>
        <p:nvSpPr>
          <p:cNvPr id="4" name="内容占位符 3"/>
          <p:cNvSpPr>
            <a:spLocks noGrp="1"/>
          </p:cNvSpPr>
          <p:nvPr>
            <p:ph sz="quarter" idx="1"/>
          </p:nvPr>
        </p:nvSpPr>
        <p:spPr/>
        <p:txBody>
          <a:bodyPr>
            <a:normAutofit/>
          </a:bodyPr>
          <a:lstStyle/>
          <a:p>
            <a:r>
              <a:rPr lang="zh-CN" altLang="en-US" sz="2400" dirty="0" smtClean="0"/>
              <a:t>每隔   轮进行一次聚合</a:t>
            </a:r>
            <a:endParaRPr lang="en-US" altLang="zh-CN" sz="2400" dirty="0" smtClean="0"/>
          </a:p>
          <a:p>
            <a:r>
              <a:rPr lang="zh-CN" altLang="en-US" sz="2400" dirty="0" smtClean="0"/>
              <a:t>根据数据量进行聚合权重分配</a:t>
            </a:r>
            <a:endParaRPr lang="zh-CN" altLang="en-US" sz="2400"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708" y="2453304"/>
            <a:ext cx="5415716" cy="3784008"/>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1412776"/>
            <a:ext cx="271208" cy="259908"/>
          </a:xfrm>
          <a:prstGeom prst="rect">
            <a:avLst/>
          </a:prstGeom>
        </p:spPr>
      </p:pic>
    </p:spTree>
    <p:extLst>
      <p:ext uri="{BB962C8B-B14F-4D97-AF65-F5344CB8AC3E}">
        <p14:creationId xmlns:p14="http://schemas.microsoft.com/office/powerpoint/2010/main" val="287673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资源受限场景</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22</a:t>
            </a:fld>
            <a:endParaRPr lang="zh-CN" altLang="en-US"/>
          </a:p>
        </p:txBody>
      </p:sp>
      <p:sp>
        <p:nvSpPr>
          <p:cNvPr id="4" name="内容占位符 3"/>
          <p:cNvSpPr>
            <a:spLocks noGrp="1"/>
          </p:cNvSpPr>
          <p:nvPr>
            <p:ph sz="quarter" idx="1"/>
          </p:nvPr>
        </p:nvSpPr>
        <p:spPr/>
        <p:txBody>
          <a:bodyPr>
            <a:normAutofit/>
          </a:bodyPr>
          <a:lstStyle/>
          <a:p>
            <a:r>
              <a:rPr lang="zh-CN" altLang="en-US" sz="2400" dirty="0" smtClean="0"/>
              <a:t>对于</a:t>
            </a:r>
            <a:r>
              <a:rPr lang="en-US" altLang="zh-CN" sz="2400" dirty="0"/>
              <a:t> </a:t>
            </a:r>
            <a:r>
              <a:rPr lang="en-US" altLang="zh-CN" sz="2400" dirty="0" smtClean="0"/>
              <a:t>   </a:t>
            </a:r>
            <a:r>
              <a:rPr lang="zh-CN" altLang="en-US" sz="2400" dirty="0" smtClean="0"/>
              <a:t>种不同的资源，对于每个</a:t>
            </a:r>
            <a:r>
              <a:rPr lang="en-US" altLang="zh-CN" sz="2400" dirty="0"/>
              <a:t> </a:t>
            </a:r>
            <a:r>
              <a:rPr lang="en-US" altLang="zh-CN" sz="2400" dirty="0" smtClean="0"/>
              <a:t>                       </a:t>
            </a:r>
            <a:r>
              <a:rPr lang="zh-CN" altLang="en-US" sz="2400" dirty="0" smtClean="0"/>
              <a:t>，定义 </a:t>
            </a:r>
            <a:r>
              <a:rPr lang="en-US" altLang="zh-CN" sz="2400" dirty="0" smtClean="0"/>
              <a:t>      </a:t>
            </a:r>
            <a:r>
              <a:rPr lang="zh-CN" altLang="en-US" sz="2400" dirty="0" smtClean="0"/>
              <a:t>为本地每一次更新时对于资源</a:t>
            </a:r>
            <a:r>
              <a:rPr lang="en-US" altLang="zh-CN" sz="2400" dirty="0"/>
              <a:t> </a:t>
            </a:r>
            <a:r>
              <a:rPr lang="en-US" altLang="zh-CN" sz="2400" dirty="0" smtClean="0"/>
              <a:t>   </a:t>
            </a:r>
            <a:r>
              <a:rPr lang="zh-CN" altLang="en-US" sz="2400" dirty="0" smtClean="0"/>
              <a:t>所带来的消耗，定义</a:t>
            </a:r>
            <a:r>
              <a:rPr lang="en-US" altLang="zh-CN" sz="2400" dirty="0"/>
              <a:t> </a:t>
            </a:r>
            <a:r>
              <a:rPr lang="en-US" altLang="zh-CN" sz="2400" dirty="0" smtClean="0"/>
              <a:t>   </a:t>
            </a:r>
            <a:r>
              <a:rPr lang="zh-CN" altLang="en-US" sz="2400" dirty="0" smtClean="0"/>
              <a:t>为</a:t>
            </a:r>
            <a:r>
              <a:rPr lang="zh-CN" altLang="en-US" sz="2400" dirty="0"/>
              <a:t>全局</a:t>
            </a:r>
            <a:r>
              <a:rPr lang="zh-CN" altLang="en-US" sz="2400" dirty="0" smtClean="0"/>
              <a:t>每</a:t>
            </a:r>
            <a:r>
              <a:rPr lang="zh-CN" altLang="en-US" sz="2400" dirty="0"/>
              <a:t>一次更新时对于</a:t>
            </a:r>
            <a:r>
              <a:rPr lang="zh-CN" altLang="en-US" sz="2400" dirty="0" smtClean="0"/>
              <a:t>资源</a:t>
            </a:r>
            <a:r>
              <a:rPr lang="en-US" altLang="zh-CN" sz="2400" dirty="0" smtClean="0"/>
              <a:t>    </a:t>
            </a:r>
            <a:r>
              <a:rPr lang="zh-CN" altLang="en-US" sz="2400" dirty="0" smtClean="0"/>
              <a:t>所</a:t>
            </a:r>
            <a:r>
              <a:rPr lang="zh-CN" altLang="en-US" sz="2400" dirty="0"/>
              <a:t>带来的消耗</a:t>
            </a:r>
            <a:r>
              <a:rPr lang="zh-CN" altLang="en-US" sz="2400" dirty="0" smtClean="0"/>
              <a:t>。  为本地迭代轮次，</a:t>
            </a:r>
            <a:r>
              <a:rPr lang="en-US" altLang="zh-CN" sz="2400" dirty="0"/>
              <a:t> </a:t>
            </a:r>
            <a:r>
              <a:rPr lang="en-US" altLang="zh-CN" sz="2400" dirty="0" smtClean="0"/>
              <a:t> </a:t>
            </a:r>
            <a:r>
              <a:rPr lang="zh-CN" altLang="en-US" sz="2400" dirty="0" smtClean="0"/>
              <a:t>为全局聚合次数， 为总学习轮次，所以对于资源的消耗就可以写作</a:t>
            </a:r>
            <a:endParaRPr lang="en-US" altLang="zh-CN" sz="2400" dirty="0" smtClean="0"/>
          </a:p>
          <a:p>
            <a:endParaRPr lang="en-US" altLang="zh-CN" sz="2400" dirty="0"/>
          </a:p>
          <a:p>
            <a:r>
              <a:rPr lang="zh-CN" altLang="en-US" sz="2400" dirty="0" smtClean="0"/>
              <a:t>令</a:t>
            </a:r>
            <a:r>
              <a:rPr lang="en-US" altLang="zh-CN" sz="2400" dirty="0"/>
              <a:t> </a:t>
            </a:r>
            <a:r>
              <a:rPr lang="en-US" altLang="zh-CN" sz="2400" dirty="0" smtClean="0"/>
              <a:t>    </a:t>
            </a:r>
            <a:r>
              <a:rPr lang="zh-CN" altLang="en-US" sz="2400" dirty="0" smtClean="0"/>
              <a:t>为第</a:t>
            </a:r>
            <a:r>
              <a:rPr lang="en-US" altLang="zh-CN" sz="2400" dirty="0"/>
              <a:t> </a:t>
            </a:r>
            <a:r>
              <a:rPr lang="en-US" altLang="zh-CN" sz="2400" dirty="0" smtClean="0"/>
              <a:t>   </a:t>
            </a:r>
            <a:r>
              <a:rPr lang="zh-CN" altLang="en-US" sz="2400" dirty="0" smtClean="0"/>
              <a:t>种资源的限制，则可以写作带约束的优化问题</a:t>
            </a:r>
            <a:endParaRPr lang="zh-CN" altLang="en-US" sz="2400"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0" y="3200237"/>
            <a:ext cx="2695951" cy="352474"/>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856" y="4437515"/>
            <a:ext cx="4305901" cy="1257475"/>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9672" y="1340768"/>
            <a:ext cx="362001" cy="276264"/>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6096" y="1340768"/>
            <a:ext cx="1876687" cy="342948"/>
          </a:xfrm>
          <a:prstGeom prst="rect">
            <a:avLst/>
          </a:prstGeom>
        </p:spPr>
      </p:pic>
      <p:pic>
        <p:nvPicPr>
          <p:cNvPr id="9" name="图片 8"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4408" y="1403474"/>
            <a:ext cx="377972" cy="244570"/>
          </a:xfrm>
          <a:prstGeom prst="rect">
            <a:avLst/>
          </a:prstGeom>
        </p:spPr>
      </p:pic>
      <p:pic>
        <p:nvPicPr>
          <p:cNvPr id="10" name="图片 9"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4048" y="1795903"/>
            <a:ext cx="304843" cy="219106"/>
          </a:xfrm>
          <a:prstGeom prst="rect">
            <a:avLst/>
          </a:prstGeom>
        </p:spPr>
      </p:pic>
      <p:pic>
        <p:nvPicPr>
          <p:cNvPr id="11" name="图片 10"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4048" y="2128752"/>
            <a:ext cx="304843" cy="219106"/>
          </a:xfrm>
          <a:prstGeom prst="rect">
            <a:avLst/>
          </a:prstGeom>
        </p:spPr>
      </p:pic>
      <p:pic>
        <p:nvPicPr>
          <p:cNvPr id="12" name="图片 11"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5089" y="3785640"/>
            <a:ext cx="304843" cy="219106"/>
          </a:xfrm>
          <a:prstGeom prst="rect">
            <a:avLst/>
          </a:prstGeom>
        </p:spPr>
      </p:pic>
      <p:pic>
        <p:nvPicPr>
          <p:cNvPr id="13" name="图片 12"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2625" y="3715031"/>
            <a:ext cx="419158" cy="323895"/>
          </a:xfrm>
          <a:prstGeom prst="rect">
            <a:avLst/>
          </a:prstGeom>
        </p:spPr>
      </p:pic>
      <p:pic>
        <p:nvPicPr>
          <p:cNvPr id="14" name="图片 13"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47957" y="2495901"/>
            <a:ext cx="219106" cy="238158"/>
          </a:xfrm>
          <a:prstGeom prst="rect">
            <a:avLst/>
          </a:prstGeom>
        </p:spPr>
      </p:pic>
      <p:pic>
        <p:nvPicPr>
          <p:cNvPr id="15" name="图片 14"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28384" y="1741224"/>
            <a:ext cx="352010" cy="273785"/>
          </a:xfrm>
          <a:prstGeom prst="rect">
            <a:avLst/>
          </a:prstGeom>
        </p:spPr>
      </p:pic>
      <p:pic>
        <p:nvPicPr>
          <p:cNvPr id="16" name="图片 15" descr="屏幕剪辑"/>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80312" y="2128752"/>
            <a:ext cx="275579" cy="262457"/>
          </a:xfrm>
          <a:prstGeom prst="rect">
            <a:avLst/>
          </a:prstGeom>
        </p:spPr>
      </p:pic>
      <p:pic>
        <p:nvPicPr>
          <p:cNvPr id="17" name="图片 16" descr="屏幕剪辑"/>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78896" y="2462519"/>
            <a:ext cx="276264" cy="295316"/>
          </a:xfrm>
          <a:prstGeom prst="rect">
            <a:avLst/>
          </a:prstGeom>
        </p:spPr>
      </p:pic>
    </p:spTree>
    <p:extLst>
      <p:ext uri="{BB962C8B-B14F-4D97-AF65-F5344CB8AC3E}">
        <p14:creationId xmlns:p14="http://schemas.microsoft.com/office/powerpoint/2010/main" val="1432249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691" y="4255352"/>
            <a:ext cx="6220693" cy="2248214"/>
          </a:xfrm>
          <a:prstGeom prst="rect">
            <a:avLst/>
          </a:prstGeom>
        </p:spPr>
      </p:pic>
      <p:sp>
        <p:nvSpPr>
          <p:cNvPr id="2" name="标题 1"/>
          <p:cNvSpPr>
            <a:spLocks noGrp="1"/>
          </p:cNvSpPr>
          <p:nvPr>
            <p:ph type="title"/>
          </p:nvPr>
        </p:nvSpPr>
        <p:spPr/>
        <p:txBody>
          <a:bodyPr/>
          <a:lstStyle/>
          <a:p>
            <a:r>
              <a:rPr lang="zh-CN" altLang="en-US" dirty="0"/>
              <a:t> </a:t>
            </a:r>
            <a:r>
              <a:rPr lang="zh-CN" altLang="en-US" dirty="0" smtClean="0"/>
              <a:t>  与</a:t>
            </a:r>
            <a:r>
              <a:rPr lang="en-US" altLang="zh-CN" dirty="0"/>
              <a:t> </a:t>
            </a:r>
            <a:r>
              <a:rPr lang="en-US" altLang="zh-CN" dirty="0" smtClean="0"/>
              <a:t>  </a:t>
            </a:r>
            <a:r>
              <a:rPr lang="zh-CN" altLang="en-US" dirty="0" smtClean="0"/>
              <a:t>的选取</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23</a:t>
            </a:fld>
            <a:endParaRPr lang="zh-CN" altLang="en-US"/>
          </a:p>
        </p:txBody>
      </p:sp>
      <p:sp>
        <p:nvSpPr>
          <p:cNvPr id="4" name="内容占位符 3"/>
          <p:cNvSpPr>
            <a:spLocks noGrp="1"/>
          </p:cNvSpPr>
          <p:nvPr>
            <p:ph sz="quarter" idx="1"/>
          </p:nvPr>
        </p:nvSpPr>
        <p:spPr/>
        <p:txBody>
          <a:bodyPr>
            <a:normAutofit/>
          </a:bodyPr>
          <a:lstStyle/>
          <a:p>
            <a:r>
              <a:rPr lang="zh-CN" altLang="en-US" sz="2400" dirty="0" smtClean="0"/>
              <a:t>当目标函数在高条件下时，可以收敛</a:t>
            </a:r>
            <a:endParaRPr lang="en-US" altLang="zh-CN" sz="2400" dirty="0" smtClean="0"/>
          </a:p>
          <a:p>
            <a:endParaRPr lang="en-US" altLang="zh-CN" sz="2400" dirty="0"/>
          </a:p>
          <a:p>
            <a:endParaRPr lang="en-US" altLang="zh-CN" sz="2400" dirty="0" smtClean="0"/>
          </a:p>
          <a:p>
            <a:pPr marL="0" indent="0">
              <a:buNone/>
            </a:pPr>
            <a:r>
              <a:rPr lang="zh-CN" altLang="en-US" sz="2400" dirty="0" smtClean="0"/>
              <a:t>    其中</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zh-CN" altLang="en-US" sz="2400" dirty="0" smtClean="0"/>
              <a:t>因此目标函数可以变为</a:t>
            </a:r>
            <a:endParaRPr lang="zh-CN" altLang="en-US" sz="2400" dirty="0"/>
          </a:p>
        </p:txBody>
      </p:sp>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1628800"/>
            <a:ext cx="6030167" cy="962159"/>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6073" y="3341669"/>
            <a:ext cx="657317" cy="390580"/>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7390" y="2597742"/>
            <a:ext cx="3543795" cy="666843"/>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6544" y="2673952"/>
            <a:ext cx="1819529" cy="514422"/>
          </a:xfrm>
          <a:prstGeom prst="rect">
            <a:avLst/>
          </a:prstGeom>
        </p:spPr>
      </p:pic>
      <p:pic>
        <p:nvPicPr>
          <p:cNvPr id="9" name="图片 8"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7390" y="3319979"/>
            <a:ext cx="2905530" cy="390580"/>
          </a:xfrm>
          <a:prstGeom prst="rect">
            <a:avLst/>
          </a:prstGeom>
        </p:spPr>
      </p:pic>
      <p:pic>
        <p:nvPicPr>
          <p:cNvPr id="10" name="图片 9"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08104" y="3334447"/>
            <a:ext cx="1286054" cy="447737"/>
          </a:xfrm>
          <a:prstGeom prst="rect">
            <a:avLst/>
          </a:prstGeom>
        </p:spPr>
      </p:pic>
      <p:pic>
        <p:nvPicPr>
          <p:cNvPr id="12" name="图片 11"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3912" y="419146"/>
            <a:ext cx="409695" cy="392625"/>
          </a:xfrm>
          <a:prstGeom prst="rect">
            <a:avLst/>
          </a:prstGeom>
        </p:spPr>
      </p:pic>
      <p:pic>
        <p:nvPicPr>
          <p:cNvPr id="13" name="图片 12"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3648" y="449214"/>
            <a:ext cx="409802" cy="357263"/>
          </a:xfrm>
          <a:prstGeom prst="rect">
            <a:avLst/>
          </a:prstGeom>
        </p:spPr>
      </p:pic>
      <p:sp>
        <p:nvSpPr>
          <p:cNvPr id="14" name="矩形 13"/>
          <p:cNvSpPr/>
          <p:nvPr/>
        </p:nvSpPr>
        <p:spPr>
          <a:xfrm>
            <a:off x="7276073" y="5805264"/>
            <a:ext cx="968335" cy="698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4462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9ED3E4F7-A091-42AC-825C-7093DCF883DD}" type="slidenum">
              <a:rPr lang="en-US" altLang="zh-CN" smtClean="0"/>
              <a:t>24</a:t>
            </a:fld>
            <a:endParaRPr lang="zh-CN" altLang="en-US"/>
          </a:p>
        </p:txBody>
      </p:sp>
      <p:sp>
        <p:nvSpPr>
          <p:cNvPr id="4" name="内容占位符 3"/>
          <p:cNvSpPr>
            <a:spLocks noGrp="1"/>
          </p:cNvSpPr>
          <p:nvPr>
            <p:ph sz="quarter" idx="1"/>
          </p:nvPr>
        </p:nvSpPr>
        <p:spPr/>
        <p:txBody>
          <a:bodyPr>
            <a:normAutofit/>
          </a:bodyPr>
          <a:lstStyle/>
          <a:p>
            <a:r>
              <a:rPr lang="zh-CN" altLang="en-US" sz="2400" dirty="0" smtClean="0"/>
              <a:t>目标函数可以分两个部分</a:t>
            </a:r>
            <a:endParaRPr lang="en-US" altLang="zh-CN" sz="2400" dirty="0" smtClean="0"/>
          </a:p>
          <a:p>
            <a:pPr lvl="1"/>
            <a:r>
              <a:rPr lang="zh-CN" altLang="en-US" sz="2400" dirty="0"/>
              <a:t> </a:t>
            </a:r>
            <a:r>
              <a:rPr lang="zh-CN" altLang="en-US" sz="2400" dirty="0" smtClean="0"/>
              <a:t>   尽可能的大，以进行多轮迭代</a:t>
            </a:r>
            <a:endParaRPr lang="en-US" altLang="zh-CN" sz="2400" dirty="0" smtClean="0"/>
          </a:p>
          <a:p>
            <a:pPr lvl="1"/>
            <a:r>
              <a:rPr lang="zh-CN" altLang="en-US" sz="2400" dirty="0"/>
              <a:t> </a:t>
            </a:r>
            <a:r>
              <a:rPr lang="zh-CN" altLang="en-US" sz="2400" dirty="0" smtClean="0"/>
              <a:t>   尽可能的小，以减小最优差</a:t>
            </a:r>
            <a:endParaRPr lang="zh-CN" altLang="en-US" sz="2400"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917386"/>
            <a:ext cx="5830114" cy="1895740"/>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736" y="5132258"/>
            <a:ext cx="2486372" cy="628738"/>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1284" y="5813279"/>
            <a:ext cx="2886478" cy="476316"/>
          </a:xfrm>
          <a:prstGeom prst="rect">
            <a:avLst/>
          </a:prstGeom>
        </p:spPr>
      </p:pic>
      <p:pic>
        <p:nvPicPr>
          <p:cNvPr id="9" name="图片 8"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6832" y="6341878"/>
            <a:ext cx="3820058" cy="466790"/>
          </a:xfrm>
          <a:prstGeom prst="rect">
            <a:avLst/>
          </a:prstGeom>
        </p:spPr>
      </p:pic>
      <p:pic>
        <p:nvPicPr>
          <p:cNvPr id="11" name="图片 10"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0808" y="1772816"/>
            <a:ext cx="409695" cy="392625"/>
          </a:xfrm>
          <a:prstGeom prst="rect">
            <a:avLst/>
          </a:prstGeom>
        </p:spPr>
      </p:pic>
      <p:pic>
        <p:nvPicPr>
          <p:cNvPr id="12" name="图片 11"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0808" y="2205629"/>
            <a:ext cx="409695" cy="392625"/>
          </a:xfrm>
          <a:prstGeom prst="rect">
            <a:avLst/>
          </a:prstGeom>
        </p:spPr>
      </p:pic>
      <p:sp>
        <p:nvSpPr>
          <p:cNvPr id="13" name="标题 1"/>
          <p:cNvSpPr txBox="1">
            <a:spLocks/>
          </p:cNvSpPr>
          <p:nvPr/>
        </p:nvSpPr>
        <p:spPr>
          <a:xfrm>
            <a:off x="612648" y="188640"/>
            <a:ext cx="8153400" cy="68012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helvetica" panose="020B0604020202020204" pitchFamily="34" charset="0"/>
                <a:ea typeface="+mj-ea"/>
                <a:cs typeface="helvetica" panose="020B0604020202020204" pitchFamily="34" charset="0"/>
              </a:defRPr>
            </a:lvl1pPr>
          </a:lstStyle>
          <a:p>
            <a:r>
              <a:rPr lang="zh-CN" altLang="en-US" smtClean="0"/>
              <a:t>   与</a:t>
            </a:r>
            <a:r>
              <a:rPr lang="en-US" altLang="zh-CN" smtClean="0"/>
              <a:t>   </a:t>
            </a:r>
            <a:r>
              <a:rPr lang="zh-CN" altLang="en-US" smtClean="0"/>
              <a:t>的选取</a:t>
            </a:r>
            <a:endParaRPr lang="zh-CN" altLang="en-US" dirty="0"/>
          </a:p>
        </p:txBody>
      </p:sp>
      <p:pic>
        <p:nvPicPr>
          <p:cNvPr id="14" name="图片 1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912" y="419146"/>
            <a:ext cx="409695" cy="392625"/>
          </a:xfrm>
          <a:prstGeom prst="rect">
            <a:avLst/>
          </a:prstGeom>
        </p:spPr>
      </p:pic>
      <p:pic>
        <p:nvPicPr>
          <p:cNvPr id="15" name="图片 14"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3648" y="449214"/>
            <a:ext cx="409802" cy="357263"/>
          </a:xfrm>
          <a:prstGeom prst="rect">
            <a:avLst/>
          </a:prstGeom>
        </p:spPr>
      </p:pic>
    </p:spTree>
    <p:extLst>
      <p:ext uri="{BB962C8B-B14F-4D97-AF65-F5344CB8AC3E}">
        <p14:creationId xmlns:p14="http://schemas.microsoft.com/office/powerpoint/2010/main" val="290182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25</a:t>
            </a:fld>
            <a:endParaRPr lang="zh-CN" altLang="en-US"/>
          </a:p>
        </p:txBody>
      </p:sp>
      <p:pic>
        <p:nvPicPr>
          <p:cNvPr id="5" name="内容占位符 4"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23528" y="1268760"/>
            <a:ext cx="3701740" cy="4968875"/>
          </a:xfr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1772816"/>
            <a:ext cx="4273688" cy="4376025"/>
          </a:xfrm>
          <a:prstGeom prst="rect">
            <a:avLst/>
          </a:prstGeom>
        </p:spPr>
      </p:pic>
    </p:spTree>
    <p:extLst>
      <p:ext uri="{BB962C8B-B14F-4D97-AF65-F5344CB8AC3E}">
        <p14:creationId xmlns:p14="http://schemas.microsoft.com/office/powerpoint/2010/main" val="2557600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26</a:t>
            </a:fld>
            <a:endParaRPr lang="zh-CN" altLang="en-US"/>
          </a:p>
        </p:txBody>
      </p:sp>
      <p:pic>
        <p:nvPicPr>
          <p:cNvPr id="5" name="内容占位符 4"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3601" y="1400830"/>
            <a:ext cx="3836263" cy="4968875"/>
          </a:xfrm>
        </p:spPr>
      </p:pic>
    </p:spTree>
    <p:extLst>
      <p:ext uri="{BB962C8B-B14F-4D97-AF65-F5344CB8AC3E}">
        <p14:creationId xmlns:p14="http://schemas.microsoft.com/office/powerpoint/2010/main" val="1610634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实验设置</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27</a:t>
            </a:fld>
            <a:endParaRPr lang="zh-CN" altLang="en-US"/>
          </a:p>
        </p:txBody>
      </p:sp>
      <p:sp>
        <p:nvSpPr>
          <p:cNvPr id="4" name="内容占位符 3"/>
          <p:cNvSpPr>
            <a:spLocks noGrp="1"/>
          </p:cNvSpPr>
          <p:nvPr>
            <p:ph sz="quarter" idx="1"/>
          </p:nvPr>
        </p:nvSpPr>
        <p:spPr>
          <a:xfrm>
            <a:off x="612648" y="1268760"/>
            <a:ext cx="7271720" cy="4104456"/>
          </a:xfrm>
        </p:spPr>
        <p:txBody>
          <a:bodyPr>
            <a:normAutofit fontScale="70000" lnSpcReduction="20000"/>
          </a:bodyPr>
          <a:lstStyle/>
          <a:p>
            <a:endParaRPr lang="en-US" altLang="zh-CN" dirty="0" smtClean="0"/>
          </a:p>
          <a:p>
            <a:r>
              <a:rPr lang="zh-CN" altLang="en-US" sz="2800" dirty="0" smtClean="0"/>
              <a:t>这</a:t>
            </a:r>
            <a:r>
              <a:rPr lang="zh-CN" altLang="en-US" sz="2800" dirty="0"/>
              <a:t>表示边缘计算环境，其中边缘节点的计算能力是异构的。所有这</a:t>
            </a:r>
            <a:r>
              <a:rPr lang="en-US" altLang="zh-CN" sz="2800" dirty="0"/>
              <a:t>5</a:t>
            </a:r>
            <a:r>
              <a:rPr lang="zh-CN" altLang="en-US" sz="2800" dirty="0"/>
              <a:t>个节点都有本地数据集，在这些数据集上进行模型训练。聚合器位于其中一</a:t>
            </a:r>
            <a:r>
              <a:rPr lang="zh-CN" altLang="en-US" sz="2800" dirty="0" smtClean="0"/>
              <a:t>台电脑</a:t>
            </a:r>
            <a:r>
              <a:rPr lang="zh-CN" altLang="en-US" sz="2800" dirty="0"/>
              <a:t>上，因此与本地数据集共存</a:t>
            </a:r>
            <a:r>
              <a:rPr lang="zh-CN" altLang="en-US" sz="2800" dirty="0" smtClean="0"/>
              <a:t>。</a:t>
            </a:r>
            <a:endParaRPr lang="en-US" altLang="zh-CN" sz="2800" dirty="0" smtClean="0"/>
          </a:p>
          <a:p>
            <a:r>
              <a:rPr lang="zh-CN" altLang="en-US" sz="2800" dirty="0"/>
              <a:t>在案例</a:t>
            </a:r>
            <a:r>
              <a:rPr lang="en-US" altLang="zh-CN" sz="2800" dirty="0"/>
              <a:t>1</a:t>
            </a:r>
            <a:r>
              <a:rPr lang="zh-CN" altLang="en-US" sz="2800" dirty="0"/>
              <a:t>中，每个数据样本被随机分配给一个节点，因此每个节点都有统一的</a:t>
            </a:r>
            <a:r>
              <a:rPr lang="en-US" altLang="zh-CN" sz="2800" dirty="0"/>
              <a:t>(</a:t>
            </a:r>
            <a:r>
              <a:rPr lang="zh-CN" altLang="en-US" sz="2800" dirty="0"/>
              <a:t>但不是完整的</a:t>
            </a:r>
            <a:r>
              <a:rPr lang="en-US" altLang="zh-CN" sz="2800" dirty="0"/>
              <a:t>)</a:t>
            </a:r>
            <a:r>
              <a:rPr lang="zh-CN" altLang="en-US" sz="2800" dirty="0"/>
              <a:t>信息</a:t>
            </a:r>
            <a:r>
              <a:rPr lang="zh-CN" altLang="en-US" sz="2800" dirty="0" smtClean="0"/>
              <a:t>。</a:t>
            </a:r>
            <a:endParaRPr lang="en-US" altLang="zh-CN" sz="2800" dirty="0" smtClean="0"/>
          </a:p>
          <a:p>
            <a:r>
              <a:rPr lang="zh-CN" altLang="en-US" sz="2800" dirty="0" smtClean="0"/>
              <a:t>在</a:t>
            </a:r>
            <a:r>
              <a:rPr lang="zh-CN" altLang="en-US" sz="2800" dirty="0"/>
              <a:t>案例</a:t>
            </a:r>
            <a:r>
              <a:rPr lang="en-US" altLang="zh-CN" sz="2800" dirty="0" smtClean="0"/>
              <a:t>2</a:t>
            </a:r>
            <a:r>
              <a:rPr lang="zh-CN" altLang="en-US" sz="2800" dirty="0"/>
              <a:t>中，所有的</a:t>
            </a:r>
            <a:r>
              <a:rPr lang="zh-CN" altLang="en-US" sz="2800" dirty="0" smtClean="0"/>
              <a:t>数据</a:t>
            </a:r>
            <a:r>
              <a:rPr lang="zh-CN" altLang="en-US" sz="2800" dirty="0"/>
              <a:t>每个节点中的示例具有相同的标签</a:t>
            </a:r>
            <a:r>
              <a:rPr lang="zh-CN" altLang="en-US" sz="2800" dirty="0" smtClean="0"/>
              <a:t>。</a:t>
            </a:r>
            <a:r>
              <a:rPr lang="zh-CN" altLang="en-US" sz="2800" dirty="0"/>
              <a:t>这表示每个节点都有不一致的信息，因为整个数据集都有具有多个不同标签的样本</a:t>
            </a:r>
            <a:r>
              <a:rPr lang="zh-CN" altLang="en-US" sz="2800" dirty="0" smtClean="0"/>
              <a:t>。</a:t>
            </a:r>
            <a:endParaRPr lang="en-US" altLang="zh-CN" sz="2800" dirty="0" smtClean="0"/>
          </a:p>
          <a:p>
            <a:r>
              <a:rPr lang="zh-CN" altLang="en-US" sz="2800" dirty="0" smtClean="0"/>
              <a:t>在案例</a:t>
            </a:r>
            <a:r>
              <a:rPr lang="en-US" altLang="zh-CN" sz="2800" dirty="0" smtClean="0"/>
              <a:t>3</a:t>
            </a:r>
            <a:r>
              <a:rPr lang="zh-CN" altLang="en-US" sz="2800" dirty="0" smtClean="0"/>
              <a:t>中，</a:t>
            </a:r>
            <a:r>
              <a:rPr lang="zh-CN" altLang="en-US" sz="2800" dirty="0"/>
              <a:t>每个节点都有完整的数据集</a:t>
            </a:r>
            <a:r>
              <a:rPr lang="en-US" altLang="zh-CN" sz="2800" dirty="0"/>
              <a:t>(</a:t>
            </a:r>
            <a:r>
              <a:rPr lang="zh-CN" altLang="en-US" sz="2800" dirty="0"/>
              <a:t>因此有完整的信息</a:t>
            </a:r>
            <a:r>
              <a:rPr lang="en-US" altLang="zh-CN" sz="2800" dirty="0" smtClean="0"/>
              <a:t>)</a:t>
            </a:r>
          </a:p>
          <a:p>
            <a:r>
              <a:rPr lang="zh-CN" altLang="en-US" sz="2800" dirty="0"/>
              <a:t>在案例</a:t>
            </a:r>
            <a:r>
              <a:rPr lang="en-US" altLang="zh-CN" sz="2800" dirty="0"/>
              <a:t>4</a:t>
            </a:r>
            <a:r>
              <a:rPr lang="zh-CN" altLang="en-US" sz="2800" dirty="0"/>
              <a:t>中，带有前一半标签的数据</a:t>
            </a:r>
            <a:r>
              <a:rPr lang="zh-CN" altLang="en-US" sz="2800" dirty="0" smtClean="0"/>
              <a:t>样本根据案例</a:t>
            </a:r>
            <a:r>
              <a:rPr lang="en-US" altLang="zh-CN" sz="2800" dirty="0" smtClean="0"/>
              <a:t>1</a:t>
            </a:r>
            <a:r>
              <a:rPr lang="zh-CN" altLang="en-US" sz="2800" dirty="0" smtClean="0"/>
              <a:t>分配到前</a:t>
            </a:r>
            <a:r>
              <a:rPr lang="zh-CN" altLang="en-US" sz="2800" dirty="0"/>
              <a:t>一半</a:t>
            </a:r>
            <a:r>
              <a:rPr lang="zh-CN" altLang="en-US" sz="2800" dirty="0" smtClean="0"/>
              <a:t>节点上，</a:t>
            </a:r>
            <a:r>
              <a:rPr lang="zh-CN" altLang="en-US" sz="2800" dirty="0"/>
              <a:t>其余</a:t>
            </a:r>
            <a:r>
              <a:rPr lang="zh-CN" altLang="en-US" sz="2800" dirty="0" smtClean="0"/>
              <a:t>样本根据案例</a:t>
            </a:r>
            <a:r>
              <a:rPr lang="en-US" altLang="zh-CN" sz="2800" dirty="0" smtClean="0"/>
              <a:t>2</a:t>
            </a:r>
            <a:r>
              <a:rPr lang="zh-CN" altLang="en-US" sz="2800" dirty="0" smtClean="0"/>
              <a:t>分布在后一半节点上</a:t>
            </a:r>
            <a:endParaRPr lang="zh-CN" altLang="en-US" sz="2800" dirty="0"/>
          </a:p>
        </p:txBody>
      </p:sp>
    </p:spTree>
    <p:extLst>
      <p:ext uri="{BB962C8B-B14F-4D97-AF65-F5344CB8AC3E}">
        <p14:creationId xmlns:p14="http://schemas.microsoft.com/office/powerpoint/2010/main" val="734760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实验设置</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28</a:t>
            </a:fld>
            <a:endParaRPr lang="zh-CN" altLang="en-US"/>
          </a:p>
        </p:txBody>
      </p:sp>
      <p:sp>
        <p:nvSpPr>
          <p:cNvPr id="4" name="内容占位符 3"/>
          <p:cNvSpPr>
            <a:spLocks noGrp="1"/>
          </p:cNvSpPr>
          <p:nvPr>
            <p:ph sz="quarter" idx="1"/>
          </p:nvPr>
        </p:nvSpPr>
        <p:spPr/>
        <p:txBody>
          <a:bodyPr>
            <a:normAutofit/>
          </a:bodyPr>
          <a:lstStyle/>
          <a:p>
            <a:r>
              <a:rPr lang="zh-CN" altLang="en-US" sz="2400" dirty="0" smtClean="0"/>
              <a:t>资源定义：时间</a:t>
            </a:r>
            <a:endParaRPr lang="en-US" altLang="zh-CN" sz="2400" dirty="0" smtClean="0"/>
          </a:p>
          <a:p>
            <a:r>
              <a:rPr lang="zh-CN" altLang="en-US" sz="2400" dirty="0"/>
              <a:t>数据</a:t>
            </a:r>
            <a:r>
              <a:rPr lang="zh-CN" altLang="en-US" sz="2400" dirty="0" smtClean="0"/>
              <a:t>集</a:t>
            </a:r>
            <a:endParaRPr lang="en-US" altLang="zh-CN" sz="2400" dirty="0" smtClean="0"/>
          </a:p>
          <a:p>
            <a:pPr lvl="1"/>
            <a:r>
              <a:rPr lang="en-US" altLang="zh-CN" sz="2100" dirty="0" smtClean="0"/>
              <a:t>SVM—DGD</a:t>
            </a:r>
            <a:r>
              <a:rPr lang="zh-CN" altLang="en-US" sz="2100" dirty="0" smtClean="0"/>
              <a:t>：</a:t>
            </a:r>
            <a:r>
              <a:rPr lang="en-US" altLang="zh-CN" sz="2100" dirty="0" smtClean="0"/>
              <a:t>MNIST 1000train and 1000test</a:t>
            </a:r>
          </a:p>
          <a:p>
            <a:pPr lvl="1"/>
            <a:r>
              <a:rPr lang="en-US" altLang="zh-CN" sz="2100" dirty="0" smtClean="0"/>
              <a:t>SVM—SGD</a:t>
            </a:r>
            <a:r>
              <a:rPr lang="zh-CN" altLang="en-US" sz="2100" dirty="0"/>
              <a:t>：</a:t>
            </a:r>
            <a:r>
              <a:rPr lang="en-US" altLang="zh-CN" sz="2100" dirty="0" smtClean="0"/>
              <a:t>MNIST</a:t>
            </a:r>
            <a:endParaRPr lang="en-US" altLang="zh-CN" sz="2100" dirty="0"/>
          </a:p>
          <a:p>
            <a:pPr lvl="1"/>
            <a:r>
              <a:rPr lang="en-US" altLang="zh-CN" sz="2100" dirty="0" smtClean="0"/>
              <a:t>Linear regression: energy dataset</a:t>
            </a:r>
            <a:r>
              <a:rPr lang="zh-CN" altLang="en-US" sz="2100" dirty="0" smtClean="0"/>
              <a:t>，</a:t>
            </a:r>
            <a:r>
              <a:rPr lang="en-US" altLang="zh-CN" sz="2100" dirty="0" smtClean="0"/>
              <a:t>19735</a:t>
            </a:r>
            <a:r>
              <a:rPr lang="zh-CN" altLang="en-US" sz="2100" dirty="0" smtClean="0"/>
              <a:t>样本</a:t>
            </a:r>
            <a:endParaRPr lang="en-US" altLang="zh-CN" sz="2100" dirty="0" smtClean="0"/>
          </a:p>
          <a:p>
            <a:pPr lvl="1"/>
            <a:r>
              <a:rPr lang="en-US" altLang="zh-CN" sz="2100" dirty="0" smtClean="0"/>
              <a:t>K-means—DGD</a:t>
            </a:r>
            <a:r>
              <a:rPr lang="zh-CN" altLang="en-US" sz="2100" dirty="0" smtClean="0"/>
              <a:t>：用户知识数据集，</a:t>
            </a:r>
            <a:r>
              <a:rPr lang="en-US" altLang="zh-CN" sz="2100" dirty="0" smtClean="0"/>
              <a:t>403</a:t>
            </a:r>
            <a:r>
              <a:rPr lang="zh-CN" altLang="en-US" sz="2100" dirty="0" smtClean="0"/>
              <a:t>样本，分为</a:t>
            </a:r>
            <a:r>
              <a:rPr lang="en-US" altLang="zh-CN" sz="2100" dirty="0" smtClean="0"/>
              <a:t>4</a:t>
            </a:r>
            <a:r>
              <a:rPr lang="zh-CN" altLang="en-US" sz="2100" dirty="0" smtClean="0"/>
              <a:t>类</a:t>
            </a:r>
            <a:endParaRPr lang="en-US" altLang="zh-CN" sz="2100" dirty="0" smtClean="0"/>
          </a:p>
          <a:p>
            <a:pPr lvl="1"/>
            <a:r>
              <a:rPr lang="en-US" altLang="zh-CN" sz="2100" dirty="0" smtClean="0"/>
              <a:t>CNN—SGD</a:t>
            </a:r>
            <a:r>
              <a:rPr lang="zh-CN" altLang="en-US" sz="2100" dirty="0" smtClean="0"/>
              <a:t>：</a:t>
            </a:r>
            <a:r>
              <a:rPr lang="en-US" altLang="zh-CN" sz="2100" dirty="0" smtClean="0"/>
              <a:t>MNIST-F</a:t>
            </a:r>
          </a:p>
          <a:p>
            <a:r>
              <a:rPr lang="en-US" altLang="zh-CN" sz="2400" dirty="0" smtClean="0"/>
              <a:t>Baselines</a:t>
            </a:r>
          </a:p>
          <a:p>
            <a:pPr lvl="1"/>
            <a:r>
              <a:rPr lang="zh-CN" altLang="en-US" sz="2100" dirty="0" smtClean="0"/>
              <a:t>中心化梯度下降</a:t>
            </a:r>
            <a:endParaRPr lang="en-US" altLang="zh-CN" sz="2100" dirty="0" smtClean="0"/>
          </a:p>
          <a:p>
            <a:pPr lvl="1"/>
            <a:r>
              <a:rPr lang="zh-CN" altLang="en-US" sz="2100" dirty="0" smtClean="0"/>
              <a:t>经典联邦学习（非自适应）</a:t>
            </a:r>
            <a:endParaRPr lang="en-US" altLang="zh-CN" sz="2100" dirty="0" smtClean="0"/>
          </a:p>
          <a:p>
            <a:endParaRPr lang="zh-CN" altLang="en-US" sz="2400" dirty="0"/>
          </a:p>
        </p:txBody>
      </p:sp>
    </p:spTree>
    <p:extLst>
      <p:ext uri="{BB962C8B-B14F-4D97-AF65-F5344CB8AC3E}">
        <p14:creationId xmlns:p14="http://schemas.microsoft.com/office/powerpoint/2010/main" val="4184909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29</a:t>
            </a:fld>
            <a:endParaRPr lang="zh-CN" altLang="en-US"/>
          </a:p>
        </p:txBody>
      </p:sp>
      <p:pic>
        <p:nvPicPr>
          <p:cNvPr id="11" name="内容占位符 10"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67544" y="2189204"/>
            <a:ext cx="8153400" cy="2857085"/>
          </a:xfrm>
        </p:spPr>
      </p:pic>
    </p:spTree>
    <p:extLst>
      <p:ext uri="{BB962C8B-B14F-4D97-AF65-F5344CB8AC3E}">
        <p14:creationId xmlns:p14="http://schemas.microsoft.com/office/powerpoint/2010/main" val="407097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a:t>
            </a:r>
            <a:r>
              <a:rPr lang="zh-CN" altLang="en-US" dirty="0" smtClean="0"/>
              <a:t>误差</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3</a:t>
            </a:fld>
            <a:endParaRPr lang="zh-CN" altLang="en-US"/>
          </a:p>
        </p:txBody>
      </p:sp>
      <p:sp>
        <p:nvSpPr>
          <p:cNvPr id="4" name="内容占位符 3"/>
          <p:cNvSpPr>
            <a:spLocks noGrp="1"/>
          </p:cNvSpPr>
          <p:nvPr>
            <p:ph sz="quarter" idx="1"/>
          </p:nvPr>
        </p:nvSpPr>
        <p:spPr>
          <a:xfrm>
            <a:off x="612648" y="1268760"/>
            <a:ext cx="8153400" cy="3024336"/>
          </a:xfrm>
        </p:spPr>
        <p:txBody>
          <a:bodyPr>
            <a:normAutofit/>
          </a:bodyPr>
          <a:lstStyle/>
          <a:p>
            <a:r>
              <a:rPr lang="zh-CN" altLang="en-US" sz="2600" dirty="0"/>
              <a:t>学习方法的泛化</a:t>
            </a:r>
            <a:r>
              <a:rPr lang="zh-CN" altLang="en-US" sz="2600" dirty="0" smtClean="0"/>
              <a:t>能力是</a:t>
            </a:r>
            <a:r>
              <a:rPr lang="zh-CN" altLang="en-US" sz="2600" dirty="0"/>
              <a:t>由该方法学习到的模型对未知数据的预测能力，是学习方法本质上重要的性质</a:t>
            </a:r>
            <a:r>
              <a:rPr lang="zh-CN" altLang="en-US" sz="2600" dirty="0" smtClean="0"/>
              <a:t>。</a:t>
            </a:r>
            <a:endParaRPr lang="en-US" altLang="zh-CN" sz="2600" dirty="0" smtClean="0"/>
          </a:p>
          <a:p>
            <a:r>
              <a:rPr lang="zh-CN" altLang="en-US" sz="2600" dirty="0" smtClean="0"/>
              <a:t>机器学习</a:t>
            </a:r>
            <a:r>
              <a:rPr lang="zh-CN" altLang="en-US" sz="2600" dirty="0"/>
              <a:t>的算法的最终目标是最小化期望损失风险（也就是模型在任意未知测试样本上都表现良好）</a:t>
            </a:r>
            <a:endParaRPr lang="en-US" altLang="zh-CN" sz="2600" dirty="0"/>
          </a:p>
          <a:p>
            <a:r>
              <a:rPr lang="zh-CN" altLang="en-US" sz="2600" dirty="0" smtClean="0"/>
              <a:t>测试数据</a:t>
            </a:r>
            <a:r>
              <a:rPr lang="zh-CN" altLang="en-US" sz="2600" dirty="0"/>
              <a:t>的真实</a:t>
            </a:r>
            <a:r>
              <a:rPr lang="zh-CN" altLang="en-US" sz="2600" dirty="0" smtClean="0"/>
              <a:t>分布通常</a:t>
            </a:r>
            <a:r>
              <a:rPr lang="zh-CN" altLang="en-US" sz="2600" dirty="0"/>
              <a:t>是不知道的</a:t>
            </a:r>
          </a:p>
          <a:p>
            <a:endParaRPr lang="zh-CN" altLang="en-US" dirty="0"/>
          </a:p>
        </p:txBody>
      </p:sp>
    </p:spTree>
    <p:extLst>
      <p:ext uri="{BB962C8B-B14F-4D97-AF65-F5344CB8AC3E}">
        <p14:creationId xmlns:p14="http://schemas.microsoft.com/office/powerpoint/2010/main" val="34031249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30</a:t>
            </a:fld>
            <a:endParaRPr lang="zh-CN" altLang="en-US"/>
          </a:p>
        </p:txBody>
      </p:sp>
      <p:pic>
        <p:nvPicPr>
          <p:cNvPr id="5" name="内容占位符 4"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47664" y="1399363"/>
            <a:ext cx="5922052" cy="4968875"/>
          </a:xfrm>
        </p:spPr>
      </p:pic>
    </p:spTree>
    <p:extLst>
      <p:ext uri="{BB962C8B-B14F-4D97-AF65-F5344CB8AC3E}">
        <p14:creationId xmlns:p14="http://schemas.microsoft.com/office/powerpoint/2010/main" val="672412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9ED3E4F7-A091-42AC-825C-7093DCF883DD}" type="slidenum">
              <a:rPr lang="en-US" altLang="zh-CN" smtClean="0"/>
              <a:t>31</a:t>
            </a:fld>
            <a:endParaRPr lang="zh-CN" altLang="en-US"/>
          </a:p>
        </p:txBody>
      </p:sp>
      <p:sp>
        <p:nvSpPr>
          <p:cNvPr id="4" name="内容占位符 3"/>
          <p:cNvSpPr>
            <a:spLocks noGrp="1"/>
          </p:cNvSpPr>
          <p:nvPr>
            <p:ph sz="quarter" idx="1"/>
          </p:nvPr>
        </p:nvSpPr>
        <p:spPr/>
        <p:txBody>
          <a:bodyPr/>
          <a:lstStyle/>
          <a:p>
            <a:endParaRPr lang="zh-CN" altLang="en-US"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218413"/>
            <a:ext cx="6392167" cy="5639587"/>
          </a:xfrm>
          <a:prstGeom prst="rect">
            <a:avLst/>
          </a:prstGeom>
        </p:spPr>
      </p:pic>
    </p:spTree>
    <p:extLst>
      <p:ext uri="{BB962C8B-B14F-4D97-AF65-F5344CB8AC3E}">
        <p14:creationId xmlns:p14="http://schemas.microsoft.com/office/powerpoint/2010/main" val="2359914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9ED3E4F7-A091-42AC-825C-7093DCF883DD}" type="slidenum">
              <a:rPr lang="en-US" altLang="zh-CN" smtClean="0"/>
              <a:t>32</a:t>
            </a:fld>
            <a:endParaRPr lang="zh-CN" altLang="en-US"/>
          </a:p>
        </p:txBody>
      </p:sp>
      <p:pic>
        <p:nvPicPr>
          <p:cNvPr id="5" name="内容占位符 4"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47664" y="1382938"/>
            <a:ext cx="5940103" cy="4968875"/>
          </a:xfrm>
        </p:spPr>
      </p:pic>
    </p:spTree>
    <p:extLst>
      <p:ext uri="{BB962C8B-B14F-4D97-AF65-F5344CB8AC3E}">
        <p14:creationId xmlns:p14="http://schemas.microsoft.com/office/powerpoint/2010/main" val="362490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9ED3E4F7-A091-42AC-825C-7093DCF883DD}" type="slidenum">
              <a:rPr lang="en-US" altLang="zh-CN" smtClean="0"/>
              <a:t>33</a:t>
            </a:fld>
            <a:endParaRPr lang="zh-CN" altLang="en-US"/>
          </a:p>
        </p:txBody>
      </p:sp>
      <p:pic>
        <p:nvPicPr>
          <p:cNvPr id="5" name="内容占位符 4" descr="屏幕剪辑"/>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71600" y="1988840"/>
            <a:ext cx="7135221" cy="3534268"/>
          </a:xfrm>
        </p:spPr>
      </p:pic>
    </p:spTree>
    <p:extLst>
      <p:ext uri="{BB962C8B-B14F-4D97-AF65-F5344CB8AC3E}">
        <p14:creationId xmlns:p14="http://schemas.microsoft.com/office/powerpoint/2010/main" val="379267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3500" y="1916832"/>
            <a:ext cx="6477000" cy="1828800"/>
          </a:xfrm>
        </p:spPr>
        <p:txBody>
          <a:bodyPr anchor="b" anchorCtr="1">
            <a:noAutofit/>
          </a:bodyPr>
          <a:lstStyle/>
          <a:p>
            <a:pPr algn="ctr"/>
            <a:r>
              <a:rPr lang="en-US" altLang="zh-CN" sz="48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Thank you!</a:t>
            </a:r>
            <a:endParaRPr lang="zh-CN" altLang="en-US" sz="48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pic>
        <p:nvPicPr>
          <p:cNvPr id="5" name="Picture 5" descr="ecnu.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51520" y="228600"/>
            <a:ext cx="1481401" cy="148140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挑战</a:t>
            </a:r>
            <a:r>
              <a:rPr lang="en-US" altLang="zh-CN" dirty="0" smtClean="0"/>
              <a:t>——</a:t>
            </a:r>
            <a:r>
              <a:rPr lang="zh-CN" altLang="en-US" dirty="0" smtClean="0"/>
              <a:t>优化的局限性</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4</a:t>
            </a:fld>
            <a:endParaRPr lang="zh-CN" altLang="en-US"/>
          </a:p>
        </p:txBody>
      </p:sp>
      <p:sp>
        <p:nvSpPr>
          <p:cNvPr id="4" name="内容占位符 3"/>
          <p:cNvSpPr>
            <a:spLocks noGrp="1"/>
          </p:cNvSpPr>
          <p:nvPr>
            <p:ph sz="quarter" idx="1"/>
          </p:nvPr>
        </p:nvSpPr>
        <p:spPr/>
        <p:txBody>
          <a:bodyPr>
            <a:normAutofit/>
          </a:bodyPr>
          <a:lstStyle/>
          <a:p>
            <a:r>
              <a:rPr lang="zh-CN" altLang="en-US" sz="2400" dirty="0" smtClean="0"/>
              <a:t>近似误差</a:t>
            </a:r>
            <a:endParaRPr lang="en-US" altLang="zh-CN" sz="2400" dirty="0" smtClean="0"/>
          </a:p>
          <a:p>
            <a:pPr lvl="1"/>
            <a:r>
              <a:rPr lang="zh-CN" altLang="en-US" sz="2400" dirty="0" smtClean="0"/>
              <a:t>衡量的是函数集合中的最优期望风险与全局最优期望风险的差别。这项误差与空间的表达能力有关</a:t>
            </a:r>
            <a:endParaRPr lang="en-US" altLang="zh-CN" sz="2400" dirty="0" smtClean="0"/>
          </a:p>
          <a:p>
            <a:r>
              <a:rPr lang="zh-CN" altLang="en-US" sz="2400" dirty="0" smtClean="0"/>
              <a:t>优化误差</a:t>
            </a:r>
            <a:endParaRPr lang="en-US" altLang="zh-CN" sz="2400" dirty="0" smtClean="0"/>
          </a:p>
          <a:p>
            <a:pPr lvl="1"/>
            <a:r>
              <a:rPr lang="zh-CN" altLang="en-US" sz="2400" dirty="0" smtClean="0"/>
              <a:t>衡量的是优化算法迭代后输出的模型与精准精准最小化经验风险的模型的差别。这项误差是由于优化算法的局限性带来的</a:t>
            </a:r>
            <a:endParaRPr lang="en-US" altLang="zh-CN" sz="2400" dirty="0" smtClean="0"/>
          </a:p>
          <a:p>
            <a:r>
              <a:rPr lang="zh-CN" altLang="en-US" sz="2400" dirty="0" smtClean="0"/>
              <a:t>估计误差</a:t>
            </a:r>
            <a:endParaRPr lang="en-US" altLang="zh-CN" sz="2400" dirty="0" smtClean="0"/>
          </a:p>
          <a:p>
            <a:pPr lvl="1"/>
            <a:r>
              <a:rPr lang="zh-CN" altLang="en-US" sz="2400" dirty="0" smtClean="0"/>
              <a:t>衡量的是最小化经验风险的模型和最小化期望风险的模型所对应的期望风险的差别。这项误差主要由训练数据集的局限性带来的</a:t>
            </a:r>
            <a:endParaRPr lang="zh-CN" altLang="en-US" sz="2400" dirty="0"/>
          </a:p>
        </p:txBody>
      </p:sp>
    </p:spTree>
    <p:extLst>
      <p:ext uri="{BB962C8B-B14F-4D97-AF65-F5344CB8AC3E}">
        <p14:creationId xmlns:p14="http://schemas.microsoft.com/office/powerpoint/2010/main" val="2670695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挑战</a:t>
            </a:r>
            <a:r>
              <a:rPr lang="en-US" altLang="zh-CN" dirty="0" smtClean="0"/>
              <a:t>——</a:t>
            </a:r>
            <a:r>
              <a:rPr lang="zh-CN" altLang="en-US" dirty="0" smtClean="0"/>
              <a:t>非独立同分布</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5</a:t>
            </a:fld>
            <a:endParaRPr lang="zh-CN" altLang="en-US"/>
          </a:p>
        </p:txBody>
      </p:sp>
      <p:sp>
        <p:nvSpPr>
          <p:cNvPr id="4" name="内容占位符 3"/>
          <p:cNvSpPr>
            <a:spLocks noGrp="1"/>
          </p:cNvSpPr>
          <p:nvPr>
            <p:ph sz="quarter" idx="1"/>
          </p:nvPr>
        </p:nvSpPr>
        <p:spPr/>
        <p:txBody>
          <a:bodyPr/>
          <a:lstStyle/>
          <a:p>
            <a:r>
              <a:rPr lang="zh-CN" altLang="en-US" sz="2400" dirty="0" smtClean="0"/>
              <a:t>传统的做法是依照分布式机器学习，将数据从中心节点分发出去</a:t>
            </a:r>
            <a:endParaRPr lang="en-US" altLang="zh-CN" sz="2400" dirty="0" smtClean="0"/>
          </a:p>
          <a:p>
            <a:pPr lvl="1"/>
            <a:r>
              <a:rPr lang="zh-CN" altLang="en-US" sz="2400" dirty="0" smtClean="0"/>
              <a:t>随机采样划分</a:t>
            </a:r>
            <a:endParaRPr lang="en-US" altLang="zh-CN" sz="2400" dirty="0" smtClean="0"/>
          </a:p>
          <a:p>
            <a:pPr lvl="1"/>
            <a:r>
              <a:rPr lang="zh-CN" altLang="en-US" sz="2400" dirty="0" smtClean="0"/>
              <a:t>全局置乱切分</a:t>
            </a:r>
            <a:endParaRPr lang="en-US" altLang="zh-CN" sz="2400" dirty="0" smtClean="0"/>
          </a:p>
          <a:p>
            <a:pPr lvl="1"/>
            <a:r>
              <a:rPr lang="zh-CN" altLang="en-US" sz="2400" dirty="0" smtClean="0"/>
              <a:t>局部置乱切分</a:t>
            </a:r>
            <a:endParaRPr lang="en-US" altLang="zh-CN" sz="2400" dirty="0" smtClean="0"/>
          </a:p>
          <a:p>
            <a:r>
              <a:rPr lang="zh-CN" altLang="en-US" sz="2400" dirty="0" smtClean="0"/>
              <a:t>真实的场景常常不</a:t>
            </a:r>
            <a:r>
              <a:rPr lang="zh-CN" altLang="en-US" sz="2400" dirty="0" smtClean="0"/>
              <a:t>允许数据的自由分发</a:t>
            </a:r>
            <a:r>
              <a:rPr lang="zh-CN" altLang="en-US" sz="2400" dirty="0" smtClean="0"/>
              <a:t>，并且很</a:t>
            </a:r>
            <a:r>
              <a:rPr lang="zh-CN" altLang="en-US" sz="2400" dirty="0" smtClean="0"/>
              <a:t>有可能是不同分布</a:t>
            </a:r>
            <a:endParaRPr lang="zh-CN" altLang="en-US" sz="2400" dirty="0"/>
          </a:p>
        </p:txBody>
      </p:sp>
      <p:sp>
        <p:nvSpPr>
          <p:cNvPr id="5" name="文本框 4"/>
          <p:cNvSpPr txBox="1"/>
          <p:nvPr/>
        </p:nvSpPr>
        <p:spPr>
          <a:xfrm>
            <a:off x="4499992" y="2420888"/>
            <a:ext cx="3384376" cy="369332"/>
          </a:xfrm>
          <a:prstGeom prst="rect">
            <a:avLst/>
          </a:prstGeom>
          <a:noFill/>
        </p:spPr>
        <p:txBody>
          <a:bodyPr wrap="square" rtlCol="0">
            <a:spAutoFit/>
          </a:bodyPr>
          <a:lstStyle/>
          <a:p>
            <a:r>
              <a:rPr lang="zh-CN" altLang="en-US" dirty="0" smtClean="0"/>
              <a:t>目的</a:t>
            </a:r>
            <a:r>
              <a:rPr lang="en-US" altLang="zh-CN" dirty="0" smtClean="0"/>
              <a:t>——</a:t>
            </a:r>
            <a:r>
              <a:rPr lang="zh-CN" altLang="en-US" dirty="0" smtClean="0"/>
              <a:t>尽可能地保持数据分布</a:t>
            </a:r>
            <a:endParaRPr lang="zh-CN" altLang="en-US" dirty="0"/>
          </a:p>
        </p:txBody>
      </p:sp>
    </p:spTree>
    <p:extLst>
      <p:ext uri="{BB962C8B-B14F-4D97-AF65-F5344CB8AC3E}">
        <p14:creationId xmlns:p14="http://schemas.microsoft.com/office/powerpoint/2010/main" val="2810784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联邦学习</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6</a:t>
            </a:fld>
            <a:endParaRPr lang="zh-CN" altLang="en-US"/>
          </a:p>
        </p:txBody>
      </p:sp>
      <p:sp>
        <p:nvSpPr>
          <p:cNvPr id="4" name="内容占位符 3"/>
          <p:cNvSpPr>
            <a:spLocks noGrp="1"/>
          </p:cNvSpPr>
          <p:nvPr>
            <p:ph sz="quarter" idx="1"/>
          </p:nvPr>
        </p:nvSpPr>
        <p:spPr/>
        <p:txBody>
          <a:bodyPr>
            <a:normAutofit/>
          </a:bodyPr>
          <a:lstStyle/>
          <a:p>
            <a:r>
              <a:rPr lang="zh-CN" altLang="en-US" sz="2400" dirty="0" smtClean="0"/>
              <a:t>数据</a:t>
            </a:r>
            <a:r>
              <a:rPr lang="zh-CN" altLang="en-US" sz="2400" dirty="0"/>
              <a:t>是机器学习的</a:t>
            </a:r>
            <a:r>
              <a:rPr lang="zh-CN" altLang="en-US" sz="2400" dirty="0" smtClean="0"/>
              <a:t>基础，但很分散</a:t>
            </a:r>
            <a:endParaRPr lang="en-US" altLang="zh-CN" sz="2400" dirty="0" smtClean="0"/>
          </a:p>
          <a:p>
            <a:r>
              <a:rPr lang="zh-CN" altLang="en-US" sz="2400" dirty="0" smtClean="0"/>
              <a:t>同时</a:t>
            </a:r>
            <a:r>
              <a:rPr lang="zh-CN" altLang="en-US" sz="2400" dirty="0"/>
              <a:t>各国都在加强对数据安全和隐私的</a:t>
            </a:r>
            <a:r>
              <a:rPr lang="zh-CN" altLang="en-US" sz="2400" dirty="0" smtClean="0"/>
              <a:t>保护</a:t>
            </a:r>
            <a:endParaRPr lang="en-US" altLang="zh-CN" sz="2400" dirty="0" smtClean="0"/>
          </a:p>
          <a:p>
            <a:r>
              <a:rPr lang="zh-CN" altLang="en-US" sz="2400" dirty="0"/>
              <a:t>针对数据孤岛和数据隐私的两难问题</a:t>
            </a:r>
            <a:r>
              <a:rPr lang="en-US" altLang="zh-CN" sz="2400" dirty="0"/>
              <a:t>,</a:t>
            </a:r>
            <a:r>
              <a:rPr lang="zh-CN" altLang="en-US" sz="2400" dirty="0"/>
              <a:t>多家机构和学者提出解决办法</a:t>
            </a:r>
            <a:r>
              <a:rPr lang="zh-CN" altLang="en-US" sz="2400" dirty="0" smtClean="0"/>
              <a:t>。谷</a:t>
            </a:r>
            <a:r>
              <a:rPr lang="zh-CN" altLang="en-US" sz="2400" dirty="0"/>
              <a:t>歌公司提出了基于个人终端设备的</a:t>
            </a:r>
            <a:r>
              <a:rPr lang="zh-CN" altLang="en-US" sz="2400" dirty="0" smtClean="0"/>
              <a:t>“联邦学习”</a:t>
            </a:r>
            <a:r>
              <a:rPr lang="en-US" altLang="zh-CN" sz="2400" dirty="0" smtClean="0"/>
              <a:t> </a:t>
            </a:r>
            <a:r>
              <a:rPr lang="zh-CN" altLang="en-US" sz="2400" dirty="0" smtClean="0"/>
              <a:t>算法框架。</a:t>
            </a:r>
            <a:endParaRPr lang="zh-CN" altLang="en-US" sz="2400" dirty="0"/>
          </a:p>
        </p:txBody>
      </p:sp>
    </p:spTree>
    <p:extLst>
      <p:ext uri="{BB962C8B-B14F-4D97-AF65-F5344CB8AC3E}">
        <p14:creationId xmlns:p14="http://schemas.microsoft.com/office/powerpoint/2010/main" val="404107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联邦分布</a:t>
            </a:r>
            <a:r>
              <a:rPr lang="en-US" altLang="zh-CN" dirty="0" smtClean="0"/>
              <a:t>——</a:t>
            </a:r>
            <a:r>
              <a:rPr lang="zh-CN" altLang="en-US" dirty="0" smtClean="0"/>
              <a:t>非均值分布</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7</a:t>
            </a:fld>
            <a:endParaRPr lang="zh-CN" altLang="en-US"/>
          </a:p>
        </p:txBody>
      </p:sp>
      <p:sp>
        <p:nvSpPr>
          <p:cNvPr id="4" name="内容占位符 3"/>
          <p:cNvSpPr>
            <a:spLocks noGrp="1"/>
          </p:cNvSpPr>
          <p:nvPr>
            <p:ph sz="quarter" idx="1"/>
          </p:nvPr>
        </p:nvSpPr>
        <p:spPr/>
        <p:txBody>
          <a:bodyPr/>
          <a:lstStyle/>
          <a:p>
            <a:r>
              <a:rPr lang="zh-CN" altLang="en-US" dirty="0" smtClean="0"/>
              <a:t>各方收集数据的能力不均</a:t>
            </a:r>
            <a:endParaRPr lang="en-US" altLang="zh-CN" dirty="0" smtClean="0"/>
          </a:p>
          <a:p>
            <a:r>
              <a:rPr lang="zh-CN" altLang="en-US" dirty="0" smtClean="0"/>
              <a:t>各方收集的数据特征不均</a:t>
            </a:r>
            <a:endParaRPr lang="en-US" altLang="zh-CN" dirty="0" smtClean="0"/>
          </a:p>
          <a:p>
            <a:r>
              <a:rPr lang="zh-CN" altLang="en-US" dirty="0"/>
              <a:t>在许多常见的情况下，均匀分布并不是自然的客观分布，而试图使特定分布</a:t>
            </a:r>
            <a:r>
              <a:rPr lang="en-US" altLang="zh-CN" dirty="0"/>
              <a:t>U</a:t>
            </a:r>
            <a:r>
              <a:rPr lang="zh-CN" altLang="en-US" dirty="0"/>
              <a:t>的预期损失最小化是有风险的。</a:t>
            </a:r>
          </a:p>
        </p:txBody>
      </p:sp>
    </p:spTree>
    <p:extLst>
      <p:ext uri="{BB962C8B-B14F-4D97-AF65-F5344CB8AC3E}">
        <p14:creationId xmlns:p14="http://schemas.microsoft.com/office/powerpoint/2010/main" val="1621573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116632"/>
            <a:ext cx="8153400" cy="680120"/>
          </a:xfrm>
        </p:spPr>
        <p:txBody>
          <a:bodyPr/>
          <a:lstStyle/>
          <a:p>
            <a:r>
              <a:rPr lang="zh-CN" altLang="en-US" dirty="0" smtClean="0"/>
              <a:t>无知联邦学习</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8</a:t>
            </a:fld>
            <a:endParaRPr lang="zh-CN" altLang="en-US"/>
          </a:p>
        </p:txBody>
      </p:sp>
      <p:sp>
        <p:nvSpPr>
          <p:cNvPr id="4" name="内容占位符 3"/>
          <p:cNvSpPr>
            <a:spLocks noGrp="1"/>
          </p:cNvSpPr>
          <p:nvPr>
            <p:ph sz="quarter" idx="1"/>
          </p:nvPr>
        </p:nvSpPr>
        <p:spPr/>
        <p:txBody>
          <a:bodyPr/>
          <a:lstStyle/>
          <a:p>
            <a:r>
              <a:rPr lang="zh-CN" altLang="en-US" dirty="0" smtClean="0"/>
              <a:t>传统的联邦</a:t>
            </a:r>
            <a:r>
              <a:rPr lang="zh-CN" altLang="en-US" dirty="0" smtClean="0"/>
              <a:t>学习使用</a:t>
            </a:r>
            <a:r>
              <a:rPr lang="zh-CN" altLang="en-US" dirty="0" smtClean="0"/>
              <a:t>均值分布，即</a:t>
            </a:r>
            <a:endParaRPr lang="en-US" altLang="zh-CN" dirty="0" smtClean="0"/>
          </a:p>
          <a:p>
            <a:pPr lvl="1"/>
            <a:r>
              <a:rPr lang="zh-CN" altLang="en-US" dirty="0" smtClean="0"/>
              <a:t>需要假设目标分布为</a:t>
            </a:r>
            <a:endParaRPr lang="en-US" altLang="zh-CN" dirty="0" smtClean="0"/>
          </a:p>
          <a:p>
            <a:r>
              <a:rPr lang="zh-CN" altLang="en-US" dirty="0"/>
              <a:t>不</a:t>
            </a:r>
            <a:r>
              <a:rPr lang="zh-CN" altLang="en-US" dirty="0" smtClean="0"/>
              <a:t>采用上述假设，考虑不可知的场景</a:t>
            </a:r>
            <a:endParaRPr lang="en-US" altLang="zh-CN" dirty="0" smtClean="0"/>
          </a:p>
          <a:p>
            <a:pPr lvl="1"/>
            <a:r>
              <a:rPr lang="zh-CN" altLang="en-US" dirty="0" smtClean="0"/>
              <a:t>把分布建模成未知的混合分布</a:t>
            </a:r>
            <a:endParaRPr lang="en-US" altLang="zh-CN" dirty="0" smtClean="0"/>
          </a:p>
          <a:p>
            <a:endParaRPr lang="en-US" altLang="zh-CN" dirty="0" smtClean="0"/>
          </a:p>
          <a:p>
            <a:pPr lvl="1"/>
            <a:endParaRPr lang="zh-CN" altLang="en-US"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862014"/>
            <a:ext cx="5725324" cy="2343477"/>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1916" y="1407342"/>
            <a:ext cx="1952898" cy="352474"/>
          </a:xfrm>
          <a:prstGeom prst="rect">
            <a:avLst/>
          </a:prstGeom>
        </p:spPr>
      </p:pic>
      <p:pic>
        <p:nvPicPr>
          <p:cNvPr id="9" name="图片 8" descr="屏幕剪辑"/>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4355976" y="1916832"/>
            <a:ext cx="1743318" cy="390580"/>
          </a:xfrm>
          <a:prstGeom prst="rect">
            <a:avLst/>
          </a:prstGeom>
        </p:spPr>
      </p:pic>
      <p:pic>
        <p:nvPicPr>
          <p:cNvPr id="10" name="图片 9"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2120" y="2918002"/>
            <a:ext cx="1838582" cy="333422"/>
          </a:xfrm>
          <a:prstGeom prst="rect">
            <a:avLst/>
          </a:prstGeom>
        </p:spPr>
      </p:pic>
      <p:pic>
        <p:nvPicPr>
          <p:cNvPr id="11" name="图片 10"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8365" y="2941818"/>
            <a:ext cx="809738" cy="285790"/>
          </a:xfrm>
          <a:prstGeom prst="rect">
            <a:avLst/>
          </a:prstGeom>
        </p:spPr>
      </p:pic>
    </p:spTree>
    <p:extLst>
      <p:ext uri="{BB962C8B-B14F-4D97-AF65-F5344CB8AC3E}">
        <p14:creationId xmlns:p14="http://schemas.microsoft.com/office/powerpoint/2010/main" val="2237843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无知联邦学习</a:t>
            </a:r>
          </a:p>
        </p:txBody>
      </p:sp>
      <p:sp>
        <p:nvSpPr>
          <p:cNvPr id="3" name="灯片编号占位符 2"/>
          <p:cNvSpPr>
            <a:spLocks noGrp="1"/>
          </p:cNvSpPr>
          <p:nvPr>
            <p:ph type="sldNum" sz="quarter" idx="12"/>
          </p:nvPr>
        </p:nvSpPr>
        <p:spPr>
          <a:xfrm>
            <a:off x="8028384" y="6729861"/>
            <a:ext cx="720080" cy="244476"/>
          </a:xfrm>
        </p:spPr>
        <p:txBody>
          <a:bodyPr/>
          <a:lstStyle/>
          <a:p>
            <a:fld id="{9ED3E4F7-A091-42AC-825C-7093DCF883DD}" type="slidenum">
              <a:rPr lang="en-US" altLang="zh-CN" smtClean="0"/>
              <a:t>9</a:t>
            </a:fld>
            <a:endParaRPr lang="zh-CN" altLang="en-US"/>
          </a:p>
        </p:txBody>
      </p:sp>
      <p:sp>
        <p:nvSpPr>
          <p:cNvPr id="4" name="内容占位符 3"/>
          <p:cNvSpPr>
            <a:spLocks noGrp="1"/>
          </p:cNvSpPr>
          <p:nvPr>
            <p:ph sz="quarter" idx="1"/>
          </p:nvPr>
        </p:nvSpPr>
        <p:spPr/>
        <p:txBody>
          <a:bodyPr/>
          <a:lstStyle/>
          <a:p>
            <a:r>
              <a:rPr lang="zh-CN" altLang="en-US" sz="2400" dirty="0"/>
              <a:t>无</a:t>
            </a:r>
            <a:r>
              <a:rPr lang="zh-CN" altLang="en-US" sz="2400" dirty="0" smtClean="0"/>
              <a:t>知联邦学习损失函数，</a:t>
            </a:r>
            <a:r>
              <a:rPr lang="zh-CN" altLang="en-US" sz="2400" dirty="0" smtClean="0"/>
              <a:t>通过优化最差情况来提高目标精度</a:t>
            </a:r>
            <a:endParaRPr lang="en-US" altLang="zh-CN" sz="2400" dirty="0" smtClean="0"/>
          </a:p>
          <a:p>
            <a:pPr lvl="1"/>
            <a:endParaRPr lang="en-US" altLang="zh-CN" sz="2400" dirty="0" smtClean="0"/>
          </a:p>
          <a:p>
            <a:r>
              <a:rPr lang="zh-CN" altLang="en-US" sz="2400" dirty="0" smtClean="0"/>
              <a:t>实际上，学习器只能通过有限个样本</a:t>
            </a:r>
            <a:r>
              <a:rPr lang="en-US" altLang="zh-CN" sz="2400" dirty="0"/>
              <a:t> </a:t>
            </a:r>
            <a:r>
              <a:rPr lang="en-US" altLang="zh-CN" sz="2400" dirty="0" smtClean="0"/>
              <a:t>   </a:t>
            </a:r>
            <a:r>
              <a:rPr lang="zh-CN" altLang="en-US" sz="2400" dirty="0" smtClean="0"/>
              <a:t>来估计第</a:t>
            </a:r>
            <a:r>
              <a:rPr lang="en-US" altLang="zh-CN" sz="2400" dirty="0"/>
              <a:t> </a:t>
            </a:r>
            <a:r>
              <a:rPr lang="en-US" altLang="zh-CN" sz="2400" dirty="0" smtClean="0"/>
              <a:t>  </a:t>
            </a:r>
            <a:r>
              <a:rPr lang="zh-CN" altLang="en-US" sz="2400" dirty="0" smtClean="0"/>
              <a:t>个客户端的分布 </a:t>
            </a:r>
            <a:r>
              <a:rPr lang="en-US" altLang="zh-CN" sz="2400" dirty="0" smtClean="0"/>
              <a:t>    </a:t>
            </a:r>
            <a:r>
              <a:rPr lang="zh-CN" altLang="en-US" sz="2400" dirty="0" smtClean="0"/>
              <a:t>，即</a:t>
            </a:r>
            <a:endParaRPr lang="en-US" altLang="zh-CN" sz="2400" dirty="0" smtClean="0"/>
          </a:p>
          <a:p>
            <a:pPr lvl="1"/>
            <a:endParaRPr lang="zh-CN" altLang="en-US"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060848"/>
            <a:ext cx="2648320" cy="552527"/>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5028" y="2140359"/>
            <a:ext cx="2829320" cy="352474"/>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5737" y="2967074"/>
            <a:ext cx="1838582" cy="362001"/>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8144" y="2611238"/>
            <a:ext cx="333386" cy="333386"/>
          </a:xfrm>
          <a:prstGeom prst="rect">
            <a:avLst/>
          </a:prstGeom>
        </p:spPr>
      </p:pic>
      <p:pic>
        <p:nvPicPr>
          <p:cNvPr id="9" name="图片 8"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2320" y="2644562"/>
            <a:ext cx="238158" cy="266737"/>
          </a:xfrm>
          <a:prstGeom prst="rect">
            <a:avLst/>
          </a:prstGeom>
        </p:spPr>
      </p:pic>
      <p:pic>
        <p:nvPicPr>
          <p:cNvPr id="10" name="图片 9"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4273" y="2960573"/>
            <a:ext cx="371527" cy="304843"/>
          </a:xfrm>
          <a:prstGeom prst="rect">
            <a:avLst/>
          </a:prstGeom>
        </p:spPr>
      </p:pic>
    </p:spTree>
    <p:extLst>
      <p:ext uri="{BB962C8B-B14F-4D97-AF65-F5344CB8AC3E}">
        <p14:creationId xmlns:p14="http://schemas.microsoft.com/office/powerpoint/2010/main" val="6697654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1083</TotalTime>
  <Words>4068</Words>
  <Application>Microsoft Office PowerPoint</Application>
  <PresentationFormat>全屏显示(4:3)</PresentationFormat>
  <Paragraphs>241</Paragraphs>
  <Slides>34</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Iskoola Pota</vt:lpstr>
      <vt:lpstr>Lingoes Unicode</vt:lpstr>
      <vt:lpstr>宋体</vt:lpstr>
      <vt:lpstr>Arial</vt:lpstr>
      <vt:lpstr>Calibri</vt:lpstr>
      <vt:lpstr>Ebrima</vt:lpstr>
      <vt:lpstr>helvetica</vt:lpstr>
      <vt:lpstr>Microsoft Himalaya</vt:lpstr>
      <vt:lpstr>Tw Cen MT</vt:lpstr>
      <vt:lpstr>Wingdings</vt:lpstr>
      <vt:lpstr>Wingdings 2</vt:lpstr>
      <vt:lpstr>中性</vt:lpstr>
      <vt:lpstr>Agnostic Federated Learning </vt:lpstr>
      <vt:lpstr>PowerPoint 演示文稿</vt:lpstr>
      <vt:lpstr>泛化误差</vt:lpstr>
      <vt:lpstr>挑战——优化的局限性</vt:lpstr>
      <vt:lpstr>挑战——非独立同分布</vt:lpstr>
      <vt:lpstr>联邦学习</vt:lpstr>
      <vt:lpstr>联邦分布——非均值分布</vt:lpstr>
      <vt:lpstr>无知联邦学习</vt:lpstr>
      <vt:lpstr>无知联邦学习</vt:lpstr>
      <vt:lpstr>与联邦学习的对比</vt:lpstr>
      <vt:lpstr>例子</vt:lpstr>
      <vt:lpstr>例子</vt:lpstr>
      <vt:lpstr>AFL算法</vt:lpstr>
      <vt:lpstr>随机梯度下降</vt:lpstr>
      <vt:lpstr>实验设置</vt:lpstr>
      <vt:lpstr>实验</vt:lpstr>
      <vt:lpstr>实验</vt:lpstr>
      <vt:lpstr>结论</vt:lpstr>
      <vt:lpstr>Adaptive Federated Learning in Resource  Constrained Edge Computing Systems  </vt:lpstr>
      <vt:lpstr>背景</vt:lpstr>
      <vt:lpstr>传统方法</vt:lpstr>
      <vt:lpstr>资源受限场景</vt:lpstr>
      <vt:lpstr>   与   的选取</vt:lpstr>
      <vt:lpstr>PowerPoint 演示文稿</vt:lpstr>
      <vt:lpstr>算法</vt:lpstr>
      <vt:lpstr>算法</vt:lpstr>
      <vt:lpstr>实验设置</vt:lpstr>
      <vt:lpstr>实验设置</vt:lpstr>
      <vt:lpstr>实验</vt:lpstr>
      <vt:lpstr>实验</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In-Memory Data Management</dc:title>
  <dc:creator>Liu Wenyan</dc:creator>
  <cp:lastModifiedBy>CBD_16</cp:lastModifiedBy>
  <cp:revision>2191</cp:revision>
  <dcterms:created xsi:type="dcterms:W3CDTF">2012-07-04T08:28:00Z</dcterms:created>
  <dcterms:modified xsi:type="dcterms:W3CDTF">2019-11-22T04:48:44Z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2052-11.1.0.8661</vt:lpwstr>
  </property>
</Properties>
</file>