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111111111111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111111111111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111111111111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111111111111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111111111111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111111111111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111111111111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111111111111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111111111111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BD4B-4129-4B7F-98A6-7BC7419602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98C4-0394-4E2A-AFAB-E88E125CC0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04068"/>
            <a:ext cx="9144000" cy="1655762"/>
          </a:xfrm>
        </p:spPr>
        <p:txBody>
          <a:bodyPr/>
          <a:lstStyle/>
          <a:p>
            <a:r>
              <a:rPr lang="zh-CN" altLang="en-US" dirty="0"/>
              <a:t>江宇辉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82710" y="614680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Computer Networks 202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328295" y="1458595"/>
            <a:ext cx="11698605" cy="2033270"/>
          </a:xfrm>
        </p:spPr>
        <p:txBody>
          <a:bodyPr>
            <a:normAutofit fontScale="90000"/>
          </a:bodyPr>
          <a:p>
            <a:br>
              <a:rPr lang="en-US" altLang="zh-CN" sz="4000" dirty="0" smtClean="0"/>
            </a:br>
            <a:br>
              <a:rPr lang="en-US" altLang="zh-CN" sz="4000" dirty="0" smtClean="0"/>
            </a:br>
            <a:r>
              <a:rPr sz="4000" b="1" dirty="0" smtClean="0"/>
              <a:t>Communication-efficient asynchronous federated learning in</a:t>
            </a:r>
            <a:r>
              <a:rPr lang="en-US" sz="4000" b="1" dirty="0" smtClean="0"/>
              <a:t> </a:t>
            </a:r>
            <a:r>
              <a:rPr sz="4000" b="1" dirty="0" smtClean="0"/>
              <a:t>resource-constrained edge computing</a:t>
            </a:r>
            <a:br>
              <a:rPr sz="4000" b="1" dirty="0" smtClean="0"/>
            </a:br>
            <a:br>
              <a:rPr sz="4000" b="1" dirty="0" smtClean="0"/>
            </a:br>
            <a:r>
              <a:rPr lang="zh-CN" sz="4000" b="1" dirty="0" smtClean="0"/>
              <a:t>在</a:t>
            </a:r>
            <a:r>
              <a:rPr sz="4000" b="1" dirty="0" smtClean="0"/>
              <a:t>资源受限边缘计算中的通信高效的异步联邦学习</a:t>
            </a:r>
            <a:endParaRPr sz="4000" b="1" dirty="0" smtClean="0"/>
          </a:p>
        </p:txBody>
      </p:sp>
    </p:spTree>
  </p:cSld>
  <p:clrMapOvr>
    <a:masterClrMapping/>
  </p:clrMapOvr>
  <p:transition advTm="31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735" y="701040"/>
            <a:ext cx="4023360" cy="1775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487680"/>
            <a:ext cx="4762500" cy="5882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055" y="2476500"/>
            <a:ext cx="4236720" cy="3977640"/>
          </a:xfrm>
          <a:prstGeom prst="rect">
            <a:avLst/>
          </a:prstGeom>
        </p:spPr>
      </p:pic>
    </p:spTree>
  </p:cSld>
  <p:clrMapOvr>
    <a:masterClrMapping/>
  </p:clrMapOvr>
  <p:transition advTm="78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8200" y="583887"/>
            <a:ext cx="4648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背景知识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99820" y="1774190"/>
            <a:ext cx="4307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/>
              <a:t>边缘计算实现高效的联邦学习</a:t>
            </a:r>
            <a:endParaRPr lang="zh-CN" altLang="en-US" sz="2400" b="1" dirty="0" smtClean="0"/>
          </a:p>
        </p:txBody>
      </p:sp>
      <p:sp>
        <p:nvSpPr>
          <p:cNvPr id="21" name="矩形 20"/>
          <p:cNvSpPr/>
          <p:nvPr/>
        </p:nvSpPr>
        <p:spPr>
          <a:xfrm>
            <a:off x="1181853" y="3542421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/>
              <a:t>同步联邦学习</a:t>
            </a:r>
            <a:endParaRPr lang="zh-CN" altLang="en-US" sz="2400" b="1" dirty="0"/>
          </a:p>
        </p:txBody>
      </p:sp>
      <p:sp>
        <p:nvSpPr>
          <p:cNvPr id="22" name="左大括号 21"/>
          <p:cNvSpPr/>
          <p:nvPr/>
        </p:nvSpPr>
        <p:spPr>
          <a:xfrm>
            <a:off x="3588389" y="3094917"/>
            <a:ext cx="613608" cy="13557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0142" y="2818835"/>
            <a:ext cx="590804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/>
              <a:t>每个</a:t>
            </a:r>
            <a:r>
              <a:rPr lang="en-US" altLang="zh-CN" sz="2400" b="1" dirty="0"/>
              <a:t>epoch</a:t>
            </a:r>
            <a:r>
              <a:rPr lang="zh-CN" altLang="en-US" sz="2400" b="1" dirty="0"/>
              <a:t>取决于边缘节点的最大训练时间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4596657" y="4198784"/>
            <a:ext cx="453390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/>
              <a:t>所有节点发送模型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消耗大量带宽</a:t>
            </a:r>
            <a:endParaRPr lang="zh-CN" altLang="en-US" sz="2400" b="1" dirty="0"/>
          </a:p>
        </p:txBody>
      </p:sp>
      <p:sp>
        <p:nvSpPr>
          <p:cNvPr id="28" name="左大括号 27"/>
          <p:cNvSpPr/>
          <p:nvPr/>
        </p:nvSpPr>
        <p:spPr>
          <a:xfrm>
            <a:off x="5636899" y="1326442"/>
            <a:ext cx="613608" cy="13557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387357" y="1082110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/>
              <a:t>资源约束</a:t>
            </a:r>
            <a:endParaRPr lang="zh-CN" altLang="en-US" sz="2400" b="1" dirty="0"/>
          </a:p>
        </p:txBody>
      </p:sp>
      <p:sp>
        <p:nvSpPr>
          <p:cNvPr id="30" name="矩形 29"/>
          <p:cNvSpPr/>
          <p:nvPr/>
        </p:nvSpPr>
        <p:spPr>
          <a:xfrm>
            <a:off x="6387357" y="2358554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/>
              <a:t>边缘节点不确定</a:t>
            </a:r>
            <a:r>
              <a:rPr lang="zh-CN" altLang="en-US" sz="2400" b="1" dirty="0"/>
              <a:t>性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6387357" y="1774942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/>
              <a:t>数据不平衡</a:t>
            </a:r>
            <a:endParaRPr lang="zh-CN" altLang="en-US" sz="2400" b="1" dirty="0"/>
          </a:p>
        </p:txBody>
      </p:sp>
      <p:sp>
        <p:nvSpPr>
          <p:cNvPr id="32" name="矩形 31"/>
          <p:cNvSpPr/>
          <p:nvPr/>
        </p:nvSpPr>
        <p:spPr>
          <a:xfrm>
            <a:off x="1181853" y="5310896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/>
              <a:t>异步联邦学习</a:t>
            </a:r>
            <a:endParaRPr lang="zh-CN" altLang="en-US" sz="2400" b="1" dirty="0"/>
          </a:p>
        </p:txBody>
      </p:sp>
      <p:sp>
        <p:nvSpPr>
          <p:cNvPr id="33" name="左大括号 32"/>
          <p:cNvSpPr/>
          <p:nvPr/>
        </p:nvSpPr>
        <p:spPr>
          <a:xfrm>
            <a:off x="3588389" y="4863392"/>
            <a:ext cx="613608" cy="13557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596657" y="5967259"/>
            <a:ext cx="44500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2400" b="1" dirty="0"/>
              <a:t>忽略了有限的资源对训练的影响</a:t>
            </a:r>
            <a:endParaRPr sz="2400" b="1" dirty="0"/>
          </a:p>
        </p:txBody>
      </p:sp>
      <p:sp>
        <p:nvSpPr>
          <p:cNvPr id="35" name="矩形 34"/>
          <p:cNvSpPr/>
          <p:nvPr/>
        </p:nvSpPr>
        <p:spPr>
          <a:xfrm>
            <a:off x="4596657" y="4659159"/>
            <a:ext cx="62788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b="1" dirty="0"/>
              <a:t>参数服务器无需等待来自所有节点的本地更新</a:t>
            </a:r>
            <a:endParaRPr lang="zh-CN" sz="2400" b="1" dirty="0"/>
          </a:p>
        </p:txBody>
      </p:sp>
    </p:spTree>
  </p:cSld>
  <p:clrMapOvr>
    <a:masterClrMapping/>
  </p:clrMapOvr>
  <p:transition advTm="78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8200" y="566107"/>
            <a:ext cx="4648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创新点与贡献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145540" y="1408430"/>
            <a:ext cx="4340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/>
              <a:t>CE-AFL：参数服务器将根据所有边缘节点的一定分数𝛼聚合更新后的模型。</a:t>
            </a:r>
            <a:endParaRPr lang="zh-CN" altLang="en-US" sz="2400" b="1" dirty="0" smtClean="0"/>
          </a:p>
        </p:txBody>
      </p:sp>
      <p:sp>
        <p:nvSpPr>
          <p:cNvPr id="21" name="矩形 20"/>
          <p:cNvSpPr/>
          <p:nvPr/>
        </p:nvSpPr>
        <p:spPr>
          <a:xfrm>
            <a:off x="1145540" y="2835275"/>
            <a:ext cx="4340860" cy="156845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/>
              <a:t>在学习任务和多个学习任务下</a:t>
            </a:r>
            <a:r>
              <a:rPr lang="zh-CN" altLang="en-US" sz="2400" b="1" dirty="0">
                <a:sym typeface="+mn-ea"/>
              </a:rPr>
              <a:t>设计算法得到</a:t>
            </a:r>
            <a:r>
              <a:rPr lang="zh-CN" altLang="en-US" sz="2400" b="1" dirty="0"/>
              <a:t>𝛼的最优值，从而在带宽约束下实现更少的训练时间。证明了算法的收敛性。</a:t>
            </a:r>
            <a:endParaRPr lang="en-US" altLang="zh-CN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7230" y="1115695"/>
            <a:ext cx="5582285" cy="4625975"/>
          </a:xfrm>
          <a:prstGeom prst="rect">
            <a:avLst/>
          </a:prstGeom>
        </p:spPr>
      </p:pic>
    </p:spTree>
  </p:cSld>
  <p:clrMapOvr>
    <a:masterClrMapping/>
  </p:clrMapOvr>
  <p:transition advTm="78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16575" y="535305"/>
            <a:ext cx="6217920" cy="2598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825" y="3794760"/>
            <a:ext cx="6789420" cy="23469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6105" y="1287145"/>
            <a:ext cx="502983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dirty="0" smtClean="0">
                <a:ea typeface="+mn-lt"/>
                <a:cs typeface="+mn-lt"/>
                <a:sym typeface="+mn-ea"/>
              </a:rPr>
              <a:t>4</a:t>
            </a:r>
            <a:r>
              <a:rPr lang="zh-CN" altLang="en-US" sz="2400" b="1" dirty="0" smtClean="0">
                <a:ea typeface="+mn-lt"/>
                <a:cs typeface="+mn-lt"/>
                <a:sym typeface="+mn-ea"/>
              </a:rPr>
              <a:t>个参与训练的节点，𝛼为二分之一</a:t>
            </a:r>
            <a:endParaRPr lang="zh-CN" altLang="en-US" sz="2400" b="1" dirty="0" smtClean="0">
              <a:ea typeface="+mn-lt"/>
              <a:cs typeface="+mn-lt"/>
              <a:sym typeface="+mn-ea"/>
            </a:endParaRPr>
          </a:p>
          <a:p>
            <a:r>
              <a:rPr lang="zh-CN" altLang="en-US" sz="2400" b="1">
                <a:ea typeface="+mn-lt"/>
                <a:cs typeface="+mn-lt"/>
              </a:rPr>
              <a:t>在延迟更新下，对于过时模型进行延迟补偿</a:t>
            </a:r>
            <a:endParaRPr lang="zh-CN" altLang="en-US" sz="2400" b="1">
              <a:ea typeface="+mn-lt"/>
              <a:cs typeface="+mn-lt"/>
            </a:endParaRPr>
          </a:p>
          <a:p>
            <a:r>
              <a:rPr lang="en-US" altLang="zh-CN" sz="2400" b="1">
                <a:ea typeface="+mn-lt"/>
                <a:cs typeface="+mn-lt"/>
              </a:rPr>
              <a:t>x</a:t>
            </a:r>
            <a:r>
              <a:rPr lang="zh-CN" altLang="en-US" sz="2400" b="1">
                <a:ea typeface="+mn-lt"/>
                <a:cs typeface="+mn-lt"/>
              </a:rPr>
              <a:t>是全局模型更新次数与本地模型更新数量之差（衰减策略）</a:t>
            </a:r>
            <a:endParaRPr lang="zh-CN" altLang="en-US" sz="2400" b="1">
              <a:ea typeface="+mn-lt"/>
              <a:cs typeface="+mn-lt"/>
            </a:endParaRPr>
          </a:p>
          <a:p>
            <a:endParaRPr lang="zh-CN" altLang="en-US" sz="2400" b="1">
              <a:ea typeface="+mn-lt"/>
              <a:cs typeface="+mn-lt"/>
            </a:endParaRPr>
          </a:p>
          <a:p>
            <a:r>
              <a:rPr lang="zh-CN" altLang="en-US" sz="2400" b="1">
                <a:ea typeface="+mn-lt"/>
                <a:cs typeface="+mn-lt"/>
              </a:rPr>
              <a:t>问题：这个如果某个节点训练时间很长</a:t>
            </a:r>
            <a:r>
              <a:rPr lang="en-US" altLang="zh-CN" sz="2400" b="1">
                <a:ea typeface="+mn-lt"/>
                <a:cs typeface="+mn-lt"/>
              </a:rPr>
              <a:t> </a:t>
            </a:r>
            <a:r>
              <a:rPr lang="zh-CN" altLang="en-US" sz="2400" b="1">
                <a:ea typeface="+mn-lt"/>
                <a:cs typeface="+mn-lt"/>
              </a:rPr>
              <a:t>这个模型延迟更新补偿</a:t>
            </a:r>
            <a:r>
              <a:rPr lang="en-US" altLang="zh-CN" sz="2400" b="1">
                <a:ea typeface="+mn-lt"/>
                <a:cs typeface="+mn-lt"/>
              </a:rPr>
              <a:t>=0 </a:t>
            </a:r>
            <a:endParaRPr lang="en-US" altLang="zh-CN" sz="2400" b="1">
              <a:ea typeface="+mn-lt"/>
              <a:cs typeface="+mn-lt"/>
            </a:endParaRPr>
          </a:p>
          <a:p>
            <a:r>
              <a:rPr lang="zh-CN" altLang="en-US" sz="2400" b="1">
                <a:ea typeface="+mn-lt"/>
                <a:cs typeface="+mn-lt"/>
              </a:rPr>
              <a:t>聚合还是平均聚合</a:t>
            </a:r>
            <a:r>
              <a:rPr lang="en-US" altLang="zh-CN" sz="2400" b="1">
                <a:ea typeface="+mn-lt"/>
                <a:cs typeface="+mn-lt"/>
              </a:rPr>
              <a:t> </a:t>
            </a:r>
            <a:r>
              <a:rPr lang="zh-CN" altLang="en-US" sz="2400" b="1">
                <a:ea typeface="+mn-lt"/>
                <a:cs typeface="+mn-lt"/>
              </a:rPr>
              <a:t>长时间的模型对全局模型影响小</a:t>
            </a:r>
            <a:r>
              <a:rPr lang="en-US" altLang="zh-CN" sz="2400" b="1">
                <a:ea typeface="+mn-lt"/>
                <a:cs typeface="+mn-lt"/>
              </a:rPr>
              <a:t> </a:t>
            </a:r>
            <a:r>
              <a:rPr lang="zh-CN" altLang="en-US" sz="2400" b="1">
                <a:ea typeface="+mn-lt"/>
                <a:cs typeface="+mn-lt"/>
              </a:rPr>
              <a:t>但是上面那个公式又是在减少过时模型的更新占比</a:t>
            </a:r>
            <a:endParaRPr lang="en-US" altLang="zh-CN" sz="2400" b="1">
              <a:ea typeface="+mn-lt"/>
              <a:cs typeface="+mn-lt"/>
            </a:endParaRPr>
          </a:p>
          <a:p>
            <a:endParaRPr lang="zh-CN" altLang="en-US" sz="2400" b="1">
              <a:ea typeface="+mn-lt"/>
              <a:cs typeface="+mn-lt"/>
            </a:endParaRPr>
          </a:p>
          <a:p>
            <a:r>
              <a:rPr lang="zh-CN" altLang="en-US" sz="2400" b="1">
                <a:ea typeface="+mn-lt"/>
                <a:cs typeface="+mn-lt"/>
              </a:rPr>
              <a:t>可以不可以采用性能进行分类</a:t>
            </a:r>
            <a:r>
              <a:rPr lang="en-US" altLang="zh-CN" sz="2400" b="1">
                <a:ea typeface="+mn-lt"/>
                <a:cs typeface="+mn-lt"/>
              </a:rPr>
              <a:t> </a:t>
            </a:r>
            <a:r>
              <a:rPr lang="zh-CN" altLang="en-US" sz="2400" b="1">
                <a:ea typeface="+mn-lt"/>
                <a:cs typeface="+mn-lt"/>
              </a:rPr>
              <a:t>然后类别内同步</a:t>
            </a:r>
            <a:r>
              <a:rPr lang="en-US" altLang="zh-CN" sz="2400" b="1">
                <a:ea typeface="+mn-lt"/>
                <a:cs typeface="+mn-lt"/>
              </a:rPr>
              <a:t> </a:t>
            </a:r>
            <a:r>
              <a:rPr lang="zh-CN" altLang="en-US" sz="2400" b="1">
                <a:ea typeface="+mn-lt"/>
                <a:cs typeface="+mn-lt"/>
              </a:rPr>
              <a:t>类别外异步（好像有了）</a:t>
            </a:r>
            <a:endParaRPr lang="zh-CN" altLang="en-US" sz="2400" b="1">
              <a:ea typeface="+mn-lt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745" y="2061210"/>
            <a:ext cx="2521585" cy="326390"/>
          </a:xfrm>
          <a:prstGeom prst="rect">
            <a:avLst/>
          </a:prstGeom>
        </p:spPr>
      </p:pic>
    </p:spTree>
  </p:cSld>
  <p:clrMapOvr>
    <a:masterClrMapping/>
  </p:clrMapOvr>
  <p:transition advTm="78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62965" y="671195"/>
            <a:ext cx="4340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/>
              <a:t>假设光滑性、强凸性</a:t>
            </a:r>
            <a:endParaRPr lang="zh-CN" altLang="en-US" sz="24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1231265"/>
            <a:ext cx="3573780" cy="4800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1811020"/>
            <a:ext cx="3482340" cy="3962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05" y="2832735"/>
            <a:ext cx="3901440" cy="19126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62965" y="2207260"/>
            <a:ext cx="53352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每个节点在向参数服务器报告更新的模型之前执行𝐷本地更新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90" y="5274945"/>
            <a:ext cx="3627120" cy="8153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4405" y="4745355"/>
            <a:ext cx="3868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经过𝑇时代后，CE-AFL的收敛界为</a:t>
            </a:r>
            <a:endParaRPr lang="zh-CN" altLang="en-US" b="1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5" y="2341880"/>
            <a:ext cx="4899660" cy="11125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715125" y="1285240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设</a:t>
            </a:r>
            <a:r>
              <a:rPr lang="en-US" altLang="zh-CN" b="1"/>
              <a:t>gk</a:t>
            </a:r>
            <a:r>
              <a:rPr lang="zh-CN" altLang="en-US" b="1"/>
              <a:t>表示边缘节点上本地更新的资源</a:t>
            </a:r>
            <a:r>
              <a:rPr lang="en-US" altLang="zh-CN" b="1"/>
              <a:t>k</a:t>
            </a:r>
            <a:r>
              <a:rPr lang="zh-CN" altLang="en-US" b="1"/>
              <a:t>的消耗。</a:t>
            </a:r>
            <a:endParaRPr lang="zh-CN" altLang="en-US" b="1"/>
          </a:p>
          <a:p>
            <a:r>
              <a:rPr lang="en-US" altLang="zh-CN" b="1"/>
              <a:t>bk</a:t>
            </a:r>
            <a:r>
              <a:rPr lang="zh-CN" altLang="en-US" b="1"/>
              <a:t>表示模型在边缘节点与参数服务器之间交换一次的资源𝑘的消耗。</a:t>
            </a:r>
            <a:endParaRPr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6715125" y="4004310"/>
            <a:ext cx="43408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/>
              <a:t>问题是下面是只考虑带宽成本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所以</a:t>
            </a:r>
            <a:r>
              <a:rPr lang="en-US" altLang="zh-CN" sz="2400" b="1" dirty="0" smtClean="0"/>
              <a:t>gk=0 </a:t>
            </a:r>
            <a:endParaRPr lang="en-US" altLang="zh-CN" sz="2400" b="1" dirty="0" smtClean="0"/>
          </a:p>
        </p:txBody>
      </p:sp>
    </p:spTree>
  </p:cSld>
  <p:clrMapOvr>
    <a:masterClrMapping/>
  </p:clrMapOvr>
  <p:transition advTm="78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62965" y="671195"/>
            <a:ext cx="4340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/>
              <a:t>单任务下带宽优化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1388745"/>
            <a:ext cx="4953000" cy="1767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55" y="3863340"/>
            <a:ext cx="2866390" cy="360680"/>
          </a:xfrm>
          <a:prstGeom prst="rect">
            <a:avLst/>
          </a:prstGeom>
        </p:spPr>
      </p:pic>
      <p:sp>
        <p:nvSpPr>
          <p:cNvPr id="18" name="下箭头 17"/>
          <p:cNvSpPr/>
          <p:nvPr/>
        </p:nvSpPr>
        <p:spPr>
          <a:xfrm>
            <a:off x="2263449" y="3106899"/>
            <a:ext cx="318816" cy="64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60" y="5092700"/>
            <a:ext cx="1889760" cy="26670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2263449" y="4336259"/>
            <a:ext cx="318816" cy="64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560" y="5471795"/>
            <a:ext cx="1737360" cy="266700"/>
          </a:xfrm>
          <a:prstGeom prst="rect">
            <a:avLst/>
          </a:prstGeom>
        </p:spPr>
      </p:pic>
      <p:sp>
        <p:nvSpPr>
          <p:cNvPr id="20" name="左大括号 19"/>
          <p:cNvSpPr/>
          <p:nvPr/>
        </p:nvSpPr>
        <p:spPr>
          <a:xfrm>
            <a:off x="3761744" y="4752267"/>
            <a:ext cx="613608" cy="13557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79925" y="45472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ℎ(𝛼) &gt; 0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479925" y="52463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ℎ(𝛼) </a:t>
            </a:r>
            <a:r>
              <a:rPr lang="en-US" altLang="zh-CN"/>
              <a:t>= </a:t>
            </a:r>
            <a:r>
              <a:rPr lang="zh-CN" altLang="en-US"/>
              <a:t>0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79925" y="59397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ℎ(𝛼) </a:t>
            </a:r>
            <a:r>
              <a:rPr lang="en-US" altLang="zh-CN"/>
              <a:t>&lt;</a:t>
            </a:r>
            <a:r>
              <a:rPr lang="zh-CN" altLang="en-US"/>
              <a:t> 0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965" y="4476750"/>
            <a:ext cx="723900" cy="50927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450" y="5972810"/>
            <a:ext cx="583565" cy="317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5965" y="5133975"/>
            <a:ext cx="4770120" cy="58674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0749280" y="5072380"/>
            <a:ext cx="1256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泰勒展开</a:t>
            </a:r>
            <a:endParaRPr lang="zh-CN" altLang="en-US"/>
          </a:p>
        </p:txBody>
      </p:sp>
    </p:spTree>
  </p:cSld>
  <p:clrMapOvr>
    <a:masterClrMapping/>
  </p:clrMapOvr>
  <p:transition advTm="78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62965" y="671195"/>
            <a:ext cx="4340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/>
              <a:t>多任务下带宽优化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1376680"/>
            <a:ext cx="3108960" cy="1135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3155950"/>
            <a:ext cx="2103120" cy="122682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2035484" y="2511904"/>
            <a:ext cx="318816" cy="64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036119" y="4382614"/>
            <a:ext cx="318816" cy="64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89355" y="5026660"/>
            <a:ext cx="212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改进的求解极大极小问题的SQP方法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5" y="5597525"/>
            <a:ext cx="5907405" cy="12058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39230" y="1344930"/>
            <a:ext cx="48704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基于最优化的</a:t>
            </a:r>
            <a:r>
              <a:rPr lang="en-US" altLang="zh-CN"/>
              <a:t>KKT</a:t>
            </a:r>
            <a:r>
              <a:rPr lang="zh-CN" altLang="en-US"/>
              <a:t>条件，在本质上就是寻找一个合适的descent direction。这个算法就是在每一步迭代的时候，都将寻找descent direction转化为一个二次规划优化问题 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85" y="2650490"/>
            <a:ext cx="5006340" cy="3870960"/>
          </a:xfrm>
          <a:prstGeom prst="rect">
            <a:avLst/>
          </a:prstGeom>
        </p:spPr>
      </p:pic>
    </p:spTree>
  </p:cSld>
  <p:clrMapOvr>
    <a:masterClrMapping/>
  </p:clrMapOvr>
  <p:transition advTm="78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542925"/>
            <a:ext cx="3992880" cy="5935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75" y="459740"/>
            <a:ext cx="8107680" cy="1912620"/>
          </a:xfrm>
          <a:prstGeom prst="rect">
            <a:avLst/>
          </a:prstGeom>
        </p:spPr>
      </p:pic>
    </p:spTree>
  </p:cSld>
  <p:clrMapOvr>
    <a:masterClrMapping/>
  </p:clrMapOvr>
  <p:transition advTm="78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80" y="548640"/>
            <a:ext cx="5135880" cy="5760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610" y="548640"/>
            <a:ext cx="4937760" cy="1927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20" y="2748280"/>
            <a:ext cx="4335780" cy="1889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120" y="4638040"/>
            <a:ext cx="4221480" cy="1988820"/>
          </a:xfrm>
          <a:prstGeom prst="rect">
            <a:avLst/>
          </a:prstGeom>
        </p:spPr>
      </p:pic>
    </p:spTree>
  </p:cSld>
  <p:clrMapOvr>
    <a:masterClrMapping/>
  </p:clrMapOvr>
  <p:transition advTm="781"/>
</p:sld>
</file>

<file path=ppt/tags/tag1.xml><?xml version="1.0" encoding="utf-8"?>
<p:tagLst xmlns:p="http://schemas.openxmlformats.org/presentationml/2006/main">
  <p:tag name="KSO_WM_UNIT_PLACING_PICTURE_USER_VIEWPORT" val="{&quot;height&quot;:4092,&quot;width&quot;:979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WPS 演示</Application>
  <PresentationFormat>宽屏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BatangChe</vt:lpstr>
      <vt:lpstr>Segoe Print</vt:lpstr>
      <vt:lpstr>Office 主题​​</vt:lpstr>
      <vt:lpstr>关系抽取：  Pipelined or Joint Extraction</vt:lpstr>
      <vt:lpstr>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new</dc:creator>
  <cp:lastModifiedBy>沫忆ぅ</cp:lastModifiedBy>
  <cp:revision>110</cp:revision>
  <dcterms:created xsi:type="dcterms:W3CDTF">2021-09-19T04:58:00Z</dcterms:created>
  <dcterms:modified xsi:type="dcterms:W3CDTF">2021-10-14T06:37:18Z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23CA33640803497CA2788B4F1BDA50B5</vt:lpwstr>
  </property>
  <property fmtid="{D5CDD505-2E9C-101B-9397-08002B2CF9AE}" pid="3" name="KSOProductBuildVer">
    <vt:lpwstr>2052-11.1.0.10938</vt:lpwstr>
  </property>
</Properties>
</file>