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88" r:id="rId6"/>
    <p:sldId id="297" r:id="rId7"/>
    <p:sldId id="299" r:id="rId8"/>
    <p:sldId id="300" r:id="rId9"/>
    <p:sldId id="301" r:id="rId10"/>
    <p:sldId id="302" r:id="rId11"/>
    <p:sldId id="303" r:id="rId12"/>
    <p:sldId id="304" r:id="rId13"/>
    <p:sldId id="305"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111111111111</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6BD4B-4129-4B7F-98A6-7BC7419602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98C4-0394-4E2A-AFAB-E88E125CC0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4604068"/>
            <a:ext cx="9144000" cy="1655762"/>
          </a:xfrm>
        </p:spPr>
        <p:txBody>
          <a:bodyPr/>
          <a:lstStyle/>
          <a:p>
            <a:r>
              <a:rPr lang="zh-CN" altLang="en-US" dirty="0"/>
              <a:t>江宇辉</a:t>
            </a:r>
            <a:endParaRPr lang="zh-CN" altLang="en-US" dirty="0"/>
          </a:p>
        </p:txBody>
      </p:sp>
      <p:sp>
        <p:nvSpPr>
          <p:cNvPr id="9" name="标题 8"/>
          <p:cNvSpPr>
            <a:spLocks noGrp="1"/>
          </p:cNvSpPr>
          <p:nvPr>
            <p:ph type="ctrTitle"/>
          </p:nvPr>
        </p:nvSpPr>
        <p:spPr>
          <a:xfrm>
            <a:off x="328295" y="1458595"/>
            <a:ext cx="11698605" cy="2033270"/>
          </a:xfrm>
        </p:spPr>
        <p:txBody>
          <a:bodyPr>
            <a:normAutofit fontScale="90000"/>
          </a:bodyPr>
          <a:p>
            <a:br>
              <a:rPr lang="en-US" altLang="zh-CN" sz="4000" dirty="0" smtClean="0"/>
            </a:br>
            <a:br>
              <a:rPr lang="en-US" altLang="zh-CN" sz="4000" dirty="0" smtClean="0"/>
            </a:br>
            <a:r>
              <a:rPr sz="4000" b="1" dirty="0" smtClean="0"/>
              <a:t>FedSiam: Towards Adaptive Federated</a:t>
            </a:r>
            <a:br>
              <a:rPr sz="4000" b="1" dirty="0" smtClean="0"/>
            </a:br>
            <a:r>
              <a:rPr sz="4000" b="1" dirty="0" smtClean="0"/>
              <a:t>Semi-Supervised Learning</a:t>
            </a:r>
            <a:br>
              <a:rPr sz="4000" b="1" dirty="0" smtClean="0"/>
            </a:br>
            <a:br>
              <a:rPr sz="4000" b="1" dirty="0" smtClean="0"/>
            </a:br>
            <a:r>
              <a:rPr sz="4000" b="1" dirty="0" smtClean="0">
                <a:sym typeface="+mn-ea"/>
              </a:rPr>
              <a:t>FedSiam:</a:t>
            </a:r>
            <a:r>
              <a:rPr sz="4000" b="1" dirty="0" smtClean="0"/>
              <a:t>面向自适应的联邦半监督学习</a:t>
            </a:r>
            <a:endParaRPr sz="4000" b="1" dirty="0" smtClean="0"/>
          </a:p>
        </p:txBody>
      </p:sp>
    </p:spTree>
  </p:cSld>
  <p:clrMapOvr>
    <a:masterClrMapping/>
  </p:clrMapOvr>
  <p:transition advTm="3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实验结果</a:t>
            </a:r>
            <a:endParaRPr lang="zh-CN" altLang="en-US" sz="2400" b="1" dirty="0"/>
          </a:p>
        </p:txBody>
      </p:sp>
      <p:pic>
        <p:nvPicPr>
          <p:cNvPr id="6" name="图片 5"/>
          <p:cNvPicPr>
            <a:picLocks noChangeAspect="1"/>
          </p:cNvPicPr>
          <p:nvPr/>
        </p:nvPicPr>
        <p:blipFill>
          <a:blip r:embed="rId1"/>
          <a:stretch>
            <a:fillRect/>
          </a:stretch>
        </p:blipFill>
        <p:spPr>
          <a:xfrm>
            <a:off x="1534160" y="1312545"/>
            <a:ext cx="8595360" cy="2392680"/>
          </a:xfrm>
          <a:prstGeom prst="rect">
            <a:avLst/>
          </a:prstGeom>
        </p:spPr>
      </p:pic>
      <p:sp>
        <p:nvSpPr>
          <p:cNvPr id="10" name="文本框 9"/>
          <p:cNvSpPr txBox="1"/>
          <p:nvPr/>
        </p:nvSpPr>
        <p:spPr>
          <a:xfrm>
            <a:off x="1747520" y="1026795"/>
            <a:ext cx="5179060" cy="368300"/>
          </a:xfrm>
          <a:prstGeom prst="rect">
            <a:avLst/>
          </a:prstGeom>
          <a:noFill/>
        </p:spPr>
        <p:txBody>
          <a:bodyPr wrap="square" rtlCol="0" anchor="t">
            <a:spAutoFit/>
          </a:bodyPr>
          <a:p>
            <a:r>
              <a:rPr lang="zh-CN" altLang="en-US" b="1"/>
              <a:t>FedSiam的快速收敛速度也提高了其效率</a:t>
            </a:r>
            <a:endParaRPr lang="zh-CN" altLang="en-US" b="1"/>
          </a:p>
        </p:txBody>
      </p:sp>
      <p:pic>
        <p:nvPicPr>
          <p:cNvPr id="11" name="图片 10"/>
          <p:cNvPicPr>
            <a:picLocks noChangeAspect="1"/>
          </p:cNvPicPr>
          <p:nvPr/>
        </p:nvPicPr>
        <p:blipFill>
          <a:blip r:embed="rId2"/>
          <a:stretch>
            <a:fillRect/>
          </a:stretch>
        </p:blipFill>
        <p:spPr>
          <a:xfrm>
            <a:off x="1872615" y="3990975"/>
            <a:ext cx="5659120" cy="1828165"/>
          </a:xfrm>
          <a:prstGeom prst="rect">
            <a:avLst/>
          </a:prstGeom>
        </p:spPr>
      </p:pic>
      <p:sp>
        <p:nvSpPr>
          <p:cNvPr id="12" name="文本框 11"/>
          <p:cNvSpPr txBox="1"/>
          <p:nvPr/>
        </p:nvSpPr>
        <p:spPr>
          <a:xfrm>
            <a:off x="1872615" y="3705225"/>
            <a:ext cx="7126605" cy="368300"/>
          </a:xfrm>
          <a:prstGeom prst="rect">
            <a:avLst/>
          </a:prstGeom>
          <a:noFill/>
        </p:spPr>
        <p:txBody>
          <a:bodyPr wrap="square" rtlCol="0" anchor="t">
            <a:spAutoFit/>
          </a:bodyPr>
          <a:p>
            <a:r>
              <a:rPr lang="zh-CN" altLang="en-US" b="1"/>
              <a:t>标签在服务端（基于</a:t>
            </a:r>
            <a:r>
              <a:rPr lang="zh-CN" altLang="en-US" b="1"/>
              <a:t>孪生网络的模型比基于固定匹配的模型更好）</a:t>
            </a:r>
            <a:endParaRPr lang="zh-CN" altLang="en-US" b="1"/>
          </a:p>
        </p:txBody>
      </p:sp>
    </p:spTree>
  </p:cSld>
  <p:clrMapOvr>
    <a:masterClrMapping/>
  </p:clrMapOvr>
  <p:transition advTm="7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实验结果</a:t>
            </a:r>
            <a:endParaRPr lang="zh-CN" altLang="en-US" sz="2400" b="1" dirty="0"/>
          </a:p>
        </p:txBody>
      </p:sp>
      <p:sp>
        <p:nvSpPr>
          <p:cNvPr id="12" name="文本框 11"/>
          <p:cNvSpPr txBox="1"/>
          <p:nvPr/>
        </p:nvSpPr>
        <p:spPr>
          <a:xfrm>
            <a:off x="1872615" y="3705225"/>
            <a:ext cx="7126605" cy="368300"/>
          </a:xfrm>
          <a:prstGeom prst="rect">
            <a:avLst/>
          </a:prstGeom>
          <a:noFill/>
        </p:spPr>
        <p:txBody>
          <a:bodyPr wrap="square" rtlCol="0" anchor="t">
            <a:spAutoFit/>
          </a:bodyPr>
          <a:p>
            <a:r>
              <a:rPr lang="zh-CN" altLang="en-US" b="1"/>
              <a:t>超参实验</a:t>
            </a:r>
            <a:r>
              <a:rPr lang="en-US" altLang="zh-CN" b="1"/>
              <a:t> </a:t>
            </a:r>
            <a:r>
              <a:rPr lang="zh-CN" altLang="en-US" b="1"/>
              <a:t>和</a:t>
            </a:r>
            <a:r>
              <a:rPr lang="en-US" altLang="zh-CN" b="1"/>
              <a:t> </a:t>
            </a:r>
            <a:r>
              <a:rPr lang="zh-CN" altLang="en-US" b="1"/>
              <a:t>使用不同的曲线</a:t>
            </a:r>
            <a:r>
              <a:rPr lang="en-US" altLang="zh-CN" b="1"/>
              <a:t>                               </a:t>
            </a:r>
            <a:r>
              <a:rPr lang="zh-CN" altLang="en-US" b="1"/>
              <a:t>不同损失</a:t>
            </a:r>
            <a:r>
              <a:rPr lang="zh-CN" altLang="en-US" b="1"/>
              <a:t>函数</a:t>
            </a:r>
            <a:endParaRPr lang="zh-CN" altLang="en-US" b="1"/>
          </a:p>
        </p:txBody>
      </p:sp>
      <p:pic>
        <p:nvPicPr>
          <p:cNvPr id="2" name="图片 1"/>
          <p:cNvPicPr>
            <a:picLocks noChangeAspect="1"/>
          </p:cNvPicPr>
          <p:nvPr/>
        </p:nvPicPr>
        <p:blipFill>
          <a:blip r:embed="rId1"/>
          <a:stretch>
            <a:fillRect/>
          </a:stretch>
        </p:blipFill>
        <p:spPr>
          <a:xfrm>
            <a:off x="1747520" y="1491615"/>
            <a:ext cx="4961255" cy="1972945"/>
          </a:xfrm>
          <a:prstGeom prst="rect">
            <a:avLst/>
          </a:prstGeom>
        </p:spPr>
      </p:pic>
      <p:pic>
        <p:nvPicPr>
          <p:cNvPr id="3" name="图片 2"/>
          <p:cNvPicPr>
            <a:picLocks noChangeAspect="1"/>
          </p:cNvPicPr>
          <p:nvPr/>
        </p:nvPicPr>
        <p:blipFill>
          <a:blip r:embed="rId2"/>
          <a:stretch>
            <a:fillRect/>
          </a:stretch>
        </p:blipFill>
        <p:spPr>
          <a:xfrm>
            <a:off x="1872615" y="4314190"/>
            <a:ext cx="4457700" cy="1844040"/>
          </a:xfrm>
          <a:prstGeom prst="rect">
            <a:avLst/>
          </a:prstGeom>
        </p:spPr>
      </p:pic>
      <p:pic>
        <p:nvPicPr>
          <p:cNvPr id="4" name="图片 3"/>
          <p:cNvPicPr>
            <a:picLocks noChangeAspect="1"/>
          </p:cNvPicPr>
          <p:nvPr/>
        </p:nvPicPr>
        <p:blipFill>
          <a:blip r:embed="rId3"/>
          <a:stretch>
            <a:fillRect/>
          </a:stretch>
        </p:blipFill>
        <p:spPr>
          <a:xfrm>
            <a:off x="6708775" y="4607560"/>
            <a:ext cx="4541520" cy="1257300"/>
          </a:xfrm>
          <a:prstGeom prst="rect">
            <a:avLst/>
          </a:prstGeom>
        </p:spPr>
      </p:pic>
      <p:sp>
        <p:nvSpPr>
          <p:cNvPr id="5" name="文本框 4"/>
          <p:cNvSpPr txBox="1"/>
          <p:nvPr/>
        </p:nvSpPr>
        <p:spPr>
          <a:xfrm>
            <a:off x="1872615" y="1075055"/>
            <a:ext cx="7126605" cy="368300"/>
          </a:xfrm>
          <a:prstGeom prst="rect">
            <a:avLst/>
          </a:prstGeom>
          <a:noFill/>
        </p:spPr>
        <p:txBody>
          <a:bodyPr wrap="square" rtlCol="0" anchor="t">
            <a:spAutoFit/>
          </a:bodyPr>
          <a:p>
            <a:r>
              <a:rPr b="1"/>
              <a:t>随着通信成本的降低，即µ值的增加</a:t>
            </a:r>
            <a:r>
              <a:rPr lang="zh-CN" b="1"/>
              <a:t>的精度</a:t>
            </a:r>
            <a:r>
              <a:rPr lang="zh-CN" b="1"/>
              <a:t>变化</a:t>
            </a:r>
            <a:endParaRPr lang="zh-CN" b="1"/>
          </a:p>
        </p:txBody>
      </p:sp>
    </p:spTree>
  </p:cSld>
  <p:clrMapOvr>
    <a:masterClrMapping/>
  </p:clrMapOvr>
  <p:transition advTm="78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Q&amp;A</a:t>
            </a:r>
            <a:endParaRPr lang="en-US" altLang="zh-CN" dirty="0"/>
          </a:p>
        </p:txBody>
      </p:sp>
      <p:sp>
        <p:nvSpPr>
          <p:cNvPr id="3" name="副标题 2"/>
          <p:cNvSpPr>
            <a:spLocks noGrp="1"/>
          </p:cNvSpPr>
          <p:nvPr>
            <p:ph type="subTitle" idx="1"/>
          </p:nvPr>
        </p:nvSpPr>
        <p:spPr/>
        <p:txBody>
          <a:bodyPr/>
          <a:lstStyle/>
          <a:p>
            <a:r>
              <a:rPr lang="en-US" altLang="zh-CN"/>
              <a:t>Thanks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p>
            <a:r>
              <a:rPr lang="zh-CN" altLang="en-US" sz="2400" b="1" dirty="0"/>
              <a:t>背景知识</a:t>
            </a:r>
            <a:endParaRPr lang="zh-CN" altLang="en-US" sz="2400" b="1" dirty="0"/>
          </a:p>
        </p:txBody>
      </p:sp>
      <p:sp>
        <p:nvSpPr>
          <p:cNvPr id="9" name="文本框 8"/>
          <p:cNvSpPr txBox="1"/>
          <p:nvPr/>
        </p:nvSpPr>
        <p:spPr>
          <a:xfrm>
            <a:off x="1099820" y="1611630"/>
            <a:ext cx="9131300" cy="460375"/>
          </a:xfrm>
          <a:prstGeom prst="rect">
            <a:avLst/>
          </a:prstGeom>
          <a:noFill/>
        </p:spPr>
        <p:txBody>
          <a:bodyPr wrap="square" rtlCol="0">
            <a:spAutoFit/>
          </a:bodyPr>
          <a:p>
            <a:r>
              <a:rPr lang="zh-CN" altLang="en-US" sz="2400" b="1" dirty="0" smtClean="0"/>
              <a:t>大多数现有的</a:t>
            </a:r>
            <a:r>
              <a:rPr lang="en-US" altLang="zh-CN" sz="2400" b="1" dirty="0" smtClean="0"/>
              <a:t>FL</a:t>
            </a:r>
            <a:r>
              <a:rPr lang="zh-CN" altLang="en-US" sz="2400" b="1" dirty="0" smtClean="0"/>
              <a:t>方法侧重于监督学习，忽略了未标记</a:t>
            </a:r>
            <a:r>
              <a:rPr lang="zh-CN" altLang="en-US" sz="2400" b="1" dirty="0" smtClean="0"/>
              <a:t>数据的利用</a:t>
            </a:r>
            <a:endParaRPr lang="zh-CN" altLang="en-US" sz="2400" b="1" dirty="0" smtClean="0"/>
          </a:p>
        </p:txBody>
      </p:sp>
      <p:sp>
        <p:nvSpPr>
          <p:cNvPr id="21" name="矩形 20"/>
          <p:cNvSpPr/>
          <p:nvPr/>
        </p:nvSpPr>
        <p:spPr>
          <a:xfrm>
            <a:off x="1181853" y="3236986"/>
            <a:ext cx="6362700" cy="460375"/>
          </a:xfrm>
          <a:prstGeom prst="rect">
            <a:avLst/>
          </a:prstGeom>
        </p:spPr>
        <p:txBody>
          <a:bodyPr wrap="none">
            <a:spAutoFit/>
          </a:bodyPr>
          <a:p>
            <a:r>
              <a:rPr lang="zh-CN" altLang="en-US" sz="2400" b="1" dirty="0"/>
              <a:t>标签数据成本昂贵、耗时</a:t>
            </a:r>
            <a:r>
              <a:rPr lang="en-US" altLang="zh-CN" sz="2400" b="1" dirty="0"/>
              <a:t> </a:t>
            </a:r>
            <a:r>
              <a:rPr lang="zh-CN" altLang="en-US" sz="2400" b="1" dirty="0"/>
              <a:t>需要领域专家</a:t>
            </a:r>
            <a:r>
              <a:rPr lang="zh-CN" altLang="en-US" sz="2400" b="1" dirty="0"/>
              <a:t>的参与</a:t>
            </a:r>
            <a:endParaRPr lang="zh-CN" altLang="en-US" sz="2400" b="1" dirty="0"/>
          </a:p>
        </p:txBody>
      </p:sp>
      <p:sp>
        <p:nvSpPr>
          <p:cNvPr id="23" name="矩形 22"/>
          <p:cNvSpPr/>
          <p:nvPr/>
        </p:nvSpPr>
        <p:spPr>
          <a:xfrm>
            <a:off x="1181627" y="2430215"/>
            <a:ext cx="7802880" cy="460375"/>
          </a:xfrm>
          <a:prstGeom prst="rect">
            <a:avLst/>
          </a:prstGeom>
        </p:spPr>
        <p:txBody>
          <a:bodyPr wrap="none">
            <a:spAutoFit/>
          </a:bodyPr>
          <a:p>
            <a:r>
              <a:rPr lang="zh-CN" altLang="en-US" sz="2400" b="1" dirty="0"/>
              <a:t>现有研究无法在各种现实环境中保持性能保证或泛化</a:t>
            </a:r>
            <a:r>
              <a:rPr lang="zh-CN" altLang="en-US" sz="2400" b="1" dirty="0"/>
              <a:t>能力</a:t>
            </a:r>
            <a:endParaRPr lang="zh-CN" altLang="en-US" sz="2400" b="1" dirty="0"/>
          </a:p>
        </p:txBody>
      </p:sp>
      <p:sp>
        <p:nvSpPr>
          <p:cNvPr id="34" name="矩形 33"/>
          <p:cNvSpPr/>
          <p:nvPr/>
        </p:nvSpPr>
        <p:spPr>
          <a:xfrm>
            <a:off x="1181735" y="4850765"/>
            <a:ext cx="8522335" cy="829945"/>
          </a:xfrm>
          <a:prstGeom prst="rect">
            <a:avLst/>
          </a:prstGeom>
        </p:spPr>
        <p:txBody>
          <a:bodyPr wrap="square">
            <a:spAutoFit/>
          </a:bodyPr>
          <a:p>
            <a:pPr algn="l"/>
            <a:r>
              <a:rPr lang="en-US" sz="2400" b="1" dirty="0"/>
              <a:t>FedMatch引入了一种新的客户端间一致性损失和从标记和未标记数据中学习到的参数的分解 </a:t>
            </a:r>
            <a:r>
              <a:rPr lang="zh-CN" altLang="en-US" sz="2400" b="1" dirty="0"/>
              <a:t>忽略了一些</a:t>
            </a:r>
            <a:r>
              <a:rPr lang="zh-CN" altLang="en-US" sz="2400" b="1" dirty="0"/>
              <a:t>设置</a:t>
            </a:r>
            <a:endParaRPr lang="zh-CN" altLang="en-US" sz="2400" b="1" dirty="0"/>
          </a:p>
        </p:txBody>
      </p:sp>
      <p:sp>
        <p:nvSpPr>
          <p:cNvPr id="35" name="矩形 34"/>
          <p:cNvSpPr/>
          <p:nvPr/>
        </p:nvSpPr>
        <p:spPr>
          <a:xfrm>
            <a:off x="1181627" y="4044479"/>
            <a:ext cx="4497070" cy="460375"/>
          </a:xfrm>
          <a:prstGeom prst="rect">
            <a:avLst/>
          </a:prstGeom>
        </p:spPr>
        <p:txBody>
          <a:bodyPr wrap="none">
            <a:spAutoFit/>
          </a:bodyPr>
          <a:p>
            <a:r>
              <a:rPr lang="en-US" altLang="zh-CN" sz="2400" b="1" dirty="0"/>
              <a:t>FemSem</a:t>
            </a:r>
            <a:r>
              <a:rPr lang="zh-CN" altLang="en-US" sz="2400" b="1" dirty="0"/>
              <a:t>采用伪标签技术</a:t>
            </a:r>
            <a:r>
              <a:rPr lang="en-US" altLang="zh-CN" sz="2400" b="1" dirty="0"/>
              <a:t> </a:t>
            </a:r>
            <a:r>
              <a:rPr lang="zh-CN" altLang="en-US" sz="2400" b="1" dirty="0"/>
              <a:t>过拟合</a:t>
            </a:r>
            <a:endParaRPr lang="zh-CN" altLang="en-US" sz="2400" b="1" dirty="0"/>
          </a:p>
        </p:txBody>
      </p:sp>
    </p:spTree>
  </p:cSld>
  <p:clrMapOvr>
    <a:masterClrMapping/>
  </p:clrMapOvr>
  <p:transition advTm="78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两种场景</a:t>
            </a:r>
            <a:r>
              <a:rPr lang="en-US" altLang="zh-CN" sz="2400" b="1" dirty="0"/>
              <a:t> Non-IID</a:t>
            </a:r>
            <a:r>
              <a:rPr lang="zh-CN" altLang="en-US" sz="2400" b="1" dirty="0"/>
              <a:t>数据新</a:t>
            </a:r>
            <a:r>
              <a:rPr lang="zh-CN" altLang="en-US" sz="2400" b="1" dirty="0"/>
              <a:t>设定</a:t>
            </a:r>
            <a:endParaRPr lang="zh-CN" altLang="en-US" sz="2400" b="1" dirty="0"/>
          </a:p>
        </p:txBody>
      </p:sp>
      <p:sp>
        <p:nvSpPr>
          <p:cNvPr id="21" name="矩形 20"/>
          <p:cNvSpPr/>
          <p:nvPr/>
        </p:nvSpPr>
        <p:spPr>
          <a:xfrm>
            <a:off x="1145540" y="4010025"/>
            <a:ext cx="5909945" cy="368300"/>
          </a:xfrm>
          <a:prstGeom prst="rect">
            <a:avLst/>
          </a:prstGeom>
        </p:spPr>
        <p:txBody>
          <a:bodyPr wrap="square">
            <a:spAutoFit/>
          </a:bodyPr>
          <a:p>
            <a:pPr algn="l"/>
            <a:r>
              <a:rPr lang="zh-CN" altLang="en-US" b="1" dirty="0"/>
              <a:t>场景一：标签在客户端</a:t>
            </a:r>
            <a:r>
              <a:rPr lang="en-US" altLang="zh-CN" b="1" dirty="0"/>
              <a:t>             </a:t>
            </a:r>
            <a:r>
              <a:rPr lang="zh-CN" altLang="en-US" b="1" dirty="0"/>
              <a:t>场景二：标签在</a:t>
            </a:r>
            <a:r>
              <a:rPr lang="zh-CN" altLang="en-US" b="1" dirty="0"/>
              <a:t>服务端</a:t>
            </a:r>
            <a:endParaRPr lang="zh-CN" altLang="en-US" b="1" dirty="0"/>
          </a:p>
        </p:txBody>
      </p:sp>
      <p:pic>
        <p:nvPicPr>
          <p:cNvPr id="2" name="图片 1"/>
          <p:cNvPicPr>
            <a:picLocks noChangeAspect="1"/>
          </p:cNvPicPr>
          <p:nvPr>
            <p:custDataLst>
              <p:tags r:id="rId1"/>
            </p:custDataLst>
          </p:nvPr>
        </p:nvPicPr>
        <p:blipFill>
          <a:blip r:embed="rId2"/>
          <a:stretch>
            <a:fillRect/>
          </a:stretch>
        </p:blipFill>
        <p:spPr>
          <a:xfrm>
            <a:off x="1145540" y="1084580"/>
            <a:ext cx="5909310" cy="2764155"/>
          </a:xfrm>
          <a:prstGeom prst="rect">
            <a:avLst/>
          </a:prstGeom>
        </p:spPr>
      </p:pic>
      <p:sp>
        <p:nvSpPr>
          <p:cNvPr id="3" name="矩形 2"/>
          <p:cNvSpPr/>
          <p:nvPr/>
        </p:nvSpPr>
        <p:spPr>
          <a:xfrm>
            <a:off x="1145540" y="4897120"/>
            <a:ext cx="8364220" cy="368300"/>
          </a:xfrm>
          <a:prstGeom prst="rect">
            <a:avLst/>
          </a:prstGeom>
        </p:spPr>
        <p:txBody>
          <a:bodyPr wrap="square">
            <a:spAutoFit/>
          </a:bodyPr>
          <a:p>
            <a:pPr algn="l"/>
            <a:r>
              <a:rPr lang="zh-CN" altLang="en-US" b="1" dirty="0"/>
              <a:t>第一种设定：类别</a:t>
            </a:r>
            <a:r>
              <a:rPr lang="en-US" altLang="zh-CN" b="1" dirty="0"/>
              <a:t> labeled data </a:t>
            </a:r>
            <a:r>
              <a:rPr lang="zh-CN" altLang="en-US" b="1" dirty="0"/>
              <a:t>在第</a:t>
            </a:r>
            <a:r>
              <a:rPr lang="en-US" altLang="zh-CN" b="1" dirty="0"/>
              <a:t>k</a:t>
            </a:r>
            <a:r>
              <a:rPr lang="zh-CN" altLang="en-US" b="1" dirty="0"/>
              <a:t>个客户端是</a:t>
            </a:r>
            <a:r>
              <a:rPr lang="en-US" altLang="zh-CN" b="1" dirty="0"/>
              <a:t>              unlabeled data </a:t>
            </a:r>
            <a:r>
              <a:rPr lang="zh-CN" altLang="en-US" b="1" dirty="0"/>
              <a:t>是</a:t>
            </a:r>
            <a:r>
              <a:rPr lang="en-US" altLang="zh-CN" b="1" dirty="0"/>
              <a:t>C</a:t>
            </a:r>
            <a:endParaRPr lang="en-US" altLang="zh-CN" b="1" dirty="0"/>
          </a:p>
        </p:txBody>
      </p:sp>
      <p:pic>
        <p:nvPicPr>
          <p:cNvPr id="4" name="图片 3"/>
          <p:cNvPicPr>
            <a:picLocks noChangeAspect="1"/>
          </p:cNvPicPr>
          <p:nvPr/>
        </p:nvPicPr>
        <p:blipFill>
          <a:blip r:embed="rId3"/>
          <a:stretch>
            <a:fillRect/>
          </a:stretch>
        </p:blipFill>
        <p:spPr>
          <a:xfrm>
            <a:off x="6278245" y="4959350"/>
            <a:ext cx="777240" cy="243840"/>
          </a:xfrm>
          <a:prstGeom prst="rect">
            <a:avLst/>
          </a:prstGeom>
        </p:spPr>
      </p:pic>
      <p:sp>
        <p:nvSpPr>
          <p:cNvPr id="5" name="矩形 4"/>
          <p:cNvSpPr/>
          <p:nvPr/>
        </p:nvSpPr>
        <p:spPr>
          <a:xfrm>
            <a:off x="1145540" y="5404485"/>
            <a:ext cx="8998585" cy="368300"/>
          </a:xfrm>
          <a:prstGeom prst="rect">
            <a:avLst/>
          </a:prstGeom>
        </p:spPr>
        <p:txBody>
          <a:bodyPr wrap="square">
            <a:spAutoFit/>
          </a:bodyPr>
          <a:p>
            <a:pPr algn="l"/>
            <a:r>
              <a:rPr lang="zh-CN" altLang="en-US" b="1" dirty="0"/>
              <a:t>第二种设定：类别</a:t>
            </a:r>
            <a:r>
              <a:rPr lang="en-US" altLang="zh-CN" b="1" dirty="0"/>
              <a:t> labeled </a:t>
            </a:r>
            <a:r>
              <a:rPr lang="zh-CN" altLang="en-US" b="1" dirty="0"/>
              <a:t>和</a:t>
            </a:r>
            <a:r>
              <a:rPr lang="en-US" altLang="zh-CN" b="1" dirty="0"/>
              <a:t> </a:t>
            </a:r>
            <a:r>
              <a:rPr lang="en-US" altLang="zh-CN" b="1" dirty="0">
                <a:sym typeface="+mn-ea"/>
              </a:rPr>
              <a:t>unlabeled </a:t>
            </a:r>
            <a:r>
              <a:rPr lang="en-US" altLang="zh-CN" b="1" dirty="0"/>
              <a:t>data </a:t>
            </a:r>
            <a:r>
              <a:rPr lang="zh-CN" altLang="en-US" b="1" dirty="0"/>
              <a:t>在第</a:t>
            </a:r>
            <a:r>
              <a:rPr lang="en-US" altLang="zh-CN" b="1" dirty="0"/>
              <a:t>k</a:t>
            </a:r>
            <a:r>
              <a:rPr lang="zh-CN" altLang="en-US" b="1" dirty="0"/>
              <a:t>个客户端类别都是</a:t>
            </a:r>
            <a:r>
              <a:rPr lang="en-US" altLang="zh-CN" b="1" dirty="0"/>
              <a:t>C </a:t>
            </a:r>
            <a:r>
              <a:rPr lang="zh-CN" altLang="en-US" b="1" dirty="0"/>
              <a:t>数据比例</a:t>
            </a:r>
            <a:r>
              <a:rPr lang="zh-CN" altLang="en-US" b="1" dirty="0"/>
              <a:t>不同</a:t>
            </a:r>
            <a:endParaRPr lang="zh-CN" altLang="en-US" b="1" dirty="0"/>
          </a:p>
        </p:txBody>
      </p:sp>
    </p:spTree>
  </p:cSld>
  <p:clrMapOvr>
    <a:masterClrMapping/>
  </p:clrMapOvr>
  <p:transition advTm="78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en-US" altLang="zh-CN" sz="2400" b="1" dirty="0"/>
              <a:t>FedSiam</a:t>
            </a:r>
            <a:r>
              <a:rPr lang="zh-CN" altLang="en-US" sz="2400" b="1" dirty="0"/>
              <a:t>框架</a:t>
            </a:r>
            <a:endParaRPr lang="zh-CN" altLang="en-US" sz="2400" b="1" dirty="0"/>
          </a:p>
        </p:txBody>
      </p:sp>
      <p:sp>
        <p:nvSpPr>
          <p:cNvPr id="21" name="矩形 20"/>
          <p:cNvSpPr/>
          <p:nvPr/>
        </p:nvSpPr>
        <p:spPr>
          <a:xfrm>
            <a:off x="1145540" y="1348105"/>
            <a:ext cx="7609840" cy="1198880"/>
          </a:xfrm>
          <a:prstGeom prst="rect">
            <a:avLst/>
          </a:prstGeom>
        </p:spPr>
        <p:txBody>
          <a:bodyPr wrap="square">
            <a:spAutoFit/>
          </a:bodyPr>
          <a:p>
            <a:pPr algn="l"/>
            <a:r>
              <a:rPr lang="zh-CN" altLang="en-US" b="1" dirty="0"/>
              <a:t>对新的</a:t>
            </a:r>
            <a:r>
              <a:rPr lang="en-US" altLang="zh-CN" b="1" dirty="0"/>
              <a:t>FedSSL</a:t>
            </a:r>
            <a:r>
              <a:rPr lang="zh-CN" altLang="en-US" b="1" dirty="0"/>
              <a:t>设置了新的情况</a:t>
            </a:r>
            <a:r>
              <a:rPr lang="en-US" altLang="zh-CN" b="1" dirty="0"/>
              <a:t> </a:t>
            </a:r>
            <a:endParaRPr lang="en-US" altLang="zh-CN" b="1" dirty="0"/>
          </a:p>
          <a:p>
            <a:pPr algn="l"/>
            <a:r>
              <a:rPr lang="zh-CN" altLang="en-US" b="1" dirty="0"/>
              <a:t>引入孪生网络</a:t>
            </a:r>
            <a:r>
              <a:rPr lang="en-US" altLang="zh-CN" b="1" dirty="0"/>
              <a:t>(</a:t>
            </a:r>
            <a:r>
              <a:rPr lang="zh-CN" altLang="en-US" b="1" dirty="0"/>
              <a:t>siamese network</a:t>
            </a:r>
            <a:r>
              <a:rPr lang="en-US" altLang="zh-CN" b="1" dirty="0"/>
              <a:t>) </a:t>
            </a:r>
            <a:r>
              <a:rPr lang="zh-CN" altLang="en-US" b="1" dirty="0"/>
              <a:t>包含两个网络</a:t>
            </a:r>
            <a:r>
              <a:rPr lang="en-US" altLang="zh-CN" b="1" dirty="0"/>
              <a:t> </a:t>
            </a:r>
            <a:r>
              <a:rPr lang="zh-CN" altLang="en-US" b="1" dirty="0"/>
              <a:t>在线网络和</a:t>
            </a:r>
            <a:r>
              <a:rPr lang="zh-CN" altLang="en-US" b="1" dirty="0"/>
              <a:t>目标网络</a:t>
            </a:r>
            <a:endParaRPr lang="zh-CN" altLang="en-US" b="1" dirty="0"/>
          </a:p>
          <a:p>
            <a:pPr algn="l"/>
            <a:r>
              <a:rPr lang="zh-CN" altLang="en-US" b="1" dirty="0"/>
              <a:t>使用一致性损失来利用未标记的数据</a:t>
            </a:r>
            <a:r>
              <a:rPr lang="en-US" altLang="zh-CN" b="1" dirty="0"/>
              <a:t> </a:t>
            </a:r>
            <a:r>
              <a:rPr lang="zh-CN" altLang="en-US" b="1" dirty="0"/>
              <a:t>解决</a:t>
            </a:r>
            <a:r>
              <a:rPr lang="zh-CN" altLang="en-US" b="1" dirty="0"/>
              <a:t>异质性</a:t>
            </a:r>
            <a:endParaRPr lang="zh-CN" altLang="en-US" b="1" dirty="0"/>
          </a:p>
          <a:p>
            <a:pPr algn="l"/>
            <a:r>
              <a:rPr lang="zh-CN" altLang="en-US" b="1" dirty="0"/>
              <a:t>引入一个量来度量本地模型层的散度</a:t>
            </a:r>
            <a:r>
              <a:rPr lang="en-US" altLang="zh-CN" b="1" dirty="0"/>
              <a:t> </a:t>
            </a:r>
            <a:r>
              <a:rPr lang="zh-CN" altLang="en-US" b="1" dirty="0"/>
              <a:t>自适应层选择</a:t>
            </a:r>
            <a:r>
              <a:rPr lang="zh-CN" altLang="en-US" b="1" dirty="0"/>
              <a:t>方法</a:t>
            </a:r>
            <a:endParaRPr lang="zh-CN" altLang="en-US" b="1" dirty="0"/>
          </a:p>
        </p:txBody>
      </p:sp>
      <p:pic>
        <p:nvPicPr>
          <p:cNvPr id="6" name="图片 5"/>
          <p:cNvPicPr>
            <a:picLocks noChangeAspect="1"/>
          </p:cNvPicPr>
          <p:nvPr/>
        </p:nvPicPr>
        <p:blipFill>
          <a:blip r:embed="rId1"/>
          <a:stretch>
            <a:fillRect/>
          </a:stretch>
        </p:blipFill>
        <p:spPr>
          <a:xfrm>
            <a:off x="1145540" y="2868295"/>
            <a:ext cx="9563100" cy="2743200"/>
          </a:xfrm>
          <a:prstGeom prst="rect">
            <a:avLst/>
          </a:prstGeom>
        </p:spPr>
      </p:pic>
    </p:spTree>
  </p:cSld>
  <p:clrMapOvr>
    <a:masterClrMapping/>
  </p:clrMapOvr>
  <p:transition advTm="78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公式</a:t>
            </a:r>
            <a:r>
              <a:rPr lang="zh-CN" altLang="en-US" sz="2400" b="1" dirty="0"/>
              <a:t>方法</a:t>
            </a:r>
            <a:endParaRPr lang="zh-CN" altLang="en-US" sz="2400" b="1" dirty="0"/>
          </a:p>
        </p:txBody>
      </p:sp>
      <p:sp>
        <p:nvSpPr>
          <p:cNvPr id="21" name="矩形 20"/>
          <p:cNvSpPr/>
          <p:nvPr/>
        </p:nvSpPr>
        <p:spPr>
          <a:xfrm>
            <a:off x="1145540" y="1348105"/>
            <a:ext cx="7609840" cy="922020"/>
          </a:xfrm>
          <a:prstGeom prst="rect">
            <a:avLst/>
          </a:prstGeom>
        </p:spPr>
        <p:txBody>
          <a:bodyPr wrap="square">
            <a:spAutoFit/>
          </a:bodyPr>
          <a:p>
            <a:pPr algn="l"/>
            <a:r>
              <a:rPr lang="en-US" altLang="zh-CN" b="1" dirty="0"/>
              <a:t>G</a:t>
            </a:r>
            <a:r>
              <a:rPr lang="zh-CN" altLang="en-US" b="1" dirty="0"/>
              <a:t>全局模型</a:t>
            </a:r>
            <a:r>
              <a:rPr lang="en-US" altLang="zh-CN" b="1" dirty="0"/>
              <a:t>                      </a:t>
            </a:r>
            <a:endParaRPr lang="en-US" altLang="zh-CN" b="1" dirty="0"/>
          </a:p>
          <a:p>
            <a:pPr algn="l"/>
            <a:r>
              <a:rPr lang="en-US" altLang="zh-CN" b="1" dirty="0"/>
              <a:t>                 表示K个客户端的一组本地模型</a:t>
            </a:r>
            <a:endParaRPr lang="en-US" altLang="zh-CN" b="1" dirty="0"/>
          </a:p>
          <a:p>
            <a:pPr algn="l"/>
            <a:r>
              <a:rPr lang="en-US" altLang="zh-CN" b="1" dirty="0"/>
              <a:t>                                        </a:t>
            </a:r>
            <a:r>
              <a:rPr lang="zh-CN" altLang="en-US" b="1" dirty="0"/>
              <a:t>本地有标签数据</a:t>
            </a:r>
            <a:r>
              <a:rPr lang="en-US" altLang="zh-CN" b="1" dirty="0"/>
              <a:t>  </a:t>
            </a:r>
            <a:endParaRPr lang="en-US" altLang="zh-CN" b="1" dirty="0"/>
          </a:p>
        </p:txBody>
      </p:sp>
      <p:pic>
        <p:nvPicPr>
          <p:cNvPr id="2" name="图片 1"/>
          <p:cNvPicPr>
            <a:picLocks noChangeAspect="1"/>
          </p:cNvPicPr>
          <p:nvPr/>
        </p:nvPicPr>
        <p:blipFill>
          <a:blip r:embed="rId1"/>
          <a:stretch>
            <a:fillRect/>
          </a:stretch>
        </p:blipFill>
        <p:spPr>
          <a:xfrm>
            <a:off x="1186815" y="1694815"/>
            <a:ext cx="1127760" cy="228600"/>
          </a:xfrm>
          <a:prstGeom prst="rect">
            <a:avLst/>
          </a:prstGeom>
        </p:spPr>
      </p:pic>
      <p:pic>
        <p:nvPicPr>
          <p:cNvPr id="3" name="图片 2"/>
          <p:cNvPicPr>
            <a:picLocks noChangeAspect="1"/>
          </p:cNvPicPr>
          <p:nvPr/>
        </p:nvPicPr>
        <p:blipFill>
          <a:blip r:embed="rId2"/>
          <a:stretch>
            <a:fillRect/>
          </a:stretch>
        </p:blipFill>
        <p:spPr>
          <a:xfrm>
            <a:off x="1186815" y="1923415"/>
            <a:ext cx="2476500" cy="274320"/>
          </a:xfrm>
          <a:prstGeom prst="rect">
            <a:avLst/>
          </a:prstGeom>
        </p:spPr>
      </p:pic>
      <p:sp>
        <p:nvSpPr>
          <p:cNvPr id="4" name="文本框 3"/>
          <p:cNvSpPr txBox="1"/>
          <p:nvPr/>
        </p:nvSpPr>
        <p:spPr>
          <a:xfrm>
            <a:off x="1145540" y="2591435"/>
            <a:ext cx="3860165" cy="368300"/>
          </a:xfrm>
          <a:prstGeom prst="rect">
            <a:avLst/>
          </a:prstGeom>
          <a:noFill/>
        </p:spPr>
        <p:txBody>
          <a:bodyPr wrap="none" rtlCol="0" anchor="t">
            <a:spAutoFit/>
          </a:bodyPr>
          <a:p>
            <a:r>
              <a:rPr lang="zh-CN" altLang="en-US" b="1" dirty="0">
                <a:sym typeface="+mn-ea"/>
              </a:rPr>
              <a:t>客户端有标签（有标签占</a:t>
            </a:r>
            <a:r>
              <a:rPr lang="en-US" altLang="zh-CN" b="1" dirty="0">
                <a:sym typeface="+mn-ea"/>
              </a:rPr>
              <a:t>10%</a:t>
            </a:r>
            <a:r>
              <a:rPr lang="zh-CN" altLang="en-US" b="1" dirty="0">
                <a:sym typeface="+mn-ea"/>
              </a:rPr>
              <a:t>）</a:t>
            </a:r>
            <a:r>
              <a:rPr lang="en-US" altLang="zh-CN" b="1" dirty="0">
                <a:sym typeface="+mn-ea"/>
              </a:rPr>
              <a:t>         </a:t>
            </a:r>
            <a:endParaRPr lang="zh-CN" altLang="en-US"/>
          </a:p>
        </p:txBody>
      </p:sp>
      <p:pic>
        <p:nvPicPr>
          <p:cNvPr id="5" name="图片 4"/>
          <p:cNvPicPr>
            <a:picLocks noChangeAspect="1"/>
          </p:cNvPicPr>
          <p:nvPr/>
        </p:nvPicPr>
        <p:blipFill>
          <a:blip r:embed="rId3"/>
          <a:stretch>
            <a:fillRect/>
          </a:stretch>
        </p:blipFill>
        <p:spPr>
          <a:xfrm>
            <a:off x="1186815" y="3281045"/>
            <a:ext cx="2080260" cy="259080"/>
          </a:xfrm>
          <a:prstGeom prst="rect">
            <a:avLst/>
          </a:prstGeom>
        </p:spPr>
      </p:pic>
      <p:sp>
        <p:nvSpPr>
          <p:cNvPr id="8" name="文本框 7"/>
          <p:cNvSpPr txBox="1"/>
          <p:nvPr/>
        </p:nvSpPr>
        <p:spPr>
          <a:xfrm>
            <a:off x="3267075" y="3228340"/>
            <a:ext cx="2639060" cy="368300"/>
          </a:xfrm>
          <a:prstGeom prst="rect">
            <a:avLst/>
          </a:prstGeom>
          <a:noFill/>
        </p:spPr>
        <p:txBody>
          <a:bodyPr wrap="none" rtlCol="0" anchor="t">
            <a:spAutoFit/>
          </a:bodyPr>
          <a:p>
            <a:pPr algn="l"/>
            <a:r>
              <a:rPr lang="zh-CN" altLang="en-US" b="1" dirty="0">
                <a:sym typeface="+mn-ea"/>
              </a:rPr>
              <a:t>没有标签数据</a:t>
            </a:r>
            <a:r>
              <a:rPr lang="en-US" altLang="zh-CN" b="1" dirty="0">
                <a:sym typeface="+mn-ea"/>
              </a:rPr>
              <a:t> n</a:t>
            </a:r>
            <a:r>
              <a:rPr lang="zh-CN" altLang="en-US" b="1" dirty="0">
                <a:sym typeface="+mn-ea"/>
              </a:rPr>
              <a:t>远小于</a:t>
            </a:r>
            <a:r>
              <a:rPr lang="en-US" altLang="zh-CN" b="1" dirty="0">
                <a:sym typeface="+mn-ea"/>
              </a:rPr>
              <a:t>m</a:t>
            </a:r>
            <a:endParaRPr lang="en-US" altLang="zh-CN" b="1" dirty="0">
              <a:sym typeface="+mn-ea"/>
            </a:endParaRPr>
          </a:p>
        </p:txBody>
      </p:sp>
      <p:pic>
        <p:nvPicPr>
          <p:cNvPr id="9" name="图片 8"/>
          <p:cNvPicPr>
            <a:picLocks noChangeAspect="1"/>
          </p:cNvPicPr>
          <p:nvPr/>
        </p:nvPicPr>
        <p:blipFill>
          <a:blip r:embed="rId4"/>
          <a:stretch>
            <a:fillRect/>
          </a:stretch>
        </p:blipFill>
        <p:spPr>
          <a:xfrm>
            <a:off x="1186815" y="3861435"/>
            <a:ext cx="1729740" cy="373380"/>
          </a:xfrm>
          <a:prstGeom prst="rect">
            <a:avLst/>
          </a:prstGeom>
        </p:spPr>
      </p:pic>
      <p:sp>
        <p:nvSpPr>
          <p:cNvPr id="10" name="文本框 9"/>
          <p:cNvSpPr txBox="1"/>
          <p:nvPr/>
        </p:nvSpPr>
        <p:spPr>
          <a:xfrm>
            <a:off x="2916555" y="3861435"/>
            <a:ext cx="2531745" cy="368300"/>
          </a:xfrm>
          <a:prstGeom prst="rect">
            <a:avLst/>
          </a:prstGeom>
          <a:noFill/>
        </p:spPr>
        <p:txBody>
          <a:bodyPr wrap="none" rtlCol="0" anchor="t">
            <a:spAutoFit/>
          </a:bodyPr>
          <a:p>
            <a:pPr algn="l"/>
            <a:r>
              <a:rPr lang="zh-CN" altLang="en-US" b="1" dirty="0">
                <a:sym typeface="+mn-ea"/>
              </a:rPr>
              <a:t>有标签损失</a:t>
            </a:r>
            <a:r>
              <a:rPr lang="en-US" altLang="zh-CN" b="1" dirty="0">
                <a:sym typeface="+mn-ea"/>
              </a:rPr>
              <a:t> </a:t>
            </a:r>
            <a:r>
              <a:rPr lang="zh-CN" altLang="en-US" b="1" dirty="0">
                <a:sym typeface="+mn-ea"/>
              </a:rPr>
              <a:t>无标签</a:t>
            </a:r>
            <a:r>
              <a:rPr lang="zh-CN" altLang="en-US" b="1" dirty="0">
                <a:sym typeface="+mn-ea"/>
              </a:rPr>
              <a:t>损失</a:t>
            </a:r>
            <a:endParaRPr lang="zh-CN" altLang="en-US" b="1" dirty="0">
              <a:sym typeface="+mn-ea"/>
            </a:endParaRPr>
          </a:p>
        </p:txBody>
      </p:sp>
      <p:pic>
        <p:nvPicPr>
          <p:cNvPr id="11" name="图片 10"/>
          <p:cNvPicPr>
            <a:picLocks noChangeAspect="1"/>
          </p:cNvPicPr>
          <p:nvPr/>
        </p:nvPicPr>
        <p:blipFill>
          <a:blip r:embed="rId5"/>
          <a:stretch>
            <a:fillRect/>
          </a:stretch>
        </p:blipFill>
        <p:spPr>
          <a:xfrm>
            <a:off x="1145540" y="4551045"/>
            <a:ext cx="2034540" cy="586740"/>
          </a:xfrm>
          <a:prstGeom prst="rect">
            <a:avLst/>
          </a:prstGeom>
        </p:spPr>
      </p:pic>
      <p:sp>
        <p:nvSpPr>
          <p:cNvPr id="12" name="文本框 11"/>
          <p:cNvSpPr txBox="1"/>
          <p:nvPr/>
        </p:nvSpPr>
        <p:spPr>
          <a:xfrm>
            <a:off x="1085850" y="5459095"/>
            <a:ext cx="1931670" cy="368300"/>
          </a:xfrm>
          <a:prstGeom prst="rect">
            <a:avLst/>
          </a:prstGeom>
          <a:noFill/>
        </p:spPr>
        <p:txBody>
          <a:bodyPr wrap="none" rtlCol="0" anchor="t">
            <a:spAutoFit/>
          </a:bodyPr>
          <a:p>
            <a:r>
              <a:rPr lang="zh-CN" altLang="en-US" b="1" dirty="0">
                <a:sym typeface="+mn-ea"/>
              </a:rPr>
              <a:t>客户端无标签</a:t>
            </a:r>
            <a:r>
              <a:rPr lang="en-US" altLang="zh-CN" b="1" dirty="0">
                <a:sym typeface="+mn-ea"/>
              </a:rPr>
              <a:t>      </a:t>
            </a:r>
            <a:endParaRPr lang="zh-CN" altLang="en-US"/>
          </a:p>
        </p:txBody>
      </p:sp>
      <p:pic>
        <p:nvPicPr>
          <p:cNvPr id="13" name="图片 12"/>
          <p:cNvPicPr>
            <a:picLocks noChangeAspect="1"/>
          </p:cNvPicPr>
          <p:nvPr/>
        </p:nvPicPr>
        <p:blipFill>
          <a:blip r:embed="rId6"/>
          <a:stretch>
            <a:fillRect/>
          </a:stretch>
        </p:blipFill>
        <p:spPr>
          <a:xfrm>
            <a:off x="1085850" y="6148705"/>
            <a:ext cx="922020" cy="274320"/>
          </a:xfrm>
          <a:prstGeom prst="rect">
            <a:avLst/>
          </a:prstGeom>
        </p:spPr>
      </p:pic>
      <p:sp>
        <p:nvSpPr>
          <p:cNvPr id="14" name="文本框 13"/>
          <p:cNvSpPr txBox="1"/>
          <p:nvPr/>
        </p:nvSpPr>
        <p:spPr>
          <a:xfrm>
            <a:off x="2007870" y="6090920"/>
            <a:ext cx="5440680" cy="368300"/>
          </a:xfrm>
          <a:prstGeom prst="rect">
            <a:avLst/>
          </a:prstGeom>
          <a:noFill/>
        </p:spPr>
        <p:txBody>
          <a:bodyPr wrap="none" rtlCol="0" anchor="t">
            <a:spAutoFit/>
          </a:bodyPr>
          <a:p>
            <a:pPr algn="l"/>
            <a:r>
              <a:rPr lang="zh-CN" altLang="en-US" b="1" dirty="0">
                <a:sym typeface="+mn-ea"/>
              </a:rPr>
              <a:t>最小化来自服务器端标记数据的损失修改聚合的</a:t>
            </a:r>
            <a:r>
              <a:rPr lang="zh-CN" altLang="en-US" b="1" dirty="0">
                <a:sym typeface="+mn-ea"/>
              </a:rPr>
              <a:t>参数</a:t>
            </a:r>
            <a:endParaRPr lang="zh-CN" altLang="en-US" b="1" dirty="0">
              <a:sym typeface="+mn-ea"/>
            </a:endParaRPr>
          </a:p>
        </p:txBody>
      </p:sp>
      <p:pic>
        <p:nvPicPr>
          <p:cNvPr id="15" name="图片 14"/>
          <p:cNvPicPr>
            <a:picLocks noChangeAspect="1"/>
          </p:cNvPicPr>
          <p:nvPr/>
        </p:nvPicPr>
        <p:blipFill>
          <a:blip r:embed="rId7"/>
          <a:stretch>
            <a:fillRect/>
          </a:stretch>
        </p:blipFill>
        <p:spPr>
          <a:xfrm>
            <a:off x="7448550" y="6163945"/>
            <a:ext cx="220980" cy="243840"/>
          </a:xfrm>
          <a:prstGeom prst="rect">
            <a:avLst/>
          </a:prstGeom>
        </p:spPr>
      </p:pic>
      <p:pic>
        <p:nvPicPr>
          <p:cNvPr id="16" name="图片 15"/>
          <p:cNvPicPr>
            <a:picLocks noChangeAspect="1"/>
          </p:cNvPicPr>
          <p:nvPr/>
        </p:nvPicPr>
        <p:blipFill>
          <a:blip r:embed="rId8"/>
          <a:stretch>
            <a:fillRect/>
          </a:stretch>
        </p:blipFill>
        <p:spPr>
          <a:xfrm>
            <a:off x="1085850" y="6614160"/>
            <a:ext cx="967740" cy="243840"/>
          </a:xfrm>
          <a:prstGeom prst="rect">
            <a:avLst/>
          </a:prstGeom>
        </p:spPr>
      </p:pic>
      <p:sp>
        <p:nvSpPr>
          <p:cNvPr id="17" name="文本框 16"/>
          <p:cNvSpPr txBox="1"/>
          <p:nvPr/>
        </p:nvSpPr>
        <p:spPr>
          <a:xfrm>
            <a:off x="2053590" y="6551930"/>
            <a:ext cx="1577340" cy="368300"/>
          </a:xfrm>
          <a:prstGeom prst="rect">
            <a:avLst/>
          </a:prstGeom>
          <a:noFill/>
        </p:spPr>
        <p:txBody>
          <a:bodyPr wrap="none" rtlCol="0" anchor="t">
            <a:spAutoFit/>
          </a:bodyPr>
          <a:p>
            <a:r>
              <a:rPr lang="zh-CN" altLang="en-US" b="1" dirty="0">
                <a:sym typeface="+mn-ea"/>
              </a:rPr>
              <a:t>客户端损失</a:t>
            </a:r>
            <a:r>
              <a:rPr lang="en-US" altLang="zh-CN" b="1" dirty="0">
                <a:sym typeface="+mn-ea"/>
              </a:rPr>
              <a:t>    </a:t>
            </a:r>
            <a:endParaRPr lang="zh-CN" altLang="en-US"/>
          </a:p>
        </p:txBody>
      </p:sp>
    </p:spTree>
  </p:cSld>
  <p:clrMapOvr>
    <a:masterClrMapping/>
  </p:clrMapOvr>
  <p:transition advTm="78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公式</a:t>
            </a:r>
            <a:r>
              <a:rPr lang="zh-CN" altLang="en-US" sz="2400" b="1" dirty="0"/>
              <a:t>方法</a:t>
            </a:r>
            <a:endParaRPr lang="zh-CN" altLang="en-US" sz="2400" b="1" dirty="0"/>
          </a:p>
        </p:txBody>
      </p:sp>
      <p:sp>
        <p:nvSpPr>
          <p:cNvPr id="21" name="矩形 20"/>
          <p:cNvSpPr/>
          <p:nvPr/>
        </p:nvSpPr>
        <p:spPr>
          <a:xfrm>
            <a:off x="1145540" y="1348105"/>
            <a:ext cx="9500870" cy="922020"/>
          </a:xfrm>
          <a:prstGeom prst="rect">
            <a:avLst/>
          </a:prstGeom>
        </p:spPr>
        <p:txBody>
          <a:bodyPr wrap="square">
            <a:spAutoFit/>
          </a:bodyPr>
          <a:p>
            <a:pPr algn="l"/>
            <a:r>
              <a:rPr lang="zh-CN" altLang="en-US" b="1" dirty="0"/>
              <a:t>孪生网络作为本地模型</a:t>
            </a:r>
            <a:r>
              <a:rPr lang="en-US" altLang="zh-CN" b="1" dirty="0"/>
              <a:t> </a:t>
            </a:r>
            <a:r>
              <a:rPr lang="zh-CN" altLang="en-US" b="1" dirty="0"/>
              <a:t>两个网络组成：在线网络和目标网络</a:t>
            </a:r>
            <a:r>
              <a:rPr lang="en-US" altLang="zh-CN" b="1" dirty="0"/>
              <a:t> </a:t>
            </a:r>
            <a:r>
              <a:rPr lang="zh-CN" altLang="en-US" b="1" dirty="0"/>
              <a:t>有效提取</a:t>
            </a:r>
            <a:r>
              <a:rPr lang="en-US" altLang="zh-CN" b="1" dirty="0"/>
              <a:t>Non-IID</a:t>
            </a:r>
            <a:r>
              <a:rPr lang="zh-CN" altLang="en-US" b="1" dirty="0"/>
              <a:t>的</a:t>
            </a:r>
            <a:r>
              <a:rPr lang="zh-CN" altLang="en-US" b="1" dirty="0"/>
              <a:t>特征信息</a:t>
            </a:r>
            <a:endParaRPr lang="zh-CN" altLang="en-US" b="1" dirty="0"/>
          </a:p>
          <a:p>
            <a:pPr algn="l"/>
            <a:r>
              <a:rPr lang="zh-CN" altLang="en-US" b="1" dirty="0"/>
              <a:t>为了避免增加通信成本</a:t>
            </a:r>
            <a:r>
              <a:rPr lang="en-US" altLang="zh-CN" b="1" dirty="0"/>
              <a:t> </a:t>
            </a:r>
            <a:r>
              <a:rPr lang="zh-CN" altLang="en-US" b="1" dirty="0"/>
              <a:t>引入动态超参数调节机制</a:t>
            </a:r>
            <a:r>
              <a:rPr lang="en-US" altLang="zh-CN" b="1" dirty="0"/>
              <a:t>      </a:t>
            </a:r>
            <a:r>
              <a:rPr lang="zh-CN" altLang="en-US" b="1" dirty="0"/>
              <a:t>调整未标签数据的</a:t>
            </a:r>
            <a:r>
              <a:rPr lang="zh-CN" altLang="en-US" b="1" dirty="0"/>
              <a:t>影响</a:t>
            </a:r>
            <a:endParaRPr lang="zh-CN" altLang="en-US" b="1" dirty="0"/>
          </a:p>
          <a:p>
            <a:pPr algn="l"/>
            <a:r>
              <a:rPr lang="zh-CN" altLang="en-US" b="1" dirty="0"/>
              <a:t>基于设计的权重散度的通信高效参数</a:t>
            </a:r>
            <a:r>
              <a:rPr lang="zh-CN" altLang="en-US" b="1" dirty="0"/>
              <a:t>选择</a:t>
            </a:r>
            <a:endParaRPr lang="zh-CN" altLang="en-US" b="1" dirty="0"/>
          </a:p>
        </p:txBody>
      </p:sp>
      <p:pic>
        <p:nvPicPr>
          <p:cNvPr id="6" name="图片 5"/>
          <p:cNvPicPr>
            <a:picLocks noChangeAspect="1"/>
          </p:cNvPicPr>
          <p:nvPr/>
        </p:nvPicPr>
        <p:blipFill>
          <a:blip r:embed="rId1"/>
          <a:stretch>
            <a:fillRect/>
          </a:stretch>
        </p:blipFill>
        <p:spPr>
          <a:xfrm>
            <a:off x="1274445" y="2314575"/>
            <a:ext cx="2179320" cy="274320"/>
          </a:xfrm>
          <a:prstGeom prst="rect">
            <a:avLst/>
          </a:prstGeom>
        </p:spPr>
      </p:pic>
      <p:sp>
        <p:nvSpPr>
          <p:cNvPr id="18" name="矩形 17"/>
          <p:cNvSpPr/>
          <p:nvPr/>
        </p:nvSpPr>
        <p:spPr>
          <a:xfrm rot="10800000" flipV="1">
            <a:off x="3639820" y="2263775"/>
            <a:ext cx="3977005" cy="368300"/>
          </a:xfrm>
          <a:prstGeom prst="rect">
            <a:avLst/>
          </a:prstGeom>
        </p:spPr>
        <p:txBody>
          <a:bodyPr wrap="square">
            <a:spAutoFit/>
          </a:bodyPr>
          <a:p>
            <a:pPr algn="l"/>
            <a:r>
              <a:rPr lang="zh-CN" altLang="en-US" b="1" dirty="0"/>
              <a:t>指数加权平均</a:t>
            </a:r>
            <a:r>
              <a:rPr lang="en-US" altLang="zh-CN" b="1" dirty="0"/>
              <a:t> </a:t>
            </a:r>
            <a:r>
              <a:rPr lang="zh-CN" altLang="en-US" b="1" dirty="0"/>
              <a:t>来得到目标网络的</a:t>
            </a:r>
            <a:r>
              <a:rPr lang="zh-CN" altLang="en-US" b="1" dirty="0"/>
              <a:t>参数</a:t>
            </a:r>
            <a:endParaRPr lang="zh-CN" altLang="en-US" b="1" dirty="0"/>
          </a:p>
        </p:txBody>
      </p:sp>
      <p:sp>
        <p:nvSpPr>
          <p:cNvPr id="19" name="矩形 18"/>
          <p:cNvSpPr/>
          <p:nvPr/>
        </p:nvSpPr>
        <p:spPr>
          <a:xfrm rot="10800000" flipV="1">
            <a:off x="1145540" y="2902585"/>
            <a:ext cx="3977005" cy="368300"/>
          </a:xfrm>
          <a:prstGeom prst="rect">
            <a:avLst/>
          </a:prstGeom>
        </p:spPr>
        <p:txBody>
          <a:bodyPr wrap="square">
            <a:spAutoFit/>
          </a:bodyPr>
          <a:p>
            <a:pPr algn="l"/>
            <a:r>
              <a:rPr lang="zh-CN" altLang="en-US" b="1" dirty="0"/>
              <a:t>损失设计（perturbed inputs）：</a:t>
            </a:r>
            <a:endParaRPr lang="zh-CN" altLang="en-US" b="1" dirty="0"/>
          </a:p>
        </p:txBody>
      </p:sp>
      <p:pic>
        <p:nvPicPr>
          <p:cNvPr id="20" name="图片 19"/>
          <p:cNvPicPr>
            <a:picLocks noChangeAspect="1"/>
          </p:cNvPicPr>
          <p:nvPr/>
        </p:nvPicPr>
        <p:blipFill>
          <a:blip r:embed="rId2"/>
          <a:stretch>
            <a:fillRect/>
          </a:stretch>
        </p:blipFill>
        <p:spPr>
          <a:xfrm>
            <a:off x="2623185" y="3541395"/>
            <a:ext cx="4213860" cy="647700"/>
          </a:xfrm>
          <a:prstGeom prst="rect">
            <a:avLst/>
          </a:prstGeom>
        </p:spPr>
      </p:pic>
      <p:pic>
        <p:nvPicPr>
          <p:cNvPr id="22" name="图片 21"/>
          <p:cNvPicPr>
            <a:picLocks noChangeAspect="1"/>
          </p:cNvPicPr>
          <p:nvPr/>
        </p:nvPicPr>
        <p:blipFill>
          <a:blip r:embed="rId3"/>
          <a:stretch>
            <a:fillRect/>
          </a:stretch>
        </p:blipFill>
        <p:spPr>
          <a:xfrm>
            <a:off x="3228975" y="4203700"/>
            <a:ext cx="3002280" cy="594360"/>
          </a:xfrm>
          <a:prstGeom prst="rect">
            <a:avLst/>
          </a:prstGeom>
        </p:spPr>
      </p:pic>
      <p:sp>
        <p:nvSpPr>
          <p:cNvPr id="23" name="矩形 22"/>
          <p:cNvSpPr/>
          <p:nvPr/>
        </p:nvSpPr>
        <p:spPr>
          <a:xfrm rot="10800000" flipV="1">
            <a:off x="1274445" y="3681095"/>
            <a:ext cx="3977005" cy="368300"/>
          </a:xfrm>
          <a:prstGeom prst="rect">
            <a:avLst/>
          </a:prstGeom>
        </p:spPr>
        <p:txBody>
          <a:bodyPr wrap="square">
            <a:spAutoFit/>
          </a:bodyPr>
          <a:p>
            <a:pPr algn="l"/>
            <a:r>
              <a:rPr lang="zh-CN" altLang="en-US" b="1" dirty="0"/>
              <a:t>一致性</a:t>
            </a:r>
            <a:r>
              <a:rPr lang="zh-CN" altLang="en-US" b="1" dirty="0"/>
              <a:t>损失：</a:t>
            </a:r>
            <a:endParaRPr lang="zh-CN" altLang="en-US" b="1" dirty="0"/>
          </a:p>
        </p:txBody>
      </p:sp>
      <p:sp>
        <p:nvSpPr>
          <p:cNvPr id="24" name="矩形 23"/>
          <p:cNvSpPr/>
          <p:nvPr/>
        </p:nvSpPr>
        <p:spPr>
          <a:xfrm rot="10800000" flipV="1">
            <a:off x="1274445" y="4321810"/>
            <a:ext cx="3977005" cy="368300"/>
          </a:xfrm>
          <a:prstGeom prst="rect">
            <a:avLst/>
          </a:prstGeom>
        </p:spPr>
        <p:txBody>
          <a:bodyPr wrap="square">
            <a:spAutoFit/>
          </a:bodyPr>
          <a:p>
            <a:pPr algn="l"/>
            <a:r>
              <a:rPr lang="zh-CN" altLang="en-US" b="1" dirty="0"/>
              <a:t>有标签的分类</a:t>
            </a:r>
            <a:r>
              <a:rPr lang="zh-CN" altLang="en-US" b="1" dirty="0"/>
              <a:t>损失：</a:t>
            </a:r>
            <a:endParaRPr lang="zh-CN" altLang="en-US" b="1" dirty="0"/>
          </a:p>
        </p:txBody>
      </p:sp>
      <p:pic>
        <p:nvPicPr>
          <p:cNvPr id="25" name="图片 24"/>
          <p:cNvPicPr>
            <a:picLocks noChangeAspect="1"/>
          </p:cNvPicPr>
          <p:nvPr/>
        </p:nvPicPr>
        <p:blipFill>
          <a:blip r:embed="rId4"/>
          <a:stretch>
            <a:fillRect/>
          </a:stretch>
        </p:blipFill>
        <p:spPr>
          <a:xfrm>
            <a:off x="2348865" y="4792345"/>
            <a:ext cx="1569720" cy="464820"/>
          </a:xfrm>
          <a:prstGeom prst="rect">
            <a:avLst/>
          </a:prstGeom>
        </p:spPr>
      </p:pic>
      <p:sp>
        <p:nvSpPr>
          <p:cNvPr id="27" name="矩形 26"/>
          <p:cNvSpPr/>
          <p:nvPr/>
        </p:nvSpPr>
        <p:spPr>
          <a:xfrm rot="10800000" flipV="1">
            <a:off x="1274445" y="4840605"/>
            <a:ext cx="3977005" cy="368300"/>
          </a:xfrm>
          <a:prstGeom prst="rect">
            <a:avLst/>
          </a:prstGeom>
        </p:spPr>
        <p:txBody>
          <a:bodyPr wrap="square">
            <a:spAutoFit/>
          </a:bodyPr>
          <a:p>
            <a:pPr algn="l"/>
            <a:r>
              <a:rPr lang="zh-CN" altLang="en-US" b="1" dirty="0"/>
              <a:t>场景一：</a:t>
            </a:r>
            <a:endParaRPr lang="zh-CN" altLang="en-US" b="1" dirty="0"/>
          </a:p>
        </p:txBody>
      </p:sp>
      <p:sp>
        <p:nvSpPr>
          <p:cNvPr id="28" name="矩形 27"/>
          <p:cNvSpPr/>
          <p:nvPr/>
        </p:nvSpPr>
        <p:spPr>
          <a:xfrm rot="10800000" flipV="1">
            <a:off x="1274445" y="5457190"/>
            <a:ext cx="3977005" cy="368300"/>
          </a:xfrm>
          <a:prstGeom prst="rect">
            <a:avLst/>
          </a:prstGeom>
        </p:spPr>
        <p:txBody>
          <a:bodyPr wrap="square">
            <a:spAutoFit/>
          </a:bodyPr>
          <a:p>
            <a:pPr algn="l"/>
            <a:r>
              <a:rPr lang="zh-CN" altLang="en-US" b="1" dirty="0"/>
              <a:t>场景</a:t>
            </a:r>
            <a:r>
              <a:rPr lang="zh-CN" altLang="en-US" b="1" dirty="0"/>
              <a:t>二：</a:t>
            </a:r>
            <a:endParaRPr lang="zh-CN" altLang="en-US" b="1" dirty="0"/>
          </a:p>
        </p:txBody>
      </p:sp>
      <p:pic>
        <p:nvPicPr>
          <p:cNvPr id="29" name="图片 28"/>
          <p:cNvPicPr>
            <a:picLocks noChangeAspect="1"/>
          </p:cNvPicPr>
          <p:nvPr/>
        </p:nvPicPr>
        <p:blipFill>
          <a:blip r:embed="rId5"/>
          <a:stretch>
            <a:fillRect/>
          </a:stretch>
        </p:blipFill>
        <p:spPr>
          <a:xfrm>
            <a:off x="2519680" y="5359400"/>
            <a:ext cx="1485900" cy="563880"/>
          </a:xfrm>
          <a:prstGeom prst="rect">
            <a:avLst/>
          </a:prstGeom>
        </p:spPr>
      </p:pic>
      <p:pic>
        <p:nvPicPr>
          <p:cNvPr id="30" name="图片 29"/>
          <p:cNvPicPr>
            <a:picLocks noChangeAspect="1"/>
          </p:cNvPicPr>
          <p:nvPr/>
        </p:nvPicPr>
        <p:blipFill>
          <a:blip r:embed="rId6"/>
          <a:stretch>
            <a:fillRect/>
          </a:stretch>
        </p:blipFill>
        <p:spPr>
          <a:xfrm>
            <a:off x="6152515" y="1611630"/>
            <a:ext cx="251460" cy="327660"/>
          </a:xfrm>
          <a:prstGeom prst="rect">
            <a:avLst/>
          </a:prstGeom>
        </p:spPr>
      </p:pic>
    </p:spTree>
  </p:cSld>
  <p:clrMapOvr>
    <a:masterClrMapping/>
  </p:clrMapOvr>
  <p:transition advTm="78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公式</a:t>
            </a:r>
            <a:r>
              <a:rPr lang="zh-CN" altLang="en-US" sz="2400" b="1" dirty="0"/>
              <a:t>方法</a:t>
            </a:r>
            <a:endParaRPr lang="zh-CN" altLang="en-US" sz="2400" b="1" dirty="0"/>
          </a:p>
        </p:txBody>
      </p:sp>
      <p:sp>
        <p:nvSpPr>
          <p:cNvPr id="19" name="矩形 18"/>
          <p:cNvSpPr/>
          <p:nvPr/>
        </p:nvSpPr>
        <p:spPr>
          <a:xfrm rot="10800000" flipV="1">
            <a:off x="1173480" y="1243330"/>
            <a:ext cx="3977005" cy="368300"/>
          </a:xfrm>
          <a:prstGeom prst="rect">
            <a:avLst/>
          </a:prstGeom>
        </p:spPr>
        <p:txBody>
          <a:bodyPr wrap="square">
            <a:spAutoFit/>
          </a:bodyPr>
          <a:p>
            <a:pPr algn="l"/>
            <a:r>
              <a:rPr lang="zh-CN" altLang="en-US" b="1" dirty="0"/>
              <a:t>层数挑选（减少通信</a:t>
            </a:r>
            <a:r>
              <a:rPr lang="zh-CN" altLang="en-US" b="1" dirty="0"/>
              <a:t>成本）：</a:t>
            </a:r>
            <a:endParaRPr lang="zh-CN" altLang="en-US" b="1" dirty="0"/>
          </a:p>
        </p:txBody>
      </p:sp>
      <p:sp>
        <p:nvSpPr>
          <p:cNvPr id="23" name="矩形 22"/>
          <p:cNvSpPr/>
          <p:nvPr/>
        </p:nvSpPr>
        <p:spPr>
          <a:xfrm rot="10800000" flipV="1">
            <a:off x="1302385" y="2021840"/>
            <a:ext cx="3977005" cy="368300"/>
          </a:xfrm>
          <a:prstGeom prst="rect">
            <a:avLst/>
          </a:prstGeom>
        </p:spPr>
        <p:txBody>
          <a:bodyPr wrap="square">
            <a:spAutoFit/>
          </a:bodyPr>
          <a:p>
            <a:pPr algn="l"/>
            <a:r>
              <a:rPr lang="zh-CN" altLang="en-US" b="1" dirty="0"/>
              <a:t>计算层级之间的</a:t>
            </a:r>
            <a:r>
              <a:rPr lang="zh-CN" altLang="en-US" b="1" dirty="0"/>
              <a:t>散度：</a:t>
            </a:r>
            <a:endParaRPr lang="zh-CN" altLang="en-US" b="1" dirty="0"/>
          </a:p>
        </p:txBody>
      </p:sp>
      <p:sp>
        <p:nvSpPr>
          <p:cNvPr id="24" name="矩形 23"/>
          <p:cNvSpPr/>
          <p:nvPr/>
        </p:nvSpPr>
        <p:spPr>
          <a:xfrm rot="10800000" flipV="1">
            <a:off x="1302385" y="2662555"/>
            <a:ext cx="3977005" cy="368300"/>
          </a:xfrm>
          <a:prstGeom prst="rect">
            <a:avLst/>
          </a:prstGeom>
        </p:spPr>
        <p:txBody>
          <a:bodyPr wrap="square">
            <a:spAutoFit/>
          </a:bodyPr>
          <a:p>
            <a:pPr algn="l"/>
            <a:r>
              <a:rPr lang="zh-CN" altLang="en-US" b="1" dirty="0"/>
              <a:t>确定</a:t>
            </a:r>
            <a:r>
              <a:rPr lang="en-US" altLang="zh-CN" b="1" dirty="0"/>
              <a:t>FSM</a:t>
            </a:r>
            <a:r>
              <a:rPr lang="zh-CN" altLang="en-US" b="1" dirty="0"/>
              <a:t>的</a:t>
            </a:r>
            <a:r>
              <a:rPr lang="zh-CN" altLang="en-US" b="1" dirty="0"/>
              <a:t>边界值</a:t>
            </a:r>
            <a:endParaRPr lang="zh-CN" altLang="en-US" b="1" dirty="0"/>
          </a:p>
        </p:txBody>
      </p:sp>
      <p:sp>
        <p:nvSpPr>
          <p:cNvPr id="27" name="矩形 26"/>
          <p:cNvSpPr/>
          <p:nvPr/>
        </p:nvSpPr>
        <p:spPr>
          <a:xfrm rot="10800000" flipV="1">
            <a:off x="3225800" y="2662555"/>
            <a:ext cx="3977005" cy="368300"/>
          </a:xfrm>
          <a:prstGeom prst="rect">
            <a:avLst/>
          </a:prstGeom>
        </p:spPr>
        <p:txBody>
          <a:bodyPr wrap="square">
            <a:spAutoFit/>
          </a:bodyPr>
          <a:p>
            <a:pPr algn="l"/>
            <a:r>
              <a:rPr lang="zh-CN" altLang="en-US" b="1" dirty="0"/>
              <a:t>（无法为每个本地模型设定一个</a:t>
            </a:r>
            <a:r>
              <a:rPr lang="zh-CN" altLang="en-US" b="1" dirty="0"/>
              <a:t>阈值）</a:t>
            </a:r>
            <a:endParaRPr lang="zh-CN" altLang="en-US" b="1" dirty="0"/>
          </a:p>
        </p:txBody>
      </p:sp>
      <p:sp>
        <p:nvSpPr>
          <p:cNvPr id="28" name="矩形 27"/>
          <p:cNvSpPr/>
          <p:nvPr/>
        </p:nvSpPr>
        <p:spPr>
          <a:xfrm rot="10800000" flipV="1">
            <a:off x="1302385" y="3303905"/>
            <a:ext cx="8201025" cy="368300"/>
          </a:xfrm>
          <a:prstGeom prst="rect">
            <a:avLst/>
          </a:prstGeom>
        </p:spPr>
        <p:txBody>
          <a:bodyPr wrap="square">
            <a:spAutoFit/>
          </a:bodyPr>
          <a:p>
            <a:pPr algn="l"/>
            <a:r>
              <a:rPr lang="zh-CN" altLang="en-US" b="1" dirty="0"/>
              <a:t>设计一种自动估计全局边界的方法</a:t>
            </a:r>
            <a:r>
              <a:rPr lang="en-US" altLang="zh-CN" b="1" dirty="0"/>
              <a:t> </a:t>
            </a:r>
            <a:r>
              <a:rPr lang="zh-CN" altLang="en-US" b="1" dirty="0"/>
              <a:t>利用层级散度</a:t>
            </a:r>
            <a:r>
              <a:rPr lang="zh-CN" altLang="en-US" b="1" dirty="0"/>
              <a:t>的τ分位数作为边值：</a:t>
            </a:r>
            <a:endParaRPr lang="zh-CN" altLang="en-US" b="1" dirty="0"/>
          </a:p>
        </p:txBody>
      </p:sp>
      <p:pic>
        <p:nvPicPr>
          <p:cNvPr id="2" name="图片 1"/>
          <p:cNvPicPr>
            <a:picLocks noChangeAspect="1"/>
          </p:cNvPicPr>
          <p:nvPr/>
        </p:nvPicPr>
        <p:blipFill>
          <a:blip r:embed="rId1"/>
          <a:stretch>
            <a:fillRect/>
          </a:stretch>
        </p:blipFill>
        <p:spPr>
          <a:xfrm>
            <a:off x="3695065" y="1939290"/>
            <a:ext cx="2125980" cy="541020"/>
          </a:xfrm>
          <a:prstGeom prst="rect">
            <a:avLst/>
          </a:prstGeom>
        </p:spPr>
      </p:pic>
      <p:sp>
        <p:nvSpPr>
          <p:cNvPr id="3" name="矩形 2"/>
          <p:cNvSpPr/>
          <p:nvPr/>
        </p:nvSpPr>
        <p:spPr>
          <a:xfrm rot="10800000" flipV="1">
            <a:off x="6082665" y="2021840"/>
            <a:ext cx="5711190" cy="368300"/>
          </a:xfrm>
          <a:prstGeom prst="rect">
            <a:avLst/>
          </a:prstGeom>
        </p:spPr>
        <p:txBody>
          <a:bodyPr wrap="square">
            <a:spAutoFit/>
          </a:bodyPr>
          <a:p>
            <a:pPr algn="l"/>
            <a:r>
              <a:rPr lang="zh-CN" altLang="en-US" b="1" dirty="0"/>
              <a:t>用在线网络中相似的层替换为目标网络的</a:t>
            </a:r>
            <a:r>
              <a:rPr lang="zh-CN" altLang="en-US" b="1" dirty="0"/>
              <a:t>同一层</a:t>
            </a:r>
            <a:endParaRPr lang="zh-CN" altLang="en-US" b="1" dirty="0"/>
          </a:p>
        </p:txBody>
      </p:sp>
      <p:sp>
        <p:nvSpPr>
          <p:cNvPr id="4" name="文本框 3"/>
          <p:cNvSpPr txBox="1"/>
          <p:nvPr/>
        </p:nvSpPr>
        <p:spPr>
          <a:xfrm>
            <a:off x="1302385" y="3811270"/>
            <a:ext cx="3300730" cy="368300"/>
          </a:xfrm>
          <a:prstGeom prst="rect">
            <a:avLst/>
          </a:prstGeom>
          <a:noFill/>
        </p:spPr>
        <p:txBody>
          <a:bodyPr wrap="none" rtlCol="0" anchor="t">
            <a:spAutoFit/>
          </a:bodyPr>
          <a:p>
            <a:pPr algn="l"/>
            <a:r>
              <a:rPr lang="zh-CN" altLang="en-US" b="1" dirty="0">
                <a:sym typeface="+mn-ea"/>
              </a:rPr>
              <a:t>服务端存储一个散度聚合向量Λ</a:t>
            </a:r>
            <a:endParaRPr lang="zh-CN" altLang="en-US"/>
          </a:p>
        </p:txBody>
      </p:sp>
      <p:pic>
        <p:nvPicPr>
          <p:cNvPr id="5" name="图片 4"/>
          <p:cNvPicPr>
            <a:picLocks noChangeAspect="1"/>
          </p:cNvPicPr>
          <p:nvPr/>
        </p:nvPicPr>
        <p:blipFill>
          <a:blip r:embed="rId2"/>
          <a:stretch>
            <a:fillRect/>
          </a:stretch>
        </p:blipFill>
        <p:spPr>
          <a:xfrm>
            <a:off x="1407795" y="4318635"/>
            <a:ext cx="1958340" cy="220980"/>
          </a:xfrm>
          <a:prstGeom prst="rect">
            <a:avLst/>
          </a:prstGeom>
        </p:spPr>
      </p:pic>
      <p:pic>
        <p:nvPicPr>
          <p:cNvPr id="8" name="图片 7"/>
          <p:cNvPicPr>
            <a:picLocks noChangeAspect="1"/>
          </p:cNvPicPr>
          <p:nvPr/>
        </p:nvPicPr>
        <p:blipFill>
          <a:blip r:embed="rId3"/>
          <a:stretch>
            <a:fillRect/>
          </a:stretch>
        </p:blipFill>
        <p:spPr>
          <a:xfrm>
            <a:off x="3580765" y="4318635"/>
            <a:ext cx="2354580" cy="243840"/>
          </a:xfrm>
          <a:prstGeom prst="rect">
            <a:avLst/>
          </a:prstGeom>
        </p:spPr>
      </p:pic>
      <p:pic>
        <p:nvPicPr>
          <p:cNvPr id="9" name="图片 8"/>
          <p:cNvPicPr>
            <a:picLocks noChangeAspect="1"/>
          </p:cNvPicPr>
          <p:nvPr/>
        </p:nvPicPr>
        <p:blipFill>
          <a:blip r:embed="rId4"/>
          <a:stretch>
            <a:fillRect/>
          </a:stretch>
        </p:blipFill>
        <p:spPr>
          <a:xfrm>
            <a:off x="1407795" y="4666615"/>
            <a:ext cx="2560320" cy="251460"/>
          </a:xfrm>
          <a:prstGeom prst="rect">
            <a:avLst/>
          </a:prstGeom>
        </p:spPr>
      </p:pic>
      <p:pic>
        <p:nvPicPr>
          <p:cNvPr id="10" name="图片 9"/>
          <p:cNvPicPr>
            <a:picLocks noChangeAspect="1"/>
          </p:cNvPicPr>
          <p:nvPr/>
        </p:nvPicPr>
        <p:blipFill>
          <a:blip r:embed="rId5"/>
          <a:stretch>
            <a:fillRect/>
          </a:stretch>
        </p:blipFill>
        <p:spPr>
          <a:xfrm>
            <a:off x="4377055" y="4701540"/>
            <a:ext cx="2476500" cy="220980"/>
          </a:xfrm>
          <a:prstGeom prst="rect">
            <a:avLst/>
          </a:prstGeom>
        </p:spPr>
      </p:pic>
      <p:sp>
        <p:nvSpPr>
          <p:cNvPr id="12" name="矩形 11"/>
          <p:cNvSpPr/>
          <p:nvPr/>
        </p:nvSpPr>
        <p:spPr>
          <a:xfrm rot="10800000" flipV="1">
            <a:off x="1302385" y="5186045"/>
            <a:ext cx="9429750" cy="922020"/>
          </a:xfrm>
          <a:prstGeom prst="rect">
            <a:avLst/>
          </a:prstGeom>
        </p:spPr>
        <p:txBody>
          <a:bodyPr wrap="square">
            <a:spAutoFit/>
          </a:bodyPr>
          <a:p>
            <a:pPr algn="l"/>
            <a:r>
              <a:rPr b="1" dirty="0"/>
              <a:t>将Λ的第τ个分位数作为估计的边值</a:t>
            </a:r>
            <a:endParaRPr b="1" dirty="0"/>
          </a:p>
          <a:p>
            <a:pPr algn="l"/>
            <a:r>
              <a:rPr b="1" dirty="0"/>
              <a:t>此值将被分配给每个客户端</a:t>
            </a:r>
            <a:endParaRPr b="1" dirty="0"/>
          </a:p>
          <a:p>
            <a:pPr algn="l"/>
            <a:r>
              <a:rPr b="1" dirty="0"/>
              <a:t>如果FSMk中的第j个值小于Λ的τ分位数，则在线模型中相应的层将不会上传到中心服务器</a:t>
            </a:r>
            <a:endParaRPr b="1" dirty="0"/>
          </a:p>
        </p:txBody>
      </p:sp>
    </p:spTree>
  </p:cSld>
  <p:clrMapOvr>
    <a:masterClrMapping/>
  </p:clrMapOvr>
  <p:transition advTm="78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公式</a:t>
            </a:r>
            <a:r>
              <a:rPr lang="zh-CN" altLang="en-US" sz="2400" b="1" dirty="0"/>
              <a:t>方法</a:t>
            </a:r>
            <a:endParaRPr lang="zh-CN" altLang="en-US" sz="2400" b="1" dirty="0"/>
          </a:p>
        </p:txBody>
      </p:sp>
      <p:sp>
        <p:nvSpPr>
          <p:cNvPr id="19" name="矩形 18"/>
          <p:cNvSpPr/>
          <p:nvPr/>
        </p:nvSpPr>
        <p:spPr>
          <a:xfrm rot="10800000" flipV="1">
            <a:off x="1173480" y="1243330"/>
            <a:ext cx="3977005" cy="368300"/>
          </a:xfrm>
          <a:prstGeom prst="rect">
            <a:avLst/>
          </a:prstGeom>
        </p:spPr>
        <p:txBody>
          <a:bodyPr wrap="square">
            <a:spAutoFit/>
          </a:bodyPr>
          <a:p>
            <a:pPr algn="l"/>
            <a:r>
              <a:rPr lang="zh-CN" altLang="en-US" b="1" dirty="0">
                <a:sym typeface="+mn-ea"/>
              </a:rPr>
              <a:t>τ值</a:t>
            </a:r>
            <a:r>
              <a:rPr lang="zh-CN" altLang="en-US" b="1" dirty="0"/>
              <a:t>：</a:t>
            </a:r>
            <a:endParaRPr lang="zh-CN" altLang="en-US" b="1" dirty="0"/>
          </a:p>
        </p:txBody>
      </p:sp>
      <p:sp>
        <p:nvSpPr>
          <p:cNvPr id="3" name="矩形 2"/>
          <p:cNvSpPr/>
          <p:nvPr/>
        </p:nvSpPr>
        <p:spPr>
          <a:xfrm rot="10800000" flipV="1">
            <a:off x="1496695" y="1701165"/>
            <a:ext cx="9198610" cy="645160"/>
          </a:xfrm>
          <a:prstGeom prst="rect">
            <a:avLst/>
          </a:prstGeom>
        </p:spPr>
        <p:txBody>
          <a:bodyPr wrap="square">
            <a:spAutoFit/>
          </a:bodyPr>
          <a:p>
            <a:pPr algn="l"/>
            <a:r>
              <a:rPr lang="zh-CN" altLang="en-US" b="1" dirty="0"/>
              <a:t>当全局训练时代Rg较小时，在线网络和目标网络相似，一致性损失并不占优化的主导地位。</a:t>
            </a:r>
            <a:endParaRPr lang="zh-CN" altLang="en-US" b="1" dirty="0"/>
          </a:p>
          <a:p>
            <a:pPr algn="l"/>
            <a:r>
              <a:rPr lang="zh-CN" altLang="en-US" b="1" dirty="0"/>
              <a:t>随着Rg的增加，一致性损失的权重增加，这导致了目标网络和在线网之间的差异。</a:t>
            </a:r>
            <a:endParaRPr lang="zh-CN" altLang="en-US" b="1" dirty="0"/>
          </a:p>
        </p:txBody>
      </p:sp>
      <p:pic>
        <p:nvPicPr>
          <p:cNvPr id="6" name="图片 5"/>
          <p:cNvPicPr>
            <a:picLocks noChangeAspect="1"/>
          </p:cNvPicPr>
          <p:nvPr/>
        </p:nvPicPr>
        <p:blipFill>
          <a:blip r:embed="rId1"/>
          <a:stretch>
            <a:fillRect/>
          </a:stretch>
        </p:blipFill>
        <p:spPr>
          <a:xfrm>
            <a:off x="1554480" y="2597150"/>
            <a:ext cx="3931920" cy="807720"/>
          </a:xfrm>
          <a:prstGeom prst="rect">
            <a:avLst/>
          </a:prstGeom>
        </p:spPr>
      </p:pic>
      <p:pic>
        <p:nvPicPr>
          <p:cNvPr id="11" name="图片 10"/>
          <p:cNvPicPr>
            <a:picLocks noChangeAspect="1"/>
          </p:cNvPicPr>
          <p:nvPr/>
        </p:nvPicPr>
        <p:blipFill>
          <a:blip r:embed="rId2"/>
          <a:stretch>
            <a:fillRect/>
          </a:stretch>
        </p:blipFill>
        <p:spPr>
          <a:xfrm>
            <a:off x="6059805" y="2597150"/>
            <a:ext cx="4061460" cy="693420"/>
          </a:xfrm>
          <a:prstGeom prst="rect">
            <a:avLst/>
          </a:prstGeom>
        </p:spPr>
      </p:pic>
      <p:pic>
        <p:nvPicPr>
          <p:cNvPr id="13" name="图片 12"/>
          <p:cNvPicPr>
            <a:picLocks noChangeAspect="1"/>
          </p:cNvPicPr>
          <p:nvPr/>
        </p:nvPicPr>
        <p:blipFill>
          <a:blip r:embed="rId3"/>
          <a:stretch>
            <a:fillRect/>
          </a:stretch>
        </p:blipFill>
        <p:spPr>
          <a:xfrm>
            <a:off x="1689735" y="3655695"/>
            <a:ext cx="3460750" cy="2559685"/>
          </a:xfrm>
          <a:prstGeom prst="rect">
            <a:avLst/>
          </a:prstGeom>
        </p:spPr>
      </p:pic>
      <p:pic>
        <p:nvPicPr>
          <p:cNvPr id="14" name="图片 13"/>
          <p:cNvPicPr>
            <a:picLocks noChangeAspect="1"/>
          </p:cNvPicPr>
          <p:nvPr/>
        </p:nvPicPr>
        <p:blipFill>
          <a:blip r:embed="rId4"/>
          <a:stretch>
            <a:fillRect/>
          </a:stretch>
        </p:blipFill>
        <p:spPr>
          <a:xfrm>
            <a:off x="6497320" y="3655695"/>
            <a:ext cx="3495040" cy="2566035"/>
          </a:xfrm>
          <a:prstGeom prst="rect">
            <a:avLst/>
          </a:prstGeom>
        </p:spPr>
      </p:pic>
    </p:spTree>
  </p:cSld>
  <p:clrMapOvr>
    <a:masterClrMapping/>
  </p:clrMapOvr>
  <p:transition advTm="78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实验结果</a:t>
            </a:r>
            <a:endParaRPr lang="zh-CN" altLang="en-US" sz="2400" b="1" dirty="0"/>
          </a:p>
        </p:txBody>
      </p:sp>
      <p:sp>
        <p:nvSpPr>
          <p:cNvPr id="19" name="矩形 18"/>
          <p:cNvSpPr/>
          <p:nvPr/>
        </p:nvSpPr>
        <p:spPr>
          <a:xfrm rot="10800000" flipV="1">
            <a:off x="1064260" y="1135380"/>
            <a:ext cx="7546340" cy="368300"/>
          </a:xfrm>
          <a:prstGeom prst="rect">
            <a:avLst/>
          </a:prstGeom>
        </p:spPr>
        <p:txBody>
          <a:bodyPr wrap="square">
            <a:spAutoFit/>
          </a:bodyPr>
          <a:p>
            <a:pPr algn="l"/>
            <a:r>
              <a:rPr lang="zh-CN" altLang="en-US" b="1" dirty="0"/>
              <a:t>三个公共可用的数据集，包括MNIST、CIFAR-10和SVHN</a:t>
            </a:r>
            <a:endParaRPr lang="zh-CN" altLang="en-US" b="1" dirty="0"/>
          </a:p>
        </p:txBody>
      </p:sp>
      <p:sp>
        <p:nvSpPr>
          <p:cNvPr id="3" name="矩形 2"/>
          <p:cNvSpPr/>
          <p:nvPr/>
        </p:nvSpPr>
        <p:spPr>
          <a:xfrm rot="10800000" flipV="1">
            <a:off x="1064260" y="1612900"/>
            <a:ext cx="11017885" cy="645160"/>
          </a:xfrm>
          <a:prstGeom prst="rect">
            <a:avLst/>
          </a:prstGeom>
        </p:spPr>
        <p:txBody>
          <a:bodyPr wrap="square">
            <a:spAutoFit/>
          </a:bodyPr>
          <a:p>
            <a:pPr algn="l"/>
            <a:r>
              <a:rPr lang="en-US" altLang="zh-CN" b="1" dirty="0"/>
              <a:t>Non-IID</a:t>
            </a:r>
            <a:r>
              <a:rPr lang="zh-CN" altLang="en-US" b="1" dirty="0"/>
              <a:t>三个设置</a:t>
            </a:r>
            <a:r>
              <a:rPr lang="en-US" altLang="zh-CN" b="1" dirty="0"/>
              <a:t> </a:t>
            </a:r>
            <a:r>
              <a:rPr lang="zh-CN" altLang="en-US" b="1" dirty="0"/>
              <a:t>第一种标记和未标记包含两个随机类别</a:t>
            </a:r>
            <a:r>
              <a:rPr lang="en-US" altLang="zh-CN" b="1" dirty="0"/>
              <a:t> </a:t>
            </a:r>
            <a:endParaRPr lang="en-US" altLang="zh-CN" b="1" dirty="0"/>
          </a:p>
          <a:p>
            <a:pPr algn="l"/>
            <a:r>
              <a:rPr lang="zh-CN" altLang="en-US" b="1" dirty="0"/>
              <a:t>第二种标记两类</a:t>
            </a:r>
            <a:r>
              <a:rPr lang="en-US" altLang="zh-CN" b="1" dirty="0"/>
              <a:t> </a:t>
            </a:r>
            <a:r>
              <a:rPr lang="zh-CN" altLang="en-US" b="1" dirty="0"/>
              <a:t>未标记</a:t>
            </a:r>
            <a:r>
              <a:rPr lang="en-US" altLang="zh-CN" b="1" dirty="0"/>
              <a:t>10</a:t>
            </a:r>
            <a:r>
              <a:rPr lang="zh-CN" altLang="en-US" b="1" dirty="0"/>
              <a:t>类</a:t>
            </a:r>
            <a:r>
              <a:rPr lang="en-US" altLang="zh-CN" b="1" dirty="0"/>
              <a:t> </a:t>
            </a:r>
            <a:r>
              <a:rPr lang="zh-CN" altLang="en-US" b="1" dirty="0"/>
              <a:t>第三种标记和未标记</a:t>
            </a:r>
            <a:r>
              <a:rPr lang="en-US" altLang="zh-CN" b="1" dirty="0"/>
              <a:t> 10</a:t>
            </a:r>
            <a:r>
              <a:rPr lang="zh-CN" altLang="en-US" b="1" dirty="0"/>
              <a:t>类（</a:t>
            </a:r>
            <a:r>
              <a:rPr lang="zh-CN" altLang="en-US" b="1" dirty="0"/>
              <a:t>客户端比例不同</a:t>
            </a:r>
            <a:r>
              <a:rPr lang="en-US" altLang="zh-CN" b="1" dirty="0"/>
              <a:t> 10</a:t>
            </a:r>
            <a:r>
              <a:rPr lang="zh-CN" altLang="en-US" b="1" dirty="0"/>
              <a:t>个为</a:t>
            </a:r>
            <a:r>
              <a:rPr lang="en-US" altLang="zh-CN" b="1" dirty="0"/>
              <a:t>55%</a:t>
            </a:r>
            <a:r>
              <a:rPr lang="zh-CN" altLang="en-US" b="1" dirty="0"/>
              <a:t>标记</a:t>
            </a:r>
            <a:r>
              <a:rPr lang="en-US" altLang="zh-CN" b="1" dirty="0"/>
              <a:t> 90</a:t>
            </a:r>
            <a:r>
              <a:rPr lang="zh-CN" altLang="en-US" b="1" dirty="0"/>
              <a:t>为</a:t>
            </a:r>
            <a:r>
              <a:rPr lang="en-US" altLang="zh-CN" b="1" dirty="0"/>
              <a:t>5%</a:t>
            </a:r>
            <a:r>
              <a:rPr lang="zh-CN" altLang="en-US" b="1" dirty="0"/>
              <a:t>标记</a:t>
            </a:r>
            <a:r>
              <a:rPr lang="zh-CN" altLang="en-US" b="1" dirty="0"/>
              <a:t>数据）</a:t>
            </a:r>
            <a:endParaRPr lang="en-US" altLang="zh-CN" b="1" dirty="0"/>
          </a:p>
        </p:txBody>
      </p:sp>
      <p:pic>
        <p:nvPicPr>
          <p:cNvPr id="2" name="图片 1"/>
          <p:cNvPicPr>
            <a:picLocks noChangeAspect="1"/>
          </p:cNvPicPr>
          <p:nvPr/>
        </p:nvPicPr>
        <p:blipFill>
          <a:blip r:embed="rId1"/>
          <a:stretch>
            <a:fillRect/>
          </a:stretch>
        </p:blipFill>
        <p:spPr>
          <a:xfrm>
            <a:off x="1173480" y="2442210"/>
            <a:ext cx="975360" cy="205740"/>
          </a:xfrm>
          <a:prstGeom prst="rect">
            <a:avLst/>
          </a:prstGeom>
        </p:spPr>
      </p:pic>
      <p:pic>
        <p:nvPicPr>
          <p:cNvPr id="4" name="图片 3"/>
          <p:cNvPicPr>
            <a:picLocks noChangeAspect="1"/>
          </p:cNvPicPr>
          <p:nvPr/>
        </p:nvPicPr>
        <p:blipFill>
          <a:blip r:embed="rId2"/>
          <a:stretch>
            <a:fillRect/>
          </a:stretch>
        </p:blipFill>
        <p:spPr>
          <a:xfrm>
            <a:off x="2148840" y="2442210"/>
            <a:ext cx="4602480" cy="205740"/>
          </a:xfrm>
          <a:prstGeom prst="rect">
            <a:avLst/>
          </a:prstGeom>
        </p:spPr>
      </p:pic>
      <p:pic>
        <p:nvPicPr>
          <p:cNvPr id="5" name="图片 4"/>
          <p:cNvPicPr>
            <a:picLocks noChangeAspect="1"/>
          </p:cNvPicPr>
          <p:nvPr/>
        </p:nvPicPr>
        <p:blipFill>
          <a:blip r:embed="rId3"/>
          <a:stretch>
            <a:fillRect/>
          </a:stretch>
        </p:blipFill>
        <p:spPr>
          <a:xfrm>
            <a:off x="6751320" y="2442210"/>
            <a:ext cx="1005840" cy="182880"/>
          </a:xfrm>
          <a:prstGeom prst="rect">
            <a:avLst/>
          </a:prstGeom>
        </p:spPr>
      </p:pic>
      <p:sp>
        <p:nvSpPr>
          <p:cNvPr id="8" name="矩形 7"/>
          <p:cNvSpPr/>
          <p:nvPr/>
        </p:nvSpPr>
        <p:spPr>
          <a:xfrm rot="10800000" flipV="1">
            <a:off x="7757160" y="2367280"/>
            <a:ext cx="747395" cy="368300"/>
          </a:xfrm>
          <a:prstGeom prst="rect">
            <a:avLst/>
          </a:prstGeom>
        </p:spPr>
        <p:txBody>
          <a:bodyPr wrap="square">
            <a:spAutoFit/>
          </a:bodyPr>
          <a:p>
            <a:pPr algn="l"/>
            <a:r>
              <a:rPr lang="zh-CN" altLang="en-US" b="1" dirty="0"/>
              <a:t>动态</a:t>
            </a:r>
            <a:endParaRPr lang="zh-CN" altLang="en-US" b="1" dirty="0"/>
          </a:p>
        </p:txBody>
      </p:sp>
      <p:pic>
        <p:nvPicPr>
          <p:cNvPr id="9" name="图片 8"/>
          <p:cNvPicPr>
            <a:picLocks noChangeAspect="1"/>
          </p:cNvPicPr>
          <p:nvPr/>
        </p:nvPicPr>
        <p:blipFill>
          <a:blip r:embed="rId4"/>
          <a:stretch>
            <a:fillRect/>
          </a:stretch>
        </p:blipFill>
        <p:spPr>
          <a:xfrm>
            <a:off x="1173480" y="2735580"/>
            <a:ext cx="9509760" cy="4198620"/>
          </a:xfrm>
          <a:prstGeom prst="rect">
            <a:avLst/>
          </a:prstGeom>
        </p:spPr>
      </p:pic>
    </p:spTree>
  </p:cSld>
  <p:clrMapOvr>
    <a:masterClrMapping/>
  </p:clrMapOvr>
  <p:transition advTm="781"/>
</p:sld>
</file>

<file path=ppt/tags/tag1.xml><?xml version="1.0" encoding="utf-8"?>
<p:tagLst xmlns:p="http://schemas.openxmlformats.org/presentationml/2006/main">
  <p:tag name="KSO_WM_UNIT_PLACING_PICTURE_USER_VIEWPORT" val="{&quot;height&quot;:3396,&quot;width&quot;:72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1421</Words>
  <Application>WPS 演示</Application>
  <PresentationFormat>宽屏</PresentationFormat>
  <Paragraphs>119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等线</vt:lpstr>
      <vt:lpstr>等线 Light</vt:lpstr>
      <vt:lpstr>微软雅黑</vt:lpstr>
      <vt:lpstr>Arial Unicode MS</vt:lpstr>
      <vt:lpstr>Calibri</vt:lpstr>
      <vt:lpstr>BatangChe</vt:lpstr>
      <vt:lpstr>Segoe Print</vt:lpstr>
      <vt:lpstr>Office 主题​​</vt:lpstr>
      <vt:lpstr>  Communication-efficient asynchronous federated learning in resource-constrained edge computing  在资源受限边缘计算中的通信高效的异步联邦学习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new</dc:creator>
  <cp:lastModifiedBy>沫忆ぅ</cp:lastModifiedBy>
  <cp:revision>178</cp:revision>
  <dcterms:created xsi:type="dcterms:W3CDTF">2021-09-19T04:58:00Z</dcterms:created>
  <dcterms:modified xsi:type="dcterms:W3CDTF">2021-10-21T06:30:25Z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23CA33640803497CA2788B4F1BDA50B5</vt:lpwstr>
  </property>
  <property fmtid="{D5CDD505-2E9C-101B-9397-08002B2CF9AE}" pid="3" name="KSOProductBuildVer">
    <vt:lpwstr>2052-11.1.0.10938</vt:lpwstr>
  </property>
</Properties>
</file>