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506" autoAdjust="0"/>
  </p:normalViewPr>
  <p:slideViewPr>
    <p:cSldViewPr snapToGrid="0">
      <p:cViewPr varScale="1">
        <p:scale>
          <a:sx n="67" d="100"/>
          <a:sy n="67" d="100"/>
        </p:scale>
        <p:origin x="834" y="72"/>
      </p:cViewPr>
      <p:guideLst/>
    </p:cSldViewPr>
  </p:slideViewPr>
  <p:notesTextViewPr>
    <p:cViewPr>
      <p:scale>
        <a:sx n="1" d="1"/>
        <a:sy n="1" d="1"/>
      </p:scale>
      <p:origin x="0" y="-3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CCADEE-1038-4693-A0D5-F1298673A444}" type="datetimeFigureOut">
              <a:rPr lang="zh-CN" altLang="en-US" smtClean="0"/>
              <a:t>2021/11/17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543EB4-847E-4F91-8932-B8C8F0785B6C}" type="slidenum">
              <a:rPr lang="zh-CN" altLang="en-US" smtClean="0"/>
              <a:t>‹#›</a:t>
            </a:fld>
            <a:endParaRPr lang="zh-CN" altLang="en-US"/>
          </a:p>
        </p:txBody>
      </p:sp>
    </p:spTree>
    <p:extLst>
      <p:ext uri="{BB962C8B-B14F-4D97-AF65-F5344CB8AC3E}">
        <p14:creationId xmlns:p14="http://schemas.microsoft.com/office/powerpoint/2010/main" val="762718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个移动设备的训练时间包含两个部分：使用本地数据训练模型的计算时间和将训练模型上传到参数服务器的通信时间。由于参数服务器需要从所有设备收集模型来生成更新的全局模型，所以每次迭代的训练时间由最慢的设备决定。如图３：</a:t>
            </a:r>
            <a:r>
              <a:rPr lang="zh-CN" altLang="en-US" sz="1200" b="0" i="0" kern="1200" dirty="0">
                <a:solidFill>
                  <a:schemeClr val="tx1"/>
                </a:solidFill>
                <a:effectLst/>
                <a:latin typeface="+mn-lt"/>
                <a:ea typeface="+mn-ea"/>
                <a:cs typeface="+mn-cs"/>
              </a:rPr>
              <a:t>设备</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是速度最慢的设备，但其他两台设备上传速度较快，导致不必要的闲置时间。这种观察促使我们降低设备</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C</a:t>
            </a:r>
            <a:r>
              <a:rPr lang="zh-CN" altLang="en-US" sz="1200" b="0" i="0" kern="1200" dirty="0">
                <a:solidFill>
                  <a:schemeClr val="tx1"/>
                </a:solidFill>
                <a:effectLst/>
                <a:latin typeface="+mn-lt"/>
                <a:ea typeface="+mn-ea"/>
                <a:cs typeface="+mn-cs"/>
              </a:rPr>
              <a:t>上的计算速度，以降低</a:t>
            </a:r>
            <a:r>
              <a:rPr lang="en-US" altLang="zh-CN" sz="1200" b="0" i="0" kern="1200" dirty="0">
                <a:solidFill>
                  <a:schemeClr val="tx1"/>
                </a:solidFill>
                <a:effectLst/>
                <a:latin typeface="+mn-lt"/>
                <a:ea typeface="+mn-ea"/>
                <a:cs typeface="+mn-cs"/>
              </a:rPr>
              <a:t>CPU/GPU</a:t>
            </a:r>
            <a:r>
              <a:rPr lang="zh-CN" altLang="en-US" sz="1200" b="0" i="0" kern="1200" dirty="0">
                <a:solidFill>
                  <a:schemeClr val="tx1"/>
                </a:solidFill>
                <a:effectLst/>
                <a:latin typeface="+mn-lt"/>
                <a:ea typeface="+mn-ea"/>
                <a:cs typeface="+mn-cs"/>
              </a:rPr>
              <a:t>的能耗，只要它们的训练时间不晚于最慢的设备。</a:t>
            </a:r>
            <a:endParaRPr lang="zh-CN" altLang="en-US" dirty="0"/>
          </a:p>
        </p:txBody>
      </p:sp>
      <p:sp>
        <p:nvSpPr>
          <p:cNvPr id="4" name="灯片编号占位符 3"/>
          <p:cNvSpPr>
            <a:spLocks noGrp="1"/>
          </p:cNvSpPr>
          <p:nvPr>
            <p:ph type="sldNum" sz="quarter" idx="5"/>
          </p:nvPr>
        </p:nvSpPr>
        <p:spPr/>
        <p:txBody>
          <a:bodyPr/>
          <a:lstStyle/>
          <a:p>
            <a:fld id="{D3543EB4-847E-4F91-8932-B8C8F0785B6C}" type="slidenum">
              <a:rPr lang="zh-CN" altLang="en-US" smtClean="0"/>
              <a:t>3</a:t>
            </a:fld>
            <a:endParaRPr lang="zh-CN" altLang="en-US"/>
          </a:p>
        </p:txBody>
      </p:sp>
    </p:spTree>
    <p:extLst>
      <p:ext uri="{BB962C8B-B14F-4D97-AF65-F5344CB8AC3E}">
        <p14:creationId xmlns:p14="http://schemas.microsoft.com/office/powerpoint/2010/main" val="643882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14:m>
                  <m:oMath xmlns:m="http://schemas.openxmlformats.org/officeDocument/2006/math">
                    <m:r>
                      <a:rPr lang="zh-CN" altLang="en-US" i="1" smtClean="0">
                        <a:latin typeface="Cambria Math" panose="02040503050406030204" pitchFamily="18" charset="0"/>
                      </a:rPr>
                      <m:t>𝜀</m:t>
                    </m:r>
                    <m:r>
                      <a:rPr lang="zh-CN" altLang="en-US" i="1" smtClean="0">
                        <a:latin typeface="Cambria Math" panose="02040503050406030204" pitchFamily="18" charset="0"/>
                      </a:rPr>
                      <m:t>：</m:t>
                    </m:r>
                  </m:oMath>
                </a14:m>
                <a:r>
                  <a:rPr lang="zh-CN" altLang="en-US" dirty="0"/>
                  <a:t>模型大小；</a:t>
                </a:r>
                <a14:m>
                  <m:oMath xmlns:m="http://schemas.openxmlformats.org/officeDocument/2006/math">
                    <m:sSubSup>
                      <m:sSubSupPr>
                        <m:ctrlPr>
                          <a:rPr lang="en-US" altLang="zh-CN" i="1" smtClean="0">
                            <a:latin typeface="Cambria Math" panose="02040503050406030204" pitchFamily="18" charset="0"/>
                          </a:rPr>
                        </m:ctrlPr>
                      </m:sSubSupPr>
                      <m:e>
                        <m:r>
                          <a:rPr lang="zh-CN" altLang="en-US" i="1" smtClean="0">
                            <a:latin typeface="Cambria Math" panose="02040503050406030204" pitchFamily="18" charset="0"/>
                          </a:rPr>
                          <m:t>Ｂ</m:t>
                        </m:r>
                      </m:e>
                      <m:sub>
                        <m:r>
                          <a:rPr lang="zh-CN" altLang="en-US" i="1" smtClean="0">
                            <a:latin typeface="Cambria Math" panose="02040503050406030204" pitchFamily="18" charset="0"/>
                          </a:rPr>
                          <m:t>ｉ</m:t>
                        </m:r>
                      </m:sub>
                      <m:sup>
                        <m:r>
                          <a:rPr lang="zh-CN" altLang="en-US" i="1" smtClean="0">
                            <a:latin typeface="Cambria Math" panose="02040503050406030204" pitchFamily="18" charset="0"/>
                          </a:rPr>
                          <m:t>ｋ</m:t>
                        </m:r>
                      </m:sup>
                    </m:sSubSup>
                  </m:oMath>
                </a14:m>
                <a:r>
                  <a:rPr lang="zh-CN" altLang="en-US" dirty="0"/>
                  <a:t>是</a:t>
                </a:r>
                <a:r>
                  <a:rPr lang="zh-CN" altLang="en-US" dirty="0">
                    <a:latin typeface="Times New Roman" panose="02020603050405020304" pitchFamily="18" charset="0"/>
                    <a:cs typeface="Times New Roman" panose="02020603050405020304" pitchFamily="18" charset="0"/>
                  </a:rPr>
                  <a:t>设备ｉ</a:t>
                </a:r>
                <a:r>
                  <a:rPr lang="zh-CN" altLang="en-US" dirty="0"/>
                  <a:t>在第ｋ次迭代时的平均传输速度。</a:t>
                </a:r>
              </a:p>
            </p:txBody>
          </p:sp>
        </mc:Choice>
        <mc:Fallback xmlns="">
          <p:sp>
            <p:nvSpPr>
              <p:cNvPr id="3" name="备注占位符 2"/>
              <p:cNvSpPr>
                <a:spLocks noGrp="1"/>
              </p:cNvSpPr>
              <p:nvPr>
                <p:ph type="body" idx="1"/>
              </p:nvPr>
            </p:nvSpPr>
            <p:spPr/>
            <p:txBody>
              <a:bodyPr/>
              <a:lstStyle/>
              <a:p>
                <a:r>
                  <a:rPr lang="zh-CN" altLang="en-US" i="0">
                    <a:latin typeface="Cambria Math" panose="02040503050406030204" pitchFamily="18" charset="0"/>
                  </a:rPr>
                  <a:t>𝜀：</a:t>
                </a:r>
                <a:r>
                  <a:rPr lang="zh-CN" altLang="en-US" dirty="0"/>
                  <a:t>模型大小；</a:t>
                </a:r>
                <a:r>
                  <a:rPr lang="zh-CN" altLang="en-US" i="0">
                    <a:latin typeface="Cambria Math" panose="02040503050406030204" pitchFamily="18" charset="0"/>
                  </a:rPr>
                  <a:t>Ｂ</a:t>
                </a:r>
                <a:r>
                  <a:rPr lang="en-US" altLang="zh-CN" i="0">
                    <a:latin typeface="Cambria Math" panose="02040503050406030204" pitchFamily="18" charset="0"/>
                  </a:rPr>
                  <a:t>_</a:t>
                </a:r>
                <a:r>
                  <a:rPr lang="zh-CN" altLang="en-US" i="0">
                    <a:latin typeface="Cambria Math" panose="02040503050406030204" pitchFamily="18" charset="0"/>
                  </a:rPr>
                  <a:t>ｉ</a:t>
                </a:r>
                <a:r>
                  <a:rPr lang="en-US" altLang="zh-CN" i="0">
                    <a:latin typeface="Cambria Math" panose="02040503050406030204" pitchFamily="18" charset="0"/>
                  </a:rPr>
                  <a:t>^</a:t>
                </a:r>
                <a:r>
                  <a:rPr lang="zh-CN" altLang="en-US" i="0">
                    <a:latin typeface="Cambria Math" panose="02040503050406030204" pitchFamily="18" charset="0"/>
                  </a:rPr>
                  <a:t>ｋ</a:t>
                </a:r>
                <a:r>
                  <a:rPr lang="zh-CN" altLang="en-US" dirty="0"/>
                  <a:t>是</a:t>
                </a:r>
                <a:r>
                  <a:rPr lang="zh-CN" altLang="en-US" dirty="0">
                    <a:latin typeface="Times New Roman" panose="02020603050405020304" pitchFamily="18" charset="0"/>
                    <a:cs typeface="Times New Roman" panose="02020603050405020304" pitchFamily="18" charset="0"/>
                  </a:rPr>
                  <a:t>设备ｉ</a:t>
                </a:r>
                <a:r>
                  <a:rPr lang="zh-CN" altLang="en-US" dirty="0"/>
                  <a:t>在第ｋ次迭代时的平均传输速度。</a:t>
                </a:r>
              </a:p>
            </p:txBody>
          </p:sp>
        </mc:Fallback>
      </mc:AlternateContent>
      <p:sp>
        <p:nvSpPr>
          <p:cNvPr id="4" name="灯片编号占位符 3"/>
          <p:cNvSpPr>
            <a:spLocks noGrp="1"/>
          </p:cNvSpPr>
          <p:nvPr>
            <p:ph type="sldNum" sz="quarter" idx="5"/>
          </p:nvPr>
        </p:nvSpPr>
        <p:spPr/>
        <p:txBody>
          <a:bodyPr/>
          <a:lstStyle/>
          <a:p>
            <a:fld id="{D3543EB4-847E-4F91-8932-B8C8F0785B6C}" type="slidenum">
              <a:rPr lang="zh-CN" altLang="en-US" smtClean="0"/>
              <a:t>4</a:t>
            </a:fld>
            <a:endParaRPr lang="zh-CN" altLang="en-US"/>
          </a:p>
        </p:txBody>
      </p:sp>
    </p:spTree>
    <p:extLst>
      <p:ext uri="{BB962C8B-B14F-4D97-AF65-F5344CB8AC3E}">
        <p14:creationId xmlns:p14="http://schemas.microsoft.com/office/powerpoint/2010/main" val="4023434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在优化问题中，学习时间和能耗是矛盾的目标。如果移动设备以</a:t>
            </a:r>
            <a:r>
              <a:rPr lang="en-US" altLang="zh-CN" dirty="0"/>
              <a:t>CPU</a:t>
            </a:r>
            <a:r>
              <a:rPr lang="zh-CN" altLang="en-US" dirty="0"/>
              <a:t>的全速度运行训练程序，总学习时间减少但会导致高能耗，但如果降低</a:t>
            </a:r>
            <a:r>
              <a:rPr lang="en-US" altLang="zh-CN" dirty="0"/>
              <a:t>CPU</a:t>
            </a:r>
            <a:r>
              <a:rPr lang="zh-CN" altLang="en-US" dirty="0"/>
              <a:t>周期频率以节省功耗，学习时间会延长。</a:t>
            </a:r>
          </a:p>
        </p:txBody>
      </p:sp>
      <p:sp>
        <p:nvSpPr>
          <p:cNvPr id="4" name="灯片编号占位符 3"/>
          <p:cNvSpPr>
            <a:spLocks noGrp="1"/>
          </p:cNvSpPr>
          <p:nvPr>
            <p:ph type="sldNum" sz="quarter" idx="5"/>
          </p:nvPr>
        </p:nvSpPr>
        <p:spPr/>
        <p:txBody>
          <a:bodyPr/>
          <a:lstStyle/>
          <a:p>
            <a:fld id="{D3543EB4-847E-4F91-8932-B8C8F0785B6C}" type="slidenum">
              <a:rPr lang="zh-CN" altLang="en-US" smtClean="0"/>
              <a:t>5</a:t>
            </a:fld>
            <a:endParaRPr lang="zh-CN" altLang="en-US"/>
          </a:p>
        </p:txBody>
      </p:sp>
    </p:spTree>
    <p:extLst>
      <p:ext uri="{BB962C8B-B14F-4D97-AF65-F5344CB8AC3E}">
        <p14:creationId xmlns:p14="http://schemas.microsoft.com/office/powerpoint/2010/main" val="2365862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a:t>DRL </a:t>
                </a:r>
                <a:r>
                  <a:rPr lang="zh-CN" altLang="en-US" dirty="0"/>
                  <a:t>代理部署在参数服务器中。</a:t>
                </a:r>
                <a:endParaRPr lang="en-US" altLang="zh-CN" dirty="0"/>
              </a:p>
              <a:p>
                <a:r>
                  <a:rPr lang="zh-CN" altLang="en-US" dirty="0"/>
                  <a:t>网络带宽是影响系统成本的主要因素，因为未来的网络带宽与历史带宽信息相关，因此设置</a:t>
                </a:r>
                <a:r>
                  <a:rPr lang="en-US" altLang="zh-CN" dirty="0"/>
                  <a:t>DRL</a:t>
                </a:r>
                <a:r>
                  <a:rPr lang="zh-CN" altLang="en-US" dirty="0"/>
                  <a:t>公式中的状态空间由多个过去的历史带宽信息组成。</a:t>
                </a:r>
                <a:endParaRPr lang="en-US" altLang="zh-CN" dirty="0"/>
              </a:p>
              <a:p>
                <a14:m>
                  <m:oMath xmlns:m="http://schemas.openxmlformats.org/officeDocument/2006/math">
                    <m:sSubSup>
                      <m:sSubSupPr>
                        <m:ctrlPr>
                          <a:rPr lang="en-US" altLang="zh-CN" i="1" smtClean="0">
                            <a:latin typeface="Cambria Math" panose="02040503050406030204" pitchFamily="18" charset="0"/>
                          </a:rPr>
                        </m:ctrlPr>
                      </m:sSubSup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𝑘</m:t>
                        </m:r>
                      </m:sup>
                    </m:sSubSup>
                  </m:oMath>
                </a14:m>
                <a:r>
                  <a:rPr lang="zh-CN" altLang="en-US" dirty="0"/>
                  <a:t>是</a:t>
                </a:r>
                <a:r>
                  <a:rPr lang="en-US" altLang="zh-CN" dirty="0"/>
                  <a:t>CPU</a:t>
                </a:r>
                <a:r>
                  <a:rPr lang="zh-CN" altLang="en-US" dirty="0"/>
                  <a:t>周期频率</a:t>
                </a:r>
                <a:endParaRPr lang="en-US" altLang="zh-CN" dirty="0"/>
              </a:p>
              <a:p>
                <a:r>
                  <a:rPr lang="zh-CN" altLang="en-US" i="0" dirty="0">
                    <a:latin typeface="+mn-lt"/>
                  </a:rPr>
                  <a:t>为了</a:t>
                </a:r>
                <a14:m>
                  <m:oMath xmlns:m="http://schemas.openxmlformats.org/officeDocument/2006/math">
                    <m:r>
                      <a:rPr lang="zh-CN" altLang="en-US" i="1" smtClean="0">
                        <a:latin typeface="Cambria Math" panose="02040503050406030204" pitchFamily="18" charset="0"/>
                      </a:rPr>
                      <m:t>解决状态无限的情况，使用一个神经网络来表示策略</m:t>
                    </m:r>
                    <m:r>
                      <m:rPr>
                        <m:sty m:val="p"/>
                      </m:rPr>
                      <a:rPr lang="en-US" altLang="zh-CN" i="1" smtClean="0">
                        <a:latin typeface="Cambria Math" panose="02040503050406030204" pitchFamily="18" charset="0"/>
                      </a:rPr>
                      <m:t>Π</m:t>
                    </m:r>
                    <m:r>
                      <a:rPr lang="zh-CN" altLang="en-US"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𝜃</m:t>
                        </m:r>
                      </m:e>
                      <m:sub>
                        <m:r>
                          <a:rPr lang="en-US" altLang="zh-CN" b="0" i="1" smtClean="0">
                            <a:latin typeface="Cambria Math" panose="02040503050406030204" pitchFamily="18" charset="0"/>
                          </a:rPr>
                          <m:t>𝑎</m:t>
                        </m:r>
                      </m:sub>
                    </m:sSub>
                  </m:oMath>
                </a14:m>
                <a:r>
                  <a:rPr lang="zh-CN" altLang="en-US" dirty="0"/>
                  <a:t>是神经网络的可调参数。</a:t>
                </a:r>
                <a:endParaRPr lang="en-US" altLang="zh-CN" dirty="0"/>
              </a:p>
              <a:p>
                <a:r>
                  <a:rPr lang="en-US" altLang="zh-CN" dirty="0"/>
                  <a:t>FL</a:t>
                </a:r>
                <a:r>
                  <a:rPr lang="zh-CN" altLang="en-US" dirty="0"/>
                  <a:t>系统中，行动和奖励定义很简单，但是由于</a:t>
                </a:r>
                <a:r>
                  <a:rPr lang="en-US" altLang="zh-CN" dirty="0"/>
                  <a:t>FL</a:t>
                </a:r>
                <a:r>
                  <a:rPr lang="zh-CN" altLang="en-US" dirty="0"/>
                  <a:t>系统包含各种各样的信息，定义状态方法有很多，这里选择了简单的方式，实验结果表明这样定义可以达到很好的性能。</a:t>
                </a:r>
              </a:p>
            </p:txBody>
          </p:sp>
        </mc:Choice>
        <mc:Fallback xmlns="">
          <p:sp>
            <p:nvSpPr>
              <p:cNvPr id="3" name="备注占位符 2"/>
              <p:cNvSpPr>
                <a:spLocks noGrp="1"/>
              </p:cNvSpPr>
              <p:nvPr>
                <p:ph type="body" idx="1"/>
              </p:nvPr>
            </p:nvSpPr>
            <p:spPr/>
            <p:txBody>
              <a:bodyPr/>
              <a:lstStyle/>
              <a:p>
                <a:r>
                  <a:rPr lang="en-US" altLang="zh-CN" dirty="0"/>
                  <a:t>DRL </a:t>
                </a:r>
                <a:r>
                  <a:rPr lang="zh-CN" altLang="en-US" dirty="0"/>
                  <a:t>代理部署在参数服务器中。</a:t>
                </a:r>
                <a:endParaRPr lang="en-US" altLang="zh-CN" dirty="0"/>
              </a:p>
              <a:p>
                <a:r>
                  <a:rPr lang="zh-CN" altLang="en-US" dirty="0"/>
                  <a:t>网络带宽是影响系统成本的主要因素，因为未来的网络带宽与历史带宽信息相关，因此设置</a:t>
                </a:r>
                <a:r>
                  <a:rPr lang="en-US" altLang="zh-CN" dirty="0"/>
                  <a:t>DRL</a:t>
                </a:r>
                <a:r>
                  <a:rPr lang="zh-CN" altLang="en-US" dirty="0"/>
                  <a:t>公式中的状态空间由多个过去的历史带宽信息组成。</a:t>
                </a:r>
                <a:endParaRPr lang="en-US" altLang="zh-CN" dirty="0"/>
              </a:p>
              <a:p>
                <a:r>
                  <a:rPr lang="zh-CN" altLang="en-US" i="0">
                    <a:latin typeface="Cambria Math" panose="02040503050406030204" pitchFamily="18" charset="0"/>
                  </a:rPr>
                  <a:t>𝛿</a:t>
                </a:r>
                <a:r>
                  <a:rPr lang="en-US" altLang="zh-CN" i="0">
                    <a:latin typeface="Cambria Math" panose="02040503050406030204" pitchFamily="18" charset="0"/>
                  </a:rPr>
                  <a:t>_</a:t>
                </a:r>
                <a:r>
                  <a:rPr lang="en-US" altLang="zh-CN" b="0" i="0">
                    <a:latin typeface="Cambria Math" panose="02040503050406030204" pitchFamily="18" charset="0"/>
                  </a:rPr>
                  <a:t>𝑖^𝑘</a:t>
                </a:r>
                <a:r>
                  <a:rPr lang="zh-CN" altLang="en-US" dirty="0"/>
                  <a:t>是</a:t>
                </a:r>
                <a:r>
                  <a:rPr lang="en-US" altLang="zh-CN" dirty="0"/>
                  <a:t>CPU</a:t>
                </a:r>
                <a:r>
                  <a:rPr lang="zh-CN" altLang="en-US" dirty="0"/>
                  <a:t>周期频率</a:t>
                </a:r>
                <a:endParaRPr lang="en-US" altLang="zh-CN" dirty="0"/>
              </a:p>
              <a:p>
                <a:r>
                  <a:rPr lang="zh-CN" altLang="en-US" i="0" dirty="0">
                    <a:latin typeface="+mn-lt"/>
                  </a:rPr>
                  <a:t>为了</a:t>
                </a:r>
                <a:r>
                  <a:rPr lang="zh-CN" altLang="en-US" i="0">
                    <a:latin typeface="Cambria Math" panose="02040503050406030204" pitchFamily="18" charset="0"/>
                  </a:rPr>
                  <a:t>解决状态无限的情况，使用一个神经网络来表示策略</a:t>
                </a:r>
                <a:r>
                  <a:rPr lang="en-US" altLang="zh-CN" i="0">
                    <a:latin typeface="Cambria Math" panose="02040503050406030204" pitchFamily="18" charset="0"/>
                  </a:rPr>
                  <a:t>Π</a:t>
                </a:r>
                <a:r>
                  <a:rPr lang="zh-CN" altLang="en-US" i="0">
                    <a:latin typeface="Cambria Math" panose="02040503050406030204" pitchFamily="18" charset="0"/>
                  </a:rPr>
                  <a:t>，𝜃</a:t>
                </a:r>
                <a:r>
                  <a:rPr lang="en-US" altLang="zh-CN" i="0">
                    <a:latin typeface="Cambria Math" panose="02040503050406030204" pitchFamily="18" charset="0"/>
                  </a:rPr>
                  <a:t>_</a:t>
                </a:r>
                <a:r>
                  <a:rPr lang="en-US" altLang="zh-CN" b="0" i="0">
                    <a:latin typeface="Cambria Math" panose="02040503050406030204" pitchFamily="18" charset="0"/>
                  </a:rPr>
                  <a:t>𝑎</a:t>
                </a:r>
                <a:r>
                  <a:rPr lang="zh-CN" altLang="en-US" dirty="0"/>
                  <a:t>是神经网络的可调参数。</a:t>
                </a:r>
                <a:endParaRPr lang="en-US" altLang="zh-CN" dirty="0"/>
              </a:p>
              <a:p>
                <a:r>
                  <a:rPr lang="en-US" altLang="zh-CN" dirty="0"/>
                  <a:t>FL</a:t>
                </a:r>
                <a:r>
                  <a:rPr lang="zh-CN" altLang="en-US" dirty="0"/>
                  <a:t>系统中，行动和奖励定义很简单，但是由于</a:t>
                </a:r>
                <a:r>
                  <a:rPr lang="en-US" altLang="zh-CN" dirty="0"/>
                  <a:t>FL</a:t>
                </a:r>
                <a:r>
                  <a:rPr lang="zh-CN" altLang="en-US" dirty="0"/>
                  <a:t>系统包含各种各样的信息，定义状态方法有很多，这里选择了简单的方式，实验结果表明这样定义可以达到很好的性能。</a:t>
                </a:r>
              </a:p>
            </p:txBody>
          </p:sp>
        </mc:Fallback>
      </mc:AlternateContent>
      <p:sp>
        <p:nvSpPr>
          <p:cNvPr id="4" name="灯片编号占位符 3"/>
          <p:cNvSpPr>
            <a:spLocks noGrp="1"/>
          </p:cNvSpPr>
          <p:nvPr>
            <p:ph type="sldNum" sz="quarter" idx="5"/>
          </p:nvPr>
        </p:nvSpPr>
        <p:spPr/>
        <p:txBody>
          <a:bodyPr/>
          <a:lstStyle/>
          <a:p>
            <a:fld id="{D3543EB4-847E-4F91-8932-B8C8F0785B6C}" type="slidenum">
              <a:rPr lang="zh-CN" altLang="en-US" smtClean="0"/>
              <a:t>6</a:t>
            </a:fld>
            <a:endParaRPr lang="zh-CN" altLang="en-US"/>
          </a:p>
        </p:txBody>
      </p:sp>
    </p:spTree>
    <p:extLst>
      <p:ext uri="{BB962C8B-B14F-4D97-AF65-F5344CB8AC3E}">
        <p14:creationId xmlns:p14="http://schemas.microsoft.com/office/powerpoint/2010/main" val="2043347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使用</a:t>
            </a:r>
            <a:r>
              <a:rPr lang="en-US" altLang="zh-CN" dirty="0"/>
              <a:t>actor-critic</a:t>
            </a:r>
            <a:r>
              <a:rPr lang="zh-CN" altLang="en-US" dirty="0"/>
              <a:t>方法。</a:t>
            </a:r>
            <a:endParaRPr lang="en-US" altLang="zh-CN" dirty="0"/>
          </a:p>
          <a:p>
            <a:r>
              <a:rPr lang="en-US" altLang="zh-CN" sz="1200" b="0" i="0" kern="1200" dirty="0">
                <a:solidFill>
                  <a:schemeClr val="tx1"/>
                </a:solidFill>
                <a:effectLst/>
                <a:latin typeface="+mn-lt"/>
                <a:ea typeface="+mn-ea"/>
                <a:cs typeface="+mn-cs"/>
              </a:rPr>
              <a:t>PPO</a:t>
            </a:r>
            <a:r>
              <a:rPr lang="zh-CN" altLang="en-US" sz="1200" b="0" i="0" kern="1200" dirty="0">
                <a:solidFill>
                  <a:schemeClr val="tx1"/>
                </a:solidFill>
                <a:effectLst/>
                <a:latin typeface="+mn-lt"/>
                <a:ea typeface="+mn-ea"/>
                <a:cs typeface="+mn-cs"/>
              </a:rPr>
              <a:t>在易于实现、样本复杂性和易于调优之间取得了平衡，尝试计算一个更新以最小化目标函数，同时确保与前一个策略的偏差相对较小。因此，在本工作中，</a:t>
            </a:r>
            <a:r>
              <a:rPr lang="en-US" altLang="zh-CN" sz="1200" b="0" i="0" kern="1200" dirty="0">
                <a:solidFill>
                  <a:schemeClr val="tx1"/>
                </a:solidFill>
                <a:effectLst/>
                <a:latin typeface="+mn-lt"/>
                <a:ea typeface="+mn-ea"/>
                <a:cs typeface="+mn-cs"/>
              </a:rPr>
              <a:t>DRL agent</a:t>
            </a:r>
            <a:r>
              <a:rPr lang="zh-CN" altLang="en-US" sz="1200" b="0" i="0" kern="1200" dirty="0">
                <a:solidFill>
                  <a:schemeClr val="tx1"/>
                </a:solidFill>
                <a:effectLst/>
                <a:latin typeface="+mn-lt"/>
                <a:ea typeface="+mn-ea"/>
                <a:cs typeface="+mn-cs"/>
              </a:rPr>
              <a:t>的策略优化过程采用了</a:t>
            </a:r>
            <a:r>
              <a:rPr lang="en-US" altLang="zh-CN" sz="1200" b="0" i="0" kern="1200" dirty="0">
                <a:solidFill>
                  <a:schemeClr val="tx1"/>
                </a:solidFill>
                <a:effectLst/>
                <a:latin typeface="+mn-lt"/>
                <a:ea typeface="+mn-ea"/>
                <a:cs typeface="+mn-cs"/>
              </a:rPr>
              <a:t>PPO</a:t>
            </a:r>
            <a:r>
              <a:rPr lang="zh-CN" altLang="en-US" sz="1200" b="0" i="0" kern="1200" dirty="0">
                <a:solidFill>
                  <a:schemeClr val="tx1"/>
                </a:solidFill>
                <a:effectLst/>
                <a:latin typeface="+mn-lt"/>
                <a:ea typeface="+mn-ea"/>
                <a:cs typeface="+mn-cs"/>
              </a:rPr>
              <a:t>算法。</a:t>
            </a:r>
            <a:endParaRPr lang="zh-CN" altLang="en-US" dirty="0"/>
          </a:p>
        </p:txBody>
      </p:sp>
      <p:sp>
        <p:nvSpPr>
          <p:cNvPr id="4" name="灯片编号占位符 3"/>
          <p:cNvSpPr>
            <a:spLocks noGrp="1"/>
          </p:cNvSpPr>
          <p:nvPr>
            <p:ph type="sldNum" sz="quarter" idx="5"/>
          </p:nvPr>
        </p:nvSpPr>
        <p:spPr/>
        <p:txBody>
          <a:bodyPr/>
          <a:lstStyle/>
          <a:p>
            <a:fld id="{D3543EB4-847E-4F91-8932-B8C8F0785B6C}" type="slidenum">
              <a:rPr lang="zh-CN" altLang="en-US" smtClean="0"/>
              <a:t>7</a:t>
            </a:fld>
            <a:endParaRPr lang="zh-CN" altLang="en-US"/>
          </a:p>
        </p:txBody>
      </p:sp>
    </p:spTree>
    <p:extLst>
      <p:ext uri="{BB962C8B-B14F-4D97-AF65-F5344CB8AC3E}">
        <p14:creationId xmlns:p14="http://schemas.microsoft.com/office/powerpoint/2010/main" val="1444022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微软雅黑" panose="020B0503020204020204" pitchFamily="34" charset="-122"/>
                <a:ea typeface="微软雅黑" panose="020B0503020204020204" pitchFamily="34" charset="-122"/>
                <a:cs typeface="Times New Roman" panose="02020603050405020304" pitchFamily="18" charset="0"/>
              </a:rPr>
              <a:t>Heuristic</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t>在</a:t>
            </a:r>
            <a:r>
              <a:rPr lang="en-US" altLang="zh-CN" dirty="0"/>
              <a:t>FL</a:t>
            </a:r>
            <a:r>
              <a:rPr lang="zh-CN" altLang="en-US" dirty="0"/>
              <a:t>的每次训练迭代开始时，由于最后一次迭代刚刚结束，因此参数服务器可以知道所有移动设备的带宽信息。因此，</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Static</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b="0" i="0" kern="1200" dirty="0">
                <a:solidFill>
                  <a:schemeClr val="tx1"/>
                </a:solidFill>
                <a:effectLst/>
                <a:latin typeface="+mn-lt"/>
                <a:ea typeface="+mn-ea"/>
                <a:cs typeface="+mn-cs"/>
              </a:rPr>
              <a:t>与启发式不同的是，在本文中，作者假设网络是静态的，并在联邦学习开始时确定最佳的</a:t>
            </a:r>
            <a:r>
              <a:rPr lang="en-US" altLang="zh-CN" sz="1200" b="0" i="0" kern="1200" dirty="0" err="1">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周期频率。为了实现该方法，我们从数据集中随机选择一些带宽数据，并根据这些带宽数据的平均值确定每个移动设备的</a:t>
            </a:r>
            <a:r>
              <a:rPr lang="en-US" altLang="zh-CN" sz="1200" b="0" i="0" kern="1200" dirty="0" err="1">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周期频率。</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D3543EB4-847E-4F91-8932-B8C8F0785B6C}" type="slidenum">
              <a:rPr lang="zh-CN" altLang="en-US" smtClean="0"/>
              <a:t>8</a:t>
            </a:fld>
            <a:endParaRPr lang="zh-CN" altLang="en-US"/>
          </a:p>
        </p:txBody>
      </p:sp>
    </p:spTree>
    <p:extLst>
      <p:ext uri="{BB962C8B-B14F-4D97-AF65-F5344CB8AC3E}">
        <p14:creationId xmlns:p14="http://schemas.microsoft.com/office/powerpoint/2010/main" val="4205478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离线</a:t>
            </a:r>
            <a:r>
              <a:rPr lang="en-US" altLang="zh-CN" dirty="0">
                <a:latin typeface="微软雅黑" panose="020B0503020204020204" pitchFamily="34" charset="-122"/>
                <a:ea typeface="微软雅黑" panose="020B0503020204020204" pitchFamily="34" charset="-122"/>
              </a:rPr>
              <a:t>DRL</a:t>
            </a:r>
            <a:r>
              <a:rPr lang="zh-CN" altLang="en-US" dirty="0">
                <a:latin typeface="微软雅黑" panose="020B0503020204020204" pitchFamily="34" charset="-122"/>
                <a:ea typeface="微软雅黑" panose="020B0503020204020204" pitchFamily="34" charset="-122"/>
              </a:rPr>
              <a:t>训练阶段：</a:t>
            </a:r>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DRL</a:t>
            </a:r>
            <a:r>
              <a:rPr lang="zh-CN" altLang="en-US" sz="1200" b="0" i="0" kern="1200" dirty="0">
                <a:solidFill>
                  <a:schemeClr val="tx1"/>
                </a:solidFill>
                <a:effectLst/>
                <a:latin typeface="+mn-lt"/>
                <a:ea typeface="+mn-ea"/>
                <a:cs typeface="+mn-cs"/>
              </a:rPr>
              <a:t>训练过程的早期阶段，训练损失迅速减少，这是因为：</a:t>
            </a:r>
          </a:p>
        </p:txBody>
      </p:sp>
      <p:sp>
        <p:nvSpPr>
          <p:cNvPr id="4" name="灯片编号占位符 3"/>
          <p:cNvSpPr>
            <a:spLocks noGrp="1"/>
          </p:cNvSpPr>
          <p:nvPr>
            <p:ph type="sldNum" sz="quarter" idx="5"/>
          </p:nvPr>
        </p:nvSpPr>
        <p:spPr/>
        <p:txBody>
          <a:bodyPr/>
          <a:lstStyle/>
          <a:p>
            <a:fld id="{D3543EB4-847E-4F91-8932-B8C8F0785B6C}" type="slidenum">
              <a:rPr lang="zh-CN" altLang="en-US" smtClean="0"/>
              <a:t>9</a:t>
            </a:fld>
            <a:endParaRPr lang="zh-CN" altLang="en-US"/>
          </a:p>
        </p:txBody>
      </p:sp>
    </p:spTree>
    <p:extLst>
      <p:ext uri="{BB962C8B-B14F-4D97-AF65-F5344CB8AC3E}">
        <p14:creationId xmlns:p14="http://schemas.microsoft.com/office/powerpoint/2010/main" val="1071373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CDF</a:t>
            </a:r>
            <a:r>
              <a:rPr lang="zh-CN" altLang="en-US" sz="1200" b="0" i="0" kern="1200" dirty="0">
                <a:solidFill>
                  <a:schemeClr val="tx1"/>
                </a:solidFill>
                <a:effectLst/>
                <a:latin typeface="+mn-lt"/>
                <a:ea typeface="+mn-ea"/>
                <a:cs typeface="+mn-cs"/>
              </a:rPr>
              <a:t>：系统成本的累积分布函数</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本文：第一次将</a:t>
            </a:r>
            <a:r>
              <a:rPr lang="en-US" altLang="zh-CN" sz="1200" b="0" i="0" kern="1200" dirty="0">
                <a:solidFill>
                  <a:schemeClr val="tx1"/>
                </a:solidFill>
                <a:effectLst/>
                <a:latin typeface="+mn-lt"/>
                <a:ea typeface="+mn-ea"/>
                <a:cs typeface="+mn-cs"/>
              </a:rPr>
              <a:t>FL</a:t>
            </a:r>
            <a:r>
              <a:rPr lang="zh-CN" altLang="en-US" sz="1200" b="0" i="0" kern="1200" dirty="0">
                <a:solidFill>
                  <a:schemeClr val="tx1"/>
                </a:solidFill>
                <a:effectLst/>
                <a:latin typeface="+mn-lt"/>
                <a:ea typeface="+mn-ea"/>
                <a:cs typeface="+mn-cs"/>
              </a:rPr>
              <a:t>学习转化为控制理论问题，并应用经验驱动的</a:t>
            </a:r>
            <a:r>
              <a:rPr lang="en-US" altLang="zh-CN" sz="1200" b="0" i="0" kern="1200" dirty="0">
                <a:solidFill>
                  <a:schemeClr val="tx1"/>
                </a:solidFill>
                <a:effectLst/>
                <a:latin typeface="+mn-lt"/>
                <a:ea typeface="+mn-ea"/>
                <a:cs typeface="+mn-cs"/>
              </a:rPr>
              <a:t>DRL</a:t>
            </a:r>
            <a:r>
              <a:rPr lang="zh-CN" altLang="en-US" sz="1200" b="0" i="0" kern="1200" dirty="0">
                <a:solidFill>
                  <a:schemeClr val="tx1"/>
                </a:solidFill>
                <a:effectLst/>
                <a:latin typeface="+mn-lt"/>
                <a:ea typeface="+mn-ea"/>
                <a:cs typeface="+mn-cs"/>
              </a:rPr>
              <a:t>技术以有效地适应动态网络。</a:t>
            </a:r>
          </a:p>
        </p:txBody>
      </p:sp>
      <p:sp>
        <p:nvSpPr>
          <p:cNvPr id="4" name="灯片编号占位符 3"/>
          <p:cNvSpPr>
            <a:spLocks noGrp="1"/>
          </p:cNvSpPr>
          <p:nvPr>
            <p:ph type="sldNum" sz="quarter" idx="5"/>
          </p:nvPr>
        </p:nvSpPr>
        <p:spPr/>
        <p:txBody>
          <a:bodyPr/>
          <a:lstStyle/>
          <a:p>
            <a:fld id="{D3543EB4-847E-4F91-8932-B8C8F0785B6C}" type="slidenum">
              <a:rPr lang="zh-CN" altLang="en-US" smtClean="0"/>
              <a:t>10</a:t>
            </a:fld>
            <a:endParaRPr lang="zh-CN" altLang="en-US"/>
          </a:p>
        </p:txBody>
      </p:sp>
    </p:spTree>
    <p:extLst>
      <p:ext uri="{BB962C8B-B14F-4D97-AF65-F5344CB8AC3E}">
        <p14:creationId xmlns:p14="http://schemas.microsoft.com/office/powerpoint/2010/main" val="401892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C89A8B-9BC8-4DD0-9D4C-1906CC3D509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F65D828-7D4C-4916-8BDB-8CD687F72C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234ACB0-6FD8-4DA6-AC54-9F473E452B5C}"/>
              </a:ext>
            </a:extLst>
          </p:cNvPr>
          <p:cNvSpPr>
            <a:spLocks noGrp="1"/>
          </p:cNvSpPr>
          <p:nvPr>
            <p:ph type="dt" sz="half" idx="10"/>
          </p:nvPr>
        </p:nvSpPr>
        <p:spPr/>
        <p:txBody>
          <a:bodyPr/>
          <a:lstStyle/>
          <a:p>
            <a:fld id="{F63E42A0-A1E7-44CA-9D2F-02A060D7621E}" type="datetimeFigureOut">
              <a:rPr lang="zh-CN" altLang="en-US" smtClean="0"/>
              <a:t>2021/11/17</a:t>
            </a:fld>
            <a:endParaRPr lang="zh-CN" altLang="en-US"/>
          </a:p>
        </p:txBody>
      </p:sp>
      <p:sp>
        <p:nvSpPr>
          <p:cNvPr id="5" name="页脚占位符 4">
            <a:extLst>
              <a:ext uri="{FF2B5EF4-FFF2-40B4-BE49-F238E27FC236}">
                <a16:creationId xmlns:a16="http://schemas.microsoft.com/office/drawing/2014/main" id="{B410F72A-60C2-4216-8A02-B1D7C0A98B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5B6476-62FE-473E-B148-26CDE38DB513}"/>
              </a:ext>
            </a:extLst>
          </p:cNvPr>
          <p:cNvSpPr>
            <a:spLocks noGrp="1"/>
          </p:cNvSpPr>
          <p:nvPr>
            <p:ph type="sldNum" sz="quarter" idx="12"/>
          </p:nvPr>
        </p:nvSpPr>
        <p:spPr/>
        <p:txBody>
          <a:bodyPr/>
          <a:lstStyle/>
          <a:p>
            <a:fld id="{13082948-9FC1-446A-95A0-7EA00BE88B9E}" type="slidenum">
              <a:rPr lang="zh-CN" altLang="en-US" smtClean="0"/>
              <a:t>‹#›</a:t>
            </a:fld>
            <a:endParaRPr lang="zh-CN" altLang="en-US"/>
          </a:p>
        </p:txBody>
      </p:sp>
    </p:spTree>
    <p:extLst>
      <p:ext uri="{BB962C8B-B14F-4D97-AF65-F5344CB8AC3E}">
        <p14:creationId xmlns:p14="http://schemas.microsoft.com/office/powerpoint/2010/main" val="1880686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35B690-8018-4E1C-AE87-FD0805308B9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05B7972-6681-43FA-934F-B53BD7211E8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37D325E-05ED-433A-BB9C-9D9A0FBD8440}"/>
              </a:ext>
            </a:extLst>
          </p:cNvPr>
          <p:cNvSpPr>
            <a:spLocks noGrp="1"/>
          </p:cNvSpPr>
          <p:nvPr>
            <p:ph type="dt" sz="half" idx="10"/>
          </p:nvPr>
        </p:nvSpPr>
        <p:spPr/>
        <p:txBody>
          <a:bodyPr/>
          <a:lstStyle/>
          <a:p>
            <a:fld id="{F63E42A0-A1E7-44CA-9D2F-02A060D7621E}" type="datetimeFigureOut">
              <a:rPr lang="zh-CN" altLang="en-US" smtClean="0"/>
              <a:t>2021/11/17</a:t>
            </a:fld>
            <a:endParaRPr lang="zh-CN" altLang="en-US"/>
          </a:p>
        </p:txBody>
      </p:sp>
      <p:sp>
        <p:nvSpPr>
          <p:cNvPr id="5" name="页脚占位符 4">
            <a:extLst>
              <a:ext uri="{FF2B5EF4-FFF2-40B4-BE49-F238E27FC236}">
                <a16:creationId xmlns:a16="http://schemas.microsoft.com/office/drawing/2014/main" id="{FE624A65-4D0F-4F10-90DD-1B4DD3BABE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8DE21CD-CF08-4373-B6B8-6F8AB18E038E}"/>
              </a:ext>
            </a:extLst>
          </p:cNvPr>
          <p:cNvSpPr>
            <a:spLocks noGrp="1"/>
          </p:cNvSpPr>
          <p:nvPr>
            <p:ph type="sldNum" sz="quarter" idx="12"/>
          </p:nvPr>
        </p:nvSpPr>
        <p:spPr/>
        <p:txBody>
          <a:bodyPr/>
          <a:lstStyle/>
          <a:p>
            <a:fld id="{13082948-9FC1-446A-95A0-7EA00BE88B9E}" type="slidenum">
              <a:rPr lang="zh-CN" altLang="en-US" smtClean="0"/>
              <a:t>‹#›</a:t>
            </a:fld>
            <a:endParaRPr lang="zh-CN" altLang="en-US"/>
          </a:p>
        </p:txBody>
      </p:sp>
    </p:spTree>
    <p:extLst>
      <p:ext uri="{BB962C8B-B14F-4D97-AF65-F5344CB8AC3E}">
        <p14:creationId xmlns:p14="http://schemas.microsoft.com/office/powerpoint/2010/main" val="1775496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2C569B7-B83C-4667-BDC5-C8398F4ECD7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3D95FC5-4BBF-4FC0-9A00-FCC3BF4D8ACA}"/>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12A4C9A-8059-4267-BF77-237A5E2EFC74}"/>
              </a:ext>
            </a:extLst>
          </p:cNvPr>
          <p:cNvSpPr>
            <a:spLocks noGrp="1"/>
          </p:cNvSpPr>
          <p:nvPr>
            <p:ph type="dt" sz="half" idx="10"/>
          </p:nvPr>
        </p:nvSpPr>
        <p:spPr/>
        <p:txBody>
          <a:bodyPr/>
          <a:lstStyle/>
          <a:p>
            <a:fld id="{F63E42A0-A1E7-44CA-9D2F-02A060D7621E}" type="datetimeFigureOut">
              <a:rPr lang="zh-CN" altLang="en-US" smtClean="0"/>
              <a:t>2021/11/17</a:t>
            </a:fld>
            <a:endParaRPr lang="zh-CN" altLang="en-US"/>
          </a:p>
        </p:txBody>
      </p:sp>
      <p:sp>
        <p:nvSpPr>
          <p:cNvPr id="5" name="页脚占位符 4">
            <a:extLst>
              <a:ext uri="{FF2B5EF4-FFF2-40B4-BE49-F238E27FC236}">
                <a16:creationId xmlns:a16="http://schemas.microsoft.com/office/drawing/2014/main" id="{9D84C3AA-A820-4E9D-BEDA-11E8B103E5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325C38-4580-48E6-9A52-003B09DEB180}"/>
              </a:ext>
            </a:extLst>
          </p:cNvPr>
          <p:cNvSpPr>
            <a:spLocks noGrp="1"/>
          </p:cNvSpPr>
          <p:nvPr>
            <p:ph type="sldNum" sz="quarter" idx="12"/>
          </p:nvPr>
        </p:nvSpPr>
        <p:spPr/>
        <p:txBody>
          <a:bodyPr/>
          <a:lstStyle/>
          <a:p>
            <a:fld id="{13082948-9FC1-446A-95A0-7EA00BE88B9E}" type="slidenum">
              <a:rPr lang="zh-CN" altLang="en-US" smtClean="0"/>
              <a:t>‹#›</a:t>
            </a:fld>
            <a:endParaRPr lang="zh-CN" altLang="en-US"/>
          </a:p>
        </p:txBody>
      </p:sp>
    </p:spTree>
    <p:extLst>
      <p:ext uri="{BB962C8B-B14F-4D97-AF65-F5344CB8AC3E}">
        <p14:creationId xmlns:p14="http://schemas.microsoft.com/office/powerpoint/2010/main" val="873528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5A9C02-D8A1-4D95-8EA0-710F24A3827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D743CF1-EE42-4DB4-A491-807D4BC154D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30C701F-106E-4722-BC11-25EE44DBC08B}"/>
              </a:ext>
            </a:extLst>
          </p:cNvPr>
          <p:cNvSpPr>
            <a:spLocks noGrp="1"/>
          </p:cNvSpPr>
          <p:nvPr>
            <p:ph type="dt" sz="half" idx="10"/>
          </p:nvPr>
        </p:nvSpPr>
        <p:spPr/>
        <p:txBody>
          <a:bodyPr/>
          <a:lstStyle/>
          <a:p>
            <a:fld id="{F63E42A0-A1E7-44CA-9D2F-02A060D7621E}" type="datetimeFigureOut">
              <a:rPr lang="zh-CN" altLang="en-US" smtClean="0"/>
              <a:t>2021/11/17</a:t>
            </a:fld>
            <a:endParaRPr lang="zh-CN" altLang="en-US"/>
          </a:p>
        </p:txBody>
      </p:sp>
      <p:sp>
        <p:nvSpPr>
          <p:cNvPr id="5" name="页脚占位符 4">
            <a:extLst>
              <a:ext uri="{FF2B5EF4-FFF2-40B4-BE49-F238E27FC236}">
                <a16:creationId xmlns:a16="http://schemas.microsoft.com/office/drawing/2014/main" id="{A6671991-1B38-404D-9897-8A27DF4AE0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337E12-9BAC-46C7-958B-5AA4045B3452}"/>
              </a:ext>
            </a:extLst>
          </p:cNvPr>
          <p:cNvSpPr>
            <a:spLocks noGrp="1"/>
          </p:cNvSpPr>
          <p:nvPr>
            <p:ph type="sldNum" sz="quarter" idx="12"/>
          </p:nvPr>
        </p:nvSpPr>
        <p:spPr/>
        <p:txBody>
          <a:bodyPr/>
          <a:lstStyle/>
          <a:p>
            <a:fld id="{13082948-9FC1-446A-95A0-7EA00BE88B9E}" type="slidenum">
              <a:rPr lang="zh-CN" altLang="en-US" smtClean="0"/>
              <a:t>‹#›</a:t>
            </a:fld>
            <a:endParaRPr lang="zh-CN" altLang="en-US"/>
          </a:p>
        </p:txBody>
      </p:sp>
    </p:spTree>
    <p:extLst>
      <p:ext uri="{BB962C8B-B14F-4D97-AF65-F5344CB8AC3E}">
        <p14:creationId xmlns:p14="http://schemas.microsoft.com/office/powerpoint/2010/main" val="1816523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9A1908-002D-4A4D-82DF-80235CE4C0C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29A7873-20CF-4E6B-9C3C-A0BFD45EB2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8874A0A-2762-456C-AFC4-4AA8C0E67EE0}"/>
              </a:ext>
            </a:extLst>
          </p:cNvPr>
          <p:cNvSpPr>
            <a:spLocks noGrp="1"/>
          </p:cNvSpPr>
          <p:nvPr>
            <p:ph type="dt" sz="half" idx="10"/>
          </p:nvPr>
        </p:nvSpPr>
        <p:spPr/>
        <p:txBody>
          <a:bodyPr/>
          <a:lstStyle/>
          <a:p>
            <a:fld id="{F63E42A0-A1E7-44CA-9D2F-02A060D7621E}" type="datetimeFigureOut">
              <a:rPr lang="zh-CN" altLang="en-US" smtClean="0"/>
              <a:t>2021/11/17</a:t>
            </a:fld>
            <a:endParaRPr lang="zh-CN" altLang="en-US"/>
          </a:p>
        </p:txBody>
      </p:sp>
      <p:sp>
        <p:nvSpPr>
          <p:cNvPr id="5" name="页脚占位符 4">
            <a:extLst>
              <a:ext uri="{FF2B5EF4-FFF2-40B4-BE49-F238E27FC236}">
                <a16:creationId xmlns:a16="http://schemas.microsoft.com/office/drawing/2014/main" id="{71D5FA66-DE3E-40E3-BB50-B820297486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0FBFC7-72EA-4D6C-9B4C-AE52B20D1F6D}"/>
              </a:ext>
            </a:extLst>
          </p:cNvPr>
          <p:cNvSpPr>
            <a:spLocks noGrp="1"/>
          </p:cNvSpPr>
          <p:nvPr>
            <p:ph type="sldNum" sz="quarter" idx="12"/>
          </p:nvPr>
        </p:nvSpPr>
        <p:spPr/>
        <p:txBody>
          <a:bodyPr/>
          <a:lstStyle/>
          <a:p>
            <a:fld id="{13082948-9FC1-446A-95A0-7EA00BE88B9E}" type="slidenum">
              <a:rPr lang="zh-CN" altLang="en-US" smtClean="0"/>
              <a:t>‹#›</a:t>
            </a:fld>
            <a:endParaRPr lang="zh-CN" altLang="en-US"/>
          </a:p>
        </p:txBody>
      </p:sp>
    </p:spTree>
    <p:extLst>
      <p:ext uri="{BB962C8B-B14F-4D97-AF65-F5344CB8AC3E}">
        <p14:creationId xmlns:p14="http://schemas.microsoft.com/office/powerpoint/2010/main" val="1971523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DE9A09-93F6-4678-8086-2DAD94A9406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96D1848-A7F4-4EDF-9832-843BDDDFEE5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2F89AB7-C8F7-4C0A-90BF-535EE64C2F5E}"/>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886D32D-1256-428A-B52A-72BFA4BBA44F}"/>
              </a:ext>
            </a:extLst>
          </p:cNvPr>
          <p:cNvSpPr>
            <a:spLocks noGrp="1"/>
          </p:cNvSpPr>
          <p:nvPr>
            <p:ph type="dt" sz="half" idx="10"/>
          </p:nvPr>
        </p:nvSpPr>
        <p:spPr/>
        <p:txBody>
          <a:bodyPr/>
          <a:lstStyle/>
          <a:p>
            <a:fld id="{F63E42A0-A1E7-44CA-9D2F-02A060D7621E}" type="datetimeFigureOut">
              <a:rPr lang="zh-CN" altLang="en-US" smtClean="0"/>
              <a:t>2021/11/17</a:t>
            </a:fld>
            <a:endParaRPr lang="zh-CN" altLang="en-US"/>
          </a:p>
        </p:txBody>
      </p:sp>
      <p:sp>
        <p:nvSpPr>
          <p:cNvPr id="6" name="页脚占位符 5">
            <a:extLst>
              <a:ext uri="{FF2B5EF4-FFF2-40B4-BE49-F238E27FC236}">
                <a16:creationId xmlns:a16="http://schemas.microsoft.com/office/drawing/2014/main" id="{CA3E431D-86D1-4744-905D-1552BFC3E80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8BA1259-99C8-4A5E-AEB5-37F08DD82924}"/>
              </a:ext>
            </a:extLst>
          </p:cNvPr>
          <p:cNvSpPr>
            <a:spLocks noGrp="1"/>
          </p:cNvSpPr>
          <p:nvPr>
            <p:ph type="sldNum" sz="quarter" idx="12"/>
          </p:nvPr>
        </p:nvSpPr>
        <p:spPr/>
        <p:txBody>
          <a:bodyPr/>
          <a:lstStyle/>
          <a:p>
            <a:fld id="{13082948-9FC1-446A-95A0-7EA00BE88B9E}" type="slidenum">
              <a:rPr lang="zh-CN" altLang="en-US" smtClean="0"/>
              <a:t>‹#›</a:t>
            </a:fld>
            <a:endParaRPr lang="zh-CN" altLang="en-US"/>
          </a:p>
        </p:txBody>
      </p:sp>
    </p:spTree>
    <p:extLst>
      <p:ext uri="{BB962C8B-B14F-4D97-AF65-F5344CB8AC3E}">
        <p14:creationId xmlns:p14="http://schemas.microsoft.com/office/powerpoint/2010/main" val="1247025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06935E-1B8E-483D-9787-8714102A57A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E608E07-5DA0-4FD9-8ADF-063D7118CC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DFB59E5-081B-40E1-B079-365277F73E4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6C5EBDD2-8EB0-47FD-BF27-14A85F8500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3E07146-592B-48D7-B4EB-853CBD6CB85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74F6C4E-2741-423D-B9ED-13EDE7B8FA24}"/>
              </a:ext>
            </a:extLst>
          </p:cNvPr>
          <p:cNvSpPr>
            <a:spLocks noGrp="1"/>
          </p:cNvSpPr>
          <p:nvPr>
            <p:ph type="dt" sz="half" idx="10"/>
          </p:nvPr>
        </p:nvSpPr>
        <p:spPr/>
        <p:txBody>
          <a:bodyPr/>
          <a:lstStyle/>
          <a:p>
            <a:fld id="{F63E42A0-A1E7-44CA-9D2F-02A060D7621E}" type="datetimeFigureOut">
              <a:rPr lang="zh-CN" altLang="en-US" smtClean="0"/>
              <a:t>2021/11/17</a:t>
            </a:fld>
            <a:endParaRPr lang="zh-CN" altLang="en-US"/>
          </a:p>
        </p:txBody>
      </p:sp>
      <p:sp>
        <p:nvSpPr>
          <p:cNvPr id="8" name="页脚占位符 7">
            <a:extLst>
              <a:ext uri="{FF2B5EF4-FFF2-40B4-BE49-F238E27FC236}">
                <a16:creationId xmlns:a16="http://schemas.microsoft.com/office/drawing/2014/main" id="{83174E34-6B03-4031-A36F-3AA236684D0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CAB2E87-839E-46AA-9A01-7CAD982278F7}"/>
              </a:ext>
            </a:extLst>
          </p:cNvPr>
          <p:cNvSpPr>
            <a:spLocks noGrp="1"/>
          </p:cNvSpPr>
          <p:nvPr>
            <p:ph type="sldNum" sz="quarter" idx="12"/>
          </p:nvPr>
        </p:nvSpPr>
        <p:spPr/>
        <p:txBody>
          <a:bodyPr/>
          <a:lstStyle/>
          <a:p>
            <a:fld id="{13082948-9FC1-446A-95A0-7EA00BE88B9E}" type="slidenum">
              <a:rPr lang="zh-CN" altLang="en-US" smtClean="0"/>
              <a:t>‹#›</a:t>
            </a:fld>
            <a:endParaRPr lang="zh-CN" altLang="en-US"/>
          </a:p>
        </p:txBody>
      </p:sp>
    </p:spTree>
    <p:extLst>
      <p:ext uri="{BB962C8B-B14F-4D97-AF65-F5344CB8AC3E}">
        <p14:creationId xmlns:p14="http://schemas.microsoft.com/office/powerpoint/2010/main" val="3536994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8ED814-B346-493C-A51A-376586D7517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6C65AB4-D851-4F62-B0F2-AEA6D5929BB8}"/>
              </a:ext>
            </a:extLst>
          </p:cNvPr>
          <p:cNvSpPr>
            <a:spLocks noGrp="1"/>
          </p:cNvSpPr>
          <p:nvPr>
            <p:ph type="dt" sz="half" idx="10"/>
          </p:nvPr>
        </p:nvSpPr>
        <p:spPr/>
        <p:txBody>
          <a:bodyPr/>
          <a:lstStyle/>
          <a:p>
            <a:fld id="{F63E42A0-A1E7-44CA-9D2F-02A060D7621E}" type="datetimeFigureOut">
              <a:rPr lang="zh-CN" altLang="en-US" smtClean="0"/>
              <a:t>2021/11/17</a:t>
            </a:fld>
            <a:endParaRPr lang="zh-CN" altLang="en-US"/>
          </a:p>
        </p:txBody>
      </p:sp>
      <p:sp>
        <p:nvSpPr>
          <p:cNvPr id="4" name="页脚占位符 3">
            <a:extLst>
              <a:ext uri="{FF2B5EF4-FFF2-40B4-BE49-F238E27FC236}">
                <a16:creationId xmlns:a16="http://schemas.microsoft.com/office/drawing/2014/main" id="{12D855F5-6BC0-4087-A434-F2BFF71BC67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8CA8D70-58BE-45CB-B475-26C0442E9C01}"/>
              </a:ext>
            </a:extLst>
          </p:cNvPr>
          <p:cNvSpPr>
            <a:spLocks noGrp="1"/>
          </p:cNvSpPr>
          <p:nvPr>
            <p:ph type="sldNum" sz="quarter" idx="12"/>
          </p:nvPr>
        </p:nvSpPr>
        <p:spPr/>
        <p:txBody>
          <a:bodyPr/>
          <a:lstStyle/>
          <a:p>
            <a:fld id="{13082948-9FC1-446A-95A0-7EA00BE88B9E}" type="slidenum">
              <a:rPr lang="zh-CN" altLang="en-US" smtClean="0"/>
              <a:t>‹#›</a:t>
            </a:fld>
            <a:endParaRPr lang="zh-CN" altLang="en-US"/>
          </a:p>
        </p:txBody>
      </p:sp>
    </p:spTree>
    <p:extLst>
      <p:ext uri="{BB962C8B-B14F-4D97-AF65-F5344CB8AC3E}">
        <p14:creationId xmlns:p14="http://schemas.microsoft.com/office/powerpoint/2010/main" val="3898197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5124448-A7AB-4C85-84B7-42435EF366D5}"/>
              </a:ext>
            </a:extLst>
          </p:cNvPr>
          <p:cNvSpPr>
            <a:spLocks noGrp="1"/>
          </p:cNvSpPr>
          <p:nvPr>
            <p:ph type="dt" sz="half" idx="10"/>
          </p:nvPr>
        </p:nvSpPr>
        <p:spPr/>
        <p:txBody>
          <a:bodyPr/>
          <a:lstStyle/>
          <a:p>
            <a:fld id="{F63E42A0-A1E7-44CA-9D2F-02A060D7621E}" type="datetimeFigureOut">
              <a:rPr lang="zh-CN" altLang="en-US" smtClean="0"/>
              <a:t>2021/11/17</a:t>
            </a:fld>
            <a:endParaRPr lang="zh-CN" altLang="en-US"/>
          </a:p>
        </p:txBody>
      </p:sp>
      <p:sp>
        <p:nvSpPr>
          <p:cNvPr id="3" name="页脚占位符 2">
            <a:extLst>
              <a:ext uri="{FF2B5EF4-FFF2-40B4-BE49-F238E27FC236}">
                <a16:creationId xmlns:a16="http://schemas.microsoft.com/office/drawing/2014/main" id="{0F9B7529-0436-44D7-AF0A-F70986F72AD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42C4F90-E5B5-4CD4-B133-C51207F331C1}"/>
              </a:ext>
            </a:extLst>
          </p:cNvPr>
          <p:cNvSpPr>
            <a:spLocks noGrp="1"/>
          </p:cNvSpPr>
          <p:nvPr>
            <p:ph type="sldNum" sz="quarter" idx="12"/>
          </p:nvPr>
        </p:nvSpPr>
        <p:spPr/>
        <p:txBody>
          <a:bodyPr/>
          <a:lstStyle/>
          <a:p>
            <a:fld id="{13082948-9FC1-446A-95A0-7EA00BE88B9E}" type="slidenum">
              <a:rPr lang="zh-CN" altLang="en-US" smtClean="0"/>
              <a:t>‹#›</a:t>
            </a:fld>
            <a:endParaRPr lang="zh-CN" altLang="en-US"/>
          </a:p>
        </p:txBody>
      </p:sp>
    </p:spTree>
    <p:extLst>
      <p:ext uri="{BB962C8B-B14F-4D97-AF65-F5344CB8AC3E}">
        <p14:creationId xmlns:p14="http://schemas.microsoft.com/office/powerpoint/2010/main" val="1014471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452507-8936-4FC9-8022-C41EF12D03A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BD1C2E5-51BE-4E94-946B-E5585BD533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68B7F32-9607-41C4-AADD-42A9E4877B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B5A3D6B-653E-47F7-86E5-511AA1C8A4B2}"/>
              </a:ext>
            </a:extLst>
          </p:cNvPr>
          <p:cNvSpPr>
            <a:spLocks noGrp="1"/>
          </p:cNvSpPr>
          <p:nvPr>
            <p:ph type="dt" sz="half" idx="10"/>
          </p:nvPr>
        </p:nvSpPr>
        <p:spPr/>
        <p:txBody>
          <a:bodyPr/>
          <a:lstStyle/>
          <a:p>
            <a:fld id="{F63E42A0-A1E7-44CA-9D2F-02A060D7621E}" type="datetimeFigureOut">
              <a:rPr lang="zh-CN" altLang="en-US" smtClean="0"/>
              <a:t>2021/11/17</a:t>
            </a:fld>
            <a:endParaRPr lang="zh-CN" altLang="en-US"/>
          </a:p>
        </p:txBody>
      </p:sp>
      <p:sp>
        <p:nvSpPr>
          <p:cNvPr id="6" name="页脚占位符 5">
            <a:extLst>
              <a:ext uri="{FF2B5EF4-FFF2-40B4-BE49-F238E27FC236}">
                <a16:creationId xmlns:a16="http://schemas.microsoft.com/office/drawing/2014/main" id="{2F079516-9543-48C0-A27F-6D454E662F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85C361-4F88-4947-A726-0D84D83D98FE}"/>
              </a:ext>
            </a:extLst>
          </p:cNvPr>
          <p:cNvSpPr>
            <a:spLocks noGrp="1"/>
          </p:cNvSpPr>
          <p:nvPr>
            <p:ph type="sldNum" sz="quarter" idx="12"/>
          </p:nvPr>
        </p:nvSpPr>
        <p:spPr/>
        <p:txBody>
          <a:bodyPr/>
          <a:lstStyle/>
          <a:p>
            <a:fld id="{13082948-9FC1-446A-95A0-7EA00BE88B9E}" type="slidenum">
              <a:rPr lang="zh-CN" altLang="en-US" smtClean="0"/>
              <a:t>‹#›</a:t>
            </a:fld>
            <a:endParaRPr lang="zh-CN" altLang="en-US"/>
          </a:p>
        </p:txBody>
      </p:sp>
    </p:spTree>
    <p:extLst>
      <p:ext uri="{BB962C8B-B14F-4D97-AF65-F5344CB8AC3E}">
        <p14:creationId xmlns:p14="http://schemas.microsoft.com/office/powerpoint/2010/main" val="2081315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657873-A1E2-4C58-9239-2BF37C2C205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F9E58AF-BA7C-4C89-8F14-15A68383E8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D4EAD11-C727-4B5F-9318-5DF349C46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095BFE4-8EB0-4166-BCDE-49849BC17F09}"/>
              </a:ext>
            </a:extLst>
          </p:cNvPr>
          <p:cNvSpPr>
            <a:spLocks noGrp="1"/>
          </p:cNvSpPr>
          <p:nvPr>
            <p:ph type="dt" sz="half" idx="10"/>
          </p:nvPr>
        </p:nvSpPr>
        <p:spPr/>
        <p:txBody>
          <a:bodyPr/>
          <a:lstStyle/>
          <a:p>
            <a:fld id="{F63E42A0-A1E7-44CA-9D2F-02A060D7621E}" type="datetimeFigureOut">
              <a:rPr lang="zh-CN" altLang="en-US" smtClean="0"/>
              <a:t>2021/11/17</a:t>
            </a:fld>
            <a:endParaRPr lang="zh-CN" altLang="en-US"/>
          </a:p>
        </p:txBody>
      </p:sp>
      <p:sp>
        <p:nvSpPr>
          <p:cNvPr id="6" name="页脚占位符 5">
            <a:extLst>
              <a:ext uri="{FF2B5EF4-FFF2-40B4-BE49-F238E27FC236}">
                <a16:creationId xmlns:a16="http://schemas.microsoft.com/office/drawing/2014/main" id="{8BF5A251-FF6A-4182-A1B4-BF8F90A6BF8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F2C928F-88CF-4600-AB0C-59866B69FB7F}"/>
              </a:ext>
            </a:extLst>
          </p:cNvPr>
          <p:cNvSpPr>
            <a:spLocks noGrp="1"/>
          </p:cNvSpPr>
          <p:nvPr>
            <p:ph type="sldNum" sz="quarter" idx="12"/>
          </p:nvPr>
        </p:nvSpPr>
        <p:spPr/>
        <p:txBody>
          <a:bodyPr/>
          <a:lstStyle/>
          <a:p>
            <a:fld id="{13082948-9FC1-446A-95A0-7EA00BE88B9E}" type="slidenum">
              <a:rPr lang="zh-CN" altLang="en-US" smtClean="0"/>
              <a:t>‹#›</a:t>
            </a:fld>
            <a:endParaRPr lang="zh-CN" altLang="en-US"/>
          </a:p>
        </p:txBody>
      </p:sp>
    </p:spTree>
    <p:extLst>
      <p:ext uri="{BB962C8B-B14F-4D97-AF65-F5344CB8AC3E}">
        <p14:creationId xmlns:p14="http://schemas.microsoft.com/office/powerpoint/2010/main" val="2282233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F3AD30D-0CFB-4E1B-868C-FC34EFD5C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1A01BBB-03E0-40AD-91C0-FA1DD02685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214A698-9E6F-4C91-AF0B-6655D4C0CA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E42A0-A1E7-44CA-9D2F-02A060D7621E}" type="datetimeFigureOut">
              <a:rPr lang="zh-CN" altLang="en-US" smtClean="0"/>
              <a:t>2021/11/17</a:t>
            </a:fld>
            <a:endParaRPr lang="zh-CN" altLang="en-US"/>
          </a:p>
        </p:txBody>
      </p:sp>
      <p:sp>
        <p:nvSpPr>
          <p:cNvPr id="5" name="页脚占位符 4">
            <a:extLst>
              <a:ext uri="{FF2B5EF4-FFF2-40B4-BE49-F238E27FC236}">
                <a16:creationId xmlns:a16="http://schemas.microsoft.com/office/drawing/2014/main" id="{B4E9613D-6C42-4A79-BCB2-88B9822777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9FAAFA8-C9DB-46E7-8ED7-8A5F856D8E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082948-9FC1-446A-95A0-7EA00BE88B9E}" type="slidenum">
              <a:rPr lang="zh-CN" altLang="en-US" smtClean="0"/>
              <a:t>‹#›</a:t>
            </a:fld>
            <a:endParaRPr lang="zh-CN" altLang="en-US"/>
          </a:p>
        </p:txBody>
      </p:sp>
    </p:spTree>
    <p:extLst>
      <p:ext uri="{BB962C8B-B14F-4D97-AF65-F5344CB8AC3E}">
        <p14:creationId xmlns:p14="http://schemas.microsoft.com/office/powerpoint/2010/main" val="4258840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0.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7B33A5B-E132-45A3-8C84-8A458075977B}"/>
              </a:ext>
            </a:extLst>
          </p:cNvPr>
          <p:cNvPicPr>
            <a:picLocks noChangeAspect="1"/>
          </p:cNvPicPr>
          <p:nvPr/>
        </p:nvPicPr>
        <p:blipFill>
          <a:blip r:embed="rId2"/>
          <a:stretch>
            <a:fillRect/>
          </a:stretch>
        </p:blipFill>
        <p:spPr>
          <a:xfrm>
            <a:off x="498066" y="1030372"/>
            <a:ext cx="10840493" cy="3363628"/>
          </a:xfrm>
          <a:prstGeom prst="rect">
            <a:avLst/>
          </a:prstGeom>
        </p:spPr>
      </p:pic>
      <p:sp>
        <p:nvSpPr>
          <p:cNvPr id="6" name="文本框 5">
            <a:extLst>
              <a:ext uri="{FF2B5EF4-FFF2-40B4-BE49-F238E27FC236}">
                <a16:creationId xmlns:a16="http://schemas.microsoft.com/office/drawing/2014/main" id="{16CFD0C3-7B3E-4D6F-B474-2AFEBABD6412}"/>
              </a:ext>
            </a:extLst>
          </p:cNvPr>
          <p:cNvSpPr txBox="1"/>
          <p:nvPr/>
        </p:nvSpPr>
        <p:spPr>
          <a:xfrm>
            <a:off x="8750104" y="5347076"/>
            <a:ext cx="2236763" cy="707886"/>
          </a:xfrm>
          <a:prstGeom prst="rect">
            <a:avLst/>
          </a:prstGeom>
          <a:noFill/>
        </p:spPr>
        <p:txBody>
          <a:bodyPr wrap="square" rtlCol="0">
            <a:spAutoFit/>
          </a:bodyPr>
          <a:lstStyle/>
          <a:p>
            <a:pPr algn="ctr"/>
            <a:r>
              <a:rPr lang="zh-CN" altLang="en-US" sz="2000" dirty="0">
                <a:latin typeface="微软雅黑" panose="020B0503020204020204" pitchFamily="34" charset="-122"/>
                <a:ea typeface="微软雅黑" panose="020B0503020204020204" pitchFamily="34" charset="-122"/>
              </a:rPr>
              <a:t>毛炜</a:t>
            </a:r>
            <a:endParaRPr lang="en-US" altLang="zh-CN" sz="2000" dirty="0">
              <a:latin typeface="微软雅黑" panose="020B0503020204020204" pitchFamily="34" charset="-122"/>
              <a:ea typeface="微软雅黑" panose="020B0503020204020204" pitchFamily="34" charset="-122"/>
            </a:endParaRPr>
          </a:p>
          <a:p>
            <a:pPr algn="ctr"/>
            <a:r>
              <a:rPr lang="en-US" altLang="zh-CN" sz="2000" dirty="0">
                <a:latin typeface="微软雅黑" panose="020B0503020204020204" pitchFamily="34" charset="-122"/>
                <a:ea typeface="微软雅黑" panose="020B0503020204020204" pitchFamily="34" charset="-122"/>
              </a:rPr>
              <a:t>2021/11/18</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4585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D3CCF9B-F150-4713-9563-08BC9B3175FA}"/>
              </a:ext>
            </a:extLst>
          </p:cNvPr>
          <p:cNvSpPr txBox="1"/>
          <p:nvPr/>
        </p:nvSpPr>
        <p:spPr>
          <a:xfrm>
            <a:off x="337626" y="309144"/>
            <a:ext cx="3784208"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实验评估</a:t>
            </a:r>
          </a:p>
        </p:txBody>
      </p:sp>
      <p:pic>
        <p:nvPicPr>
          <p:cNvPr id="7" name="图片 6">
            <a:extLst>
              <a:ext uri="{FF2B5EF4-FFF2-40B4-BE49-F238E27FC236}">
                <a16:creationId xmlns:a16="http://schemas.microsoft.com/office/drawing/2014/main" id="{F0B5C874-01FB-44CE-8146-649C8D840AD7}"/>
              </a:ext>
            </a:extLst>
          </p:cNvPr>
          <p:cNvPicPr>
            <a:picLocks noChangeAspect="1"/>
          </p:cNvPicPr>
          <p:nvPr/>
        </p:nvPicPr>
        <p:blipFill>
          <a:blip r:embed="rId3"/>
          <a:stretch>
            <a:fillRect/>
          </a:stretch>
        </p:blipFill>
        <p:spPr>
          <a:xfrm>
            <a:off x="2163022" y="360763"/>
            <a:ext cx="9198349" cy="6143847"/>
          </a:xfrm>
          <a:prstGeom prst="rect">
            <a:avLst/>
          </a:prstGeom>
        </p:spPr>
      </p:pic>
    </p:spTree>
    <p:extLst>
      <p:ext uri="{BB962C8B-B14F-4D97-AF65-F5344CB8AC3E}">
        <p14:creationId xmlns:p14="http://schemas.microsoft.com/office/powerpoint/2010/main" val="20156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0FE09FA-C104-4F41-A895-AC48E70FC8D6}"/>
              </a:ext>
            </a:extLst>
          </p:cNvPr>
          <p:cNvSpPr txBox="1"/>
          <p:nvPr/>
        </p:nvSpPr>
        <p:spPr>
          <a:xfrm>
            <a:off x="393896" y="407964"/>
            <a:ext cx="2799471"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挑战</a:t>
            </a:r>
          </a:p>
        </p:txBody>
      </p:sp>
      <p:sp>
        <p:nvSpPr>
          <p:cNvPr id="3" name="文本框 2">
            <a:extLst>
              <a:ext uri="{FF2B5EF4-FFF2-40B4-BE49-F238E27FC236}">
                <a16:creationId xmlns:a16="http://schemas.microsoft.com/office/drawing/2014/main" id="{F3F6CC68-6FB7-4B8B-B5D2-D730248B49C1}"/>
              </a:ext>
            </a:extLst>
          </p:cNvPr>
          <p:cNvSpPr txBox="1"/>
          <p:nvPr/>
        </p:nvSpPr>
        <p:spPr>
          <a:xfrm>
            <a:off x="956603" y="1223891"/>
            <a:ext cx="9453489" cy="280794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现有的工作重点是设计具有快速收敛速度的快速学习算法，但联邦学习的能源效率这一关键问题很少被研究</a:t>
            </a:r>
            <a:r>
              <a:rPr lang="zh-CN" altLang="en-US" sz="2000" dirty="0">
                <a:solidFill>
                  <a:srgbClr val="FF0000"/>
                </a:solidFill>
                <a:latin typeface="微软雅黑" panose="020B0503020204020204" pitchFamily="34" charset="-122"/>
                <a:ea typeface="微软雅黑" panose="020B0503020204020204" pitchFamily="34" charset="-122"/>
              </a:rPr>
              <a:t>（训练时间和能源效率之间的权衡）</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移动设备在计算和通信能力方面是异构的。如果移动设备有良好的网络连接，就没有必要使用其所有的计算资源全速运行程序。</a:t>
            </a:r>
            <a:r>
              <a:rPr lang="zh-CN" altLang="en-US" sz="2000" dirty="0">
                <a:solidFill>
                  <a:srgbClr val="FF0000"/>
                </a:solidFill>
                <a:latin typeface="微软雅黑" panose="020B0503020204020204" pitchFamily="34" charset="-122"/>
                <a:ea typeface="微软雅黑" panose="020B0503020204020204" pitchFamily="34" charset="-122"/>
              </a:rPr>
              <a:t>它可以降低</a:t>
            </a:r>
            <a:r>
              <a:rPr lang="en-US" altLang="zh-CN" sz="2000" dirty="0" err="1">
                <a:solidFill>
                  <a:srgbClr val="FF0000"/>
                </a:solidFill>
                <a:latin typeface="微软雅黑" panose="020B0503020204020204" pitchFamily="34" charset="-122"/>
                <a:ea typeface="微软雅黑" panose="020B0503020204020204" pitchFamily="34" charset="-122"/>
              </a:rPr>
              <a:t>cpu</a:t>
            </a:r>
            <a:r>
              <a:rPr lang="zh-CN" altLang="en-US" sz="2000" dirty="0">
                <a:solidFill>
                  <a:srgbClr val="FF0000"/>
                </a:solidFill>
                <a:latin typeface="微软雅黑" panose="020B0503020204020204" pitchFamily="34" charset="-122"/>
                <a:ea typeface="微软雅黑" panose="020B0503020204020204" pitchFamily="34" charset="-122"/>
              </a:rPr>
              <a:t>周期频率到一定的水平，以节省能源，只要它的本地型号上传不晚于组中最慢的设备</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网络质量的不可预测性增加了算法设计的难度（</a:t>
            </a:r>
            <a:r>
              <a:rPr lang="zh-CN" altLang="en-US" sz="2000" dirty="0">
                <a:solidFill>
                  <a:srgbClr val="FF0000"/>
                </a:solidFill>
                <a:latin typeface="微软雅黑" panose="020B0503020204020204" pitchFamily="34" charset="-122"/>
                <a:ea typeface="微软雅黑" panose="020B0503020204020204" pitchFamily="34" charset="-122"/>
              </a:rPr>
              <a:t>网络环境的动态变化</a:t>
            </a:r>
            <a:r>
              <a:rPr lang="zh-CN" altLang="en-US" sz="2000"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94051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30B02F3-F6DC-425E-9842-3C8096CBF38D}"/>
              </a:ext>
            </a:extLst>
          </p:cNvPr>
          <p:cNvSpPr txBox="1"/>
          <p:nvPr/>
        </p:nvSpPr>
        <p:spPr>
          <a:xfrm>
            <a:off x="480647" y="3374217"/>
            <a:ext cx="2799471"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贡献</a:t>
            </a:r>
          </a:p>
        </p:txBody>
      </p:sp>
      <p:sp>
        <p:nvSpPr>
          <p:cNvPr id="3" name="文本框 2">
            <a:extLst>
              <a:ext uri="{FF2B5EF4-FFF2-40B4-BE49-F238E27FC236}">
                <a16:creationId xmlns:a16="http://schemas.microsoft.com/office/drawing/2014/main" id="{EC7CD636-7C8E-4380-B0A6-016A34DBF385}"/>
              </a:ext>
            </a:extLst>
          </p:cNvPr>
          <p:cNvSpPr txBox="1"/>
          <p:nvPr/>
        </p:nvSpPr>
        <p:spPr>
          <a:xfrm>
            <a:off x="858128" y="3835882"/>
            <a:ext cx="9453489" cy="234628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研究了一种新的联邦学习移动计算资源分配问题，通过利用移动设备的异构性和网络连接同时考虑学习时间和能源效率；</a:t>
            </a:r>
            <a:endParaRPr lang="en-US" altLang="zh-CN" sz="2000"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提出了一种经验驱动的算法</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基于</a:t>
            </a:r>
            <a:r>
              <a:rPr lang="en-US" altLang="zh-CN" sz="2000" dirty="0">
                <a:latin typeface="微软雅黑" panose="020B0503020204020204" pitchFamily="34" charset="-122"/>
                <a:ea typeface="微软雅黑" panose="020B0503020204020204" pitchFamily="34" charset="-122"/>
              </a:rPr>
              <a:t>DRL</a:t>
            </a:r>
            <a:r>
              <a:rPr lang="zh-CN" altLang="en-US" sz="2000" dirty="0">
                <a:latin typeface="微软雅黑" panose="020B0503020204020204" pitchFamily="34" charset="-122"/>
                <a:ea typeface="微软雅黑" panose="020B0503020204020204" pitchFamily="34" charset="-122"/>
              </a:rPr>
              <a:t>，学习最适合的移动计算资源分配策略；</a:t>
            </a:r>
            <a:endParaRPr lang="en-US" altLang="zh-CN" sz="2000" dirty="0">
              <a:latin typeface="微软雅黑" panose="020B0503020204020204" pitchFamily="34" charset="-122"/>
              <a:ea typeface="微软雅黑" panose="020B0503020204020204" pitchFamily="34" charset="-122"/>
            </a:endParaRPr>
          </a:p>
          <a:p>
            <a:pPr algn="just">
              <a:lnSpc>
                <a:spcPct val="150000"/>
              </a:lnSpc>
            </a:pPr>
            <a:endParaRPr lang="en-US" altLang="zh-CN" sz="2000"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目标：最小化系统成本（学习时间和能量消耗的加权总和）</a:t>
            </a:r>
            <a:endParaRPr lang="en-US" altLang="zh-CN" sz="20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06DE3B8A-EFA4-4A08-A049-A2C16BF0865F}"/>
              </a:ext>
            </a:extLst>
          </p:cNvPr>
          <p:cNvSpPr txBox="1"/>
          <p:nvPr/>
        </p:nvSpPr>
        <p:spPr>
          <a:xfrm>
            <a:off x="480646" y="214170"/>
            <a:ext cx="2799471"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动机</a:t>
            </a:r>
          </a:p>
        </p:txBody>
      </p:sp>
      <p:pic>
        <p:nvPicPr>
          <p:cNvPr id="5" name="图片 4">
            <a:extLst>
              <a:ext uri="{FF2B5EF4-FFF2-40B4-BE49-F238E27FC236}">
                <a16:creationId xmlns:a16="http://schemas.microsoft.com/office/drawing/2014/main" id="{479E356D-B577-4B70-A858-BE8237B04AEC}"/>
              </a:ext>
            </a:extLst>
          </p:cNvPr>
          <p:cNvPicPr>
            <a:picLocks noChangeAspect="1"/>
          </p:cNvPicPr>
          <p:nvPr/>
        </p:nvPicPr>
        <p:blipFill>
          <a:blip r:embed="rId3"/>
          <a:stretch>
            <a:fillRect/>
          </a:stretch>
        </p:blipFill>
        <p:spPr>
          <a:xfrm>
            <a:off x="1518279" y="385150"/>
            <a:ext cx="5277587" cy="3219899"/>
          </a:xfrm>
          <a:prstGeom prst="rect">
            <a:avLst/>
          </a:prstGeom>
        </p:spPr>
      </p:pic>
      <p:sp>
        <p:nvSpPr>
          <p:cNvPr id="6" name="箭头: 左 5">
            <a:extLst>
              <a:ext uri="{FF2B5EF4-FFF2-40B4-BE49-F238E27FC236}">
                <a16:creationId xmlns:a16="http://schemas.microsoft.com/office/drawing/2014/main" id="{78A085A1-949D-454F-A1BE-54CA3C6FC979}"/>
              </a:ext>
            </a:extLst>
          </p:cNvPr>
          <p:cNvSpPr/>
          <p:nvPr/>
        </p:nvSpPr>
        <p:spPr>
          <a:xfrm>
            <a:off x="7074878" y="1308295"/>
            <a:ext cx="689317" cy="57677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BA7C4A25-7404-4363-837A-5561E2DD8871}"/>
              </a:ext>
            </a:extLst>
          </p:cNvPr>
          <p:cNvSpPr txBox="1"/>
          <p:nvPr/>
        </p:nvSpPr>
        <p:spPr>
          <a:xfrm>
            <a:off x="7833498" y="1396628"/>
            <a:ext cx="3167437"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用闲置的时间来节省能量。</a:t>
            </a:r>
          </a:p>
        </p:txBody>
      </p:sp>
    </p:spTree>
    <p:extLst>
      <p:ext uri="{BB962C8B-B14F-4D97-AF65-F5344CB8AC3E}">
        <p14:creationId xmlns:p14="http://schemas.microsoft.com/office/powerpoint/2010/main" val="4281615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AE6F2FEB-2C59-4F61-BC40-A8A912E47202}"/>
              </a:ext>
            </a:extLst>
          </p:cNvPr>
          <p:cNvPicPr>
            <a:picLocks noChangeAspect="1"/>
          </p:cNvPicPr>
          <p:nvPr/>
        </p:nvPicPr>
        <p:blipFill>
          <a:blip r:embed="rId3"/>
          <a:stretch>
            <a:fillRect/>
          </a:stretch>
        </p:blipFill>
        <p:spPr>
          <a:xfrm>
            <a:off x="1358904" y="5612446"/>
            <a:ext cx="2481576" cy="620394"/>
          </a:xfrm>
          <a:prstGeom prst="rect">
            <a:avLst/>
          </a:prstGeom>
        </p:spPr>
      </p:pic>
      <p:pic>
        <p:nvPicPr>
          <p:cNvPr id="10" name="图片 9">
            <a:extLst>
              <a:ext uri="{FF2B5EF4-FFF2-40B4-BE49-F238E27FC236}">
                <a16:creationId xmlns:a16="http://schemas.microsoft.com/office/drawing/2014/main" id="{DD7FEC73-76CA-44D1-8290-290B7CF3F884}"/>
              </a:ext>
            </a:extLst>
          </p:cNvPr>
          <p:cNvPicPr>
            <a:picLocks noChangeAspect="1"/>
          </p:cNvPicPr>
          <p:nvPr/>
        </p:nvPicPr>
        <p:blipFill>
          <a:blip r:embed="rId4"/>
          <a:stretch>
            <a:fillRect/>
          </a:stretch>
        </p:blipFill>
        <p:spPr>
          <a:xfrm>
            <a:off x="1378634" y="4732720"/>
            <a:ext cx="3161813" cy="528928"/>
          </a:xfrm>
          <a:prstGeom prst="rect">
            <a:avLst/>
          </a:prstGeom>
        </p:spPr>
      </p:pic>
      <p:pic>
        <p:nvPicPr>
          <p:cNvPr id="8" name="图片 7">
            <a:extLst>
              <a:ext uri="{FF2B5EF4-FFF2-40B4-BE49-F238E27FC236}">
                <a16:creationId xmlns:a16="http://schemas.microsoft.com/office/drawing/2014/main" id="{4700D6C7-87B8-488C-B71B-51DF0F9A5D92}"/>
              </a:ext>
            </a:extLst>
          </p:cNvPr>
          <p:cNvPicPr>
            <a:picLocks noChangeAspect="1"/>
          </p:cNvPicPr>
          <p:nvPr/>
        </p:nvPicPr>
        <p:blipFill>
          <a:blip r:embed="rId5"/>
          <a:stretch>
            <a:fillRect/>
          </a:stretch>
        </p:blipFill>
        <p:spPr>
          <a:xfrm>
            <a:off x="1378634" y="3515501"/>
            <a:ext cx="4194546" cy="761386"/>
          </a:xfrm>
          <a:prstGeom prst="rect">
            <a:avLst/>
          </a:prstGeom>
        </p:spPr>
      </p:pic>
      <p:sp>
        <p:nvSpPr>
          <p:cNvPr id="2" name="文本框 1">
            <a:extLst>
              <a:ext uri="{FF2B5EF4-FFF2-40B4-BE49-F238E27FC236}">
                <a16:creationId xmlns:a16="http://schemas.microsoft.com/office/drawing/2014/main" id="{218C9564-2E80-4B47-95A5-A62F61C04E69}"/>
              </a:ext>
            </a:extLst>
          </p:cNvPr>
          <p:cNvSpPr txBox="1"/>
          <p:nvPr/>
        </p:nvSpPr>
        <p:spPr>
          <a:xfrm>
            <a:off x="365762" y="337626"/>
            <a:ext cx="3784208"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问题描述</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系统模型</a:t>
            </a:r>
          </a:p>
        </p:txBody>
      </p:sp>
      <p:sp>
        <p:nvSpPr>
          <p:cNvPr id="3" name="文本框 2">
            <a:extLst>
              <a:ext uri="{FF2B5EF4-FFF2-40B4-BE49-F238E27FC236}">
                <a16:creationId xmlns:a16="http://schemas.microsoft.com/office/drawing/2014/main" id="{F0DFD5AD-1D09-4FB1-94FC-BB1FB5A6EEA0}"/>
              </a:ext>
            </a:extLst>
          </p:cNvPr>
          <p:cNvSpPr txBox="1"/>
          <p:nvPr/>
        </p:nvSpPr>
        <p:spPr>
          <a:xfrm>
            <a:off x="886263" y="799291"/>
            <a:ext cx="9453489" cy="49866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l"/>
            </a:pPr>
            <a:r>
              <a:rPr lang="en-US" altLang="zh-CN" sz="2000" b="1" dirty="0">
                <a:latin typeface="Times New Roman" panose="02020603050405020304" pitchFamily="18" charset="0"/>
                <a:cs typeface="Times New Roman" panose="02020603050405020304" pitchFamily="18" charset="0"/>
              </a:rPr>
              <a:t>The learning model</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文本框 3">
            <a:extLst>
              <a:ext uri="{FF2B5EF4-FFF2-40B4-BE49-F238E27FC236}">
                <a16:creationId xmlns:a16="http://schemas.microsoft.com/office/drawing/2014/main" id="{97122CB2-EF0C-452C-9993-780A08A9C678}"/>
              </a:ext>
            </a:extLst>
          </p:cNvPr>
          <p:cNvSpPr txBox="1"/>
          <p:nvPr/>
        </p:nvSpPr>
        <p:spPr>
          <a:xfrm>
            <a:off x="1266092" y="1313179"/>
            <a:ext cx="8961118"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第</a:t>
            </a:r>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i</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个设备第</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k</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轮迭代的计算时间</a:t>
            </a:r>
            <a:r>
              <a:rPr lang="zh-CN" altLang="en-US" dirty="0">
                <a:latin typeface="Times New Roman" panose="02020603050405020304" pitchFamily="18" charset="0"/>
                <a:cs typeface="Times New Roman" panose="02020603050405020304" pitchFamily="18" charset="0"/>
              </a:rPr>
              <a:t>：</a:t>
            </a:r>
          </a:p>
        </p:txBody>
      </p:sp>
      <p:pic>
        <p:nvPicPr>
          <p:cNvPr id="5" name="图片 4">
            <a:extLst>
              <a:ext uri="{FF2B5EF4-FFF2-40B4-BE49-F238E27FC236}">
                <a16:creationId xmlns:a16="http://schemas.microsoft.com/office/drawing/2014/main" id="{8FB8E688-3305-41F3-966B-981A5D01F3F4}"/>
              </a:ext>
            </a:extLst>
          </p:cNvPr>
          <p:cNvPicPr>
            <a:picLocks noChangeAspect="1"/>
          </p:cNvPicPr>
          <p:nvPr/>
        </p:nvPicPr>
        <p:blipFill>
          <a:blip r:embed="rId6"/>
          <a:stretch>
            <a:fillRect/>
          </a:stretch>
        </p:blipFill>
        <p:spPr>
          <a:xfrm>
            <a:off x="1266092" y="1759619"/>
            <a:ext cx="4997162" cy="758498"/>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46098BB-55FE-4501-8074-501650574982}"/>
                  </a:ext>
                </a:extLst>
              </p:cNvPr>
              <p:cNvSpPr txBox="1"/>
              <p:nvPr/>
            </p:nvSpPr>
            <p:spPr>
              <a:xfrm>
                <a:off x="1378634" y="2595225"/>
                <a:ext cx="6006904" cy="391582"/>
              </a:xfrm>
              <a:prstGeom prst="rect">
                <a:avLst/>
              </a:prstGeom>
              <a:noFill/>
            </p:spPr>
            <p:txBody>
              <a:bodyPr wrap="square" rtlCol="0">
                <a:spAutoFit/>
              </a:bodyPr>
              <a:lstStyle/>
              <a:p>
                <a14:m>
                  <m:oMath xmlns:m="http://schemas.openxmlformats.org/officeDocument/2006/math">
                    <m:sSubSup>
                      <m:sSubSupPr>
                        <m:ctrlPr>
                          <a:rPr lang="en-US" altLang="zh-CN" i="1" smtClean="0">
                            <a:latin typeface="Cambria Math" panose="02040503050406030204" pitchFamily="18" charset="0"/>
                          </a:rPr>
                        </m:ctrlPr>
                      </m:sSubSupPr>
                      <m:e>
                        <m:r>
                          <a:rPr lang="zh-CN" altLang="en-US" i="1" smtClean="0">
                            <a:latin typeface="Cambria Math" panose="02040503050406030204" pitchFamily="18" charset="0"/>
                          </a:rPr>
                          <m:t>𝛿</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𝑘</m:t>
                        </m:r>
                      </m:sup>
                    </m:sSubSup>
                    <m:r>
                      <a:rPr lang="zh-CN" altLang="en-US" i="1">
                        <a:latin typeface="Cambria Math" panose="02040503050406030204" pitchFamily="18" charset="0"/>
                      </a:rPr>
                      <m:t>：</m:t>
                    </m:r>
                  </m:oMath>
                </a14:m>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第</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次训练迭代过程中设备</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周期频率</a:t>
                </a:r>
              </a:p>
            </p:txBody>
          </p:sp>
        </mc:Choice>
        <mc:Fallback xmlns="">
          <p:sp>
            <p:nvSpPr>
              <p:cNvPr id="6" name="文本框 5">
                <a:extLst>
                  <a:ext uri="{FF2B5EF4-FFF2-40B4-BE49-F238E27FC236}">
                    <a16:creationId xmlns:a16="http://schemas.microsoft.com/office/drawing/2014/main" id="{D46098BB-55FE-4501-8074-501650574982}"/>
                  </a:ext>
                </a:extLst>
              </p:cNvPr>
              <p:cNvSpPr txBox="1">
                <a:spLocks noRot="1" noChangeAspect="1" noMove="1" noResize="1" noEditPoints="1" noAdjustHandles="1" noChangeArrowheads="1" noChangeShapeType="1" noTextEdit="1"/>
              </p:cNvSpPr>
              <p:nvPr/>
            </p:nvSpPr>
            <p:spPr>
              <a:xfrm>
                <a:off x="1378634" y="2595225"/>
                <a:ext cx="6006904" cy="391582"/>
              </a:xfrm>
              <a:prstGeom prst="rect">
                <a:avLst/>
              </a:prstGeom>
              <a:blipFill>
                <a:blip r:embed="rId7"/>
                <a:stretch>
                  <a:fillRect t="-4688" b="-23438"/>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082AAD6C-42B0-4FE2-8DFB-D91E196DBC44}"/>
              </a:ext>
            </a:extLst>
          </p:cNvPr>
          <p:cNvSpPr txBox="1"/>
          <p:nvPr/>
        </p:nvSpPr>
        <p:spPr>
          <a:xfrm>
            <a:off x="1132448" y="3244334"/>
            <a:ext cx="8961118"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第</a:t>
            </a:r>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i</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个设备第</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k</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轮迭代的通信时间</a:t>
            </a:r>
            <a:r>
              <a:rPr lang="zh-CN" altLang="en-US" dirty="0">
                <a:latin typeface="Times New Roman" panose="02020603050405020304" pitchFamily="18" charset="0"/>
                <a:cs typeface="Times New Roman" panose="02020603050405020304" pitchFamily="18" charset="0"/>
              </a:rPr>
              <a:t>：</a:t>
            </a:r>
          </a:p>
        </p:txBody>
      </p:sp>
      <p:sp>
        <p:nvSpPr>
          <p:cNvPr id="9" name="文本框 8">
            <a:extLst>
              <a:ext uri="{FF2B5EF4-FFF2-40B4-BE49-F238E27FC236}">
                <a16:creationId xmlns:a16="http://schemas.microsoft.com/office/drawing/2014/main" id="{7626A5FA-5AC2-4F47-8829-FC855A94DA90}"/>
              </a:ext>
            </a:extLst>
          </p:cNvPr>
          <p:cNvSpPr txBox="1"/>
          <p:nvPr/>
        </p:nvSpPr>
        <p:spPr>
          <a:xfrm>
            <a:off x="1126979" y="4363388"/>
            <a:ext cx="8961118"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第</a:t>
            </a:r>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i</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个设备第</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k</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轮迭代的总的训练时间</a:t>
            </a:r>
            <a:r>
              <a:rPr lang="zh-CN" altLang="en-US" dirty="0">
                <a:latin typeface="Times New Roman" panose="02020603050405020304" pitchFamily="18" charset="0"/>
                <a:cs typeface="Times New Roman" panose="02020603050405020304" pitchFamily="18" charset="0"/>
              </a:rPr>
              <a:t>：</a:t>
            </a:r>
          </a:p>
        </p:txBody>
      </p:sp>
      <p:pic>
        <p:nvPicPr>
          <p:cNvPr id="11" name="图片 10">
            <a:extLst>
              <a:ext uri="{FF2B5EF4-FFF2-40B4-BE49-F238E27FC236}">
                <a16:creationId xmlns:a16="http://schemas.microsoft.com/office/drawing/2014/main" id="{B1962A61-CA66-489D-84B2-1D8B09D8D7B1}"/>
              </a:ext>
            </a:extLst>
          </p:cNvPr>
          <p:cNvPicPr>
            <a:picLocks noChangeAspect="1"/>
          </p:cNvPicPr>
          <p:nvPr/>
        </p:nvPicPr>
        <p:blipFill>
          <a:blip r:embed="rId8"/>
          <a:stretch>
            <a:fillRect/>
          </a:stretch>
        </p:blipFill>
        <p:spPr>
          <a:xfrm>
            <a:off x="5819365" y="3244334"/>
            <a:ext cx="5730209" cy="3011496"/>
          </a:xfrm>
          <a:prstGeom prst="rect">
            <a:avLst/>
          </a:prstGeom>
        </p:spPr>
      </p:pic>
      <p:sp>
        <p:nvSpPr>
          <p:cNvPr id="12" name="文本框 11">
            <a:extLst>
              <a:ext uri="{FF2B5EF4-FFF2-40B4-BE49-F238E27FC236}">
                <a16:creationId xmlns:a16="http://schemas.microsoft.com/office/drawing/2014/main" id="{5B08E1D4-97F1-42D2-9A1A-285E54B663D5}"/>
              </a:ext>
            </a:extLst>
          </p:cNvPr>
          <p:cNvSpPr txBox="1"/>
          <p:nvPr/>
        </p:nvSpPr>
        <p:spPr>
          <a:xfrm>
            <a:off x="1176216" y="5360155"/>
            <a:ext cx="8961118"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第</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轮迭代的学习时间</a:t>
            </a:r>
            <a:r>
              <a:rPr lang="zh-CN" alt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98738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7508FE05-A084-41DF-8C8E-4E3FC64D4E49}"/>
              </a:ext>
            </a:extLst>
          </p:cNvPr>
          <p:cNvPicPr>
            <a:picLocks noChangeAspect="1"/>
          </p:cNvPicPr>
          <p:nvPr/>
        </p:nvPicPr>
        <p:blipFill>
          <a:blip r:embed="rId3"/>
          <a:stretch>
            <a:fillRect/>
          </a:stretch>
        </p:blipFill>
        <p:spPr>
          <a:xfrm>
            <a:off x="977732" y="4290232"/>
            <a:ext cx="5122750" cy="2104481"/>
          </a:xfrm>
          <a:prstGeom prst="rect">
            <a:avLst/>
          </a:prstGeom>
        </p:spPr>
      </p:pic>
      <p:pic>
        <p:nvPicPr>
          <p:cNvPr id="9" name="图片 8">
            <a:extLst>
              <a:ext uri="{FF2B5EF4-FFF2-40B4-BE49-F238E27FC236}">
                <a16:creationId xmlns:a16="http://schemas.microsoft.com/office/drawing/2014/main" id="{89B17451-57D7-45BA-BD7F-5FE8BBACC4F8}"/>
              </a:ext>
            </a:extLst>
          </p:cNvPr>
          <p:cNvPicPr>
            <a:picLocks noChangeAspect="1"/>
          </p:cNvPicPr>
          <p:nvPr/>
        </p:nvPicPr>
        <p:blipFill>
          <a:blip r:embed="rId4"/>
          <a:stretch>
            <a:fillRect/>
          </a:stretch>
        </p:blipFill>
        <p:spPr>
          <a:xfrm>
            <a:off x="1331563" y="2577697"/>
            <a:ext cx="4415088" cy="1435581"/>
          </a:xfrm>
          <a:prstGeom prst="rect">
            <a:avLst/>
          </a:prstGeom>
        </p:spPr>
      </p:pic>
      <p:sp>
        <p:nvSpPr>
          <p:cNvPr id="2" name="文本框 1">
            <a:extLst>
              <a:ext uri="{FF2B5EF4-FFF2-40B4-BE49-F238E27FC236}">
                <a16:creationId xmlns:a16="http://schemas.microsoft.com/office/drawing/2014/main" id="{EE3DACF0-9E01-4019-A11C-AF0E6B0380E2}"/>
              </a:ext>
            </a:extLst>
          </p:cNvPr>
          <p:cNvSpPr txBox="1"/>
          <p:nvPr/>
        </p:nvSpPr>
        <p:spPr>
          <a:xfrm>
            <a:off x="365762" y="337626"/>
            <a:ext cx="3784208"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问题描述</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系统模型</a:t>
            </a:r>
          </a:p>
        </p:txBody>
      </p:sp>
      <p:sp>
        <p:nvSpPr>
          <p:cNvPr id="3" name="文本框 2">
            <a:extLst>
              <a:ext uri="{FF2B5EF4-FFF2-40B4-BE49-F238E27FC236}">
                <a16:creationId xmlns:a16="http://schemas.microsoft.com/office/drawing/2014/main" id="{3027A186-7822-4F1C-831E-945F2B4D736D}"/>
              </a:ext>
            </a:extLst>
          </p:cNvPr>
          <p:cNvSpPr txBox="1"/>
          <p:nvPr/>
        </p:nvSpPr>
        <p:spPr>
          <a:xfrm>
            <a:off x="829992" y="799291"/>
            <a:ext cx="9453489" cy="49866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l"/>
            </a:pPr>
            <a:r>
              <a:rPr lang="en-US" altLang="zh-CN" sz="2000" b="1" dirty="0">
                <a:latin typeface="Times New Roman" panose="02020603050405020304" pitchFamily="18" charset="0"/>
                <a:cs typeface="Times New Roman" panose="02020603050405020304" pitchFamily="18" charset="0"/>
              </a:rPr>
              <a:t>The energy model</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文本框 3">
            <a:extLst>
              <a:ext uri="{FF2B5EF4-FFF2-40B4-BE49-F238E27FC236}">
                <a16:creationId xmlns:a16="http://schemas.microsoft.com/office/drawing/2014/main" id="{FE89B979-E72F-473A-A71F-2099F94449E1}"/>
              </a:ext>
            </a:extLst>
          </p:cNvPr>
          <p:cNvSpPr txBox="1"/>
          <p:nvPr/>
        </p:nvSpPr>
        <p:spPr>
          <a:xfrm>
            <a:off x="1266092" y="1313179"/>
            <a:ext cx="8961118"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第</a:t>
            </a:r>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i</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个设备第</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k</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轮迭代的能源消耗</a:t>
            </a:r>
            <a:r>
              <a:rPr lang="zh-CN" altLang="en-US" dirty="0">
                <a:latin typeface="Times New Roman" panose="02020603050405020304" pitchFamily="18" charset="0"/>
                <a:cs typeface="Times New Roman" panose="02020603050405020304" pitchFamily="18" charset="0"/>
              </a:rPr>
              <a:t>：</a:t>
            </a:r>
          </a:p>
        </p:txBody>
      </p:sp>
      <p:pic>
        <p:nvPicPr>
          <p:cNvPr id="5" name="图片 4">
            <a:extLst>
              <a:ext uri="{FF2B5EF4-FFF2-40B4-BE49-F238E27FC236}">
                <a16:creationId xmlns:a16="http://schemas.microsoft.com/office/drawing/2014/main" id="{BA74E94D-8FE9-411E-A790-58EA78F06B2D}"/>
              </a:ext>
            </a:extLst>
          </p:cNvPr>
          <p:cNvPicPr>
            <a:picLocks noChangeAspect="1"/>
          </p:cNvPicPr>
          <p:nvPr/>
        </p:nvPicPr>
        <p:blipFill>
          <a:blip r:embed="rId5"/>
          <a:stretch>
            <a:fillRect/>
          </a:stretch>
        </p:blipFill>
        <p:spPr>
          <a:xfrm>
            <a:off x="4658083" y="1108577"/>
            <a:ext cx="3471657" cy="766470"/>
          </a:xfrm>
          <a:prstGeom prst="rect">
            <a:avLst/>
          </a:prstGeom>
        </p:spPr>
      </p:pic>
      <p:sp>
        <p:nvSpPr>
          <p:cNvPr id="6" name="文本框 5">
            <a:extLst>
              <a:ext uri="{FF2B5EF4-FFF2-40B4-BE49-F238E27FC236}">
                <a16:creationId xmlns:a16="http://schemas.microsoft.com/office/drawing/2014/main" id="{EE621553-B744-4631-BF53-9EF8C12A2A65}"/>
              </a:ext>
            </a:extLst>
          </p:cNvPr>
          <p:cNvSpPr txBox="1"/>
          <p:nvPr/>
        </p:nvSpPr>
        <p:spPr>
          <a:xfrm>
            <a:off x="1266092" y="1848121"/>
            <a:ext cx="8961118"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设备</a:t>
            </a:r>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i</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上样本的损失函数</a:t>
            </a:r>
            <a:r>
              <a:rPr lang="zh-CN" altLang="en-US" dirty="0">
                <a:latin typeface="Times New Roman" panose="02020603050405020304" pitchFamily="18" charset="0"/>
                <a:cs typeface="Times New Roman" panose="02020603050405020304" pitchFamily="18" charset="0"/>
              </a:rPr>
              <a:t>：</a:t>
            </a:r>
          </a:p>
        </p:txBody>
      </p:sp>
      <p:pic>
        <p:nvPicPr>
          <p:cNvPr id="7" name="图片 6">
            <a:extLst>
              <a:ext uri="{FF2B5EF4-FFF2-40B4-BE49-F238E27FC236}">
                <a16:creationId xmlns:a16="http://schemas.microsoft.com/office/drawing/2014/main" id="{A5B01B8D-65FD-475C-A7D7-518CB9823FE2}"/>
              </a:ext>
            </a:extLst>
          </p:cNvPr>
          <p:cNvPicPr>
            <a:picLocks noChangeAspect="1"/>
          </p:cNvPicPr>
          <p:nvPr/>
        </p:nvPicPr>
        <p:blipFill>
          <a:blip r:embed="rId6"/>
          <a:stretch>
            <a:fillRect/>
          </a:stretch>
        </p:blipFill>
        <p:spPr>
          <a:xfrm>
            <a:off x="3854547" y="1677269"/>
            <a:ext cx="2733743" cy="766470"/>
          </a:xfrm>
          <a:prstGeom prst="rect">
            <a:avLst/>
          </a:prstGeom>
        </p:spPr>
      </p:pic>
      <p:sp>
        <p:nvSpPr>
          <p:cNvPr id="8" name="文本框 7">
            <a:extLst>
              <a:ext uri="{FF2B5EF4-FFF2-40B4-BE49-F238E27FC236}">
                <a16:creationId xmlns:a16="http://schemas.microsoft.com/office/drawing/2014/main" id="{FF35EB07-1E06-41CF-8365-AED6FB2DB2B7}"/>
              </a:ext>
            </a:extLst>
          </p:cNvPr>
          <p:cNvSpPr txBox="1"/>
          <p:nvPr/>
        </p:nvSpPr>
        <p:spPr>
          <a:xfrm>
            <a:off x="1266092" y="2443739"/>
            <a:ext cx="8961118"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全局损失函数</a:t>
            </a:r>
            <a:r>
              <a:rPr lang="zh-CN" altLang="en-US" dirty="0">
                <a:latin typeface="Times New Roman" panose="02020603050405020304" pitchFamily="18" charset="0"/>
                <a:cs typeface="Times New Roman" panose="02020603050405020304" pitchFamily="18" charset="0"/>
              </a:rPr>
              <a:t>：</a:t>
            </a:r>
          </a:p>
        </p:txBody>
      </p:sp>
      <p:sp>
        <p:nvSpPr>
          <p:cNvPr id="10" name="文本框 9">
            <a:extLst>
              <a:ext uri="{FF2B5EF4-FFF2-40B4-BE49-F238E27FC236}">
                <a16:creationId xmlns:a16="http://schemas.microsoft.com/office/drawing/2014/main" id="{D325750E-3CEB-4109-AF2F-9BC4DAA953C8}"/>
              </a:ext>
            </a:extLst>
          </p:cNvPr>
          <p:cNvSpPr txBox="1"/>
          <p:nvPr/>
        </p:nvSpPr>
        <p:spPr>
          <a:xfrm>
            <a:off x="773721" y="4040901"/>
            <a:ext cx="9453489" cy="49866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l"/>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rPr>
              <a:t>问题公式构建</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226377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BF36CAF4-207F-4524-BBE1-E88DC35ECACB}"/>
              </a:ext>
            </a:extLst>
          </p:cNvPr>
          <p:cNvPicPr>
            <a:picLocks noChangeAspect="1"/>
          </p:cNvPicPr>
          <p:nvPr/>
        </p:nvPicPr>
        <p:blipFill>
          <a:blip r:embed="rId3"/>
          <a:stretch>
            <a:fillRect/>
          </a:stretch>
        </p:blipFill>
        <p:spPr>
          <a:xfrm>
            <a:off x="1386730" y="5323401"/>
            <a:ext cx="5089026" cy="841596"/>
          </a:xfrm>
          <a:prstGeom prst="rect">
            <a:avLst/>
          </a:prstGeom>
        </p:spPr>
      </p:pic>
      <p:sp>
        <p:nvSpPr>
          <p:cNvPr id="2" name="文本框 1">
            <a:extLst>
              <a:ext uri="{FF2B5EF4-FFF2-40B4-BE49-F238E27FC236}">
                <a16:creationId xmlns:a16="http://schemas.microsoft.com/office/drawing/2014/main" id="{1A982819-2ECC-4308-96CF-23B1C1ABFEFE}"/>
              </a:ext>
            </a:extLst>
          </p:cNvPr>
          <p:cNvSpPr txBox="1"/>
          <p:nvPr/>
        </p:nvSpPr>
        <p:spPr>
          <a:xfrm>
            <a:off x="365762" y="337626"/>
            <a:ext cx="3784208"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算法设计</a:t>
            </a:r>
          </a:p>
        </p:txBody>
      </p:sp>
      <p:pic>
        <p:nvPicPr>
          <p:cNvPr id="3" name="图片 2">
            <a:extLst>
              <a:ext uri="{FF2B5EF4-FFF2-40B4-BE49-F238E27FC236}">
                <a16:creationId xmlns:a16="http://schemas.microsoft.com/office/drawing/2014/main" id="{DE8FE30C-B5A1-4EC3-B212-45A58327A6A7}"/>
              </a:ext>
            </a:extLst>
          </p:cNvPr>
          <p:cNvPicPr>
            <a:picLocks noChangeAspect="1"/>
          </p:cNvPicPr>
          <p:nvPr/>
        </p:nvPicPr>
        <p:blipFill>
          <a:blip r:embed="rId4"/>
          <a:stretch>
            <a:fillRect/>
          </a:stretch>
        </p:blipFill>
        <p:spPr>
          <a:xfrm>
            <a:off x="6712395" y="568458"/>
            <a:ext cx="5113843" cy="4664724"/>
          </a:xfrm>
          <a:prstGeom prst="rect">
            <a:avLst/>
          </a:prstGeom>
        </p:spPr>
      </p:pic>
      <p:sp>
        <p:nvSpPr>
          <p:cNvPr id="4" name="文本框 3">
            <a:extLst>
              <a:ext uri="{FF2B5EF4-FFF2-40B4-BE49-F238E27FC236}">
                <a16:creationId xmlns:a16="http://schemas.microsoft.com/office/drawing/2014/main" id="{7ECB5FF4-1F99-400F-A025-F02C78915238}"/>
              </a:ext>
            </a:extLst>
          </p:cNvPr>
          <p:cNvSpPr txBox="1"/>
          <p:nvPr/>
        </p:nvSpPr>
        <p:spPr>
          <a:xfrm>
            <a:off x="704438" y="795554"/>
            <a:ext cx="9453489" cy="50526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l"/>
            </a:pPr>
            <a:r>
              <a:rPr lang="en-US" altLang="zh-CN" sz="2000" b="1" dirty="0">
                <a:latin typeface="Times New Roman" panose="02020603050405020304" pitchFamily="18" charset="0"/>
                <a:cs typeface="Times New Roman" panose="02020603050405020304" pitchFamily="18" charset="0"/>
              </a:rPr>
              <a:t>DRL</a:t>
            </a:r>
            <a:r>
              <a:rPr lang="zh-CN" altLang="en-US" sz="2000" b="1" dirty="0">
                <a:latin typeface="Times New Roman" panose="02020603050405020304" pitchFamily="18" charset="0"/>
                <a:cs typeface="Times New Roman" panose="02020603050405020304" pitchFamily="18" charset="0"/>
              </a:rPr>
              <a:t>模型设计</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09EDC5F5-7470-4664-9BD1-417FB5B9711A}"/>
              </a:ext>
            </a:extLst>
          </p:cNvPr>
          <p:cNvSpPr txBox="1"/>
          <p:nvPr/>
        </p:nvSpPr>
        <p:spPr>
          <a:xfrm>
            <a:off x="1266092" y="1313179"/>
            <a:ext cx="8961118"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状态</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endParaRPr lang="zh-CN" altLang="en-US"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618772F1-0573-46B1-B917-59109204E035}"/>
              </a:ext>
            </a:extLst>
          </p:cNvPr>
          <p:cNvPicPr>
            <a:picLocks noChangeAspect="1"/>
          </p:cNvPicPr>
          <p:nvPr/>
        </p:nvPicPr>
        <p:blipFill>
          <a:blip r:embed="rId5"/>
          <a:stretch>
            <a:fillRect/>
          </a:stretch>
        </p:blipFill>
        <p:spPr>
          <a:xfrm>
            <a:off x="1613884" y="1740404"/>
            <a:ext cx="2812571" cy="305138"/>
          </a:xfrm>
          <a:prstGeom prst="rect">
            <a:avLst/>
          </a:prstGeom>
        </p:spPr>
      </p:pic>
      <p:pic>
        <p:nvPicPr>
          <p:cNvPr id="7" name="图片 6">
            <a:extLst>
              <a:ext uri="{FF2B5EF4-FFF2-40B4-BE49-F238E27FC236}">
                <a16:creationId xmlns:a16="http://schemas.microsoft.com/office/drawing/2014/main" id="{B9DD4221-92AA-469E-8485-2CA5A9A7C18B}"/>
              </a:ext>
            </a:extLst>
          </p:cNvPr>
          <p:cNvPicPr>
            <a:picLocks noChangeAspect="1"/>
          </p:cNvPicPr>
          <p:nvPr/>
        </p:nvPicPr>
        <p:blipFill>
          <a:blip r:embed="rId6"/>
          <a:stretch>
            <a:fillRect/>
          </a:stretch>
        </p:blipFill>
        <p:spPr>
          <a:xfrm>
            <a:off x="1558152" y="2112230"/>
            <a:ext cx="5113843" cy="364509"/>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5D19966-8214-48D5-B0DA-F1924735E16B}"/>
                  </a:ext>
                </a:extLst>
              </p:cNvPr>
              <p:cNvSpPr txBox="1"/>
              <p:nvPr/>
            </p:nvSpPr>
            <p:spPr>
              <a:xfrm>
                <a:off x="1266092" y="2629459"/>
                <a:ext cx="4631961" cy="369332"/>
              </a:xfrm>
              <a:prstGeom prst="rect">
                <a:avLst/>
              </a:prstGeom>
              <a:noFill/>
            </p:spPr>
            <p:txBody>
              <a:bodyPr wrap="squar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𝑖</m:t>
                        </m:r>
                      </m:sub>
                    </m:sSub>
                  </m:oMath>
                </a14:m>
                <a:r>
                  <a:rPr lang="en-US" altLang="zh-CN" dirty="0">
                    <a:latin typeface="微软雅黑" panose="020B0503020204020204" pitchFamily="34" charset="-122"/>
                    <a:ea typeface="微软雅黑" panose="020B0503020204020204" pitchFamily="34" charset="-122"/>
                  </a:rPr>
                  <a:t>(j)</a:t>
                </a:r>
                <a:r>
                  <a:rPr lang="zh-CN" altLang="en-US" dirty="0">
                    <a:latin typeface="微软雅黑" panose="020B0503020204020204" pitchFamily="34" charset="-122"/>
                    <a:ea typeface="微软雅黑" panose="020B0503020204020204" pitchFamily="34" charset="-122"/>
                  </a:rPr>
                  <a:t>是移动设备</a:t>
                </a:r>
                <a:r>
                  <a:rPr lang="en-US" altLang="zh-CN" dirty="0" err="1">
                    <a:latin typeface="微软雅黑" panose="020B0503020204020204" pitchFamily="34" charset="-122"/>
                    <a:ea typeface="微软雅黑" panose="020B0503020204020204" pitchFamily="34" charset="-122"/>
                  </a:rPr>
                  <a:t>i</a:t>
                </a:r>
                <a:r>
                  <a:rPr lang="zh-CN" altLang="en-US" dirty="0">
                    <a:latin typeface="微软雅黑" panose="020B0503020204020204" pitchFamily="34" charset="-122"/>
                    <a:ea typeface="微软雅黑" panose="020B0503020204020204" pitchFamily="34" charset="-122"/>
                  </a:rPr>
                  <a:t>在第</a:t>
                </a:r>
                <a:r>
                  <a:rPr lang="en-US" altLang="zh-CN" dirty="0">
                    <a:latin typeface="微软雅黑" panose="020B0503020204020204" pitchFamily="34" charset="-122"/>
                    <a:ea typeface="微软雅黑" panose="020B0503020204020204" pitchFamily="34" charset="-122"/>
                  </a:rPr>
                  <a:t>j</a:t>
                </a:r>
                <a:r>
                  <a:rPr lang="zh-CN" altLang="en-US" dirty="0">
                    <a:latin typeface="微软雅黑" panose="020B0503020204020204" pitchFamily="34" charset="-122"/>
                    <a:ea typeface="微软雅黑" panose="020B0503020204020204" pitchFamily="34" charset="-122"/>
                  </a:rPr>
                  <a:t>个时间戳的带宽。</a:t>
                </a:r>
              </a:p>
            </p:txBody>
          </p:sp>
        </mc:Choice>
        <mc:Fallback xmlns="">
          <p:sp>
            <p:nvSpPr>
              <p:cNvPr id="8" name="文本框 7">
                <a:extLst>
                  <a:ext uri="{FF2B5EF4-FFF2-40B4-BE49-F238E27FC236}">
                    <a16:creationId xmlns:a16="http://schemas.microsoft.com/office/drawing/2014/main" id="{45D19966-8214-48D5-B0DA-F1924735E16B}"/>
                  </a:ext>
                </a:extLst>
              </p:cNvPr>
              <p:cNvSpPr txBox="1">
                <a:spLocks noRot="1" noChangeAspect="1" noMove="1" noResize="1" noEditPoints="1" noAdjustHandles="1" noChangeArrowheads="1" noChangeShapeType="1" noTextEdit="1"/>
              </p:cNvSpPr>
              <p:nvPr/>
            </p:nvSpPr>
            <p:spPr>
              <a:xfrm>
                <a:off x="1266092" y="2629459"/>
                <a:ext cx="4631961" cy="369332"/>
              </a:xfrm>
              <a:prstGeom prst="rect">
                <a:avLst/>
              </a:prstGeom>
              <a:blipFill>
                <a:blip r:embed="rId7"/>
                <a:stretch>
                  <a:fillRect t="-8197" b="-24590"/>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00740ED3-E408-452B-A9F4-92BD3C947681}"/>
              </a:ext>
            </a:extLst>
          </p:cNvPr>
          <p:cNvSpPr txBox="1"/>
          <p:nvPr/>
        </p:nvSpPr>
        <p:spPr>
          <a:xfrm>
            <a:off x="1274174" y="3273180"/>
            <a:ext cx="8961118"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行为</a:t>
            </a:r>
            <a:endParaRPr lang="zh-CN" altLang="en-US"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051BB22F-F991-40CF-AFB2-9B7FE623EE14}"/>
              </a:ext>
            </a:extLst>
          </p:cNvPr>
          <p:cNvPicPr>
            <a:picLocks noChangeAspect="1"/>
          </p:cNvPicPr>
          <p:nvPr/>
        </p:nvPicPr>
        <p:blipFill>
          <a:blip r:embed="rId8"/>
          <a:stretch>
            <a:fillRect/>
          </a:stretch>
        </p:blipFill>
        <p:spPr>
          <a:xfrm>
            <a:off x="1613884" y="3669216"/>
            <a:ext cx="5056998" cy="369332"/>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F11F80E-E169-4C50-8102-20BC36397D46}"/>
                  </a:ext>
                </a:extLst>
              </p:cNvPr>
              <p:cNvSpPr txBox="1"/>
              <p:nvPr/>
            </p:nvSpPr>
            <p:spPr>
              <a:xfrm>
                <a:off x="1266092" y="4127795"/>
                <a:ext cx="4631961" cy="369332"/>
              </a:xfrm>
              <a:prstGeom prst="rect">
                <a:avLst/>
              </a:prstGeom>
              <a:noFill/>
            </p:spPr>
            <p:txBody>
              <a:bodyPr wrap="square" rtlCol="0">
                <a:spAutoFit/>
              </a:bodyPr>
              <a:lstStyle/>
              <a:p>
                <a14:m>
                  <m:oMath xmlns:m="http://schemas.openxmlformats.org/officeDocument/2006/math">
                    <m:r>
                      <a:rPr lang="zh-CN" altLang="en-US" i="1" smtClean="0">
                        <a:latin typeface="Cambria Math" panose="02040503050406030204" pitchFamily="18" charset="0"/>
                      </a:rPr>
                      <m:t>策略</m:t>
                    </m:r>
                    <m:r>
                      <a:rPr lang="zh-CN" altLang="en-US" i="1">
                        <a:latin typeface="Cambria Math" panose="02040503050406030204" pitchFamily="18" charset="0"/>
                      </a:rPr>
                      <m:t>表示</m:t>
                    </m:r>
                  </m:oMath>
                </a14:m>
                <a:r>
                  <a:rPr lang="zh-CN" altLang="en-US" dirty="0">
                    <a:latin typeface="微软雅黑" panose="020B0503020204020204" pitchFamily="34" charset="-122"/>
                    <a:ea typeface="微软雅黑" panose="020B0503020204020204" pitchFamily="34" charset="-122"/>
                  </a:rPr>
                  <a:t>为：</a:t>
                </a:r>
              </a:p>
            </p:txBody>
          </p:sp>
        </mc:Choice>
        <mc:Fallback xmlns="">
          <p:sp>
            <p:nvSpPr>
              <p:cNvPr id="11" name="文本框 10">
                <a:extLst>
                  <a:ext uri="{FF2B5EF4-FFF2-40B4-BE49-F238E27FC236}">
                    <a16:creationId xmlns:a16="http://schemas.microsoft.com/office/drawing/2014/main" id="{BF11F80E-E169-4C50-8102-20BC36397D46}"/>
                  </a:ext>
                </a:extLst>
              </p:cNvPr>
              <p:cNvSpPr txBox="1">
                <a:spLocks noRot="1" noChangeAspect="1" noMove="1" noResize="1" noEditPoints="1" noAdjustHandles="1" noChangeArrowheads="1" noChangeShapeType="1" noTextEdit="1"/>
              </p:cNvSpPr>
              <p:nvPr/>
            </p:nvSpPr>
            <p:spPr>
              <a:xfrm>
                <a:off x="1266092" y="4127795"/>
                <a:ext cx="4631961" cy="369332"/>
              </a:xfrm>
              <a:prstGeom prst="rect">
                <a:avLst/>
              </a:prstGeom>
              <a:blipFill>
                <a:blip r:embed="rId9"/>
                <a:stretch>
                  <a:fillRect l="-526" t="-8197" b="-24590"/>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AC3D096A-E95F-4E2F-B749-1BC2F0D1F7C0}"/>
              </a:ext>
            </a:extLst>
          </p:cNvPr>
          <p:cNvPicPr>
            <a:picLocks noChangeAspect="1"/>
          </p:cNvPicPr>
          <p:nvPr/>
        </p:nvPicPr>
        <p:blipFill>
          <a:blip r:embed="rId10"/>
          <a:stretch>
            <a:fillRect/>
          </a:stretch>
        </p:blipFill>
        <p:spPr>
          <a:xfrm>
            <a:off x="1613884" y="4586374"/>
            <a:ext cx="2225992" cy="396036"/>
          </a:xfrm>
          <a:prstGeom prst="rect">
            <a:avLst/>
          </a:prstGeom>
        </p:spPr>
      </p:pic>
      <p:sp>
        <p:nvSpPr>
          <p:cNvPr id="13" name="文本框 12">
            <a:extLst>
              <a:ext uri="{FF2B5EF4-FFF2-40B4-BE49-F238E27FC236}">
                <a16:creationId xmlns:a16="http://schemas.microsoft.com/office/drawing/2014/main" id="{6AFA9792-4E96-4626-A692-6E21739CD64D}"/>
              </a:ext>
            </a:extLst>
          </p:cNvPr>
          <p:cNvSpPr txBox="1"/>
          <p:nvPr/>
        </p:nvSpPr>
        <p:spPr>
          <a:xfrm>
            <a:off x="1266092" y="5121559"/>
            <a:ext cx="8961118"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奖励</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8373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B3F1254-78F0-4EC9-96C4-33F0468AAA2C}"/>
              </a:ext>
            </a:extLst>
          </p:cNvPr>
          <p:cNvSpPr txBox="1"/>
          <p:nvPr/>
        </p:nvSpPr>
        <p:spPr>
          <a:xfrm>
            <a:off x="365762" y="337626"/>
            <a:ext cx="3784208"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算法设计</a:t>
            </a:r>
          </a:p>
        </p:txBody>
      </p:sp>
      <p:sp>
        <p:nvSpPr>
          <p:cNvPr id="3" name="矩形 2">
            <a:extLst>
              <a:ext uri="{FF2B5EF4-FFF2-40B4-BE49-F238E27FC236}">
                <a16:creationId xmlns:a16="http://schemas.microsoft.com/office/drawing/2014/main" id="{986DA11F-9C0D-4AFC-B65F-8A29D4E24886}"/>
              </a:ext>
            </a:extLst>
          </p:cNvPr>
          <p:cNvSpPr/>
          <p:nvPr/>
        </p:nvSpPr>
        <p:spPr>
          <a:xfrm>
            <a:off x="752727" y="799291"/>
            <a:ext cx="1941557" cy="463973"/>
          </a:xfrm>
          <a:prstGeom prst="rect">
            <a:avLst/>
          </a:prstGeom>
        </p:spPr>
        <p:txBody>
          <a:bodyPr wrap="none">
            <a:spAutoFit/>
          </a:bodyPr>
          <a:lstStyle/>
          <a:p>
            <a:pPr marL="342900" indent="-342900" algn="just">
              <a:lnSpc>
                <a:spcPct val="150000"/>
              </a:lnSpc>
              <a:buFont typeface="Wingdings" panose="05000000000000000000" pitchFamily="2" charset="2"/>
              <a:buChar char="l"/>
            </a:pPr>
            <a:r>
              <a:rPr lang="en-US" altLang="zh-CN" b="1" dirty="0">
                <a:latin typeface="Times New Roman" panose="02020603050405020304" pitchFamily="18" charset="0"/>
                <a:cs typeface="Times New Roman" panose="02020603050405020304" pitchFamily="18" charset="0"/>
              </a:rPr>
              <a:t>DRL</a:t>
            </a:r>
            <a:r>
              <a:rPr lang="zh-CN" altLang="en-US" b="1" dirty="0">
                <a:latin typeface="Times New Roman" panose="02020603050405020304" pitchFamily="18" charset="0"/>
                <a:cs typeface="Times New Roman" panose="02020603050405020304" pitchFamily="18" charset="0"/>
              </a:rPr>
              <a:t>训练方法</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 name="图片 3">
            <a:extLst>
              <a:ext uri="{FF2B5EF4-FFF2-40B4-BE49-F238E27FC236}">
                <a16:creationId xmlns:a16="http://schemas.microsoft.com/office/drawing/2014/main" id="{F8071699-9688-488A-91BE-C89757F0B855}"/>
              </a:ext>
            </a:extLst>
          </p:cNvPr>
          <p:cNvPicPr>
            <a:picLocks noChangeAspect="1"/>
          </p:cNvPicPr>
          <p:nvPr/>
        </p:nvPicPr>
        <p:blipFill rotWithShape="1">
          <a:blip r:embed="rId3"/>
          <a:srcRect t="1974"/>
          <a:stretch/>
        </p:blipFill>
        <p:spPr>
          <a:xfrm>
            <a:off x="3081249" y="110958"/>
            <a:ext cx="4105787" cy="6636083"/>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4670BE32-80BB-4C85-8D52-A6D849D4FD52}"/>
                  </a:ext>
                </a:extLst>
              </p:cNvPr>
              <p:cNvSpPr txBox="1"/>
              <p:nvPr/>
            </p:nvSpPr>
            <p:spPr>
              <a:xfrm>
                <a:off x="7568417" y="1263264"/>
                <a:ext cx="4234377" cy="1710468"/>
              </a:xfrm>
              <a:prstGeom prst="rect">
                <a:avLst/>
              </a:prstGeom>
              <a:noFill/>
            </p:spPr>
            <p:txBody>
              <a:bodyPr wrap="square" rtlCol="0">
                <a:spAutoFit/>
              </a:bodyPr>
              <a:lstStyle/>
              <a:p>
                <a:pPr>
                  <a:lnSpc>
                    <a:spcPct val="150000"/>
                  </a:lnSpc>
                </a:pPr>
                <a:r>
                  <a:rPr lang="en-US" altLang="zh-CN" dirty="0">
                    <a:latin typeface="Times New Roman" panose="02020603050405020304" pitchFamily="18" charset="0"/>
                    <a:cs typeface="Times New Roman" panose="02020603050405020304" pitchFamily="18" charset="0"/>
                  </a:rPr>
                  <a:t>DRL</a:t>
                </a:r>
                <a:r>
                  <a:rPr lang="zh-CN" altLang="en-US" dirty="0">
                    <a:latin typeface="Times New Roman" panose="02020603050405020304" pitchFamily="18" charset="0"/>
                    <a:cs typeface="Times New Roman" panose="02020603050405020304" pitchFamily="18" charset="0"/>
                  </a:rPr>
                  <a:t>智能体：</a:t>
                </a:r>
                <a:endParaRPr lang="en-US" altLang="zh-C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维护了一个经验池</a:t>
                </a:r>
                <a:r>
                  <a:rPr lang="en-US" altLang="zh-CN" dirty="0">
                    <a:latin typeface="Times New Roman" panose="02020603050405020304" pitchFamily="18" charset="0"/>
                    <a:cs typeface="Times New Roman" panose="02020603050405020304" pitchFamily="18" charset="0"/>
                  </a:rPr>
                  <a:t>D</a:t>
                </a:r>
              </a:p>
              <a:p>
                <a:pPr marL="285750" indent="-285750">
                  <a:lnSpc>
                    <a:spcPct val="150000"/>
                  </a:lnSpc>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策略</a:t>
                </a:r>
                <a14:m>
                  <m:oMath xmlns:m="http://schemas.openxmlformats.org/officeDocument/2006/math">
                    <m:r>
                      <a:rPr lang="zh-CN" altLang="en-US" i="1" smtClean="0">
                        <a:latin typeface="Cambria Math" panose="02040503050406030204" pitchFamily="18" charset="0"/>
                        <a:cs typeface="Times New Roman" panose="02020603050405020304" pitchFamily="18" charset="0"/>
                      </a:rPr>
                      <m:t>𝜋</m:t>
                    </m:r>
                    <m:r>
                      <a:rPr lang="en-US" altLang="zh-CN" b="0" i="1" smtClean="0">
                        <a:latin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𝑎</m:t>
                        </m:r>
                      </m:e>
                      <m:sub>
                        <m:r>
                          <a:rPr lang="en-US" altLang="zh-CN" b="0" i="1" smtClean="0">
                            <a:latin typeface="Cambria Math" panose="02040503050406030204" pitchFamily="18" charset="0"/>
                            <a:cs typeface="Times New Roman" panose="02020603050405020304" pitchFamily="18" charset="0"/>
                          </a:rPr>
                          <m:t>𝑘</m:t>
                        </m:r>
                      </m:sub>
                    </m:sSub>
                    <m:r>
                      <a:rPr lang="en-US" altLang="zh-CN" b="0" i="1" smtClean="0">
                        <a:latin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𝑠</m:t>
                        </m:r>
                      </m:e>
                      <m:sub>
                        <m:r>
                          <a:rPr lang="en-US" altLang="zh-CN" b="0" i="1" smtClean="0">
                            <a:latin typeface="Cambria Math" panose="02040503050406030204" pitchFamily="18" charset="0"/>
                            <a:cs typeface="Times New Roman" panose="02020603050405020304" pitchFamily="18" charset="0"/>
                          </a:rPr>
                          <m:t>𝑘</m:t>
                        </m:r>
                      </m:sub>
                    </m:sSub>
                    <m:r>
                      <a:rPr lang="en-US" altLang="zh-CN" b="0" i="1" smtClean="0">
                        <a:latin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cs typeface="Times New Roman" panose="02020603050405020304" pitchFamily="18" charset="0"/>
                          </a:rPr>
                        </m:ctrlPr>
                      </m:sSubPr>
                      <m:e>
                        <m:r>
                          <a:rPr lang="zh-CN" altLang="en-US" b="0" i="1" smtClean="0">
                            <a:latin typeface="Cambria Math" panose="02040503050406030204" pitchFamily="18" charset="0"/>
                            <a:cs typeface="Times New Roman" panose="02020603050405020304" pitchFamily="18" charset="0"/>
                          </a:rPr>
                          <m:t>𝜃</m:t>
                        </m:r>
                      </m:e>
                      <m:sub>
                        <m:r>
                          <a:rPr lang="en-US" altLang="zh-CN" b="0" i="1" smtClean="0">
                            <a:latin typeface="Cambria Math" panose="02040503050406030204" pitchFamily="18" charset="0"/>
                            <a:cs typeface="Times New Roman" panose="02020603050405020304" pitchFamily="18" charset="0"/>
                          </a:rPr>
                          <m:t>𝑎</m:t>
                        </m:r>
                      </m:sub>
                    </m:sSub>
                    <m:r>
                      <a:rPr lang="en-US" altLang="zh-CN" b="0" i="1" smtClean="0">
                        <a:latin typeface="Cambria Math" panose="02040503050406030204" pitchFamily="18" charset="0"/>
                        <a:cs typeface="Times New Roman" panose="02020603050405020304" pitchFamily="18" charset="0"/>
                      </a:rPr>
                      <m:t>)</m:t>
                    </m:r>
                  </m:oMath>
                </a14:m>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actor network</a:t>
                </a:r>
              </a:p>
              <a:p>
                <a:pPr marL="285750" indent="-285750">
                  <a:lnSpc>
                    <a:spcPct val="150000"/>
                  </a:lnSpc>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值函数</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𝑉</m:t>
                    </m:r>
                    <m:r>
                      <a:rPr lang="en-US" altLang="zh-CN" b="0" i="1" smtClean="0">
                        <a:latin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𝑠</m:t>
                        </m:r>
                      </m:e>
                      <m:sub>
                        <m:r>
                          <a:rPr lang="en-US" altLang="zh-CN" b="0" i="1" smtClean="0">
                            <a:latin typeface="Cambria Math" panose="02040503050406030204" pitchFamily="18" charset="0"/>
                            <a:cs typeface="Times New Roman" panose="02020603050405020304" pitchFamily="18" charset="0"/>
                          </a:rPr>
                          <m:t>𝑘</m:t>
                        </m:r>
                      </m:sub>
                    </m:sSub>
                    <m:r>
                      <a:rPr lang="en-US" altLang="zh-CN" b="0" i="1" smtClean="0">
                        <a:latin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cs typeface="Times New Roman" panose="02020603050405020304" pitchFamily="18" charset="0"/>
                          </a:rPr>
                        </m:ctrlPr>
                      </m:sSubPr>
                      <m:e>
                        <m:r>
                          <a:rPr lang="zh-CN" altLang="en-US" b="0" i="1" smtClean="0">
                            <a:latin typeface="Cambria Math" panose="02040503050406030204" pitchFamily="18" charset="0"/>
                            <a:cs typeface="Times New Roman" panose="02020603050405020304" pitchFamily="18" charset="0"/>
                          </a:rPr>
                          <m:t>𝜃</m:t>
                        </m:r>
                      </m:e>
                      <m:sub>
                        <m:r>
                          <a:rPr lang="en-US" altLang="zh-CN" b="0" i="1" smtClean="0">
                            <a:latin typeface="Cambria Math" panose="02040503050406030204" pitchFamily="18" charset="0"/>
                            <a:cs typeface="Times New Roman" panose="02020603050405020304" pitchFamily="18" charset="0"/>
                          </a:rPr>
                          <m:t>𝑣</m:t>
                        </m:r>
                      </m:sub>
                    </m:sSub>
                    <m:r>
                      <a:rPr lang="en-US" altLang="zh-CN" b="0" i="1" smtClean="0">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 critic network</a:t>
                </a:r>
                <a:endParaRPr lang="zh-CN" altLang="en-US" dirty="0">
                  <a:latin typeface="Times New Roman" panose="02020603050405020304" pitchFamily="18" charset="0"/>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4670BE32-80BB-4C85-8D52-A6D849D4FD52}"/>
                  </a:ext>
                </a:extLst>
              </p:cNvPr>
              <p:cNvSpPr txBox="1">
                <a:spLocks noRot="1" noChangeAspect="1" noMove="1" noResize="1" noEditPoints="1" noAdjustHandles="1" noChangeArrowheads="1" noChangeShapeType="1" noTextEdit="1"/>
              </p:cNvSpPr>
              <p:nvPr/>
            </p:nvSpPr>
            <p:spPr>
              <a:xfrm>
                <a:off x="7568417" y="1263264"/>
                <a:ext cx="4234377" cy="1710468"/>
              </a:xfrm>
              <a:prstGeom prst="rect">
                <a:avLst/>
              </a:prstGeom>
              <a:blipFill>
                <a:blip r:embed="rId4"/>
                <a:stretch>
                  <a:fillRect l="-1297" b="-46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84876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1561D3C-CCCC-46D2-A033-6FC5BCA459A6}"/>
              </a:ext>
            </a:extLst>
          </p:cNvPr>
          <p:cNvSpPr txBox="1"/>
          <p:nvPr/>
        </p:nvSpPr>
        <p:spPr>
          <a:xfrm>
            <a:off x="337626" y="309144"/>
            <a:ext cx="3784208"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实验评估</a:t>
            </a:r>
          </a:p>
        </p:txBody>
      </p:sp>
      <p:sp>
        <p:nvSpPr>
          <p:cNvPr id="3" name="文本框 2">
            <a:extLst>
              <a:ext uri="{FF2B5EF4-FFF2-40B4-BE49-F238E27FC236}">
                <a16:creationId xmlns:a16="http://schemas.microsoft.com/office/drawing/2014/main" id="{0E4BA8EF-D7B9-4C13-BC3C-81CB538F2C1C}"/>
              </a:ext>
            </a:extLst>
          </p:cNvPr>
          <p:cNvSpPr txBox="1"/>
          <p:nvPr/>
        </p:nvSpPr>
        <p:spPr>
          <a:xfrm>
            <a:off x="704438" y="846219"/>
            <a:ext cx="9453489" cy="50526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数据集</a:t>
            </a:r>
            <a:endParaRPr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 name="文本框 3">
            <a:extLst>
              <a:ext uri="{FF2B5EF4-FFF2-40B4-BE49-F238E27FC236}">
                <a16:creationId xmlns:a16="http://schemas.microsoft.com/office/drawing/2014/main" id="{F64D4FA5-36F7-4B09-AB95-6061B1760667}"/>
              </a:ext>
            </a:extLst>
          </p:cNvPr>
          <p:cNvSpPr txBox="1"/>
          <p:nvPr/>
        </p:nvSpPr>
        <p:spPr>
          <a:xfrm>
            <a:off x="1125415" y="1300821"/>
            <a:ext cx="9158068" cy="1393587"/>
          </a:xfrm>
          <a:prstGeom prst="rect">
            <a:avLst/>
          </a:prstGeom>
          <a:noFill/>
        </p:spPr>
        <p:txBody>
          <a:bodyPr wrap="square" rtlCol="0">
            <a:spAutoFit/>
          </a:bodyPr>
          <a:lstStyle/>
          <a:p>
            <a:pPr algn="just">
              <a:lnSpc>
                <a:spcPct val="120000"/>
              </a:lnSpc>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使用真实的</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4G/LTE</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网络来构建一个评估环境。跟踪数据集包含了在</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2015</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12</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月</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16</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日至</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2016</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月</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日期间，比利时根特市及其周边几条线路上的</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4G</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网络带宽测量数据。数据是由为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P8 Lite</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智能手机在</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种场景下运行</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步行、自行车、公共汽车、有轨电车、火车、汽车。在实验中随机选择了三个行走数据集。</a:t>
            </a:r>
          </a:p>
        </p:txBody>
      </p:sp>
      <p:sp>
        <p:nvSpPr>
          <p:cNvPr id="5" name="文本框 4">
            <a:extLst>
              <a:ext uri="{FF2B5EF4-FFF2-40B4-BE49-F238E27FC236}">
                <a16:creationId xmlns:a16="http://schemas.microsoft.com/office/drawing/2014/main" id="{C73865CD-B868-4C0A-91DE-6FB5753076AB}"/>
              </a:ext>
            </a:extLst>
          </p:cNvPr>
          <p:cNvSpPr txBox="1"/>
          <p:nvPr/>
        </p:nvSpPr>
        <p:spPr>
          <a:xfrm>
            <a:off x="704438" y="2873175"/>
            <a:ext cx="10718528" cy="1132105"/>
          </a:xfrm>
          <a:prstGeom prst="rect">
            <a:avLst/>
          </a:prstGeom>
          <a:noFill/>
        </p:spPr>
        <p:txBody>
          <a:bodyPr wrap="square" rtlCol="0">
            <a:spAutoFit/>
          </a:bodyPr>
          <a:lstStyle/>
          <a:p>
            <a:pPr marL="342900" indent="-342900" algn="just">
              <a:lnSpc>
                <a:spcPct val="12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对比方法</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lgn="just">
              <a:lnSpc>
                <a:spcPct val="12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Heuristic</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latin typeface="微软雅黑" panose="020B0503020204020204" pitchFamily="34" charset="-122"/>
                <a:ea typeface="微软雅黑" panose="020B0503020204020204" pitchFamily="34" charset="-122"/>
              </a:rPr>
              <a:t>参数服务器可以用上一次迭代的带宽来确定当前迭代中移动设备的</a:t>
            </a:r>
            <a:r>
              <a:rPr lang="en-US" altLang="zh-CN" dirty="0" err="1">
                <a:latin typeface="微软雅黑" panose="020B0503020204020204" pitchFamily="34" charset="-122"/>
                <a:ea typeface="微软雅黑" panose="020B0503020204020204" pitchFamily="34" charset="-122"/>
              </a:rPr>
              <a:t>cpu</a:t>
            </a:r>
            <a:r>
              <a:rPr lang="zh-CN" altLang="en-US" dirty="0">
                <a:latin typeface="微软雅黑" panose="020B0503020204020204" pitchFamily="34" charset="-122"/>
                <a:ea typeface="微软雅黑" panose="020B0503020204020204" pitchFamily="34" charset="-122"/>
              </a:rPr>
              <a:t>周期频率。</a:t>
            </a:r>
            <a:endParaRPr lang="en-US" altLang="zh-CN" dirty="0">
              <a:latin typeface="微软雅黑" panose="020B0503020204020204" pitchFamily="34" charset="-122"/>
              <a:ea typeface="微软雅黑" panose="020B0503020204020204" pitchFamily="34" charset="-122"/>
            </a:endParaRPr>
          </a:p>
          <a:p>
            <a:pPr marL="342900" indent="-342900" algn="just">
              <a:lnSpc>
                <a:spcPct val="12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Static</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latin typeface="微软雅黑" panose="020B0503020204020204" pitchFamily="34" charset="-122"/>
                <a:ea typeface="微软雅黑" panose="020B0503020204020204" pitchFamily="34" charset="-122"/>
              </a:rPr>
              <a:t>作者假设网络是静态的，并在联邦学习开始时确定最佳的</a:t>
            </a:r>
            <a:r>
              <a:rPr lang="en-US" altLang="zh-CN" dirty="0" err="1">
                <a:latin typeface="微软雅黑" panose="020B0503020204020204" pitchFamily="34" charset="-122"/>
                <a:ea typeface="微软雅黑" panose="020B0503020204020204" pitchFamily="34" charset="-122"/>
              </a:rPr>
              <a:t>cpu</a:t>
            </a:r>
            <a:r>
              <a:rPr lang="zh-CN" altLang="en-US" dirty="0">
                <a:latin typeface="微软雅黑" panose="020B0503020204020204" pitchFamily="34" charset="-122"/>
                <a:ea typeface="微软雅黑" panose="020B0503020204020204" pitchFamily="34" charset="-122"/>
              </a:rPr>
              <a:t>周期频率。</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820750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D3CCF9B-F150-4713-9563-08BC9B3175FA}"/>
              </a:ext>
            </a:extLst>
          </p:cNvPr>
          <p:cNvSpPr txBox="1"/>
          <p:nvPr/>
        </p:nvSpPr>
        <p:spPr>
          <a:xfrm>
            <a:off x="337626" y="309144"/>
            <a:ext cx="3784208"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实验评估</a:t>
            </a:r>
          </a:p>
        </p:txBody>
      </p:sp>
      <p:pic>
        <p:nvPicPr>
          <p:cNvPr id="3" name="图片 2">
            <a:extLst>
              <a:ext uri="{FF2B5EF4-FFF2-40B4-BE49-F238E27FC236}">
                <a16:creationId xmlns:a16="http://schemas.microsoft.com/office/drawing/2014/main" id="{8B92CC5C-472A-4192-B47F-5E96959C419D}"/>
              </a:ext>
            </a:extLst>
          </p:cNvPr>
          <p:cNvPicPr>
            <a:picLocks noChangeAspect="1"/>
          </p:cNvPicPr>
          <p:nvPr/>
        </p:nvPicPr>
        <p:blipFill>
          <a:blip r:embed="rId3"/>
          <a:stretch>
            <a:fillRect/>
          </a:stretch>
        </p:blipFill>
        <p:spPr>
          <a:xfrm>
            <a:off x="1266391" y="770809"/>
            <a:ext cx="4160746" cy="3752830"/>
          </a:xfrm>
          <a:prstGeom prst="rect">
            <a:avLst/>
          </a:prstGeom>
        </p:spPr>
      </p:pic>
      <p:pic>
        <p:nvPicPr>
          <p:cNvPr id="4" name="图片 3">
            <a:extLst>
              <a:ext uri="{FF2B5EF4-FFF2-40B4-BE49-F238E27FC236}">
                <a16:creationId xmlns:a16="http://schemas.microsoft.com/office/drawing/2014/main" id="{9449989C-1EF7-4E5D-8816-9A632F8456C7}"/>
              </a:ext>
            </a:extLst>
          </p:cNvPr>
          <p:cNvPicPr>
            <a:picLocks noChangeAspect="1"/>
          </p:cNvPicPr>
          <p:nvPr/>
        </p:nvPicPr>
        <p:blipFill>
          <a:blip r:embed="rId4"/>
          <a:stretch>
            <a:fillRect/>
          </a:stretch>
        </p:blipFill>
        <p:spPr>
          <a:xfrm>
            <a:off x="6496282" y="672170"/>
            <a:ext cx="4297147" cy="3950108"/>
          </a:xfrm>
          <a:prstGeom prst="rect">
            <a:avLst/>
          </a:prstGeom>
        </p:spPr>
      </p:pic>
      <p:sp>
        <p:nvSpPr>
          <p:cNvPr id="5" name="文本框 4">
            <a:extLst>
              <a:ext uri="{FF2B5EF4-FFF2-40B4-BE49-F238E27FC236}">
                <a16:creationId xmlns:a16="http://schemas.microsoft.com/office/drawing/2014/main" id="{AA94AB63-50DD-4B8F-B5A8-EBD8A818B1CF}"/>
              </a:ext>
            </a:extLst>
          </p:cNvPr>
          <p:cNvSpPr txBox="1"/>
          <p:nvPr/>
        </p:nvSpPr>
        <p:spPr>
          <a:xfrm>
            <a:off x="1167618" y="4800638"/>
            <a:ext cx="4928382" cy="1477328"/>
          </a:xfrm>
          <a:prstGeom prst="rect">
            <a:avLst/>
          </a:prstGeom>
          <a:noFill/>
        </p:spPr>
        <p:txBody>
          <a:bodyPr wrap="square" rtlCol="0">
            <a:spAutoFit/>
          </a:bodyPr>
          <a:lstStyle/>
          <a:p>
            <a:pPr marL="285750" indent="-285750" algn="jus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离线</a:t>
            </a:r>
            <a:r>
              <a:rPr lang="en-US" altLang="zh-CN" dirty="0">
                <a:latin typeface="微软雅黑" panose="020B0503020204020204" pitchFamily="34" charset="-122"/>
                <a:ea typeface="微软雅黑" panose="020B0503020204020204" pitchFamily="34" charset="-122"/>
              </a:rPr>
              <a:t>DRL</a:t>
            </a:r>
            <a:r>
              <a:rPr lang="zh-CN" altLang="en-US" dirty="0">
                <a:latin typeface="微软雅黑" panose="020B0503020204020204" pitchFamily="34" charset="-122"/>
                <a:ea typeface="微软雅黑" panose="020B0503020204020204" pitchFamily="34" charset="-122"/>
              </a:rPr>
              <a:t>训练阶段：</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这是因为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DRL</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代理没有联邦学习环境的信息，这会导致很大的损失值。由于</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DNN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PPO</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，损失可以迅速降到最低。小于</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200</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回合时，训练损失变得稳定，这意味着</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DRL</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智能体会适应联邦学习环境。</a:t>
            </a:r>
          </a:p>
        </p:txBody>
      </p:sp>
      <p:sp>
        <p:nvSpPr>
          <p:cNvPr id="6" name="文本框 5">
            <a:extLst>
              <a:ext uri="{FF2B5EF4-FFF2-40B4-BE49-F238E27FC236}">
                <a16:creationId xmlns:a16="http://schemas.microsoft.com/office/drawing/2014/main" id="{450DF305-8E1A-4C7B-91DA-5ACCCD4000D0}"/>
              </a:ext>
            </a:extLst>
          </p:cNvPr>
          <p:cNvSpPr txBox="1"/>
          <p:nvPr/>
        </p:nvSpPr>
        <p:spPr>
          <a:xfrm>
            <a:off x="6496282" y="4804193"/>
            <a:ext cx="4928382" cy="923330"/>
          </a:xfrm>
          <a:prstGeom prst="rect">
            <a:avLst/>
          </a:prstGeom>
          <a:noFill/>
        </p:spPr>
        <p:txBody>
          <a:bodyPr wrap="square" rtlCol="0">
            <a:spAutoFit/>
          </a:bodyPr>
          <a:lstStyle/>
          <a:p>
            <a:pPr marL="285750" indent="-285750" algn="jus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平均系统成本减少；</a:t>
            </a:r>
            <a:endParaRPr lang="en-US" altLang="zh-CN" dirty="0">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DRL</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智能体学习一个好的策略，可以很好地控制</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CPU</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频率。</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13641334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1117</Words>
  <Application>Microsoft Office PowerPoint</Application>
  <PresentationFormat>宽屏</PresentationFormat>
  <Paragraphs>73</Paragraphs>
  <Slides>10</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等线</vt:lpstr>
      <vt:lpstr>等线 Light</vt:lpstr>
      <vt:lpstr>微软雅黑</vt:lpstr>
      <vt:lpstr>Arial</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14218</dc:creator>
  <cp:lastModifiedBy>14218</cp:lastModifiedBy>
  <cp:revision>4</cp:revision>
  <dcterms:created xsi:type="dcterms:W3CDTF">2021-11-17T07:06:23Z</dcterms:created>
  <dcterms:modified xsi:type="dcterms:W3CDTF">2021-11-17T08:43:34Z</dcterms:modified>
</cp:coreProperties>
</file>