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请注意，不同设备到充电站的距离不同；不同设备上传本地模型消耗的能量也不同。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/>
              <p:nvPr>
                <p:ph type="body" idx="3"/>
              </p:nvPr>
            </p:nvSpPr>
            <p:spPr/>
            <p:txBody>
              <a:bodyPr/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CN"/>
                  <a:t>=0/1/n</a:t>
                </a:r>
                <a:r>
                  <a:rPr lang="zh-CN" altLang="en-US"/>
                  <a:t>：表示服务器没有</a:t>
                </a:r>
                <a:r>
                  <a:rPr lang="en-US" altLang="zh-CN"/>
                  <a:t>/</a:t>
                </a:r>
                <a:r>
                  <a:rPr lang="zh-CN" altLang="en-US"/>
                  <a:t>用默认信道</a:t>
                </a:r>
                <a:r>
                  <a:rPr lang="en-US" altLang="zh-CN"/>
                  <a:t>/</a:t>
                </a:r>
                <a:r>
                  <a:rPr lang="zh-CN" altLang="en-US"/>
                  <a:t>用特殊信道</a:t>
                </a:r>
                <a:r>
                  <a:rPr lang="en-US" altLang="zh-CN"/>
                  <a:t>n</a:t>
                </a:r>
                <a:r>
                  <a:rPr lang="zh-CN" altLang="en-US"/>
                  <a:t>传输模型给设备</a:t>
                </a:r>
                <a:r>
                  <a:rPr lang="en-US" altLang="zh-CN"/>
                  <a:t>l;</a:t>
                </a:r>
                <a:endParaRPr lang="en-US" altLang="zh-CN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：表示给设备充电的能量数量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algn="l"/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3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/>
              <p:nvPr>
                <p:ph type="body" idx="3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/>
                  <a:t>:</a:t>
                </a:r>
                <a:r>
                  <a:rPr lang="zh-CN" altLang="en-US"/>
                  <a:t>表示通道的状态（服务器使用该通道传递模型），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：表示通道状态好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表示设备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l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当前电池中能量单元的数量状态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表示设备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l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的移动状态，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表示设备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l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在服务器的通信范围内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表示在覆盖范围外充电的加权度量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3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贪心算法中，模型所有者使用质量最高的特殊通道，并决定给每个设备充电的最大能量。贪心算法可以使模型所有者提高其实用性。然而，它带来了较高的通道成本和能量成本，大大降低了奖励。对于随机算法，模型所有者随机选择信道和能量量。这可能会减少成功传输的数量，并且工人可能经常面临低能量状态。因此，随机算法的性能最差。</a:t>
            </a:r>
            <a:endParaRPr lang="zh-CN" altLang="en-US"/>
          </a:p>
          <a:p>
            <a:r>
              <a:rPr lang="zh-CN" altLang="en-US"/>
              <a:t>图</a:t>
            </a:r>
            <a:r>
              <a:rPr lang="en-US" altLang="zh-CN"/>
              <a:t>4</a:t>
            </a:r>
            <a:r>
              <a:rPr lang="zh-CN" altLang="en-US"/>
              <a:t>表明随着移动性参数的增加，所有算法获得的奖励通常都会增加。这是由于当qmo接近1时，大多数工作者都在覆盖范围内，并且使用默认通道。这大大降低了渠道和能量成本，并增加了奖励。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随着工人数量的增加，DQL算法的收敛速度会变慢。原因是随着worker数量的增加，动作空间和状态空间的增加，降低了算法的收敛速度。值得注意的是，DQL算法收敛到相同的平均效用，无论工人的数量。这是因为模型所有者已经学会了获得最大效用的最优策略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7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8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75" y="1376045"/>
            <a:ext cx="10788650" cy="3522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685" y="382270"/>
            <a:ext cx="10426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动机：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931545" y="993140"/>
            <a:ext cx="9472295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移动设备有能量限制，会使移动设备不活跃。为了解决这个问题，一个充电站可以给设备补充能量，但是服务器需要支付充电费用。</a:t>
            </a:r>
            <a:endParaRPr lang="zh-CN" altLang="en-US"/>
          </a:p>
          <a:p>
            <a:pPr indent="0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/>
              <a:t>                      </a:t>
            </a:r>
            <a:r>
              <a:rPr lang="zh-CN" altLang="en-US"/>
              <a:t>服务器需要决定给设备充电的能量数量。</a:t>
            </a:r>
            <a:endParaRPr lang="zh-CN" altLang="en-US"/>
          </a:p>
          <a:p>
            <a:pPr indent="0" fontAlgn="auto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需要考虑到带宽成本。</a:t>
            </a:r>
            <a:endParaRPr lang="zh-CN" altLang="en-US"/>
          </a:p>
          <a:p>
            <a:pPr indent="0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/>
              <a:t>       </a:t>
            </a:r>
            <a:r>
              <a:rPr lang="zh-CN" altLang="en-US"/>
              <a:t>为了降低网络资源成本，服务器通过</a:t>
            </a:r>
            <a:r>
              <a:rPr lang="en-US" altLang="zh-CN"/>
              <a:t>WIFI</a:t>
            </a:r>
            <a:r>
              <a:rPr lang="zh-CN" altLang="en-US"/>
              <a:t>通道或者蓝牙（默认通道）进行模型传输，但是默认通道有时不可靠，并且覆盖范围较小，可能会导致服务器和设备之间的通信中断（工人流动性）。因此服务器考虑使用特殊通道用于全局模型传输（通信成本较高）。</a:t>
            </a:r>
            <a:endParaRPr lang="zh-CN" altLang="en-US"/>
          </a:p>
          <a:p>
            <a:pPr indent="0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/>
              <a:t>                      </a:t>
            </a:r>
            <a:r>
              <a:rPr lang="zh-CN" altLang="en-US"/>
              <a:t>服务器选择通道：默认通道</a:t>
            </a:r>
            <a:r>
              <a:rPr lang="en-US" altLang="zh-CN"/>
              <a:t>/</a:t>
            </a:r>
            <a:r>
              <a:rPr lang="zh-CN" altLang="en-US"/>
              <a:t>特殊通道</a:t>
            </a:r>
            <a:endParaRPr lang="zh-CN" altLang="en-US"/>
          </a:p>
          <a:p>
            <a:pPr indent="0" fontAlgn="auto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332230" y="1866265"/>
            <a:ext cx="10013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332230" y="3842385"/>
            <a:ext cx="10013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右箭头 6"/>
          <p:cNvSpPr/>
          <p:nvPr/>
        </p:nvSpPr>
        <p:spPr>
          <a:xfrm rot="5400000" flipV="1">
            <a:off x="5512435" y="4312285"/>
            <a:ext cx="455930" cy="391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23315" y="4908550"/>
            <a:ext cx="9088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目标：成功传输的数量最大化，同时使得能量成本和通道成本最小化。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123315" y="5557520"/>
            <a:ext cx="9088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解决：采用DQN，使服务器在没有现有网络知识的情况下，找到能源和通道的最优决策。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685" y="382270"/>
            <a:ext cx="10426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系统模型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0710" y="983615"/>
            <a:ext cx="4737735" cy="38150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12775" y="983615"/>
                <a:ext cx="6337935" cy="26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r>
                  <a:rPr lang="zh-CN" altLang="en-US"/>
                  <a:t>一个服务器、多个设备</a:t>
                </a:r>
                <a:endParaRPr lang="zh-CN" altLang="en-US"/>
              </a:p>
              <a:p>
                <a:pPr indent="0" fontAlgn="auto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zh-CN" altLang="en-US"/>
              </a:p>
              <a:p>
                <a:pPr indent="0" fontAlgn="auto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r>
                  <a:rPr lang="zh-CN" altLang="en-US"/>
                  <a:t>对于服务器：需要决定给设备充电的数量</a:t>
                </a:r>
                <a:endParaRPr lang="zh-CN" altLang="en-US"/>
              </a:p>
              <a:p>
                <a:pPr indent="0" fontAlgn="auto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r>
                  <a:rPr lang="zh-CN" altLang="en-US"/>
                  <a:t>每个设备配备一个电池，最大能量单元个数为</a:t>
                </a:r>
                <a:r>
                  <a:rPr lang="en-US" altLang="zh-CN"/>
                  <a:t>e</a:t>
                </a:r>
                <a:r>
                  <a:rPr lang="en-US" altLang="zh-CN" baseline="30000"/>
                  <a:t>max</a:t>
                </a:r>
                <a:endParaRPr lang="en-US" altLang="zh-CN" baseline="30000"/>
              </a:p>
              <a:p>
                <a:pPr indent="0" fontAlgn="auto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：表示给设备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l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充电的加权度量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indent="0" fontAlgn="auto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假设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索引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l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越大，距离充电站距离越远，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越大，因此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&lt;⋯&lt;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sub>
                    </m:sSub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5" y="983615"/>
                <a:ext cx="6337935" cy="26092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12775" y="3761740"/>
                <a:ext cx="6974205" cy="274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>
                  <a:lnSpc>
                    <a:spcPct val="120000"/>
                  </a:lnSpc>
                </a:pPr>
                <a:r>
                  <a:rPr lang="zh-CN" altLang="en-US"/>
                  <a:t>对于设备：充电站覆盖范围有限，设备的移动可能导致通信中断。服务器决定传输全局模型的通道。</a:t>
                </a:r>
                <a:endParaRPr lang="zh-CN" altLang="en-US"/>
              </a:p>
              <a:p>
                <a:pPr fontAlgn="auto">
                  <a:lnSpc>
                    <a:spcPct val="120000"/>
                  </a:lnSpc>
                </a:pP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q</a:t>
                </a:r>
                <a:r>
                  <a:rPr lang="en-US" altLang="zh-CN" baseline="-25000">
                    <a:latin typeface="Times New Roman" panose="02020603050405020304" charset="0"/>
                    <a:cs typeface="Times New Roman" panose="02020603050405020304" charset="0"/>
                  </a:rPr>
                  <a:t>l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：设备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l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在覆盖范围内的概率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fontAlgn="auto">
                  <a:lnSpc>
                    <a:spcPct val="120000"/>
                  </a:lnSpc>
                </a:pP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覆盖范围内，用默认通道传输全局模型，成本为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fontAlgn="auto">
                  <a:lnSpc>
                    <a:spcPct val="120000"/>
                  </a:lnSpc>
                </a:pP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en-US" altLang="zh-CN" baseline="-25000">
                    <a:latin typeface="Times New Roman" panose="02020603050405020304" charset="0"/>
                    <a:cs typeface="Times New Roman" panose="02020603050405020304" charset="0"/>
                  </a:rPr>
                  <a:t>su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：表示服务器成功传输模型的概率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fontAlgn="auto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𝛮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≜{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⋯,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: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表示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N-1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个特殊通道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fontAlgn="auto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: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访问特殊信道的访问费用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,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&lt;⋯&lt;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fontAlgn="auto"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𝑠𝑢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: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全局模型通过特殊通道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成功传输的概率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5" y="3761740"/>
                <a:ext cx="6974205" cy="27482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64615"/>
            <a:ext cx="10546080" cy="39249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7685" y="382270"/>
            <a:ext cx="10426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问题构建</a:t>
            </a:r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21665" y="919480"/>
                <a:ext cx="928052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问题被表述为一个随机优化问题，定义成一个元组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5" y="919480"/>
                <a:ext cx="92805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395" y="5584190"/>
            <a:ext cx="5286375" cy="714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5175" y="5191125"/>
            <a:ext cx="790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Action Space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3070" y="5029835"/>
            <a:ext cx="3343275" cy="76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65" y="1211580"/>
            <a:ext cx="4991100" cy="8477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7685" y="382270"/>
            <a:ext cx="10426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问题构建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735330" y="938530"/>
            <a:ext cx="7907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State Space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770" y="1487805"/>
            <a:ext cx="1905000" cy="4375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5330" y="2278380"/>
            <a:ext cx="790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状态转移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976630" y="2570480"/>
                <a:ext cx="10466705" cy="1435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 fontAlgn="auto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/>
                  <a:t>使用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Markov Chain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模拟设备的能量状态转变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285750" indent="-285750" fontAlgn="auto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假设每轮迭代中，设备至少消耗一个能量单元，最多消耗两个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285750" indent="-285750" fontAlgn="auto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每轮迭代后，给设备充电，设备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l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能量减少一个单元概率为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1-p</a:t>
                </a:r>
                <a:r>
                  <a:rPr lang="en-US" altLang="zh-CN" baseline="-25000">
                    <a:latin typeface="Times New Roman" panose="02020603050405020304" charset="0"/>
                    <a:cs typeface="Times New Roman" panose="02020603050405020304" charset="0"/>
                  </a:rPr>
                  <a:t>l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,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减少两个概率为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en-US" altLang="zh-CN" baseline="-25000">
                    <a:latin typeface="Times New Roman" panose="02020603050405020304" charset="0"/>
                    <a:cs typeface="Times New Roman" panose="02020603050405020304" charset="0"/>
                  </a:rPr>
                  <a:t>l</a:t>
                </a:r>
                <a:endParaRPr lang="en-US" altLang="zh-CN" baseline="-25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285750" indent="-285750" fontAlgn="auto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建模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为伯努利分布</m:t>
                    </m:r>
                  </m:oMath>
                </a14:m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30" y="2570480"/>
                <a:ext cx="10466705" cy="14351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735330" y="4293870"/>
            <a:ext cx="790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Reward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078865" y="4650740"/>
            <a:ext cx="859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最大化服务器成功传输模型的数量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245" y="4344035"/>
            <a:ext cx="4505325" cy="7524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78865" y="5293360"/>
            <a:ext cx="859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服务器支付通道访问成本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900" y="5293360"/>
            <a:ext cx="931545" cy="3683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78865" y="5935980"/>
            <a:ext cx="859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设备能量成本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1315" y="5935980"/>
            <a:ext cx="353060" cy="37592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0770" y="5802630"/>
            <a:ext cx="2676525" cy="76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124575" y="6159500"/>
                <a:ext cx="232219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575" y="6159500"/>
                <a:ext cx="2322195" cy="3683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9760" y="4919980"/>
            <a:ext cx="6413500" cy="504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60" y="1230630"/>
            <a:ext cx="5715000" cy="838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0060" y="366395"/>
            <a:ext cx="10426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问题构建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629920" y="912495"/>
            <a:ext cx="790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Reward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2068830"/>
            <a:ext cx="5152390" cy="45986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35" y="4228465"/>
            <a:ext cx="5392420" cy="5073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0060" y="366395"/>
            <a:ext cx="10426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实验结果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629920" y="912495"/>
            <a:ext cx="790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Baselines:QL</a:t>
            </a:r>
            <a:r>
              <a:rPr lang="zh-CN" altLang="en-US"/>
              <a:t>、</a:t>
            </a:r>
            <a:r>
              <a:rPr lang="en-US" altLang="zh-CN"/>
              <a:t>greedy</a:t>
            </a:r>
            <a:r>
              <a:rPr lang="zh-CN" altLang="en-US"/>
              <a:t>、</a:t>
            </a:r>
            <a:r>
              <a:rPr lang="en-US" altLang="zh-CN"/>
              <a:t>random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060" y="1366520"/>
            <a:ext cx="11047095" cy="44240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0610" y="5969635"/>
            <a:ext cx="10050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收敛到稳定奖励值，</a:t>
            </a:r>
            <a:r>
              <a:rPr lang="en-US" altLang="zh-CN"/>
              <a:t>DQL</a:t>
            </a:r>
            <a:r>
              <a:rPr lang="zh-CN" altLang="en-US"/>
              <a:t>需要</a:t>
            </a:r>
            <a:r>
              <a:rPr lang="en-US" altLang="zh-CN"/>
              <a:t>5000</a:t>
            </a:r>
            <a:r>
              <a:rPr lang="zh-CN" altLang="en-US"/>
              <a:t>回合，</a:t>
            </a:r>
            <a:r>
              <a:rPr lang="en-US" altLang="zh-CN"/>
              <a:t>QL</a:t>
            </a:r>
            <a:r>
              <a:rPr lang="zh-CN" altLang="en-US"/>
              <a:t>需要</a:t>
            </a:r>
            <a:r>
              <a:rPr lang="en-US" altLang="zh-CN"/>
              <a:t>8000</a:t>
            </a:r>
            <a:r>
              <a:rPr lang="zh-CN" altLang="en-US"/>
              <a:t>回合。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DQL算法、QL算法、贪心算法和随机算法得到的奖励分别为4300、2700、2550和480。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0060" y="366395"/>
            <a:ext cx="10426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实验结果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455" y="1152525"/>
            <a:ext cx="5600700" cy="4552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26505" y="3751580"/>
            <a:ext cx="52298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随着设备数量的增加，DQL算法的收敛速度会变慢。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随着设备数量的增加，动作空间和状态空间的增加，降低了算法的收敛速度。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1132</Words>
  <Application>WPS 演示</Application>
  <PresentationFormat>宽屏</PresentationFormat>
  <Paragraphs>76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Cambria Math</vt:lpstr>
      <vt:lpstr>Times New Roman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qzuser</cp:lastModifiedBy>
  <cp:revision>150</cp:revision>
  <dcterms:created xsi:type="dcterms:W3CDTF">2019-06-19T02:08:00Z</dcterms:created>
  <dcterms:modified xsi:type="dcterms:W3CDTF">2021-12-08T07:20:04Z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E9A4DEDD9290462C940C0E6D9FFCB691</vt:lpwstr>
  </property>
</Properties>
</file>