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309" r:id="rId3"/>
    <p:sldId id="314" r:id="rId4"/>
    <p:sldId id="310" r:id="rId5"/>
    <p:sldId id="287" r:id="rId6"/>
    <p:sldId id="311" r:id="rId7"/>
    <p:sldId id="327" r:id="rId8"/>
    <p:sldId id="296" r:id="rId9"/>
    <p:sldId id="328" r:id="rId10"/>
    <p:sldId id="312" r:id="rId11"/>
    <p:sldId id="293" r:id="rId12"/>
    <p:sldId id="307" r:id="rId13"/>
    <p:sldId id="289" r:id="rId14"/>
    <p:sldId id="313" r:id="rId15"/>
  </p:sldIdLst>
  <p:sldSz cx="24384000" cy="13716000"/>
  <p:notesSz cx="6858000" cy="9144000"/>
  <p:embeddedFontLst>
    <p:embeddedFont>
      <p:font typeface="微软雅黑" panose="020B0503020204020204" charset="-122"/>
      <p:regular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defaultTextStyle>
    <a:defPPr>
      <a:defRPr lang="zh-CN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 正文" id="{C7C54599-F949-4154-9070-4886A78B63F0}">
          <p14:sldIdLst>
            <p14:sldId id="309"/>
            <p14:sldId id="287"/>
            <p14:sldId id="311"/>
            <p14:sldId id="289"/>
            <p14:sldId id="313"/>
            <p14:sldId id="312"/>
            <p14:sldId id="293"/>
            <p14:sldId id="307"/>
            <p14:sldId id="310"/>
            <p14:sldId id="314"/>
            <p14:sldId id="296"/>
            <p14:sldId id="328"/>
            <p14:sldId id="327"/>
          </p14:sldIdLst>
        </p14:section>
        <p14:section name=" 附录" id="{BA1B02D2-6E37-42DA-A335-9E1194D7738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6268"/>
    <a:srgbClr val="FDFDFD"/>
    <a:srgbClr val="FDDBDD"/>
    <a:srgbClr val="3F3D56"/>
    <a:srgbClr val="FC7563"/>
    <a:srgbClr val="1E6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C2E3C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bubble3D val="0"/>
            <c:spPr>
              <a:solidFill>
                <a:srgbClr val="F56268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F1F1F1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strRef>
              <c:f>Sheet1!$B$1:$C$1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C2E3C"/>
            </a:solidFill>
            <a:ln w="12700" cap="flat">
              <a:noFill/>
              <a:miter lim="400000"/>
            </a:ln>
            <a:effectLst/>
          </c:spPr>
          <c:explosion val="1"/>
          <c:dPt>
            <c:idx val="0"/>
            <c:bubble3D val="0"/>
            <c:spPr>
              <a:solidFill>
                <a:srgbClr val="F56268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F1F1F1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strRef>
              <c:f>Sheet1!$B$1:$C$1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C2E3C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bubble3D val="0"/>
            <c:spPr>
              <a:solidFill>
                <a:srgbClr val="F56268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F1F1F1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strRef>
              <c:f>Sheet1!$B$1:$C$1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阿里巴巴普惠体" panose="00020600040101010101" pitchFamily="18" charset="-122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阿里巴巴普惠体" panose="00020600040101010101" pitchFamily="18" charset="-122"/>
          <a:ea typeface="+mn-ea"/>
          <a:cs typeface="+mn-cs"/>
        </a:defRPr>
      </a:lvl1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2456553" y="10404481"/>
            <a:ext cx="2777528" cy="10371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miter lim="400000"/>
          </a:ln>
          <a:effectLst>
            <a:outerShdw blurRad="533400" dist="317500" dir="5400000" sx="90000" sy="90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r>
              <a:rPr lang="zh-CN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江宇辉</a:t>
            </a:r>
            <a:endParaRPr lang="zh-CN" altLang="en-US" sz="300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93315" y="7334250"/>
            <a:ext cx="11407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In-Edge AI: Intelligentizing Mobile Edge Computing, Caching and Communication by Federated Learning</a:t>
            </a:r>
            <a:endParaRPr lang="en-US" altLang="zh-CN" sz="32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8" name="直角三角形 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8" name="TextBox 16"/>
          <p:cNvSpPr txBox="1"/>
          <p:nvPr/>
        </p:nvSpPr>
        <p:spPr>
          <a:xfrm>
            <a:off x="2456553" y="3727670"/>
            <a:ext cx="10439534" cy="313817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sz="6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边缘智能</a:t>
            </a:r>
            <a:r>
              <a:rPr sz="6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：</a:t>
            </a:r>
            <a:r>
              <a:rPr lang="zh-CN" sz="6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通过联邦学习智能化移动边缘计算、缓存和</a:t>
            </a:r>
            <a:r>
              <a:rPr lang="zh-CN" sz="6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通信</a:t>
            </a:r>
            <a:endParaRPr lang="zh-CN" sz="6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3198233" y="3126007"/>
            <a:ext cx="10200840" cy="7831572"/>
            <a:chOff x="13198233" y="3126007"/>
            <a:chExt cx="10200840" cy="7831572"/>
          </a:xfrm>
        </p:grpSpPr>
        <p:sp>
          <p:nvSpPr>
            <p:cNvPr id="48" name="矩形 47"/>
            <p:cNvSpPr/>
            <p:nvPr/>
          </p:nvSpPr>
          <p:spPr>
            <a:xfrm>
              <a:off x="22615265" y="9186148"/>
              <a:ext cx="783808" cy="529073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0635609" y="3126007"/>
              <a:ext cx="517805" cy="349520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9898269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21198803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22343640" y="10880303"/>
              <a:ext cx="604473" cy="62965"/>
            </a:xfrm>
            <a:custGeom>
              <a:avLst/>
              <a:gdLst>
                <a:gd name="connsiteX0" fmla="*/ 546190 w 546189"/>
                <a:gd name="connsiteY0" fmla="*/ 28447 h 56894"/>
                <a:gd name="connsiteX1" fmla="*/ 273095 w 546189"/>
                <a:gd name="connsiteY1" fmla="*/ 56894 h 56894"/>
                <a:gd name="connsiteX2" fmla="*/ 0 w 546189"/>
                <a:gd name="connsiteY2" fmla="*/ 28447 h 56894"/>
                <a:gd name="connsiteX3" fmla="*/ 273095 w 546189"/>
                <a:gd name="connsiteY3" fmla="*/ 0 h 56894"/>
                <a:gd name="connsiteX4" fmla="*/ 546190 w 546189"/>
                <a:gd name="connsiteY4" fmla="*/ 28447 h 5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89" h="56894">
                  <a:moveTo>
                    <a:pt x="546190" y="28447"/>
                  </a:moveTo>
                  <a:cubicBezTo>
                    <a:pt x="546190" y="44159"/>
                    <a:pt x="423921" y="56894"/>
                    <a:pt x="273095" y="56894"/>
                  </a:cubicBezTo>
                  <a:cubicBezTo>
                    <a:pt x="122269" y="56894"/>
                    <a:pt x="0" y="44158"/>
                    <a:pt x="0" y="28447"/>
                  </a:cubicBezTo>
                  <a:cubicBezTo>
                    <a:pt x="0" y="12736"/>
                    <a:pt x="122269" y="0"/>
                    <a:pt x="273095" y="0"/>
                  </a:cubicBezTo>
                  <a:cubicBezTo>
                    <a:pt x="423921" y="0"/>
                    <a:pt x="546190" y="12737"/>
                    <a:pt x="546190" y="2844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22545131" y="9989604"/>
              <a:ext cx="187715" cy="913022"/>
            </a:xfrm>
            <a:custGeom>
              <a:avLst/>
              <a:gdLst>
                <a:gd name="connsiteX0" fmla="*/ 169058 w 169615"/>
                <a:gd name="connsiteY0" fmla="*/ 611385 h 824988"/>
                <a:gd name="connsiteX1" fmla="*/ 133774 w 169615"/>
                <a:gd name="connsiteY1" fmla="*/ 820184 h 824988"/>
                <a:gd name="connsiteX2" fmla="*/ 132252 w 169615"/>
                <a:gd name="connsiteY2" fmla="*/ 824867 h 824988"/>
                <a:gd name="connsiteX3" fmla="*/ 577 w 169615"/>
                <a:gd name="connsiteY3" fmla="*/ 824867 h 824988"/>
                <a:gd name="connsiteX4" fmla="*/ 999 w 169615"/>
                <a:gd name="connsiteY4" fmla="*/ 820185 h 824988"/>
                <a:gd name="connsiteX5" fmla="*/ -126 w 169615"/>
                <a:gd name="connsiteY5" fmla="*/ -121 h 824988"/>
                <a:gd name="connsiteX6" fmla="*/ 169058 w 169615"/>
                <a:gd name="connsiteY6" fmla="*/ 611385 h 82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615" h="824988">
                  <a:moveTo>
                    <a:pt x="169058" y="611385"/>
                  </a:moveTo>
                  <a:cubicBezTo>
                    <a:pt x="167160" y="682297"/>
                    <a:pt x="155282" y="752587"/>
                    <a:pt x="133774" y="820184"/>
                  </a:cubicBezTo>
                  <a:cubicBezTo>
                    <a:pt x="133283" y="821753"/>
                    <a:pt x="132767" y="823299"/>
                    <a:pt x="132252" y="824867"/>
                  </a:cubicBezTo>
                  <a:lnTo>
                    <a:pt x="577" y="824867"/>
                  </a:lnTo>
                  <a:cubicBezTo>
                    <a:pt x="717" y="823463"/>
                    <a:pt x="858" y="821894"/>
                    <a:pt x="999" y="820185"/>
                  </a:cubicBezTo>
                  <a:cubicBezTo>
                    <a:pt x="9778" y="719250"/>
                    <a:pt x="60397" y="104934"/>
                    <a:pt x="-126" y="-121"/>
                  </a:cubicBezTo>
                  <a:cubicBezTo>
                    <a:pt x="5166" y="8401"/>
                    <a:pt x="179267" y="290671"/>
                    <a:pt x="169058" y="61138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22608330" y="10404320"/>
              <a:ext cx="227180" cy="498306"/>
            </a:xfrm>
            <a:custGeom>
              <a:avLst/>
              <a:gdLst>
                <a:gd name="connsiteX0" fmla="*/ 102074 w 205275"/>
                <a:gd name="connsiteY0" fmla="*/ 445456 h 450259"/>
                <a:gd name="connsiteX1" fmla="*/ 98656 w 205275"/>
                <a:gd name="connsiteY1" fmla="*/ 450139 h 450259"/>
                <a:gd name="connsiteX2" fmla="*/ -126 w 205275"/>
                <a:gd name="connsiteY2" fmla="*/ 450139 h 450259"/>
                <a:gd name="connsiteX3" fmla="*/ 2497 w 205275"/>
                <a:gd name="connsiteY3" fmla="*/ 445456 h 450259"/>
                <a:gd name="connsiteX4" fmla="*/ 111954 w 205275"/>
                <a:gd name="connsiteY4" fmla="*/ 236657 h 450259"/>
                <a:gd name="connsiteX5" fmla="*/ 200619 w 205275"/>
                <a:gd name="connsiteY5" fmla="*/ -121 h 450259"/>
                <a:gd name="connsiteX6" fmla="*/ 102074 w 205275"/>
                <a:gd name="connsiteY6" fmla="*/ 445456 h 45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75" h="450259">
                  <a:moveTo>
                    <a:pt x="102074" y="445456"/>
                  </a:moveTo>
                  <a:cubicBezTo>
                    <a:pt x="100973" y="447025"/>
                    <a:pt x="99825" y="448594"/>
                    <a:pt x="98656" y="450139"/>
                  </a:cubicBezTo>
                  <a:lnTo>
                    <a:pt x="-126" y="450139"/>
                  </a:lnTo>
                  <a:cubicBezTo>
                    <a:pt x="624" y="448804"/>
                    <a:pt x="1491" y="447236"/>
                    <a:pt x="2497" y="445456"/>
                  </a:cubicBezTo>
                  <a:cubicBezTo>
                    <a:pt x="18816" y="416003"/>
                    <a:pt x="67118" y="327945"/>
                    <a:pt x="111954" y="236657"/>
                  </a:cubicBezTo>
                  <a:cubicBezTo>
                    <a:pt x="160138" y="138556"/>
                    <a:pt x="204342" y="36732"/>
                    <a:pt x="200619" y="-121"/>
                  </a:cubicBezTo>
                  <a:cubicBezTo>
                    <a:pt x="201767" y="8191"/>
                    <a:pt x="235108" y="261569"/>
                    <a:pt x="102074" y="44545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3572232" y="4019342"/>
              <a:ext cx="6799899" cy="4384275"/>
            </a:xfrm>
            <a:custGeom>
              <a:avLst/>
              <a:gdLst>
                <a:gd name="connsiteX0" fmla="*/ 6071904 w 6144247"/>
                <a:gd name="connsiteY0" fmla="*/ 3961419 h 3961539"/>
                <a:gd name="connsiteX1" fmla="*/ 72093 w 6144247"/>
                <a:gd name="connsiteY1" fmla="*/ 3961419 h 3961539"/>
                <a:gd name="connsiteX2" fmla="*/ -126 w 6144247"/>
                <a:gd name="connsiteY2" fmla="*/ 3889200 h 3961539"/>
                <a:gd name="connsiteX3" fmla="*/ -126 w 6144247"/>
                <a:gd name="connsiteY3" fmla="*/ 72093 h 3961539"/>
                <a:gd name="connsiteX4" fmla="*/ 72093 w 6144247"/>
                <a:gd name="connsiteY4" fmla="*/ -121 h 3961539"/>
                <a:gd name="connsiteX5" fmla="*/ 6071904 w 6144247"/>
                <a:gd name="connsiteY5" fmla="*/ -121 h 3961539"/>
                <a:gd name="connsiteX6" fmla="*/ 6144122 w 6144247"/>
                <a:gd name="connsiteY6" fmla="*/ 72093 h 3961539"/>
                <a:gd name="connsiteX7" fmla="*/ 6144123 w 6144247"/>
                <a:gd name="connsiteY7" fmla="*/ 3889200 h 3961539"/>
                <a:gd name="connsiteX8" fmla="*/ 6071904 w 6144247"/>
                <a:gd name="connsiteY8" fmla="*/ 3961419 h 3961539"/>
                <a:gd name="connsiteX9" fmla="*/ 72093 w 6144247"/>
                <a:gd name="connsiteY9" fmla="*/ 28454 h 3961539"/>
                <a:gd name="connsiteX10" fmla="*/ 28449 w 6144247"/>
                <a:gd name="connsiteY10" fmla="*/ 72093 h 3961539"/>
                <a:gd name="connsiteX11" fmla="*/ 28449 w 6144247"/>
                <a:gd name="connsiteY11" fmla="*/ 3889200 h 3961539"/>
                <a:gd name="connsiteX12" fmla="*/ 72093 w 6144247"/>
                <a:gd name="connsiteY12" fmla="*/ 3932843 h 3961539"/>
                <a:gd name="connsiteX13" fmla="*/ 6071904 w 6144247"/>
                <a:gd name="connsiteY13" fmla="*/ 3932844 h 3961539"/>
                <a:gd name="connsiteX14" fmla="*/ 6115547 w 6144247"/>
                <a:gd name="connsiteY14" fmla="*/ 3889200 h 3961539"/>
                <a:gd name="connsiteX15" fmla="*/ 6115548 w 6144247"/>
                <a:gd name="connsiteY15" fmla="*/ 72093 h 3961539"/>
                <a:gd name="connsiteX16" fmla="*/ 6071904 w 6144247"/>
                <a:gd name="connsiteY16" fmla="*/ 28454 h 396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44247" h="3961539">
                  <a:moveTo>
                    <a:pt x="6071904" y="3961419"/>
                  </a:moveTo>
                  <a:lnTo>
                    <a:pt x="72093" y="3961419"/>
                  </a:lnTo>
                  <a:cubicBezTo>
                    <a:pt x="32227" y="3961373"/>
                    <a:pt x="-80" y="3929067"/>
                    <a:pt x="-126" y="3889200"/>
                  </a:cubicBezTo>
                  <a:lnTo>
                    <a:pt x="-126" y="72093"/>
                  </a:lnTo>
                  <a:cubicBezTo>
                    <a:pt x="-80" y="32228"/>
                    <a:pt x="32227" y="-77"/>
                    <a:pt x="72093" y="-121"/>
                  </a:cubicBezTo>
                  <a:lnTo>
                    <a:pt x="6071904" y="-121"/>
                  </a:lnTo>
                  <a:cubicBezTo>
                    <a:pt x="6111769" y="-77"/>
                    <a:pt x="6144076" y="32228"/>
                    <a:pt x="6144122" y="72093"/>
                  </a:cubicBezTo>
                  <a:lnTo>
                    <a:pt x="6144123" y="3889200"/>
                  </a:lnTo>
                  <a:cubicBezTo>
                    <a:pt x="6144077" y="3929066"/>
                    <a:pt x="6111770" y="3961373"/>
                    <a:pt x="6071904" y="3961419"/>
                  </a:cubicBezTo>
                  <a:close/>
                  <a:moveTo>
                    <a:pt x="72093" y="28454"/>
                  </a:moveTo>
                  <a:cubicBezTo>
                    <a:pt x="48002" y="28480"/>
                    <a:pt x="28478" y="48002"/>
                    <a:pt x="28449" y="72093"/>
                  </a:cubicBezTo>
                  <a:lnTo>
                    <a:pt x="28449" y="3889200"/>
                  </a:lnTo>
                  <a:cubicBezTo>
                    <a:pt x="28478" y="3913291"/>
                    <a:pt x="48001" y="3932815"/>
                    <a:pt x="72093" y="3932843"/>
                  </a:cubicBezTo>
                  <a:lnTo>
                    <a:pt x="6071904" y="3932844"/>
                  </a:lnTo>
                  <a:cubicBezTo>
                    <a:pt x="6095995" y="3932815"/>
                    <a:pt x="6115518" y="3913292"/>
                    <a:pt x="6115547" y="3889200"/>
                  </a:cubicBezTo>
                  <a:lnTo>
                    <a:pt x="6115548" y="72093"/>
                  </a:lnTo>
                  <a:cubicBezTo>
                    <a:pt x="6115519" y="48002"/>
                    <a:pt x="6095995" y="28480"/>
                    <a:pt x="6071904" y="28454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14989012" y="4642136"/>
              <a:ext cx="3648453" cy="3138684"/>
            </a:xfrm>
            <a:custGeom>
              <a:avLst/>
              <a:gdLst>
                <a:gd name="connsiteX0" fmla="*/ 3237654 w 3296666"/>
                <a:gd name="connsiteY0" fmla="*/ -121 h 2836049"/>
                <a:gd name="connsiteX1" fmla="*/ 58761 w 3296666"/>
                <a:gd name="connsiteY1" fmla="*/ -121 h 2836049"/>
                <a:gd name="connsiteX2" fmla="*/ -126 w 3296666"/>
                <a:gd name="connsiteY2" fmla="*/ 58766 h 2836049"/>
                <a:gd name="connsiteX3" fmla="*/ -126 w 3296666"/>
                <a:gd name="connsiteY3" fmla="*/ 2777041 h 2836049"/>
                <a:gd name="connsiteX4" fmla="*/ 58761 w 3296666"/>
                <a:gd name="connsiteY4" fmla="*/ 2835928 h 2836049"/>
                <a:gd name="connsiteX5" fmla="*/ 3237654 w 3296666"/>
                <a:gd name="connsiteY5" fmla="*/ 2835928 h 2836049"/>
                <a:gd name="connsiteX6" fmla="*/ 3296541 w 3296666"/>
                <a:gd name="connsiteY6" fmla="*/ 2777041 h 2836049"/>
                <a:gd name="connsiteX7" fmla="*/ 3296541 w 3296666"/>
                <a:gd name="connsiteY7" fmla="*/ 58766 h 2836049"/>
                <a:gd name="connsiteX8" fmla="*/ 3237654 w 3296666"/>
                <a:gd name="connsiteY8" fmla="*/ -121 h 2836049"/>
                <a:gd name="connsiteX9" fmla="*/ 3272942 w 3296666"/>
                <a:gd name="connsiteY9" fmla="*/ 2777041 h 2836049"/>
                <a:gd name="connsiteX10" fmla="*/ 3237654 w 3296666"/>
                <a:gd name="connsiteY10" fmla="*/ 2812440 h 2836049"/>
                <a:gd name="connsiteX11" fmla="*/ 58761 w 3296666"/>
                <a:gd name="connsiteY11" fmla="*/ 2812440 h 2836049"/>
                <a:gd name="connsiteX12" fmla="*/ 23474 w 3296666"/>
                <a:gd name="connsiteY12" fmla="*/ 2777041 h 2836049"/>
                <a:gd name="connsiteX13" fmla="*/ 23474 w 3296666"/>
                <a:gd name="connsiteY13" fmla="*/ 58766 h 2836049"/>
                <a:gd name="connsiteX14" fmla="*/ 58761 w 3296666"/>
                <a:gd name="connsiteY14" fmla="*/ 23368 h 2836049"/>
                <a:gd name="connsiteX15" fmla="*/ 3237654 w 3296666"/>
                <a:gd name="connsiteY15" fmla="*/ 23368 h 2836049"/>
                <a:gd name="connsiteX16" fmla="*/ 3272942 w 3296666"/>
                <a:gd name="connsiteY16" fmla="*/ 58766 h 283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96666" h="2836049">
                  <a:moveTo>
                    <a:pt x="3237654" y="-121"/>
                  </a:moveTo>
                  <a:lnTo>
                    <a:pt x="58761" y="-121"/>
                  </a:lnTo>
                  <a:cubicBezTo>
                    <a:pt x="26252" y="-88"/>
                    <a:pt x="-93" y="26258"/>
                    <a:pt x="-126" y="58766"/>
                  </a:cubicBezTo>
                  <a:lnTo>
                    <a:pt x="-126" y="2777041"/>
                  </a:lnTo>
                  <a:cubicBezTo>
                    <a:pt x="-93" y="2809550"/>
                    <a:pt x="26252" y="2835896"/>
                    <a:pt x="58761" y="2835928"/>
                  </a:cubicBezTo>
                  <a:lnTo>
                    <a:pt x="3237654" y="2835928"/>
                  </a:lnTo>
                  <a:cubicBezTo>
                    <a:pt x="3270163" y="2835896"/>
                    <a:pt x="3296509" y="2809550"/>
                    <a:pt x="3296541" y="2777041"/>
                  </a:cubicBezTo>
                  <a:lnTo>
                    <a:pt x="3296541" y="58766"/>
                  </a:lnTo>
                  <a:cubicBezTo>
                    <a:pt x="3296509" y="26257"/>
                    <a:pt x="3270163" y="-88"/>
                    <a:pt x="3237654" y="-121"/>
                  </a:cubicBezTo>
                  <a:close/>
                  <a:moveTo>
                    <a:pt x="3272942" y="2777041"/>
                  </a:moveTo>
                  <a:cubicBezTo>
                    <a:pt x="3272933" y="2796544"/>
                    <a:pt x="3257157" y="2812370"/>
                    <a:pt x="3237654" y="2812440"/>
                  </a:cubicBezTo>
                  <a:lnTo>
                    <a:pt x="58761" y="2812440"/>
                  </a:lnTo>
                  <a:cubicBezTo>
                    <a:pt x="39242" y="2812408"/>
                    <a:pt x="23444" y="2796560"/>
                    <a:pt x="23474" y="2777041"/>
                  </a:cubicBezTo>
                  <a:lnTo>
                    <a:pt x="23474" y="58766"/>
                  </a:lnTo>
                  <a:cubicBezTo>
                    <a:pt x="23444" y="39247"/>
                    <a:pt x="39242" y="23399"/>
                    <a:pt x="58761" y="23368"/>
                  </a:cubicBezTo>
                  <a:lnTo>
                    <a:pt x="3237654" y="23368"/>
                  </a:lnTo>
                  <a:cubicBezTo>
                    <a:pt x="3257157" y="23438"/>
                    <a:pt x="3272933" y="39263"/>
                    <a:pt x="3272942" y="5876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15335490" y="6980360"/>
              <a:ext cx="530761" cy="530874"/>
            </a:xfrm>
            <a:custGeom>
              <a:avLst/>
              <a:gdLst>
                <a:gd name="connsiteX0" fmla="*/ 479460 w 479585"/>
                <a:gd name="connsiteY0" fmla="*/ 239823 h 479687"/>
                <a:gd name="connsiteX1" fmla="*/ 479129 w 479585"/>
                <a:gd name="connsiteY1" fmla="*/ 252284 h 479687"/>
                <a:gd name="connsiteX2" fmla="*/ 227155 w 479585"/>
                <a:gd name="connsiteY2" fmla="*/ 479234 h 479687"/>
                <a:gd name="connsiteX3" fmla="*/ 205 w 479585"/>
                <a:gd name="connsiteY3" fmla="*/ 252284 h 479687"/>
                <a:gd name="connsiteX4" fmla="*/ -126 w 479585"/>
                <a:gd name="connsiteY4" fmla="*/ 239823 h 479687"/>
                <a:gd name="connsiteX5" fmla="*/ 239516 w 479585"/>
                <a:gd name="connsiteY5" fmla="*/ -121 h 479687"/>
                <a:gd name="connsiteX6" fmla="*/ 479460 w 479585"/>
                <a:gd name="connsiteY6" fmla="*/ 239521 h 479687"/>
                <a:gd name="connsiteX7" fmla="*/ 479460 w 479585"/>
                <a:gd name="connsiteY7" fmla="*/ 239823 h 47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585" h="479687">
                  <a:moveTo>
                    <a:pt x="479460" y="239823"/>
                  </a:moveTo>
                  <a:cubicBezTo>
                    <a:pt x="479460" y="244014"/>
                    <a:pt x="479349" y="248204"/>
                    <a:pt x="479129" y="252284"/>
                  </a:cubicBezTo>
                  <a:cubicBezTo>
                    <a:pt x="472218" y="384535"/>
                    <a:pt x="359406" y="486144"/>
                    <a:pt x="227155" y="479234"/>
                  </a:cubicBezTo>
                  <a:cubicBezTo>
                    <a:pt x="104565" y="472829"/>
                    <a:pt x="6610" y="374874"/>
                    <a:pt x="205" y="252284"/>
                  </a:cubicBezTo>
                  <a:cubicBezTo>
                    <a:pt x="-16" y="248204"/>
                    <a:pt x="-126" y="244013"/>
                    <a:pt x="-126" y="239823"/>
                  </a:cubicBezTo>
                  <a:cubicBezTo>
                    <a:pt x="-209" y="107389"/>
                    <a:pt x="107082" y="-37"/>
                    <a:pt x="239516" y="-121"/>
                  </a:cubicBezTo>
                  <a:cubicBezTo>
                    <a:pt x="371950" y="-204"/>
                    <a:pt x="479376" y="107087"/>
                    <a:pt x="479460" y="239521"/>
                  </a:cubicBezTo>
                  <a:cubicBezTo>
                    <a:pt x="479460" y="239622"/>
                    <a:pt x="479460" y="239722"/>
                    <a:pt x="479460" y="239823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16169533" y="7068947"/>
              <a:ext cx="2173558" cy="88480"/>
            </a:xfrm>
            <a:custGeom>
              <a:avLst/>
              <a:gdLst>
                <a:gd name="connsiteX0" fmla="*/ 1923944 w 1963982"/>
                <a:gd name="connsiteY0" fmla="*/ -121 h 79949"/>
                <a:gd name="connsiteX1" fmla="*/ 39787 w 1963982"/>
                <a:gd name="connsiteY1" fmla="*/ -121 h 79949"/>
                <a:gd name="connsiteX2" fmla="*/ -126 w 1963982"/>
                <a:gd name="connsiteY2" fmla="*/ 39916 h 79949"/>
                <a:gd name="connsiteX3" fmla="*/ 39787 w 1963982"/>
                <a:gd name="connsiteY3" fmla="*/ 79829 h 79949"/>
                <a:gd name="connsiteX4" fmla="*/ 1923944 w 1963982"/>
                <a:gd name="connsiteY4" fmla="*/ 79829 h 79949"/>
                <a:gd name="connsiteX5" fmla="*/ 1963857 w 1963982"/>
                <a:gd name="connsiteY5" fmla="*/ 39792 h 79949"/>
                <a:gd name="connsiteX6" fmla="*/ 1923944 w 1963982"/>
                <a:gd name="connsiteY6" fmla="*/ -121 h 7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982" h="79949">
                  <a:moveTo>
                    <a:pt x="1923944" y="-121"/>
                  </a:moveTo>
                  <a:lnTo>
                    <a:pt x="39787" y="-121"/>
                  </a:lnTo>
                  <a:cubicBezTo>
                    <a:pt x="17710" y="-87"/>
                    <a:pt x="-160" y="17838"/>
                    <a:pt x="-126" y="39916"/>
                  </a:cubicBezTo>
                  <a:cubicBezTo>
                    <a:pt x="-92" y="61945"/>
                    <a:pt x="17758" y="79795"/>
                    <a:pt x="39787" y="79829"/>
                  </a:cubicBezTo>
                  <a:lnTo>
                    <a:pt x="1923944" y="79829"/>
                  </a:lnTo>
                  <a:cubicBezTo>
                    <a:pt x="1946021" y="79795"/>
                    <a:pt x="1963891" y="61870"/>
                    <a:pt x="1963857" y="39792"/>
                  </a:cubicBezTo>
                  <a:cubicBezTo>
                    <a:pt x="1963823" y="17763"/>
                    <a:pt x="1945973" y="-87"/>
                    <a:pt x="1923944" y="-1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16169526" y="7334389"/>
              <a:ext cx="985613" cy="88359"/>
            </a:xfrm>
            <a:custGeom>
              <a:avLst/>
              <a:gdLst>
                <a:gd name="connsiteX0" fmla="*/ 850535 w 890579"/>
                <a:gd name="connsiteY0" fmla="*/ -121 h 79839"/>
                <a:gd name="connsiteX1" fmla="*/ 39794 w 890579"/>
                <a:gd name="connsiteY1" fmla="*/ -121 h 79839"/>
                <a:gd name="connsiteX2" fmla="*/ -126 w 890579"/>
                <a:gd name="connsiteY2" fmla="*/ 39799 h 79839"/>
                <a:gd name="connsiteX3" fmla="*/ 39794 w 890579"/>
                <a:gd name="connsiteY3" fmla="*/ 79718 h 79839"/>
                <a:gd name="connsiteX4" fmla="*/ 850535 w 890579"/>
                <a:gd name="connsiteY4" fmla="*/ 79718 h 79839"/>
                <a:gd name="connsiteX5" fmla="*/ 890454 w 890579"/>
                <a:gd name="connsiteY5" fmla="*/ 39799 h 79839"/>
                <a:gd name="connsiteX6" fmla="*/ 850535 w 890579"/>
                <a:gd name="connsiteY6" fmla="*/ -121 h 7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0579" h="79839">
                  <a:moveTo>
                    <a:pt x="850535" y="-121"/>
                  </a:moveTo>
                  <a:lnTo>
                    <a:pt x="39794" y="-121"/>
                  </a:lnTo>
                  <a:cubicBezTo>
                    <a:pt x="17747" y="-121"/>
                    <a:pt x="-126" y="17752"/>
                    <a:pt x="-126" y="39799"/>
                  </a:cubicBezTo>
                  <a:cubicBezTo>
                    <a:pt x="-126" y="61846"/>
                    <a:pt x="17747" y="79718"/>
                    <a:pt x="39794" y="79718"/>
                  </a:cubicBezTo>
                  <a:lnTo>
                    <a:pt x="850535" y="79718"/>
                  </a:lnTo>
                  <a:cubicBezTo>
                    <a:pt x="872582" y="79718"/>
                    <a:pt x="890454" y="61845"/>
                    <a:pt x="890454" y="39799"/>
                  </a:cubicBezTo>
                  <a:cubicBezTo>
                    <a:pt x="890454" y="17752"/>
                    <a:pt x="872582" y="-121"/>
                    <a:pt x="850535" y="-12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15815723" y="5048169"/>
              <a:ext cx="3666701" cy="1692537"/>
            </a:xfrm>
            <a:custGeom>
              <a:avLst/>
              <a:gdLst>
                <a:gd name="connsiteX0" fmla="*/ 3245887 w 3313154"/>
                <a:gd name="connsiteY0" fmla="*/ 1529221 h 1529341"/>
                <a:gd name="connsiteX1" fmla="*/ 67017 w 3313154"/>
                <a:gd name="connsiteY1" fmla="*/ 1529221 h 1529341"/>
                <a:gd name="connsiteX2" fmla="*/ -126 w 3313154"/>
                <a:gd name="connsiteY2" fmla="*/ 1462075 h 1529341"/>
                <a:gd name="connsiteX3" fmla="*/ -126 w 3313154"/>
                <a:gd name="connsiteY3" fmla="*/ 67022 h 1529341"/>
                <a:gd name="connsiteX4" fmla="*/ 67017 w 3313154"/>
                <a:gd name="connsiteY4" fmla="*/ -121 h 1529341"/>
                <a:gd name="connsiteX5" fmla="*/ 3245887 w 3313154"/>
                <a:gd name="connsiteY5" fmla="*/ -121 h 1529341"/>
                <a:gd name="connsiteX6" fmla="*/ 3313029 w 3313154"/>
                <a:gd name="connsiteY6" fmla="*/ 67021 h 1529341"/>
                <a:gd name="connsiteX7" fmla="*/ 3313029 w 3313154"/>
                <a:gd name="connsiteY7" fmla="*/ 1462075 h 1529341"/>
                <a:gd name="connsiteX8" fmla="*/ 3245887 w 3313154"/>
                <a:gd name="connsiteY8" fmla="*/ 1529221 h 15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3154" h="1529341">
                  <a:moveTo>
                    <a:pt x="3245887" y="1529221"/>
                  </a:moveTo>
                  <a:lnTo>
                    <a:pt x="67017" y="1529221"/>
                  </a:lnTo>
                  <a:cubicBezTo>
                    <a:pt x="29951" y="1529178"/>
                    <a:pt x="-85" y="1499140"/>
                    <a:pt x="-126" y="1462075"/>
                  </a:cubicBezTo>
                  <a:lnTo>
                    <a:pt x="-126" y="67022"/>
                  </a:lnTo>
                  <a:cubicBezTo>
                    <a:pt x="-83" y="29957"/>
                    <a:pt x="29952" y="-79"/>
                    <a:pt x="67017" y="-121"/>
                  </a:cubicBezTo>
                  <a:lnTo>
                    <a:pt x="3245887" y="-121"/>
                  </a:lnTo>
                  <a:cubicBezTo>
                    <a:pt x="3282951" y="-78"/>
                    <a:pt x="3312986" y="29958"/>
                    <a:pt x="3313029" y="67021"/>
                  </a:cubicBezTo>
                  <a:lnTo>
                    <a:pt x="3313029" y="1462075"/>
                  </a:lnTo>
                  <a:cubicBezTo>
                    <a:pt x="3312988" y="1499140"/>
                    <a:pt x="3282952" y="1529178"/>
                    <a:pt x="3245887" y="15292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16562257" y="5595472"/>
              <a:ext cx="2173631" cy="88462"/>
            </a:xfrm>
            <a:custGeom>
              <a:avLst/>
              <a:gdLst>
                <a:gd name="connsiteX0" fmla="*/ 39841 w 1964048"/>
                <a:gd name="connsiteY0" fmla="*/ -121 h 79932"/>
                <a:gd name="connsiteX1" fmla="*/ -126 w 1964048"/>
                <a:gd name="connsiteY1" fmla="*/ 39846 h 79932"/>
                <a:gd name="connsiteX2" fmla="*/ 39841 w 1964048"/>
                <a:gd name="connsiteY2" fmla="*/ 79812 h 79932"/>
                <a:gd name="connsiteX3" fmla="*/ 1923956 w 1964048"/>
                <a:gd name="connsiteY3" fmla="*/ 79811 h 79932"/>
                <a:gd name="connsiteX4" fmla="*/ 1963923 w 1964048"/>
                <a:gd name="connsiteY4" fmla="*/ 39845 h 79932"/>
                <a:gd name="connsiteX5" fmla="*/ 1923956 w 1964048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4048" h="79932">
                  <a:moveTo>
                    <a:pt x="39841" y="-121"/>
                  </a:moveTo>
                  <a:cubicBezTo>
                    <a:pt x="17768" y="-121"/>
                    <a:pt x="-126" y="17773"/>
                    <a:pt x="-126" y="39846"/>
                  </a:cubicBezTo>
                  <a:cubicBezTo>
                    <a:pt x="-126" y="61918"/>
                    <a:pt x="17768" y="79812"/>
                    <a:pt x="39841" y="79812"/>
                  </a:cubicBezTo>
                  <a:lnTo>
                    <a:pt x="1923956" y="79811"/>
                  </a:lnTo>
                  <a:cubicBezTo>
                    <a:pt x="1946029" y="79811"/>
                    <a:pt x="1963923" y="61918"/>
                    <a:pt x="1963923" y="39845"/>
                  </a:cubicBezTo>
                  <a:cubicBezTo>
                    <a:pt x="1963923" y="17773"/>
                    <a:pt x="1946029" y="-121"/>
                    <a:pt x="1923956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16562325" y="5851761"/>
              <a:ext cx="2173494" cy="88462"/>
            </a:xfrm>
            <a:custGeom>
              <a:avLst/>
              <a:gdLst>
                <a:gd name="connsiteX0" fmla="*/ 39779 w 1963924"/>
                <a:gd name="connsiteY0" fmla="*/ -121 h 79932"/>
                <a:gd name="connsiteX1" fmla="*/ -126 w 1963924"/>
                <a:gd name="connsiteY1" fmla="*/ 39907 h 79932"/>
                <a:gd name="connsiteX2" fmla="*/ 39779 w 1963924"/>
                <a:gd name="connsiteY2" fmla="*/ 79811 h 79932"/>
                <a:gd name="connsiteX3" fmla="*/ 1923895 w 1963924"/>
                <a:gd name="connsiteY3" fmla="*/ 79811 h 79932"/>
                <a:gd name="connsiteX4" fmla="*/ 1963799 w 1963924"/>
                <a:gd name="connsiteY4" fmla="*/ 39783 h 79932"/>
                <a:gd name="connsiteX5" fmla="*/ 1923895 w 1963924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3924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1923895" y="79811"/>
                  </a:lnTo>
                  <a:cubicBezTo>
                    <a:pt x="1945967" y="79777"/>
                    <a:pt x="1963833" y="61856"/>
                    <a:pt x="1963799" y="39783"/>
                  </a:cubicBezTo>
                  <a:cubicBezTo>
                    <a:pt x="1963765" y="17759"/>
                    <a:pt x="1945919" y="-87"/>
                    <a:pt x="1923895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16562325" y="6104942"/>
              <a:ext cx="985579" cy="88462"/>
            </a:xfrm>
            <a:custGeom>
              <a:avLst/>
              <a:gdLst>
                <a:gd name="connsiteX0" fmla="*/ 39779 w 890549"/>
                <a:gd name="connsiteY0" fmla="*/ -121 h 79932"/>
                <a:gd name="connsiteX1" fmla="*/ -126 w 890549"/>
                <a:gd name="connsiteY1" fmla="*/ 39907 h 79932"/>
                <a:gd name="connsiteX2" fmla="*/ 39779 w 890549"/>
                <a:gd name="connsiteY2" fmla="*/ 79811 h 79932"/>
                <a:gd name="connsiteX3" fmla="*/ 850519 w 890549"/>
                <a:gd name="connsiteY3" fmla="*/ 79811 h 79932"/>
                <a:gd name="connsiteX4" fmla="*/ 890424 w 890549"/>
                <a:gd name="connsiteY4" fmla="*/ 39783 h 79932"/>
                <a:gd name="connsiteX5" fmla="*/ 850519 w 890549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0549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850519" y="79811"/>
                  </a:lnTo>
                  <a:cubicBezTo>
                    <a:pt x="872592" y="79777"/>
                    <a:pt x="890458" y="61856"/>
                    <a:pt x="890424" y="39783"/>
                  </a:cubicBezTo>
                  <a:cubicBezTo>
                    <a:pt x="890390" y="17759"/>
                    <a:pt x="872544" y="-87"/>
                    <a:pt x="850519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13800988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13993320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14185653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3198233" y="8757427"/>
              <a:ext cx="657707" cy="428721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19" name="图片 18" descr="微信图片_202109151816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3535" y="467360"/>
            <a:ext cx="2095500" cy="2095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83690" y="3582670"/>
            <a:ext cx="6175375" cy="265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sz="3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传输188447个内容文件和2107100个内容请求</a:t>
            </a:r>
            <a:endParaRPr sz="32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just">
              <a:lnSpc>
                <a:spcPct val="130000"/>
              </a:lnSpc>
            </a:pPr>
            <a:r>
              <a:rPr sz="3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其中内容流行分布</a:t>
            </a:r>
            <a:r>
              <a:rPr lang="zh-CN" sz="3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</a:t>
            </a:r>
            <a:r>
              <a:rPr sz="3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∂=1.58的Zipf</a:t>
            </a:r>
            <a:r>
              <a:rPr lang="zh-CN" sz="3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分布</a:t>
            </a:r>
            <a:endParaRPr lang="zh-CN" sz="32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847695" y="3561080"/>
            <a:ext cx="8246110" cy="20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经验</a:t>
            </a:r>
            <a:r>
              <a:rPr lang="zh-CN" altLang="en-US" sz="3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池容量M=5000、小批量大小B=200、折扣因子γ=0.9、探索概率o=0.001、学习率ζ=0.005，替换目标Q网络的周期为φ=250。</a:t>
            </a:r>
            <a:endParaRPr lang="zh-CN" altLang="en-US" sz="32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28965" y="3582670"/>
            <a:ext cx="7926070" cy="20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r>
              <a:rPr lang="zh-CN" altLang="en-US" sz="3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个边缘</a:t>
            </a:r>
            <a:r>
              <a:rPr lang="zh-CN" altLang="en-US" sz="3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节点，一个边缘节点的整个带宽ω=5MHz被划分为10个无线信道，并以10个UEs作为FL的客户端</a:t>
            </a:r>
            <a:endParaRPr lang="zh-CN" altLang="en-US" sz="32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028026" y="5571817"/>
            <a:ext cx="3286052" cy="3286052"/>
            <a:chOff x="2759827" y="5923051"/>
            <a:chExt cx="3822450" cy="3822450"/>
          </a:xfrm>
        </p:grpSpPr>
        <p:graphicFrame>
          <p:nvGraphicFramePr>
            <p:cNvPr id="2" name="2D Pie Chart"/>
            <p:cNvGraphicFramePr/>
            <p:nvPr/>
          </p:nvGraphicFramePr>
          <p:xfrm>
            <a:off x="3083552" y="6246776"/>
            <a:ext cx="3175001" cy="3175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4" name="椭圆 13"/>
            <p:cNvSpPr/>
            <p:nvPr/>
          </p:nvSpPr>
          <p:spPr>
            <a:xfrm>
              <a:off x="2759827" y="5923051"/>
              <a:ext cx="3822450" cy="38224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548973" y="5571817"/>
            <a:ext cx="3286052" cy="3286052"/>
            <a:chOff x="10280774" y="5923051"/>
            <a:chExt cx="3822450" cy="3822450"/>
          </a:xfrm>
        </p:grpSpPr>
        <p:graphicFrame>
          <p:nvGraphicFramePr>
            <p:cNvPr id="6" name="2D Pie Chart"/>
            <p:cNvGraphicFramePr/>
            <p:nvPr/>
          </p:nvGraphicFramePr>
          <p:xfrm>
            <a:off x="10604501" y="6246776"/>
            <a:ext cx="3175001" cy="3175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5" name="椭圆 14"/>
            <p:cNvSpPr/>
            <p:nvPr/>
          </p:nvSpPr>
          <p:spPr>
            <a:xfrm>
              <a:off x="10280774" y="5923051"/>
              <a:ext cx="3822450" cy="38224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8069920" y="5571817"/>
            <a:ext cx="3286052" cy="3286052"/>
            <a:chOff x="17801721" y="5923051"/>
            <a:chExt cx="3822450" cy="3822450"/>
          </a:xfrm>
        </p:grpSpPr>
        <p:graphicFrame>
          <p:nvGraphicFramePr>
            <p:cNvPr id="10" name="2D Pie Chart"/>
            <p:cNvGraphicFramePr/>
            <p:nvPr/>
          </p:nvGraphicFramePr>
          <p:xfrm>
            <a:off x="18125448" y="6246776"/>
            <a:ext cx="3175001" cy="3175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椭圆 15"/>
            <p:cNvSpPr/>
            <p:nvPr/>
          </p:nvSpPr>
          <p:spPr>
            <a:xfrm>
              <a:off x="17801721" y="5923051"/>
              <a:ext cx="3822450" cy="38224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0154987" y="1707919"/>
            <a:ext cx="407402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defTabSz="914400">
              <a:defRPr/>
            </a:pPr>
            <a:r>
              <a:rPr lang="en-US" altLang="zh-CN" sz="6000">
                <a:solidFill>
                  <a:srgbClr val="DCDEE0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sym typeface="阿里巴巴普惠体 H" panose="00020600040101010101" pitchFamily="18" charset="-122"/>
              </a:rPr>
              <a:t>Input Title</a:t>
            </a:r>
            <a:endParaRPr lang="zh-CN" altLang="en-US" sz="6000" dirty="0">
              <a:solidFill>
                <a:srgbClr val="DCDEE0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sym typeface="阿里巴巴普惠体 H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489373" y="2261917"/>
            <a:ext cx="340525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实验设置</a:t>
            </a:r>
            <a:endParaRPr lang="zh-CN" altLang="en-US" sz="60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460434" y="2196915"/>
            <a:ext cx="442114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defTabSz="914400">
              <a:defRPr/>
            </a:pPr>
            <a:r>
              <a:rPr lang="en-US" altLang="zh-CN" sz="6000">
                <a:solidFill>
                  <a:srgbClr val="DCDEE0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sym typeface="阿里巴巴普惠体 H" panose="00020600040101010101" pitchFamily="18" charset="-122"/>
              </a:rPr>
              <a:t>Input Title</a:t>
            </a:r>
            <a:endParaRPr lang="zh-CN" altLang="en-US" sz="6000" dirty="0">
              <a:solidFill>
                <a:srgbClr val="DCDEE0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sym typeface="阿里巴巴普惠体 H" panose="00020600040101010101" pitchFamily="18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519680" y="2398395"/>
            <a:ext cx="620585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结果</a:t>
            </a:r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评估</a:t>
            </a:r>
            <a:endParaRPr lang="zh-CN" altLang="en-US" sz="60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0625" y="3704590"/>
            <a:ext cx="14398625" cy="95078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117185" y="3923030"/>
            <a:ext cx="4855845" cy="4584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边缘缓存：选择E1、E2和E3来缓存内容，它们的命中率正在提高，并最终随着DRL代理的训练过程而保持在一定的范围内。</a:t>
            </a:r>
            <a:endParaRPr lang="zh-CN" altLang="en-US" sz="32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3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计算卸载：三个UEsm1、m2和m3的平均效用随着训练损失的减少而增加，并最终保持在一定的范围内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835325" y="2055438"/>
            <a:ext cx="407402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defTabSz="914400">
              <a:defRPr/>
            </a:pPr>
            <a:r>
              <a:rPr lang="en-US" altLang="zh-CN" sz="6000">
                <a:solidFill>
                  <a:srgbClr val="DCDEE0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sym typeface="阿里巴巴普惠体 H" panose="00020600040101010101" pitchFamily="18" charset="-122"/>
              </a:rPr>
              <a:t>Input Title</a:t>
            </a:r>
            <a:endParaRPr lang="zh-CN" altLang="en-US" sz="6000" dirty="0">
              <a:solidFill>
                <a:srgbClr val="DCDEE0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sym typeface="阿里巴巴普惠体 H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94205" y="2609215"/>
            <a:ext cx="566039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结果</a:t>
            </a:r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评估</a:t>
            </a:r>
            <a:endParaRPr lang="zh-CN" altLang="en-US" sz="60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" y="4165600"/>
            <a:ext cx="7788910" cy="6944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805" y="4580255"/>
            <a:ext cx="7454265" cy="65297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4990" y="4751070"/>
            <a:ext cx="6963410" cy="59766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090" y="4603115"/>
            <a:ext cx="5727700" cy="62725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6"/>
          <p:cNvSpPr txBox="1"/>
          <p:nvPr/>
        </p:nvSpPr>
        <p:spPr>
          <a:xfrm>
            <a:off x="2456991" y="4063050"/>
            <a:ext cx="10164526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5000">
                <a:solidFill>
                  <a:schemeClr val="bg2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THANK</a:t>
            </a:r>
            <a:endParaRPr lang="en-US" sz="15000" dirty="0">
              <a:solidFill>
                <a:schemeClr val="bg2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393053" y="9390386"/>
            <a:ext cx="2777528" cy="1037102"/>
          </a:xfrm>
          <a:prstGeom prst="roundRect">
            <a:avLst>
              <a:gd name="adj" fmla="val 50000"/>
            </a:avLst>
          </a:prstGeom>
          <a:solidFill>
            <a:srgbClr val="F56268"/>
          </a:solidFill>
          <a:ln w="3175">
            <a:miter lim="400000"/>
          </a:ln>
          <a:effectLst>
            <a:outerShdw blurRad="533400" dist="317500" dir="5400000" sx="90000" sy="90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r>
              <a:rPr lang="en-US" altLang="zh-CN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End</a:t>
            </a:r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93053" y="7722808"/>
            <a:ext cx="852103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Thank you for watching the slideshow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8" name="直角三角形 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>
            <a:off x="1718905" y="1348812"/>
            <a:ext cx="1476172" cy="4664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LOGO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8" name="TextBox 16"/>
          <p:cNvSpPr txBox="1"/>
          <p:nvPr/>
        </p:nvSpPr>
        <p:spPr>
          <a:xfrm>
            <a:off x="2393315" y="5452745"/>
            <a:ext cx="2561590" cy="20148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125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Q&amp;A</a:t>
            </a:r>
            <a:endParaRPr lang="zh-CN" altLang="en-US" sz="125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3198233" y="3126007"/>
            <a:ext cx="10200840" cy="7831572"/>
            <a:chOff x="13198233" y="3126007"/>
            <a:chExt cx="10200840" cy="7831572"/>
          </a:xfrm>
        </p:grpSpPr>
        <p:sp>
          <p:nvSpPr>
            <p:cNvPr id="48" name="矩形 47"/>
            <p:cNvSpPr/>
            <p:nvPr/>
          </p:nvSpPr>
          <p:spPr>
            <a:xfrm>
              <a:off x="22615265" y="9186148"/>
              <a:ext cx="783808" cy="529073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0635609" y="3126007"/>
              <a:ext cx="517805" cy="349520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9898269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21198803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22343640" y="10880303"/>
              <a:ext cx="604473" cy="62965"/>
            </a:xfrm>
            <a:custGeom>
              <a:avLst/>
              <a:gdLst>
                <a:gd name="connsiteX0" fmla="*/ 546190 w 546189"/>
                <a:gd name="connsiteY0" fmla="*/ 28447 h 56894"/>
                <a:gd name="connsiteX1" fmla="*/ 273095 w 546189"/>
                <a:gd name="connsiteY1" fmla="*/ 56894 h 56894"/>
                <a:gd name="connsiteX2" fmla="*/ 0 w 546189"/>
                <a:gd name="connsiteY2" fmla="*/ 28447 h 56894"/>
                <a:gd name="connsiteX3" fmla="*/ 273095 w 546189"/>
                <a:gd name="connsiteY3" fmla="*/ 0 h 56894"/>
                <a:gd name="connsiteX4" fmla="*/ 546190 w 546189"/>
                <a:gd name="connsiteY4" fmla="*/ 28447 h 5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89" h="56894">
                  <a:moveTo>
                    <a:pt x="546190" y="28447"/>
                  </a:moveTo>
                  <a:cubicBezTo>
                    <a:pt x="546190" y="44159"/>
                    <a:pt x="423921" y="56894"/>
                    <a:pt x="273095" y="56894"/>
                  </a:cubicBezTo>
                  <a:cubicBezTo>
                    <a:pt x="122269" y="56894"/>
                    <a:pt x="0" y="44158"/>
                    <a:pt x="0" y="28447"/>
                  </a:cubicBezTo>
                  <a:cubicBezTo>
                    <a:pt x="0" y="12736"/>
                    <a:pt x="122269" y="0"/>
                    <a:pt x="273095" y="0"/>
                  </a:cubicBezTo>
                  <a:cubicBezTo>
                    <a:pt x="423921" y="0"/>
                    <a:pt x="546190" y="12737"/>
                    <a:pt x="546190" y="2844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22545131" y="9989604"/>
              <a:ext cx="187715" cy="913022"/>
            </a:xfrm>
            <a:custGeom>
              <a:avLst/>
              <a:gdLst>
                <a:gd name="connsiteX0" fmla="*/ 169058 w 169615"/>
                <a:gd name="connsiteY0" fmla="*/ 611385 h 824988"/>
                <a:gd name="connsiteX1" fmla="*/ 133774 w 169615"/>
                <a:gd name="connsiteY1" fmla="*/ 820184 h 824988"/>
                <a:gd name="connsiteX2" fmla="*/ 132252 w 169615"/>
                <a:gd name="connsiteY2" fmla="*/ 824867 h 824988"/>
                <a:gd name="connsiteX3" fmla="*/ 577 w 169615"/>
                <a:gd name="connsiteY3" fmla="*/ 824867 h 824988"/>
                <a:gd name="connsiteX4" fmla="*/ 999 w 169615"/>
                <a:gd name="connsiteY4" fmla="*/ 820185 h 824988"/>
                <a:gd name="connsiteX5" fmla="*/ -126 w 169615"/>
                <a:gd name="connsiteY5" fmla="*/ -121 h 824988"/>
                <a:gd name="connsiteX6" fmla="*/ 169058 w 169615"/>
                <a:gd name="connsiteY6" fmla="*/ 611385 h 82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615" h="824988">
                  <a:moveTo>
                    <a:pt x="169058" y="611385"/>
                  </a:moveTo>
                  <a:cubicBezTo>
                    <a:pt x="167160" y="682297"/>
                    <a:pt x="155282" y="752587"/>
                    <a:pt x="133774" y="820184"/>
                  </a:cubicBezTo>
                  <a:cubicBezTo>
                    <a:pt x="133283" y="821753"/>
                    <a:pt x="132767" y="823299"/>
                    <a:pt x="132252" y="824867"/>
                  </a:cubicBezTo>
                  <a:lnTo>
                    <a:pt x="577" y="824867"/>
                  </a:lnTo>
                  <a:cubicBezTo>
                    <a:pt x="717" y="823463"/>
                    <a:pt x="858" y="821894"/>
                    <a:pt x="999" y="820185"/>
                  </a:cubicBezTo>
                  <a:cubicBezTo>
                    <a:pt x="9778" y="719250"/>
                    <a:pt x="60397" y="104934"/>
                    <a:pt x="-126" y="-121"/>
                  </a:cubicBezTo>
                  <a:cubicBezTo>
                    <a:pt x="5166" y="8401"/>
                    <a:pt x="179267" y="290671"/>
                    <a:pt x="169058" y="61138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22608330" y="10404320"/>
              <a:ext cx="227180" cy="498306"/>
            </a:xfrm>
            <a:custGeom>
              <a:avLst/>
              <a:gdLst>
                <a:gd name="connsiteX0" fmla="*/ 102074 w 205275"/>
                <a:gd name="connsiteY0" fmla="*/ 445456 h 450259"/>
                <a:gd name="connsiteX1" fmla="*/ 98656 w 205275"/>
                <a:gd name="connsiteY1" fmla="*/ 450139 h 450259"/>
                <a:gd name="connsiteX2" fmla="*/ -126 w 205275"/>
                <a:gd name="connsiteY2" fmla="*/ 450139 h 450259"/>
                <a:gd name="connsiteX3" fmla="*/ 2497 w 205275"/>
                <a:gd name="connsiteY3" fmla="*/ 445456 h 450259"/>
                <a:gd name="connsiteX4" fmla="*/ 111954 w 205275"/>
                <a:gd name="connsiteY4" fmla="*/ 236657 h 450259"/>
                <a:gd name="connsiteX5" fmla="*/ 200619 w 205275"/>
                <a:gd name="connsiteY5" fmla="*/ -121 h 450259"/>
                <a:gd name="connsiteX6" fmla="*/ 102074 w 205275"/>
                <a:gd name="connsiteY6" fmla="*/ 445456 h 45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75" h="450259">
                  <a:moveTo>
                    <a:pt x="102074" y="445456"/>
                  </a:moveTo>
                  <a:cubicBezTo>
                    <a:pt x="100973" y="447025"/>
                    <a:pt x="99825" y="448594"/>
                    <a:pt x="98656" y="450139"/>
                  </a:cubicBezTo>
                  <a:lnTo>
                    <a:pt x="-126" y="450139"/>
                  </a:lnTo>
                  <a:cubicBezTo>
                    <a:pt x="624" y="448804"/>
                    <a:pt x="1491" y="447236"/>
                    <a:pt x="2497" y="445456"/>
                  </a:cubicBezTo>
                  <a:cubicBezTo>
                    <a:pt x="18816" y="416003"/>
                    <a:pt x="67118" y="327945"/>
                    <a:pt x="111954" y="236657"/>
                  </a:cubicBezTo>
                  <a:cubicBezTo>
                    <a:pt x="160138" y="138556"/>
                    <a:pt x="204342" y="36732"/>
                    <a:pt x="200619" y="-121"/>
                  </a:cubicBezTo>
                  <a:cubicBezTo>
                    <a:pt x="201767" y="8191"/>
                    <a:pt x="235108" y="261569"/>
                    <a:pt x="102074" y="44545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3572232" y="4019342"/>
              <a:ext cx="6799899" cy="4384275"/>
            </a:xfrm>
            <a:custGeom>
              <a:avLst/>
              <a:gdLst>
                <a:gd name="connsiteX0" fmla="*/ 6071904 w 6144247"/>
                <a:gd name="connsiteY0" fmla="*/ 3961419 h 3961539"/>
                <a:gd name="connsiteX1" fmla="*/ 72093 w 6144247"/>
                <a:gd name="connsiteY1" fmla="*/ 3961419 h 3961539"/>
                <a:gd name="connsiteX2" fmla="*/ -126 w 6144247"/>
                <a:gd name="connsiteY2" fmla="*/ 3889200 h 3961539"/>
                <a:gd name="connsiteX3" fmla="*/ -126 w 6144247"/>
                <a:gd name="connsiteY3" fmla="*/ 72093 h 3961539"/>
                <a:gd name="connsiteX4" fmla="*/ 72093 w 6144247"/>
                <a:gd name="connsiteY4" fmla="*/ -121 h 3961539"/>
                <a:gd name="connsiteX5" fmla="*/ 6071904 w 6144247"/>
                <a:gd name="connsiteY5" fmla="*/ -121 h 3961539"/>
                <a:gd name="connsiteX6" fmla="*/ 6144122 w 6144247"/>
                <a:gd name="connsiteY6" fmla="*/ 72093 h 3961539"/>
                <a:gd name="connsiteX7" fmla="*/ 6144123 w 6144247"/>
                <a:gd name="connsiteY7" fmla="*/ 3889200 h 3961539"/>
                <a:gd name="connsiteX8" fmla="*/ 6071904 w 6144247"/>
                <a:gd name="connsiteY8" fmla="*/ 3961419 h 3961539"/>
                <a:gd name="connsiteX9" fmla="*/ 72093 w 6144247"/>
                <a:gd name="connsiteY9" fmla="*/ 28454 h 3961539"/>
                <a:gd name="connsiteX10" fmla="*/ 28449 w 6144247"/>
                <a:gd name="connsiteY10" fmla="*/ 72093 h 3961539"/>
                <a:gd name="connsiteX11" fmla="*/ 28449 w 6144247"/>
                <a:gd name="connsiteY11" fmla="*/ 3889200 h 3961539"/>
                <a:gd name="connsiteX12" fmla="*/ 72093 w 6144247"/>
                <a:gd name="connsiteY12" fmla="*/ 3932843 h 3961539"/>
                <a:gd name="connsiteX13" fmla="*/ 6071904 w 6144247"/>
                <a:gd name="connsiteY13" fmla="*/ 3932844 h 3961539"/>
                <a:gd name="connsiteX14" fmla="*/ 6115547 w 6144247"/>
                <a:gd name="connsiteY14" fmla="*/ 3889200 h 3961539"/>
                <a:gd name="connsiteX15" fmla="*/ 6115548 w 6144247"/>
                <a:gd name="connsiteY15" fmla="*/ 72093 h 3961539"/>
                <a:gd name="connsiteX16" fmla="*/ 6071904 w 6144247"/>
                <a:gd name="connsiteY16" fmla="*/ 28454 h 396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44247" h="3961539">
                  <a:moveTo>
                    <a:pt x="6071904" y="3961419"/>
                  </a:moveTo>
                  <a:lnTo>
                    <a:pt x="72093" y="3961419"/>
                  </a:lnTo>
                  <a:cubicBezTo>
                    <a:pt x="32227" y="3961373"/>
                    <a:pt x="-80" y="3929067"/>
                    <a:pt x="-126" y="3889200"/>
                  </a:cubicBezTo>
                  <a:lnTo>
                    <a:pt x="-126" y="72093"/>
                  </a:lnTo>
                  <a:cubicBezTo>
                    <a:pt x="-80" y="32228"/>
                    <a:pt x="32227" y="-77"/>
                    <a:pt x="72093" y="-121"/>
                  </a:cubicBezTo>
                  <a:lnTo>
                    <a:pt x="6071904" y="-121"/>
                  </a:lnTo>
                  <a:cubicBezTo>
                    <a:pt x="6111769" y="-77"/>
                    <a:pt x="6144076" y="32228"/>
                    <a:pt x="6144122" y="72093"/>
                  </a:cubicBezTo>
                  <a:lnTo>
                    <a:pt x="6144123" y="3889200"/>
                  </a:lnTo>
                  <a:cubicBezTo>
                    <a:pt x="6144077" y="3929066"/>
                    <a:pt x="6111770" y="3961373"/>
                    <a:pt x="6071904" y="3961419"/>
                  </a:cubicBezTo>
                  <a:close/>
                  <a:moveTo>
                    <a:pt x="72093" y="28454"/>
                  </a:moveTo>
                  <a:cubicBezTo>
                    <a:pt x="48002" y="28480"/>
                    <a:pt x="28478" y="48002"/>
                    <a:pt x="28449" y="72093"/>
                  </a:cubicBezTo>
                  <a:lnTo>
                    <a:pt x="28449" y="3889200"/>
                  </a:lnTo>
                  <a:cubicBezTo>
                    <a:pt x="28478" y="3913291"/>
                    <a:pt x="48001" y="3932815"/>
                    <a:pt x="72093" y="3932843"/>
                  </a:cubicBezTo>
                  <a:lnTo>
                    <a:pt x="6071904" y="3932844"/>
                  </a:lnTo>
                  <a:cubicBezTo>
                    <a:pt x="6095995" y="3932815"/>
                    <a:pt x="6115518" y="3913292"/>
                    <a:pt x="6115547" y="3889200"/>
                  </a:cubicBezTo>
                  <a:lnTo>
                    <a:pt x="6115548" y="72093"/>
                  </a:lnTo>
                  <a:cubicBezTo>
                    <a:pt x="6115519" y="48002"/>
                    <a:pt x="6095995" y="28480"/>
                    <a:pt x="6071904" y="28454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14989012" y="4642136"/>
              <a:ext cx="3648453" cy="3138684"/>
            </a:xfrm>
            <a:custGeom>
              <a:avLst/>
              <a:gdLst>
                <a:gd name="connsiteX0" fmla="*/ 3237654 w 3296666"/>
                <a:gd name="connsiteY0" fmla="*/ -121 h 2836049"/>
                <a:gd name="connsiteX1" fmla="*/ 58761 w 3296666"/>
                <a:gd name="connsiteY1" fmla="*/ -121 h 2836049"/>
                <a:gd name="connsiteX2" fmla="*/ -126 w 3296666"/>
                <a:gd name="connsiteY2" fmla="*/ 58766 h 2836049"/>
                <a:gd name="connsiteX3" fmla="*/ -126 w 3296666"/>
                <a:gd name="connsiteY3" fmla="*/ 2777041 h 2836049"/>
                <a:gd name="connsiteX4" fmla="*/ 58761 w 3296666"/>
                <a:gd name="connsiteY4" fmla="*/ 2835928 h 2836049"/>
                <a:gd name="connsiteX5" fmla="*/ 3237654 w 3296666"/>
                <a:gd name="connsiteY5" fmla="*/ 2835928 h 2836049"/>
                <a:gd name="connsiteX6" fmla="*/ 3296541 w 3296666"/>
                <a:gd name="connsiteY6" fmla="*/ 2777041 h 2836049"/>
                <a:gd name="connsiteX7" fmla="*/ 3296541 w 3296666"/>
                <a:gd name="connsiteY7" fmla="*/ 58766 h 2836049"/>
                <a:gd name="connsiteX8" fmla="*/ 3237654 w 3296666"/>
                <a:gd name="connsiteY8" fmla="*/ -121 h 2836049"/>
                <a:gd name="connsiteX9" fmla="*/ 3272942 w 3296666"/>
                <a:gd name="connsiteY9" fmla="*/ 2777041 h 2836049"/>
                <a:gd name="connsiteX10" fmla="*/ 3237654 w 3296666"/>
                <a:gd name="connsiteY10" fmla="*/ 2812440 h 2836049"/>
                <a:gd name="connsiteX11" fmla="*/ 58761 w 3296666"/>
                <a:gd name="connsiteY11" fmla="*/ 2812440 h 2836049"/>
                <a:gd name="connsiteX12" fmla="*/ 23474 w 3296666"/>
                <a:gd name="connsiteY12" fmla="*/ 2777041 h 2836049"/>
                <a:gd name="connsiteX13" fmla="*/ 23474 w 3296666"/>
                <a:gd name="connsiteY13" fmla="*/ 58766 h 2836049"/>
                <a:gd name="connsiteX14" fmla="*/ 58761 w 3296666"/>
                <a:gd name="connsiteY14" fmla="*/ 23368 h 2836049"/>
                <a:gd name="connsiteX15" fmla="*/ 3237654 w 3296666"/>
                <a:gd name="connsiteY15" fmla="*/ 23368 h 2836049"/>
                <a:gd name="connsiteX16" fmla="*/ 3272942 w 3296666"/>
                <a:gd name="connsiteY16" fmla="*/ 58766 h 283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96666" h="2836049">
                  <a:moveTo>
                    <a:pt x="3237654" y="-121"/>
                  </a:moveTo>
                  <a:lnTo>
                    <a:pt x="58761" y="-121"/>
                  </a:lnTo>
                  <a:cubicBezTo>
                    <a:pt x="26252" y="-88"/>
                    <a:pt x="-93" y="26258"/>
                    <a:pt x="-126" y="58766"/>
                  </a:cubicBezTo>
                  <a:lnTo>
                    <a:pt x="-126" y="2777041"/>
                  </a:lnTo>
                  <a:cubicBezTo>
                    <a:pt x="-93" y="2809550"/>
                    <a:pt x="26252" y="2835896"/>
                    <a:pt x="58761" y="2835928"/>
                  </a:cubicBezTo>
                  <a:lnTo>
                    <a:pt x="3237654" y="2835928"/>
                  </a:lnTo>
                  <a:cubicBezTo>
                    <a:pt x="3270163" y="2835896"/>
                    <a:pt x="3296509" y="2809550"/>
                    <a:pt x="3296541" y="2777041"/>
                  </a:cubicBezTo>
                  <a:lnTo>
                    <a:pt x="3296541" y="58766"/>
                  </a:lnTo>
                  <a:cubicBezTo>
                    <a:pt x="3296509" y="26257"/>
                    <a:pt x="3270163" y="-88"/>
                    <a:pt x="3237654" y="-121"/>
                  </a:cubicBezTo>
                  <a:close/>
                  <a:moveTo>
                    <a:pt x="3272942" y="2777041"/>
                  </a:moveTo>
                  <a:cubicBezTo>
                    <a:pt x="3272933" y="2796544"/>
                    <a:pt x="3257157" y="2812370"/>
                    <a:pt x="3237654" y="2812440"/>
                  </a:cubicBezTo>
                  <a:lnTo>
                    <a:pt x="58761" y="2812440"/>
                  </a:lnTo>
                  <a:cubicBezTo>
                    <a:pt x="39242" y="2812408"/>
                    <a:pt x="23444" y="2796560"/>
                    <a:pt x="23474" y="2777041"/>
                  </a:cubicBezTo>
                  <a:lnTo>
                    <a:pt x="23474" y="58766"/>
                  </a:lnTo>
                  <a:cubicBezTo>
                    <a:pt x="23444" y="39247"/>
                    <a:pt x="39242" y="23399"/>
                    <a:pt x="58761" y="23368"/>
                  </a:cubicBezTo>
                  <a:lnTo>
                    <a:pt x="3237654" y="23368"/>
                  </a:lnTo>
                  <a:cubicBezTo>
                    <a:pt x="3257157" y="23438"/>
                    <a:pt x="3272933" y="39263"/>
                    <a:pt x="3272942" y="5876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15335490" y="6980360"/>
              <a:ext cx="530761" cy="530874"/>
            </a:xfrm>
            <a:custGeom>
              <a:avLst/>
              <a:gdLst>
                <a:gd name="connsiteX0" fmla="*/ 479460 w 479585"/>
                <a:gd name="connsiteY0" fmla="*/ 239823 h 479687"/>
                <a:gd name="connsiteX1" fmla="*/ 479129 w 479585"/>
                <a:gd name="connsiteY1" fmla="*/ 252284 h 479687"/>
                <a:gd name="connsiteX2" fmla="*/ 227155 w 479585"/>
                <a:gd name="connsiteY2" fmla="*/ 479234 h 479687"/>
                <a:gd name="connsiteX3" fmla="*/ 205 w 479585"/>
                <a:gd name="connsiteY3" fmla="*/ 252284 h 479687"/>
                <a:gd name="connsiteX4" fmla="*/ -126 w 479585"/>
                <a:gd name="connsiteY4" fmla="*/ 239823 h 479687"/>
                <a:gd name="connsiteX5" fmla="*/ 239516 w 479585"/>
                <a:gd name="connsiteY5" fmla="*/ -121 h 479687"/>
                <a:gd name="connsiteX6" fmla="*/ 479460 w 479585"/>
                <a:gd name="connsiteY6" fmla="*/ 239521 h 479687"/>
                <a:gd name="connsiteX7" fmla="*/ 479460 w 479585"/>
                <a:gd name="connsiteY7" fmla="*/ 239823 h 47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585" h="479687">
                  <a:moveTo>
                    <a:pt x="479460" y="239823"/>
                  </a:moveTo>
                  <a:cubicBezTo>
                    <a:pt x="479460" y="244014"/>
                    <a:pt x="479349" y="248204"/>
                    <a:pt x="479129" y="252284"/>
                  </a:cubicBezTo>
                  <a:cubicBezTo>
                    <a:pt x="472218" y="384535"/>
                    <a:pt x="359406" y="486144"/>
                    <a:pt x="227155" y="479234"/>
                  </a:cubicBezTo>
                  <a:cubicBezTo>
                    <a:pt x="104565" y="472829"/>
                    <a:pt x="6610" y="374874"/>
                    <a:pt x="205" y="252284"/>
                  </a:cubicBezTo>
                  <a:cubicBezTo>
                    <a:pt x="-16" y="248204"/>
                    <a:pt x="-126" y="244013"/>
                    <a:pt x="-126" y="239823"/>
                  </a:cubicBezTo>
                  <a:cubicBezTo>
                    <a:pt x="-209" y="107389"/>
                    <a:pt x="107082" y="-37"/>
                    <a:pt x="239516" y="-121"/>
                  </a:cubicBezTo>
                  <a:cubicBezTo>
                    <a:pt x="371950" y="-204"/>
                    <a:pt x="479376" y="107087"/>
                    <a:pt x="479460" y="239521"/>
                  </a:cubicBezTo>
                  <a:cubicBezTo>
                    <a:pt x="479460" y="239622"/>
                    <a:pt x="479460" y="239722"/>
                    <a:pt x="479460" y="239823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16169533" y="7068947"/>
              <a:ext cx="2173558" cy="88480"/>
            </a:xfrm>
            <a:custGeom>
              <a:avLst/>
              <a:gdLst>
                <a:gd name="connsiteX0" fmla="*/ 1923944 w 1963982"/>
                <a:gd name="connsiteY0" fmla="*/ -121 h 79949"/>
                <a:gd name="connsiteX1" fmla="*/ 39787 w 1963982"/>
                <a:gd name="connsiteY1" fmla="*/ -121 h 79949"/>
                <a:gd name="connsiteX2" fmla="*/ -126 w 1963982"/>
                <a:gd name="connsiteY2" fmla="*/ 39916 h 79949"/>
                <a:gd name="connsiteX3" fmla="*/ 39787 w 1963982"/>
                <a:gd name="connsiteY3" fmla="*/ 79829 h 79949"/>
                <a:gd name="connsiteX4" fmla="*/ 1923944 w 1963982"/>
                <a:gd name="connsiteY4" fmla="*/ 79829 h 79949"/>
                <a:gd name="connsiteX5" fmla="*/ 1963857 w 1963982"/>
                <a:gd name="connsiteY5" fmla="*/ 39792 h 79949"/>
                <a:gd name="connsiteX6" fmla="*/ 1923944 w 1963982"/>
                <a:gd name="connsiteY6" fmla="*/ -121 h 7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982" h="79949">
                  <a:moveTo>
                    <a:pt x="1923944" y="-121"/>
                  </a:moveTo>
                  <a:lnTo>
                    <a:pt x="39787" y="-121"/>
                  </a:lnTo>
                  <a:cubicBezTo>
                    <a:pt x="17710" y="-87"/>
                    <a:pt x="-160" y="17838"/>
                    <a:pt x="-126" y="39916"/>
                  </a:cubicBezTo>
                  <a:cubicBezTo>
                    <a:pt x="-92" y="61945"/>
                    <a:pt x="17758" y="79795"/>
                    <a:pt x="39787" y="79829"/>
                  </a:cubicBezTo>
                  <a:lnTo>
                    <a:pt x="1923944" y="79829"/>
                  </a:lnTo>
                  <a:cubicBezTo>
                    <a:pt x="1946021" y="79795"/>
                    <a:pt x="1963891" y="61870"/>
                    <a:pt x="1963857" y="39792"/>
                  </a:cubicBezTo>
                  <a:cubicBezTo>
                    <a:pt x="1963823" y="17763"/>
                    <a:pt x="1945973" y="-87"/>
                    <a:pt x="1923944" y="-1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16169526" y="7334389"/>
              <a:ext cx="985613" cy="88359"/>
            </a:xfrm>
            <a:custGeom>
              <a:avLst/>
              <a:gdLst>
                <a:gd name="connsiteX0" fmla="*/ 850535 w 890579"/>
                <a:gd name="connsiteY0" fmla="*/ -121 h 79839"/>
                <a:gd name="connsiteX1" fmla="*/ 39794 w 890579"/>
                <a:gd name="connsiteY1" fmla="*/ -121 h 79839"/>
                <a:gd name="connsiteX2" fmla="*/ -126 w 890579"/>
                <a:gd name="connsiteY2" fmla="*/ 39799 h 79839"/>
                <a:gd name="connsiteX3" fmla="*/ 39794 w 890579"/>
                <a:gd name="connsiteY3" fmla="*/ 79718 h 79839"/>
                <a:gd name="connsiteX4" fmla="*/ 850535 w 890579"/>
                <a:gd name="connsiteY4" fmla="*/ 79718 h 79839"/>
                <a:gd name="connsiteX5" fmla="*/ 890454 w 890579"/>
                <a:gd name="connsiteY5" fmla="*/ 39799 h 79839"/>
                <a:gd name="connsiteX6" fmla="*/ 850535 w 890579"/>
                <a:gd name="connsiteY6" fmla="*/ -121 h 7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0579" h="79839">
                  <a:moveTo>
                    <a:pt x="850535" y="-121"/>
                  </a:moveTo>
                  <a:lnTo>
                    <a:pt x="39794" y="-121"/>
                  </a:lnTo>
                  <a:cubicBezTo>
                    <a:pt x="17747" y="-121"/>
                    <a:pt x="-126" y="17752"/>
                    <a:pt x="-126" y="39799"/>
                  </a:cubicBezTo>
                  <a:cubicBezTo>
                    <a:pt x="-126" y="61846"/>
                    <a:pt x="17747" y="79718"/>
                    <a:pt x="39794" y="79718"/>
                  </a:cubicBezTo>
                  <a:lnTo>
                    <a:pt x="850535" y="79718"/>
                  </a:lnTo>
                  <a:cubicBezTo>
                    <a:pt x="872582" y="79718"/>
                    <a:pt x="890454" y="61845"/>
                    <a:pt x="890454" y="39799"/>
                  </a:cubicBezTo>
                  <a:cubicBezTo>
                    <a:pt x="890454" y="17752"/>
                    <a:pt x="872582" y="-121"/>
                    <a:pt x="850535" y="-12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15815723" y="5048169"/>
              <a:ext cx="3666701" cy="1692537"/>
            </a:xfrm>
            <a:custGeom>
              <a:avLst/>
              <a:gdLst>
                <a:gd name="connsiteX0" fmla="*/ 3245887 w 3313154"/>
                <a:gd name="connsiteY0" fmla="*/ 1529221 h 1529341"/>
                <a:gd name="connsiteX1" fmla="*/ 67017 w 3313154"/>
                <a:gd name="connsiteY1" fmla="*/ 1529221 h 1529341"/>
                <a:gd name="connsiteX2" fmla="*/ -126 w 3313154"/>
                <a:gd name="connsiteY2" fmla="*/ 1462075 h 1529341"/>
                <a:gd name="connsiteX3" fmla="*/ -126 w 3313154"/>
                <a:gd name="connsiteY3" fmla="*/ 67022 h 1529341"/>
                <a:gd name="connsiteX4" fmla="*/ 67017 w 3313154"/>
                <a:gd name="connsiteY4" fmla="*/ -121 h 1529341"/>
                <a:gd name="connsiteX5" fmla="*/ 3245887 w 3313154"/>
                <a:gd name="connsiteY5" fmla="*/ -121 h 1529341"/>
                <a:gd name="connsiteX6" fmla="*/ 3313029 w 3313154"/>
                <a:gd name="connsiteY6" fmla="*/ 67021 h 1529341"/>
                <a:gd name="connsiteX7" fmla="*/ 3313029 w 3313154"/>
                <a:gd name="connsiteY7" fmla="*/ 1462075 h 1529341"/>
                <a:gd name="connsiteX8" fmla="*/ 3245887 w 3313154"/>
                <a:gd name="connsiteY8" fmla="*/ 1529221 h 15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3154" h="1529341">
                  <a:moveTo>
                    <a:pt x="3245887" y="1529221"/>
                  </a:moveTo>
                  <a:lnTo>
                    <a:pt x="67017" y="1529221"/>
                  </a:lnTo>
                  <a:cubicBezTo>
                    <a:pt x="29951" y="1529178"/>
                    <a:pt x="-85" y="1499140"/>
                    <a:pt x="-126" y="1462075"/>
                  </a:cubicBezTo>
                  <a:lnTo>
                    <a:pt x="-126" y="67022"/>
                  </a:lnTo>
                  <a:cubicBezTo>
                    <a:pt x="-83" y="29957"/>
                    <a:pt x="29952" y="-79"/>
                    <a:pt x="67017" y="-121"/>
                  </a:cubicBezTo>
                  <a:lnTo>
                    <a:pt x="3245887" y="-121"/>
                  </a:lnTo>
                  <a:cubicBezTo>
                    <a:pt x="3282951" y="-78"/>
                    <a:pt x="3312986" y="29958"/>
                    <a:pt x="3313029" y="67021"/>
                  </a:cubicBezTo>
                  <a:lnTo>
                    <a:pt x="3313029" y="1462075"/>
                  </a:lnTo>
                  <a:cubicBezTo>
                    <a:pt x="3312988" y="1499140"/>
                    <a:pt x="3282952" y="1529178"/>
                    <a:pt x="3245887" y="15292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16562257" y="5595472"/>
              <a:ext cx="2173631" cy="88462"/>
            </a:xfrm>
            <a:custGeom>
              <a:avLst/>
              <a:gdLst>
                <a:gd name="connsiteX0" fmla="*/ 39841 w 1964048"/>
                <a:gd name="connsiteY0" fmla="*/ -121 h 79932"/>
                <a:gd name="connsiteX1" fmla="*/ -126 w 1964048"/>
                <a:gd name="connsiteY1" fmla="*/ 39846 h 79932"/>
                <a:gd name="connsiteX2" fmla="*/ 39841 w 1964048"/>
                <a:gd name="connsiteY2" fmla="*/ 79812 h 79932"/>
                <a:gd name="connsiteX3" fmla="*/ 1923956 w 1964048"/>
                <a:gd name="connsiteY3" fmla="*/ 79811 h 79932"/>
                <a:gd name="connsiteX4" fmla="*/ 1963923 w 1964048"/>
                <a:gd name="connsiteY4" fmla="*/ 39845 h 79932"/>
                <a:gd name="connsiteX5" fmla="*/ 1923956 w 1964048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4048" h="79932">
                  <a:moveTo>
                    <a:pt x="39841" y="-121"/>
                  </a:moveTo>
                  <a:cubicBezTo>
                    <a:pt x="17768" y="-121"/>
                    <a:pt x="-126" y="17773"/>
                    <a:pt x="-126" y="39846"/>
                  </a:cubicBezTo>
                  <a:cubicBezTo>
                    <a:pt x="-126" y="61918"/>
                    <a:pt x="17768" y="79812"/>
                    <a:pt x="39841" y="79812"/>
                  </a:cubicBezTo>
                  <a:lnTo>
                    <a:pt x="1923956" y="79811"/>
                  </a:lnTo>
                  <a:cubicBezTo>
                    <a:pt x="1946029" y="79811"/>
                    <a:pt x="1963923" y="61918"/>
                    <a:pt x="1963923" y="39845"/>
                  </a:cubicBezTo>
                  <a:cubicBezTo>
                    <a:pt x="1963923" y="17773"/>
                    <a:pt x="1946029" y="-121"/>
                    <a:pt x="1923956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16562325" y="5851761"/>
              <a:ext cx="2173494" cy="88462"/>
            </a:xfrm>
            <a:custGeom>
              <a:avLst/>
              <a:gdLst>
                <a:gd name="connsiteX0" fmla="*/ 39779 w 1963924"/>
                <a:gd name="connsiteY0" fmla="*/ -121 h 79932"/>
                <a:gd name="connsiteX1" fmla="*/ -126 w 1963924"/>
                <a:gd name="connsiteY1" fmla="*/ 39907 h 79932"/>
                <a:gd name="connsiteX2" fmla="*/ 39779 w 1963924"/>
                <a:gd name="connsiteY2" fmla="*/ 79811 h 79932"/>
                <a:gd name="connsiteX3" fmla="*/ 1923895 w 1963924"/>
                <a:gd name="connsiteY3" fmla="*/ 79811 h 79932"/>
                <a:gd name="connsiteX4" fmla="*/ 1963799 w 1963924"/>
                <a:gd name="connsiteY4" fmla="*/ 39783 h 79932"/>
                <a:gd name="connsiteX5" fmla="*/ 1923895 w 1963924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3924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1923895" y="79811"/>
                  </a:lnTo>
                  <a:cubicBezTo>
                    <a:pt x="1945967" y="79777"/>
                    <a:pt x="1963833" y="61856"/>
                    <a:pt x="1963799" y="39783"/>
                  </a:cubicBezTo>
                  <a:cubicBezTo>
                    <a:pt x="1963765" y="17759"/>
                    <a:pt x="1945919" y="-87"/>
                    <a:pt x="1923895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16562325" y="6104942"/>
              <a:ext cx="985579" cy="88462"/>
            </a:xfrm>
            <a:custGeom>
              <a:avLst/>
              <a:gdLst>
                <a:gd name="connsiteX0" fmla="*/ 39779 w 890549"/>
                <a:gd name="connsiteY0" fmla="*/ -121 h 79932"/>
                <a:gd name="connsiteX1" fmla="*/ -126 w 890549"/>
                <a:gd name="connsiteY1" fmla="*/ 39907 h 79932"/>
                <a:gd name="connsiteX2" fmla="*/ 39779 w 890549"/>
                <a:gd name="connsiteY2" fmla="*/ 79811 h 79932"/>
                <a:gd name="connsiteX3" fmla="*/ 850519 w 890549"/>
                <a:gd name="connsiteY3" fmla="*/ 79811 h 79932"/>
                <a:gd name="connsiteX4" fmla="*/ 890424 w 890549"/>
                <a:gd name="connsiteY4" fmla="*/ 39783 h 79932"/>
                <a:gd name="connsiteX5" fmla="*/ 850519 w 890549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0549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850519" y="79811"/>
                  </a:lnTo>
                  <a:cubicBezTo>
                    <a:pt x="872592" y="79777"/>
                    <a:pt x="890458" y="61856"/>
                    <a:pt x="890424" y="39783"/>
                  </a:cubicBezTo>
                  <a:cubicBezTo>
                    <a:pt x="890390" y="17759"/>
                    <a:pt x="872544" y="-87"/>
                    <a:pt x="850519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13800988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13993320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14185653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3198233" y="8757427"/>
              <a:ext cx="657707" cy="428721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4" name="图片 3" descr="微信图片_202109151816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3535" y="467360"/>
            <a:ext cx="2095500" cy="2095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/>
          <p:cNvSpPr txBox="1"/>
          <p:nvPr/>
        </p:nvSpPr>
        <p:spPr>
          <a:xfrm>
            <a:off x="8793920" y="1666874"/>
            <a:ext cx="679616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7200" b="1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CONTENTS</a:t>
            </a:r>
            <a:endParaRPr lang="en-US" sz="7200" b="1" dirty="0">
              <a:solidFill>
                <a:schemeClr val="bg2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3" name="TextBox 16"/>
          <p:cNvSpPr txBox="1"/>
          <p:nvPr/>
        </p:nvSpPr>
        <p:spPr>
          <a:xfrm>
            <a:off x="8793920" y="2195244"/>
            <a:ext cx="6796160" cy="132343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目录</a:t>
            </a:r>
            <a:endParaRPr lang="en-US" sz="8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62753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59669" y="9835442"/>
            <a:ext cx="4122056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Background introduction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18068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背景介绍</a:t>
            </a:r>
            <a:endParaRPr lang="zh-CN" altLang="en-US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234057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30973" y="9835442"/>
            <a:ext cx="4122056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 formula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489372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方法</a:t>
            </a: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框架</a:t>
            </a:r>
            <a:endParaRPr lang="zh-CN" altLang="en-US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605361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2277" y="9835442"/>
            <a:ext cx="4122056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Experimental results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860676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+mn-ea"/>
              </a:rPr>
              <a:t>实验</a:t>
            </a: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+mn-ea"/>
              </a:rPr>
              <a:t>评估</a:t>
            </a:r>
            <a:endParaRPr lang="zh-CN" altLang="en-US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+mn-ea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4869931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01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11234057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02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17612539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03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ONE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背景介绍</a:t>
            </a:r>
            <a:endParaRPr lang="zh-CN" altLang="en-US" sz="104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67950" y="9095001"/>
            <a:ext cx="384810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Background introdu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ce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0" name="TextBox 16"/>
          <p:cNvSpPr txBox="1"/>
          <p:nvPr/>
        </p:nvSpPr>
        <p:spPr>
          <a:xfrm>
            <a:off x="1718905" y="1348812"/>
            <a:ext cx="1476172" cy="4664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LOGO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2" name="图片 1" descr="微信图片_202109151816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3535" y="467360"/>
            <a:ext cx="2095500" cy="2095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9"/>
          <p:cNvSpPr/>
          <p:nvPr/>
        </p:nvSpPr>
        <p:spPr>
          <a:xfrm>
            <a:off x="12096626" y="8970811"/>
            <a:ext cx="8307877" cy="3088085"/>
          </a:xfrm>
          <a:prstGeom prst="roundRect">
            <a:avLst>
              <a:gd name="adj" fmla="val 10068"/>
            </a:avLst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127001" y="9080031"/>
            <a:ext cx="8307877" cy="3088085"/>
          </a:xfrm>
          <a:prstGeom prst="roundRect">
            <a:avLst>
              <a:gd name="adj" fmla="val 10068"/>
            </a:avLst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7125" y="4092575"/>
            <a:ext cx="91319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移动边缘计算：将计算</a:t>
            </a:r>
            <a:r>
              <a:rPr lang="en-US" altLang="zh-CN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存储资源推向用户设备（</a:t>
            </a:r>
            <a:r>
              <a:rPr lang="en-US" altLang="zh-CN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UEs</a:t>
            </a:r>
            <a:r>
              <a:rPr lang="zh-CN" altLang="en-US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altLang="en-US" sz="28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-&gt;</a:t>
            </a:r>
            <a:r>
              <a:rPr lang="zh-CN" altLang="en-US" sz="2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减轻网络负担，避免长期传播延迟。</a:t>
            </a:r>
            <a:endParaRPr lang="zh-CN" altLang="en-US" sz="28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计算卸载需要无线数据传输，可能导致无线信道的拥塞</a:t>
            </a:r>
            <a:endParaRPr lang="zh-CN" altLang="en-US" sz="2800" b="1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-&gt;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提出了整个通信和计算集成系统的决策或优化问题</a:t>
            </a:r>
            <a:endParaRPr lang="zh-CN" altLang="en-US" sz="2800" b="1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如何联合分配边缘节点的通信资源和计算资源。</a:t>
            </a: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2800" b="1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强化学习在联合资源管理中具有潜力。（深度</a:t>
            </a: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学习）</a:t>
            </a:r>
            <a:endParaRPr lang="zh-CN" altLang="en-US" sz="2800" b="1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7300" y="2164658"/>
            <a:ext cx="407402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defTabSz="914400">
              <a:defRPr/>
            </a:pPr>
            <a:r>
              <a:rPr lang="en-US" altLang="zh-CN" sz="6000">
                <a:solidFill>
                  <a:srgbClr val="DCDEE0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sym typeface="阿里巴巴普惠体 H" panose="00020600040101010101" pitchFamily="18" charset="-122"/>
              </a:rPr>
              <a:t>Input Title</a:t>
            </a:r>
            <a:endParaRPr lang="zh-CN" altLang="en-US" sz="6000" dirty="0">
              <a:solidFill>
                <a:srgbClr val="DCDEE0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sym typeface="阿里巴巴普惠体 H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6180" y="2437130"/>
            <a:ext cx="907288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MEC </a:t>
            </a:r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解决的问题</a:t>
            </a:r>
            <a:r>
              <a:rPr lang="en-US" altLang="zh-CN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 </a:t>
            </a:r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发展</a:t>
            </a:r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潜力</a:t>
            </a:r>
            <a:endParaRPr lang="zh-CN" altLang="en-US" sz="60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82381" y="9470416"/>
            <a:ext cx="795249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优化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方法面临的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问题：</a:t>
            </a:r>
            <a:endParaRPr lang="zh-CN" altLang="en-US" sz="2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不确定的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输入。</a:t>
            </a:r>
            <a:endParaRPr lang="zh-CN" altLang="en-US" sz="2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动态条件（通信和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计算）。</a:t>
            </a:r>
            <a:endParaRPr lang="zh-CN" altLang="en-US" sz="2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时间隔离。（长期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短期）</a:t>
            </a:r>
            <a:endParaRPr lang="zh-CN" altLang="en-US" sz="2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96750" y="2437130"/>
            <a:ext cx="907288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强化</a:t>
            </a:r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学习问题</a:t>
            </a:r>
            <a:endParaRPr lang="zh-CN" altLang="en-US" sz="60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96750" y="4092575"/>
            <a:ext cx="91319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训练数据收集</a:t>
            </a: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2800" b="1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强化学习的智能体的放置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训练</a:t>
            </a:r>
            <a:endParaRPr lang="zh-CN" altLang="en-US" sz="2800" b="1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强化学习智能体的更新过程</a:t>
            </a: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2800" b="1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训练数据的隐私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保护</a:t>
            </a:r>
            <a:endParaRPr lang="zh-CN" altLang="en-US" sz="2800" b="1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388850" y="9197340"/>
            <a:ext cx="91319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使用联邦学习作为分布式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DRL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智能体的框架</a:t>
            </a:r>
            <a:endParaRPr lang="zh-CN" altLang="en-US" sz="2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减少无限上行通信上传数据量</a:t>
            </a:r>
            <a:endParaRPr lang="zh-CN" altLang="en-US" sz="2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适应移动通信环境和条件</a:t>
            </a:r>
            <a:endParaRPr lang="zh-CN" altLang="en-US" sz="2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适应异构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UEs</a:t>
            </a:r>
            <a:endParaRPr lang="en-US" altLang="zh-CN" sz="2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保护个人隐私</a:t>
            </a:r>
            <a:endParaRPr lang="zh-CN" altLang="en-US" sz="2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TWO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方法</a:t>
            </a:r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框架</a:t>
            </a:r>
            <a:endParaRPr lang="zh-CN" altLang="en-US" sz="104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02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6" name="TextBox 13"/>
          <p:cNvSpPr txBox="1"/>
          <p:nvPr/>
        </p:nvSpPr>
        <p:spPr>
          <a:xfrm>
            <a:off x="20314872" y="12740954"/>
            <a:ext cx="3075065" cy="53912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3F3D5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www.company.com</a:t>
            </a:r>
            <a:endParaRPr lang="en-US" altLang="zh-CN" sz="2400">
              <a:solidFill>
                <a:srgbClr val="3F3D5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0" name="TextBox 16"/>
          <p:cNvSpPr txBox="1"/>
          <p:nvPr/>
        </p:nvSpPr>
        <p:spPr>
          <a:xfrm>
            <a:off x="1718905" y="1348812"/>
            <a:ext cx="1476172" cy="4664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LOGO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93920" y="9095001"/>
            <a:ext cx="679616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Method formula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 descr="微信图片_202109151816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3535" y="467360"/>
            <a:ext cx="2095500" cy="2095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835325" y="2398338"/>
            <a:ext cx="407402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defTabSz="914400">
              <a:defRPr/>
            </a:pPr>
            <a:r>
              <a:rPr lang="en-US" altLang="zh-CN" sz="6000">
                <a:solidFill>
                  <a:srgbClr val="DCDEE0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sym typeface="阿里巴巴普惠体 H" panose="00020600040101010101" pitchFamily="18" charset="-122"/>
              </a:rPr>
              <a:t>Input Title</a:t>
            </a:r>
            <a:endParaRPr lang="zh-CN" altLang="en-US" sz="6000" dirty="0">
              <a:solidFill>
                <a:srgbClr val="DCDEE0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sym typeface="阿里巴巴普惠体 H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35150" y="2734945"/>
            <a:ext cx="2223579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DRL-Deep Q-learning</a:t>
            </a:r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+mn-ea"/>
              </a:rPr>
              <a:t>优化</a:t>
            </a:r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边缘缓存和计算卸载</a:t>
            </a:r>
            <a:endParaRPr lang="zh-CN" altLang="en-US" sz="60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7762767" y="7915804"/>
            <a:ext cx="4214383" cy="341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Fusce posuere, magna sed pulvinar ultricies, purus lectus malesuada libero, sit amet commodo magna eros quis urna.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adipiscing elit. Maecenas porttitor congue massa. </a:t>
            </a:r>
            <a:endParaRPr lang="en-US" altLang="zh-CN" sz="2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637050" y="6983863"/>
            <a:ext cx="2465818" cy="61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Lectus</a:t>
            </a:r>
            <a:endParaRPr lang="en-US" altLang="zh-CN" sz="2800" b="1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19570971" y="5658443"/>
            <a:ext cx="802232" cy="673872"/>
          </a:xfrm>
          <a:custGeom>
            <a:avLst/>
            <a:gdLst>
              <a:gd name="connsiteX0" fmla="*/ 85725 w 476250"/>
              <a:gd name="connsiteY0" fmla="*/ 38100 h 400050"/>
              <a:gd name="connsiteX1" fmla="*/ 85716 w 476250"/>
              <a:gd name="connsiteY1" fmla="*/ 0 h 400050"/>
              <a:gd name="connsiteX2" fmla="*/ 66666 w 476250"/>
              <a:gd name="connsiteY2" fmla="*/ 0 h 400050"/>
              <a:gd name="connsiteX3" fmla="*/ 66675 w 476250"/>
              <a:gd name="connsiteY3" fmla="*/ 38100 h 400050"/>
              <a:gd name="connsiteX4" fmla="*/ 0 w 476250"/>
              <a:gd name="connsiteY4" fmla="*/ 114300 h 400050"/>
              <a:gd name="connsiteX5" fmla="*/ 66675 w 476250"/>
              <a:gd name="connsiteY5" fmla="*/ 190500 h 400050"/>
              <a:gd name="connsiteX6" fmla="*/ 66666 w 476250"/>
              <a:gd name="connsiteY6" fmla="*/ 400050 h 400050"/>
              <a:gd name="connsiteX7" fmla="*/ 85716 w 476250"/>
              <a:gd name="connsiteY7" fmla="*/ 400050 h 400050"/>
              <a:gd name="connsiteX8" fmla="*/ 85725 w 476250"/>
              <a:gd name="connsiteY8" fmla="*/ 190500 h 400050"/>
              <a:gd name="connsiteX9" fmla="*/ 152400 w 476250"/>
              <a:gd name="connsiteY9" fmla="*/ 114300 h 400050"/>
              <a:gd name="connsiteX10" fmla="*/ 85725 w 476250"/>
              <a:gd name="connsiteY10" fmla="*/ 38100 h 400050"/>
              <a:gd name="connsiteX11" fmla="*/ 76200 w 476250"/>
              <a:gd name="connsiteY11" fmla="*/ 171450 h 400050"/>
              <a:gd name="connsiteX12" fmla="*/ 19050 w 476250"/>
              <a:gd name="connsiteY12" fmla="*/ 114300 h 400050"/>
              <a:gd name="connsiteX13" fmla="*/ 76200 w 476250"/>
              <a:gd name="connsiteY13" fmla="*/ 57150 h 400050"/>
              <a:gd name="connsiteX14" fmla="*/ 133350 w 476250"/>
              <a:gd name="connsiteY14" fmla="*/ 114300 h 400050"/>
              <a:gd name="connsiteX15" fmla="*/ 76200 w 476250"/>
              <a:gd name="connsiteY15" fmla="*/ 171450 h 400050"/>
              <a:gd name="connsiteX16" fmla="*/ 247650 w 476250"/>
              <a:gd name="connsiteY16" fmla="*/ 200025 h 400050"/>
              <a:gd name="connsiteX17" fmla="*/ 247650 w 476250"/>
              <a:gd name="connsiteY17" fmla="*/ 0 h 400050"/>
              <a:gd name="connsiteX18" fmla="*/ 228600 w 476250"/>
              <a:gd name="connsiteY18" fmla="*/ 0 h 400050"/>
              <a:gd name="connsiteX19" fmla="*/ 228600 w 476250"/>
              <a:gd name="connsiteY19" fmla="*/ 200025 h 400050"/>
              <a:gd name="connsiteX20" fmla="*/ 161820 w 476250"/>
              <a:gd name="connsiteY20" fmla="*/ 276215 h 400050"/>
              <a:gd name="connsiteX21" fmla="*/ 228600 w 476250"/>
              <a:gd name="connsiteY21" fmla="*/ 352425 h 400050"/>
              <a:gd name="connsiteX22" fmla="*/ 228600 w 476250"/>
              <a:gd name="connsiteY22" fmla="*/ 400050 h 400050"/>
              <a:gd name="connsiteX23" fmla="*/ 247650 w 476250"/>
              <a:gd name="connsiteY23" fmla="*/ 400050 h 400050"/>
              <a:gd name="connsiteX24" fmla="*/ 247650 w 476250"/>
              <a:gd name="connsiteY24" fmla="*/ 352425 h 400050"/>
              <a:gd name="connsiteX25" fmla="*/ 314325 w 476250"/>
              <a:gd name="connsiteY25" fmla="*/ 276225 h 400050"/>
              <a:gd name="connsiteX26" fmla="*/ 247650 w 476250"/>
              <a:gd name="connsiteY26" fmla="*/ 200025 h 400050"/>
              <a:gd name="connsiteX27" fmla="*/ 238125 w 476250"/>
              <a:gd name="connsiteY27" fmla="*/ 333375 h 400050"/>
              <a:gd name="connsiteX28" fmla="*/ 180870 w 476250"/>
              <a:gd name="connsiteY28" fmla="*/ 276215 h 400050"/>
              <a:gd name="connsiteX29" fmla="*/ 238125 w 476250"/>
              <a:gd name="connsiteY29" fmla="*/ 219075 h 400050"/>
              <a:gd name="connsiteX30" fmla="*/ 295275 w 476250"/>
              <a:gd name="connsiteY30" fmla="*/ 276225 h 400050"/>
              <a:gd name="connsiteX31" fmla="*/ 238125 w 476250"/>
              <a:gd name="connsiteY31" fmla="*/ 333375 h 400050"/>
              <a:gd name="connsiteX32" fmla="*/ 409575 w 476250"/>
              <a:gd name="connsiteY32" fmla="*/ 114300 h 400050"/>
              <a:gd name="connsiteX33" fmla="*/ 409575 w 476250"/>
              <a:gd name="connsiteY33" fmla="*/ 0 h 400050"/>
              <a:gd name="connsiteX34" fmla="*/ 390525 w 476250"/>
              <a:gd name="connsiteY34" fmla="*/ 0 h 400050"/>
              <a:gd name="connsiteX35" fmla="*/ 390525 w 476250"/>
              <a:gd name="connsiteY35" fmla="*/ 114300 h 400050"/>
              <a:gd name="connsiteX36" fmla="*/ 323850 w 476250"/>
              <a:gd name="connsiteY36" fmla="*/ 190500 h 400050"/>
              <a:gd name="connsiteX37" fmla="*/ 390525 w 476250"/>
              <a:gd name="connsiteY37" fmla="*/ 266700 h 400050"/>
              <a:gd name="connsiteX38" fmla="*/ 390525 w 476250"/>
              <a:gd name="connsiteY38" fmla="*/ 400050 h 400050"/>
              <a:gd name="connsiteX39" fmla="*/ 409575 w 476250"/>
              <a:gd name="connsiteY39" fmla="*/ 400050 h 400050"/>
              <a:gd name="connsiteX40" fmla="*/ 409575 w 476250"/>
              <a:gd name="connsiteY40" fmla="*/ 266700 h 400050"/>
              <a:gd name="connsiteX41" fmla="*/ 476250 w 476250"/>
              <a:gd name="connsiteY41" fmla="*/ 190500 h 400050"/>
              <a:gd name="connsiteX42" fmla="*/ 409575 w 476250"/>
              <a:gd name="connsiteY42" fmla="*/ 114300 h 400050"/>
              <a:gd name="connsiteX43" fmla="*/ 400050 w 476250"/>
              <a:gd name="connsiteY43" fmla="*/ 247650 h 400050"/>
              <a:gd name="connsiteX44" fmla="*/ 342900 w 476250"/>
              <a:gd name="connsiteY44" fmla="*/ 190500 h 400050"/>
              <a:gd name="connsiteX45" fmla="*/ 400050 w 476250"/>
              <a:gd name="connsiteY45" fmla="*/ 133350 h 400050"/>
              <a:gd name="connsiteX46" fmla="*/ 457200 w 476250"/>
              <a:gd name="connsiteY46" fmla="*/ 190500 h 400050"/>
              <a:gd name="connsiteX47" fmla="*/ 400050 w 476250"/>
              <a:gd name="connsiteY47" fmla="*/ 2476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6250" h="400050">
                <a:moveTo>
                  <a:pt x="85725" y="38100"/>
                </a:moveTo>
                <a:lnTo>
                  <a:pt x="85716" y="0"/>
                </a:lnTo>
                <a:lnTo>
                  <a:pt x="66666" y="0"/>
                </a:lnTo>
                <a:lnTo>
                  <a:pt x="66675" y="38100"/>
                </a:lnTo>
                <a:cubicBezTo>
                  <a:pt x="29098" y="42796"/>
                  <a:pt x="0" y="75447"/>
                  <a:pt x="0" y="114300"/>
                </a:cubicBezTo>
                <a:cubicBezTo>
                  <a:pt x="0" y="153153"/>
                  <a:pt x="29098" y="185804"/>
                  <a:pt x="66675" y="190500"/>
                </a:cubicBezTo>
                <a:lnTo>
                  <a:pt x="66666" y="400050"/>
                </a:lnTo>
                <a:lnTo>
                  <a:pt x="85716" y="400050"/>
                </a:lnTo>
                <a:lnTo>
                  <a:pt x="85725" y="190500"/>
                </a:lnTo>
                <a:cubicBezTo>
                  <a:pt x="123302" y="185804"/>
                  <a:pt x="152400" y="153153"/>
                  <a:pt x="152400" y="114300"/>
                </a:cubicBezTo>
                <a:cubicBezTo>
                  <a:pt x="152400" y="75447"/>
                  <a:pt x="123302" y="42796"/>
                  <a:pt x="85725" y="38100"/>
                </a:cubicBezTo>
                <a:close/>
                <a:moveTo>
                  <a:pt x="76200" y="171450"/>
                </a:moveTo>
                <a:cubicBezTo>
                  <a:pt x="44691" y="171450"/>
                  <a:pt x="19050" y="145809"/>
                  <a:pt x="19050" y="114300"/>
                </a:cubicBezTo>
                <a:cubicBezTo>
                  <a:pt x="19050" y="82782"/>
                  <a:pt x="44691" y="57150"/>
                  <a:pt x="76200" y="57150"/>
                </a:cubicBezTo>
                <a:cubicBezTo>
                  <a:pt x="107709" y="57150"/>
                  <a:pt x="133350" y="82782"/>
                  <a:pt x="133350" y="114300"/>
                </a:cubicBezTo>
                <a:cubicBezTo>
                  <a:pt x="133350" y="145809"/>
                  <a:pt x="107709" y="171450"/>
                  <a:pt x="76200" y="171450"/>
                </a:cubicBezTo>
                <a:close/>
                <a:moveTo>
                  <a:pt x="247650" y="200025"/>
                </a:moveTo>
                <a:lnTo>
                  <a:pt x="247650" y="0"/>
                </a:lnTo>
                <a:lnTo>
                  <a:pt x="228600" y="0"/>
                </a:lnTo>
                <a:lnTo>
                  <a:pt x="228600" y="200025"/>
                </a:lnTo>
                <a:cubicBezTo>
                  <a:pt x="190967" y="204673"/>
                  <a:pt x="161820" y="237334"/>
                  <a:pt x="161820" y="276215"/>
                </a:cubicBezTo>
                <a:cubicBezTo>
                  <a:pt x="161820" y="315106"/>
                  <a:pt x="190967" y="347777"/>
                  <a:pt x="228600" y="352425"/>
                </a:cubicBezTo>
                <a:lnTo>
                  <a:pt x="228600" y="400050"/>
                </a:lnTo>
                <a:lnTo>
                  <a:pt x="247650" y="400050"/>
                </a:lnTo>
                <a:lnTo>
                  <a:pt x="247650" y="352425"/>
                </a:lnTo>
                <a:cubicBezTo>
                  <a:pt x="285169" y="347682"/>
                  <a:pt x="314325" y="315040"/>
                  <a:pt x="314325" y="276225"/>
                </a:cubicBezTo>
                <a:cubicBezTo>
                  <a:pt x="314325" y="237411"/>
                  <a:pt x="285169" y="204768"/>
                  <a:pt x="247650" y="200025"/>
                </a:cubicBezTo>
                <a:close/>
                <a:moveTo>
                  <a:pt x="238125" y="333375"/>
                </a:moveTo>
                <a:cubicBezTo>
                  <a:pt x="206616" y="333375"/>
                  <a:pt x="180870" y="307734"/>
                  <a:pt x="180870" y="276215"/>
                </a:cubicBezTo>
                <a:cubicBezTo>
                  <a:pt x="180870" y="244707"/>
                  <a:pt x="206616" y="219075"/>
                  <a:pt x="238125" y="219075"/>
                </a:cubicBezTo>
                <a:cubicBezTo>
                  <a:pt x="269634" y="219075"/>
                  <a:pt x="295275" y="244716"/>
                  <a:pt x="295275" y="276225"/>
                </a:cubicBezTo>
                <a:cubicBezTo>
                  <a:pt x="295275" y="307734"/>
                  <a:pt x="269634" y="333375"/>
                  <a:pt x="238125" y="333375"/>
                </a:cubicBezTo>
                <a:close/>
                <a:moveTo>
                  <a:pt x="409575" y="114300"/>
                </a:moveTo>
                <a:lnTo>
                  <a:pt x="409575" y="0"/>
                </a:lnTo>
                <a:lnTo>
                  <a:pt x="390525" y="0"/>
                </a:lnTo>
                <a:lnTo>
                  <a:pt x="390525" y="114300"/>
                </a:lnTo>
                <a:cubicBezTo>
                  <a:pt x="352948" y="118996"/>
                  <a:pt x="323850" y="151647"/>
                  <a:pt x="323850" y="190500"/>
                </a:cubicBezTo>
                <a:cubicBezTo>
                  <a:pt x="323850" y="229353"/>
                  <a:pt x="352948" y="262004"/>
                  <a:pt x="390525" y="266700"/>
                </a:cubicBezTo>
                <a:lnTo>
                  <a:pt x="390525" y="400050"/>
                </a:lnTo>
                <a:lnTo>
                  <a:pt x="409575" y="400050"/>
                </a:lnTo>
                <a:lnTo>
                  <a:pt x="409575" y="266700"/>
                </a:lnTo>
                <a:cubicBezTo>
                  <a:pt x="447152" y="262004"/>
                  <a:pt x="476250" y="229353"/>
                  <a:pt x="476250" y="190500"/>
                </a:cubicBezTo>
                <a:cubicBezTo>
                  <a:pt x="476250" y="151647"/>
                  <a:pt x="447152" y="118996"/>
                  <a:pt x="409575" y="114300"/>
                </a:cubicBezTo>
                <a:close/>
                <a:moveTo>
                  <a:pt x="400050" y="247650"/>
                </a:moveTo>
                <a:cubicBezTo>
                  <a:pt x="368541" y="247650"/>
                  <a:pt x="342900" y="222009"/>
                  <a:pt x="342900" y="190500"/>
                </a:cubicBezTo>
                <a:cubicBezTo>
                  <a:pt x="342900" y="158991"/>
                  <a:pt x="368541" y="133350"/>
                  <a:pt x="400050" y="133350"/>
                </a:cubicBezTo>
                <a:cubicBezTo>
                  <a:pt x="431559" y="133350"/>
                  <a:pt x="457200" y="158991"/>
                  <a:pt x="457200" y="190500"/>
                </a:cubicBezTo>
                <a:cubicBezTo>
                  <a:pt x="457200" y="222009"/>
                  <a:pt x="431559" y="247650"/>
                  <a:pt x="400050" y="24765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阿里巴巴普惠体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35150" y="3658235"/>
            <a:ext cx="21987510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构建一个智能的移动边缘计算、缓存和通信系统。无线通信协议栈之间的认知过程</a:t>
            </a:r>
            <a:endParaRPr kumimoji="0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1828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感知和收集MEC系统中认知计算不可缺少的观察数据</a:t>
            </a:r>
            <a:r>
              <a:rPr kumimoji="0" 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；</a:t>
            </a:r>
            <a:r>
              <a:rPr kumimoji="0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融合大量的观测数据进一步给出调度决策；MEC系统调度决策的基础上处理UEs的请求。</a:t>
            </a:r>
            <a:endParaRPr kumimoji="0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150" y="4780915"/>
            <a:ext cx="15654655" cy="78016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835325" y="2398338"/>
            <a:ext cx="407402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defTabSz="914400">
              <a:defRPr/>
            </a:pPr>
            <a:r>
              <a:rPr lang="en-US" altLang="zh-CN" sz="6000">
                <a:solidFill>
                  <a:srgbClr val="DCDEE0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sym typeface="阿里巴巴普惠体 H" panose="00020600040101010101" pitchFamily="18" charset="-122"/>
              </a:rPr>
              <a:t>Input Title</a:t>
            </a:r>
            <a:endParaRPr lang="zh-CN" altLang="en-US" sz="6000" dirty="0">
              <a:solidFill>
                <a:srgbClr val="DCDEE0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sym typeface="阿里巴巴普惠体 H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35150" y="2734945"/>
            <a:ext cx="2223579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DRL-Deep Q-learning</a:t>
            </a:r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+mn-ea"/>
              </a:rPr>
              <a:t>优化</a:t>
            </a:r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边缘缓存</a:t>
            </a:r>
            <a:endParaRPr lang="zh-CN" altLang="en-US" sz="60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7762767" y="7915804"/>
            <a:ext cx="4214383" cy="341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Fusce posuere, magna sed pulvinar ultricies, purus lectus malesuada libero, sit amet commodo magna eros quis urna.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adipiscing elit. Maecenas porttitor congue massa. </a:t>
            </a:r>
            <a:endParaRPr lang="en-US" altLang="zh-CN" sz="2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637050" y="6983863"/>
            <a:ext cx="2465818" cy="61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Lectus</a:t>
            </a:r>
            <a:endParaRPr lang="en-US" altLang="zh-CN" sz="2800" b="1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19570971" y="5658443"/>
            <a:ext cx="802232" cy="673872"/>
          </a:xfrm>
          <a:custGeom>
            <a:avLst/>
            <a:gdLst>
              <a:gd name="connsiteX0" fmla="*/ 85725 w 476250"/>
              <a:gd name="connsiteY0" fmla="*/ 38100 h 400050"/>
              <a:gd name="connsiteX1" fmla="*/ 85716 w 476250"/>
              <a:gd name="connsiteY1" fmla="*/ 0 h 400050"/>
              <a:gd name="connsiteX2" fmla="*/ 66666 w 476250"/>
              <a:gd name="connsiteY2" fmla="*/ 0 h 400050"/>
              <a:gd name="connsiteX3" fmla="*/ 66675 w 476250"/>
              <a:gd name="connsiteY3" fmla="*/ 38100 h 400050"/>
              <a:gd name="connsiteX4" fmla="*/ 0 w 476250"/>
              <a:gd name="connsiteY4" fmla="*/ 114300 h 400050"/>
              <a:gd name="connsiteX5" fmla="*/ 66675 w 476250"/>
              <a:gd name="connsiteY5" fmla="*/ 190500 h 400050"/>
              <a:gd name="connsiteX6" fmla="*/ 66666 w 476250"/>
              <a:gd name="connsiteY6" fmla="*/ 400050 h 400050"/>
              <a:gd name="connsiteX7" fmla="*/ 85716 w 476250"/>
              <a:gd name="connsiteY7" fmla="*/ 400050 h 400050"/>
              <a:gd name="connsiteX8" fmla="*/ 85725 w 476250"/>
              <a:gd name="connsiteY8" fmla="*/ 190500 h 400050"/>
              <a:gd name="connsiteX9" fmla="*/ 152400 w 476250"/>
              <a:gd name="connsiteY9" fmla="*/ 114300 h 400050"/>
              <a:gd name="connsiteX10" fmla="*/ 85725 w 476250"/>
              <a:gd name="connsiteY10" fmla="*/ 38100 h 400050"/>
              <a:gd name="connsiteX11" fmla="*/ 76200 w 476250"/>
              <a:gd name="connsiteY11" fmla="*/ 171450 h 400050"/>
              <a:gd name="connsiteX12" fmla="*/ 19050 w 476250"/>
              <a:gd name="connsiteY12" fmla="*/ 114300 h 400050"/>
              <a:gd name="connsiteX13" fmla="*/ 76200 w 476250"/>
              <a:gd name="connsiteY13" fmla="*/ 57150 h 400050"/>
              <a:gd name="connsiteX14" fmla="*/ 133350 w 476250"/>
              <a:gd name="connsiteY14" fmla="*/ 114300 h 400050"/>
              <a:gd name="connsiteX15" fmla="*/ 76200 w 476250"/>
              <a:gd name="connsiteY15" fmla="*/ 171450 h 400050"/>
              <a:gd name="connsiteX16" fmla="*/ 247650 w 476250"/>
              <a:gd name="connsiteY16" fmla="*/ 200025 h 400050"/>
              <a:gd name="connsiteX17" fmla="*/ 247650 w 476250"/>
              <a:gd name="connsiteY17" fmla="*/ 0 h 400050"/>
              <a:gd name="connsiteX18" fmla="*/ 228600 w 476250"/>
              <a:gd name="connsiteY18" fmla="*/ 0 h 400050"/>
              <a:gd name="connsiteX19" fmla="*/ 228600 w 476250"/>
              <a:gd name="connsiteY19" fmla="*/ 200025 h 400050"/>
              <a:gd name="connsiteX20" fmla="*/ 161820 w 476250"/>
              <a:gd name="connsiteY20" fmla="*/ 276215 h 400050"/>
              <a:gd name="connsiteX21" fmla="*/ 228600 w 476250"/>
              <a:gd name="connsiteY21" fmla="*/ 352425 h 400050"/>
              <a:gd name="connsiteX22" fmla="*/ 228600 w 476250"/>
              <a:gd name="connsiteY22" fmla="*/ 400050 h 400050"/>
              <a:gd name="connsiteX23" fmla="*/ 247650 w 476250"/>
              <a:gd name="connsiteY23" fmla="*/ 400050 h 400050"/>
              <a:gd name="connsiteX24" fmla="*/ 247650 w 476250"/>
              <a:gd name="connsiteY24" fmla="*/ 352425 h 400050"/>
              <a:gd name="connsiteX25" fmla="*/ 314325 w 476250"/>
              <a:gd name="connsiteY25" fmla="*/ 276225 h 400050"/>
              <a:gd name="connsiteX26" fmla="*/ 247650 w 476250"/>
              <a:gd name="connsiteY26" fmla="*/ 200025 h 400050"/>
              <a:gd name="connsiteX27" fmla="*/ 238125 w 476250"/>
              <a:gd name="connsiteY27" fmla="*/ 333375 h 400050"/>
              <a:gd name="connsiteX28" fmla="*/ 180870 w 476250"/>
              <a:gd name="connsiteY28" fmla="*/ 276215 h 400050"/>
              <a:gd name="connsiteX29" fmla="*/ 238125 w 476250"/>
              <a:gd name="connsiteY29" fmla="*/ 219075 h 400050"/>
              <a:gd name="connsiteX30" fmla="*/ 295275 w 476250"/>
              <a:gd name="connsiteY30" fmla="*/ 276225 h 400050"/>
              <a:gd name="connsiteX31" fmla="*/ 238125 w 476250"/>
              <a:gd name="connsiteY31" fmla="*/ 333375 h 400050"/>
              <a:gd name="connsiteX32" fmla="*/ 409575 w 476250"/>
              <a:gd name="connsiteY32" fmla="*/ 114300 h 400050"/>
              <a:gd name="connsiteX33" fmla="*/ 409575 w 476250"/>
              <a:gd name="connsiteY33" fmla="*/ 0 h 400050"/>
              <a:gd name="connsiteX34" fmla="*/ 390525 w 476250"/>
              <a:gd name="connsiteY34" fmla="*/ 0 h 400050"/>
              <a:gd name="connsiteX35" fmla="*/ 390525 w 476250"/>
              <a:gd name="connsiteY35" fmla="*/ 114300 h 400050"/>
              <a:gd name="connsiteX36" fmla="*/ 323850 w 476250"/>
              <a:gd name="connsiteY36" fmla="*/ 190500 h 400050"/>
              <a:gd name="connsiteX37" fmla="*/ 390525 w 476250"/>
              <a:gd name="connsiteY37" fmla="*/ 266700 h 400050"/>
              <a:gd name="connsiteX38" fmla="*/ 390525 w 476250"/>
              <a:gd name="connsiteY38" fmla="*/ 400050 h 400050"/>
              <a:gd name="connsiteX39" fmla="*/ 409575 w 476250"/>
              <a:gd name="connsiteY39" fmla="*/ 400050 h 400050"/>
              <a:gd name="connsiteX40" fmla="*/ 409575 w 476250"/>
              <a:gd name="connsiteY40" fmla="*/ 266700 h 400050"/>
              <a:gd name="connsiteX41" fmla="*/ 476250 w 476250"/>
              <a:gd name="connsiteY41" fmla="*/ 190500 h 400050"/>
              <a:gd name="connsiteX42" fmla="*/ 409575 w 476250"/>
              <a:gd name="connsiteY42" fmla="*/ 114300 h 400050"/>
              <a:gd name="connsiteX43" fmla="*/ 400050 w 476250"/>
              <a:gd name="connsiteY43" fmla="*/ 247650 h 400050"/>
              <a:gd name="connsiteX44" fmla="*/ 342900 w 476250"/>
              <a:gd name="connsiteY44" fmla="*/ 190500 h 400050"/>
              <a:gd name="connsiteX45" fmla="*/ 400050 w 476250"/>
              <a:gd name="connsiteY45" fmla="*/ 133350 h 400050"/>
              <a:gd name="connsiteX46" fmla="*/ 457200 w 476250"/>
              <a:gd name="connsiteY46" fmla="*/ 190500 h 400050"/>
              <a:gd name="connsiteX47" fmla="*/ 400050 w 476250"/>
              <a:gd name="connsiteY47" fmla="*/ 2476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6250" h="400050">
                <a:moveTo>
                  <a:pt x="85725" y="38100"/>
                </a:moveTo>
                <a:lnTo>
                  <a:pt x="85716" y="0"/>
                </a:lnTo>
                <a:lnTo>
                  <a:pt x="66666" y="0"/>
                </a:lnTo>
                <a:lnTo>
                  <a:pt x="66675" y="38100"/>
                </a:lnTo>
                <a:cubicBezTo>
                  <a:pt x="29098" y="42796"/>
                  <a:pt x="0" y="75447"/>
                  <a:pt x="0" y="114300"/>
                </a:cubicBezTo>
                <a:cubicBezTo>
                  <a:pt x="0" y="153153"/>
                  <a:pt x="29098" y="185804"/>
                  <a:pt x="66675" y="190500"/>
                </a:cubicBezTo>
                <a:lnTo>
                  <a:pt x="66666" y="400050"/>
                </a:lnTo>
                <a:lnTo>
                  <a:pt x="85716" y="400050"/>
                </a:lnTo>
                <a:lnTo>
                  <a:pt x="85725" y="190500"/>
                </a:lnTo>
                <a:cubicBezTo>
                  <a:pt x="123302" y="185804"/>
                  <a:pt x="152400" y="153153"/>
                  <a:pt x="152400" y="114300"/>
                </a:cubicBezTo>
                <a:cubicBezTo>
                  <a:pt x="152400" y="75447"/>
                  <a:pt x="123302" y="42796"/>
                  <a:pt x="85725" y="38100"/>
                </a:cubicBezTo>
                <a:close/>
                <a:moveTo>
                  <a:pt x="76200" y="171450"/>
                </a:moveTo>
                <a:cubicBezTo>
                  <a:pt x="44691" y="171450"/>
                  <a:pt x="19050" y="145809"/>
                  <a:pt x="19050" y="114300"/>
                </a:cubicBezTo>
                <a:cubicBezTo>
                  <a:pt x="19050" y="82782"/>
                  <a:pt x="44691" y="57150"/>
                  <a:pt x="76200" y="57150"/>
                </a:cubicBezTo>
                <a:cubicBezTo>
                  <a:pt x="107709" y="57150"/>
                  <a:pt x="133350" y="82782"/>
                  <a:pt x="133350" y="114300"/>
                </a:cubicBezTo>
                <a:cubicBezTo>
                  <a:pt x="133350" y="145809"/>
                  <a:pt x="107709" y="171450"/>
                  <a:pt x="76200" y="171450"/>
                </a:cubicBezTo>
                <a:close/>
                <a:moveTo>
                  <a:pt x="247650" y="200025"/>
                </a:moveTo>
                <a:lnTo>
                  <a:pt x="247650" y="0"/>
                </a:lnTo>
                <a:lnTo>
                  <a:pt x="228600" y="0"/>
                </a:lnTo>
                <a:lnTo>
                  <a:pt x="228600" y="200025"/>
                </a:lnTo>
                <a:cubicBezTo>
                  <a:pt x="190967" y="204673"/>
                  <a:pt x="161820" y="237334"/>
                  <a:pt x="161820" y="276215"/>
                </a:cubicBezTo>
                <a:cubicBezTo>
                  <a:pt x="161820" y="315106"/>
                  <a:pt x="190967" y="347777"/>
                  <a:pt x="228600" y="352425"/>
                </a:cubicBezTo>
                <a:lnTo>
                  <a:pt x="228600" y="400050"/>
                </a:lnTo>
                <a:lnTo>
                  <a:pt x="247650" y="400050"/>
                </a:lnTo>
                <a:lnTo>
                  <a:pt x="247650" y="352425"/>
                </a:lnTo>
                <a:cubicBezTo>
                  <a:pt x="285169" y="347682"/>
                  <a:pt x="314325" y="315040"/>
                  <a:pt x="314325" y="276225"/>
                </a:cubicBezTo>
                <a:cubicBezTo>
                  <a:pt x="314325" y="237411"/>
                  <a:pt x="285169" y="204768"/>
                  <a:pt x="247650" y="200025"/>
                </a:cubicBezTo>
                <a:close/>
                <a:moveTo>
                  <a:pt x="238125" y="333375"/>
                </a:moveTo>
                <a:cubicBezTo>
                  <a:pt x="206616" y="333375"/>
                  <a:pt x="180870" y="307734"/>
                  <a:pt x="180870" y="276215"/>
                </a:cubicBezTo>
                <a:cubicBezTo>
                  <a:pt x="180870" y="244707"/>
                  <a:pt x="206616" y="219075"/>
                  <a:pt x="238125" y="219075"/>
                </a:cubicBezTo>
                <a:cubicBezTo>
                  <a:pt x="269634" y="219075"/>
                  <a:pt x="295275" y="244716"/>
                  <a:pt x="295275" y="276225"/>
                </a:cubicBezTo>
                <a:cubicBezTo>
                  <a:pt x="295275" y="307734"/>
                  <a:pt x="269634" y="333375"/>
                  <a:pt x="238125" y="333375"/>
                </a:cubicBezTo>
                <a:close/>
                <a:moveTo>
                  <a:pt x="409575" y="114300"/>
                </a:moveTo>
                <a:lnTo>
                  <a:pt x="409575" y="0"/>
                </a:lnTo>
                <a:lnTo>
                  <a:pt x="390525" y="0"/>
                </a:lnTo>
                <a:lnTo>
                  <a:pt x="390525" y="114300"/>
                </a:lnTo>
                <a:cubicBezTo>
                  <a:pt x="352948" y="118996"/>
                  <a:pt x="323850" y="151647"/>
                  <a:pt x="323850" y="190500"/>
                </a:cubicBezTo>
                <a:cubicBezTo>
                  <a:pt x="323850" y="229353"/>
                  <a:pt x="352948" y="262004"/>
                  <a:pt x="390525" y="266700"/>
                </a:cubicBezTo>
                <a:lnTo>
                  <a:pt x="390525" y="400050"/>
                </a:lnTo>
                <a:lnTo>
                  <a:pt x="409575" y="400050"/>
                </a:lnTo>
                <a:lnTo>
                  <a:pt x="409575" y="266700"/>
                </a:lnTo>
                <a:cubicBezTo>
                  <a:pt x="447152" y="262004"/>
                  <a:pt x="476250" y="229353"/>
                  <a:pt x="476250" y="190500"/>
                </a:cubicBezTo>
                <a:cubicBezTo>
                  <a:pt x="476250" y="151647"/>
                  <a:pt x="447152" y="118996"/>
                  <a:pt x="409575" y="114300"/>
                </a:cubicBezTo>
                <a:close/>
                <a:moveTo>
                  <a:pt x="400050" y="247650"/>
                </a:moveTo>
                <a:cubicBezTo>
                  <a:pt x="368541" y="247650"/>
                  <a:pt x="342900" y="222009"/>
                  <a:pt x="342900" y="190500"/>
                </a:cubicBezTo>
                <a:cubicBezTo>
                  <a:pt x="342900" y="158991"/>
                  <a:pt x="368541" y="133350"/>
                  <a:pt x="400050" y="133350"/>
                </a:cubicBezTo>
                <a:cubicBezTo>
                  <a:pt x="431559" y="133350"/>
                  <a:pt x="457200" y="158991"/>
                  <a:pt x="457200" y="190500"/>
                </a:cubicBezTo>
                <a:cubicBezTo>
                  <a:pt x="457200" y="222009"/>
                  <a:pt x="431559" y="247650"/>
                  <a:pt x="400050" y="24765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阿里巴巴普惠体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35150" y="3658870"/>
            <a:ext cx="19716750" cy="233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边缘缓存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:内容的流行程度总是用MZipf分布来描述。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1828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假设内容的受欢迎程度变化缓慢，并且所有的内容都具有相同的大小。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1828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假设所有内容的流行程度、用户偏好和请求的平均到达率在相对较长的时间内都是静态的。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1828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将所有边缘节点中的缓存替换问题建模为一个马尔可夫决策过程(MDP)，并使用DRL来解决它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9615" y="5989955"/>
            <a:ext cx="17251045" cy="82632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835325" y="2398338"/>
            <a:ext cx="407402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defTabSz="914400">
              <a:defRPr/>
            </a:pPr>
            <a:r>
              <a:rPr lang="en-US" altLang="zh-CN" sz="6000">
                <a:solidFill>
                  <a:srgbClr val="DCDEE0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sym typeface="阿里巴巴普惠体 H" panose="00020600040101010101" pitchFamily="18" charset="-122"/>
              </a:rPr>
              <a:t>Input Title</a:t>
            </a:r>
            <a:endParaRPr lang="zh-CN" altLang="en-US" sz="6000" dirty="0">
              <a:solidFill>
                <a:srgbClr val="DCDEE0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sym typeface="阿里巴巴普惠体 H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35150" y="2734945"/>
            <a:ext cx="2223579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DRL+FL </a:t>
            </a:r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计算卸载</a:t>
            </a:r>
            <a:endParaRPr lang="zh-CN" altLang="en-US" sz="60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7762767" y="7915804"/>
            <a:ext cx="4214383" cy="341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Fusce posuere, magna sed pulvinar ultricies, purus lectus malesuada libero, sit amet commodo magna eros quis urna.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adipiscing elit. Maecenas porttitor congue massa. </a:t>
            </a:r>
            <a:endParaRPr lang="en-US" altLang="zh-CN" sz="2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637050" y="6983863"/>
            <a:ext cx="2465818" cy="61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Lectus</a:t>
            </a:r>
            <a:endParaRPr lang="en-US" altLang="zh-CN" sz="2800" b="1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19570971" y="5658443"/>
            <a:ext cx="802232" cy="673872"/>
          </a:xfrm>
          <a:custGeom>
            <a:avLst/>
            <a:gdLst>
              <a:gd name="connsiteX0" fmla="*/ 85725 w 476250"/>
              <a:gd name="connsiteY0" fmla="*/ 38100 h 400050"/>
              <a:gd name="connsiteX1" fmla="*/ 85716 w 476250"/>
              <a:gd name="connsiteY1" fmla="*/ 0 h 400050"/>
              <a:gd name="connsiteX2" fmla="*/ 66666 w 476250"/>
              <a:gd name="connsiteY2" fmla="*/ 0 h 400050"/>
              <a:gd name="connsiteX3" fmla="*/ 66675 w 476250"/>
              <a:gd name="connsiteY3" fmla="*/ 38100 h 400050"/>
              <a:gd name="connsiteX4" fmla="*/ 0 w 476250"/>
              <a:gd name="connsiteY4" fmla="*/ 114300 h 400050"/>
              <a:gd name="connsiteX5" fmla="*/ 66675 w 476250"/>
              <a:gd name="connsiteY5" fmla="*/ 190500 h 400050"/>
              <a:gd name="connsiteX6" fmla="*/ 66666 w 476250"/>
              <a:gd name="connsiteY6" fmla="*/ 400050 h 400050"/>
              <a:gd name="connsiteX7" fmla="*/ 85716 w 476250"/>
              <a:gd name="connsiteY7" fmla="*/ 400050 h 400050"/>
              <a:gd name="connsiteX8" fmla="*/ 85725 w 476250"/>
              <a:gd name="connsiteY8" fmla="*/ 190500 h 400050"/>
              <a:gd name="connsiteX9" fmla="*/ 152400 w 476250"/>
              <a:gd name="connsiteY9" fmla="*/ 114300 h 400050"/>
              <a:gd name="connsiteX10" fmla="*/ 85725 w 476250"/>
              <a:gd name="connsiteY10" fmla="*/ 38100 h 400050"/>
              <a:gd name="connsiteX11" fmla="*/ 76200 w 476250"/>
              <a:gd name="connsiteY11" fmla="*/ 171450 h 400050"/>
              <a:gd name="connsiteX12" fmla="*/ 19050 w 476250"/>
              <a:gd name="connsiteY12" fmla="*/ 114300 h 400050"/>
              <a:gd name="connsiteX13" fmla="*/ 76200 w 476250"/>
              <a:gd name="connsiteY13" fmla="*/ 57150 h 400050"/>
              <a:gd name="connsiteX14" fmla="*/ 133350 w 476250"/>
              <a:gd name="connsiteY14" fmla="*/ 114300 h 400050"/>
              <a:gd name="connsiteX15" fmla="*/ 76200 w 476250"/>
              <a:gd name="connsiteY15" fmla="*/ 171450 h 400050"/>
              <a:gd name="connsiteX16" fmla="*/ 247650 w 476250"/>
              <a:gd name="connsiteY16" fmla="*/ 200025 h 400050"/>
              <a:gd name="connsiteX17" fmla="*/ 247650 w 476250"/>
              <a:gd name="connsiteY17" fmla="*/ 0 h 400050"/>
              <a:gd name="connsiteX18" fmla="*/ 228600 w 476250"/>
              <a:gd name="connsiteY18" fmla="*/ 0 h 400050"/>
              <a:gd name="connsiteX19" fmla="*/ 228600 w 476250"/>
              <a:gd name="connsiteY19" fmla="*/ 200025 h 400050"/>
              <a:gd name="connsiteX20" fmla="*/ 161820 w 476250"/>
              <a:gd name="connsiteY20" fmla="*/ 276215 h 400050"/>
              <a:gd name="connsiteX21" fmla="*/ 228600 w 476250"/>
              <a:gd name="connsiteY21" fmla="*/ 352425 h 400050"/>
              <a:gd name="connsiteX22" fmla="*/ 228600 w 476250"/>
              <a:gd name="connsiteY22" fmla="*/ 400050 h 400050"/>
              <a:gd name="connsiteX23" fmla="*/ 247650 w 476250"/>
              <a:gd name="connsiteY23" fmla="*/ 400050 h 400050"/>
              <a:gd name="connsiteX24" fmla="*/ 247650 w 476250"/>
              <a:gd name="connsiteY24" fmla="*/ 352425 h 400050"/>
              <a:gd name="connsiteX25" fmla="*/ 314325 w 476250"/>
              <a:gd name="connsiteY25" fmla="*/ 276225 h 400050"/>
              <a:gd name="connsiteX26" fmla="*/ 247650 w 476250"/>
              <a:gd name="connsiteY26" fmla="*/ 200025 h 400050"/>
              <a:gd name="connsiteX27" fmla="*/ 238125 w 476250"/>
              <a:gd name="connsiteY27" fmla="*/ 333375 h 400050"/>
              <a:gd name="connsiteX28" fmla="*/ 180870 w 476250"/>
              <a:gd name="connsiteY28" fmla="*/ 276215 h 400050"/>
              <a:gd name="connsiteX29" fmla="*/ 238125 w 476250"/>
              <a:gd name="connsiteY29" fmla="*/ 219075 h 400050"/>
              <a:gd name="connsiteX30" fmla="*/ 295275 w 476250"/>
              <a:gd name="connsiteY30" fmla="*/ 276225 h 400050"/>
              <a:gd name="connsiteX31" fmla="*/ 238125 w 476250"/>
              <a:gd name="connsiteY31" fmla="*/ 333375 h 400050"/>
              <a:gd name="connsiteX32" fmla="*/ 409575 w 476250"/>
              <a:gd name="connsiteY32" fmla="*/ 114300 h 400050"/>
              <a:gd name="connsiteX33" fmla="*/ 409575 w 476250"/>
              <a:gd name="connsiteY33" fmla="*/ 0 h 400050"/>
              <a:gd name="connsiteX34" fmla="*/ 390525 w 476250"/>
              <a:gd name="connsiteY34" fmla="*/ 0 h 400050"/>
              <a:gd name="connsiteX35" fmla="*/ 390525 w 476250"/>
              <a:gd name="connsiteY35" fmla="*/ 114300 h 400050"/>
              <a:gd name="connsiteX36" fmla="*/ 323850 w 476250"/>
              <a:gd name="connsiteY36" fmla="*/ 190500 h 400050"/>
              <a:gd name="connsiteX37" fmla="*/ 390525 w 476250"/>
              <a:gd name="connsiteY37" fmla="*/ 266700 h 400050"/>
              <a:gd name="connsiteX38" fmla="*/ 390525 w 476250"/>
              <a:gd name="connsiteY38" fmla="*/ 400050 h 400050"/>
              <a:gd name="connsiteX39" fmla="*/ 409575 w 476250"/>
              <a:gd name="connsiteY39" fmla="*/ 400050 h 400050"/>
              <a:gd name="connsiteX40" fmla="*/ 409575 w 476250"/>
              <a:gd name="connsiteY40" fmla="*/ 266700 h 400050"/>
              <a:gd name="connsiteX41" fmla="*/ 476250 w 476250"/>
              <a:gd name="connsiteY41" fmla="*/ 190500 h 400050"/>
              <a:gd name="connsiteX42" fmla="*/ 409575 w 476250"/>
              <a:gd name="connsiteY42" fmla="*/ 114300 h 400050"/>
              <a:gd name="connsiteX43" fmla="*/ 400050 w 476250"/>
              <a:gd name="connsiteY43" fmla="*/ 247650 h 400050"/>
              <a:gd name="connsiteX44" fmla="*/ 342900 w 476250"/>
              <a:gd name="connsiteY44" fmla="*/ 190500 h 400050"/>
              <a:gd name="connsiteX45" fmla="*/ 400050 w 476250"/>
              <a:gd name="connsiteY45" fmla="*/ 133350 h 400050"/>
              <a:gd name="connsiteX46" fmla="*/ 457200 w 476250"/>
              <a:gd name="connsiteY46" fmla="*/ 190500 h 400050"/>
              <a:gd name="connsiteX47" fmla="*/ 400050 w 476250"/>
              <a:gd name="connsiteY47" fmla="*/ 2476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6250" h="400050">
                <a:moveTo>
                  <a:pt x="85725" y="38100"/>
                </a:moveTo>
                <a:lnTo>
                  <a:pt x="85716" y="0"/>
                </a:lnTo>
                <a:lnTo>
                  <a:pt x="66666" y="0"/>
                </a:lnTo>
                <a:lnTo>
                  <a:pt x="66675" y="38100"/>
                </a:lnTo>
                <a:cubicBezTo>
                  <a:pt x="29098" y="42796"/>
                  <a:pt x="0" y="75447"/>
                  <a:pt x="0" y="114300"/>
                </a:cubicBezTo>
                <a:cubicBezTo>
                  <a:pt x="0" y="153153"/>
                  <a:pt x="29098" y="185804"/>
                  <a:pt x="66675" y="190500"/>
                </a:cubicBezTo>
                <a:lnTo>
                  <a:pt x="66666" y="400050"/>
                </a:lnTo>
                <a:lnTo>
                  <a:pt x="85716" y="400050"/>
                </a:lnTo>
                <a:lnTo>
                  <a:pt x="85725" y="190500"/>
                </a:lnTo>
                <a:cubicBezTo>
                  <a:pt x="123302" y="185804"/>
                  <a:pt x="152400" y="153153"/>
                  <a:pt x="152400" y="114300"/>
                </a:cubicBezTo>
                <a:cubicBezTo>
                  <a:pt x="152400" y="75447"/>
                  <a:pt x="123302" y="42796"/>
                  <a:pt x="85725" y="38100"/>
                </a:cubicBezTo>
                <a:close/>
                <a:moveTo>
                  <a:pt x="76200" y="171450"/>
                </a:moveTo>
                <a:cubicBezTo>
                  <a:pt x="44691" y="171450"/>
                  <a:pt x="19050" y="145809"/>
                  <a:pt x="19050" y="114300"/>
                </a:cubicBezTo>
                <a:cubicBezTo>
                  <a:pt x="19050" y="82782"/>
                  <a:pt x="44691" y="57150"/>
                  <a:pt x="76200" y="57150"/>
                </a:cubicBezTo>
                <a:cubicBezTo>
                  <a:pt x="107709" y="57150"/>
                  <a:pt x="133350" y="82782"/>
                  <a:pt x="133350" y="114300"/>
                </a:cubicBezTo>
                <a:cubicBezTo>
                  <a:pt x="133350" y="145809"/>
                  <a:pt x="107709" y="171450"/>
                  <a:pt x="76200" y="171450"/>
                </a:cubicBezTo>
                <a:close/>
                <a:moveTo>
                  <a:pt x="247650" y="200025"/>
                </a:moveTo>
                <a:lnTo>
                  <a:pt x="247650" y="0"/>
                </a:lnTo>
                <a:lnTo>
                  <a:pt x="228600" y="0"/>
                </a:lnTo>
                <a:lnTo>
                  <a:pt x="228600" y="200025"/>
                </a:lnTo>
                <a:cubicBezTo>
                  <a:pt x="190967" y="204673"/>
                  <a:pt x="161820" y="237334"/>
                  <a:pt x="161820" y="276215"/>
                </a:cubicBezTo>
                <a:cubicBezTo>
                  <a:pt x="161820" y="315106"/>
                  <a:pt x="190967" y="347777"/>
                  <a:pt x="228600" y="352425"/>
                </a:cubicBezTo>
                <a:lnTo>
                  <a:pt x="228600" y="400050"/>
                </a:lnTo>
                <a:lnTo>
                  <a:pt x="247650" y="400050"/>
                </a:lnTo>
                <a:lnTo>
                  <a:pt x="247650" y="352425"/>
                </a:lnTo>
                <a:cubicBezTo>
                  <a:pt x="285169" y="347682"/>
                  <a:pt x="314325" y="315040"/>
                  <a:pt x="314325" y="276225"/>
                </a:cubicBezTo>
                <a:cubicBezTo>
                  <a:pt x="314325" y="237411"/>
                  <a:pt x="285169" y="204768"/>
                  <a:pt x="247650" y="200025"/>
                </a:cubicBezTo>
                <a:close/>
                <a:moveTo>
                  <a:pt x="238125" y="333375"/>
                </a:moveTo>
                <a:cubicBezTo>
                  <a:pt x="206616" y="333375"/>
                  <a:pt x="180870" y="307734"/>
                  <a:pt x="180870" y="276215"/>
                </a:cubicBezTo>
                <a:cubicBezTo>
                  <a:pt x="180870" y="244707"/>
                  <a:pt x="206616" y="219075"/>
                  <a:pt x="238125" y="219075"/>
                </a:cubicBezTo>
                <a:cubicBezTo>
                  <a:pt x="269634" y="219075"/>
                  <a:pt x="295275" y="244716"/>
                  <a:pt x="295275" y="276225"/>
                </a:cubicBezTo>
                <a:cubicBezTo>
                  <a:pt x="295275" y="307734"/>
                  <a:pt x="269634" y="333375"/>
                  <a:pt x="238125" y="333375"/>
                </a:cubicBezTo>
                <a:close/>
                <a:moveTo>
                  <a:pt x="409575" y="114300"/>
                </a:moveTo>
                <a:lnTo>
                  <a:pt x="409575" y="0"/>
                </a:lnTo>
                <a:lnTo>
                  <a:pt x="390525" y="0"/>
                </a:lnTo>
                <a:lnTo>
                  <a:pt x="390525" y="114300"/>
                </a:lnTo>
                <a:cubicBezTo>
                  <a:pt x="352948" y="118996"/>
                  <a:pt x="323850" y="151647"/>
                  <a:pt x="323850" y="190500"/>
                </a:cubicBezTo>
                <a:cubicBezTo>
                  <a:pt x="323850" y="229353"/>
                  <a:pt x="352948" y="262004"/>
                  <a:pt x="390525" y="266700"/>
                </a:cubicBezTo>
                <a:lnTo>
                  <a:pt x="390525" y="400050"/>
                </a:lnTo>
                <a:lnTo>
                  <a:pt x="409575" y="400050"/>
                </a:lnTo>
                <a:lnTo>
                  <a:pt x="409575" y="266700"/>
                </a:lnTo>
                <a:cubicBezTo>
                  <a:pt x="447152" y="262004"/>
                  <a:pt x="476250" y="229353"/>
                  <a:pt x="476250" y="190500"/>
                </a:cubicBezTo>
                <a:cubicBezTo>
                  <a:pt x="476250" y="151647"/>
                  <a:pt x="447152" y="118996"/>
                  <a:pt x="409575" y="114300"/>
                </a:cubicBezTo>
                <a:close/>
                <a:moveTo>
                  <a:pt x="400050" y="247650"/>
                </a:moveTo>
                <a:cubicBezTo>
                  <a:pt x="368541" y="247650"/>
                  <a:pt x="342900" y="222009"/>
                  <a:pt x="342900" y="190500"/>
                </a:cubicBezTo>
                <a:cubicBezTo>
                  <a:pt x="342900" y="158991"/>
                  <a:pt x="368541" y="133350"/>
                  <a:pt x="400050" y="133350"/>
                </a:cubicBezTo>
                <a:cubicBezTo>
                  <a:pt x="431559" y="133350"/>
                  <a:pt x="457200" y="158991"/>
                  <a:pt x="457200" y="190500"/>
                </a:cubicBezTo>
                <a:cubicBezTo>
                  <a:pt x="457200" y="222009"/>
                  <a:pt x="431559" y="247650"/>
                  <a:pt x="400050" y="24765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阿里巴巴普惠体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35150" y="3658870"/>
            <a:ext cx="19716750" cy="233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计算卸载：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通信模型：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 B M             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决策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1828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计算模型：计算任务（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）表示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计算输入数据 计算任务所需的CPU周期总数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本地执行dL=ν/fL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边缘节点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dE=ν/fE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1828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计算卸载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公式：UE应根据控制动作(c，e)做出联合通信和计算资源分配决策，其中c表示UE计算卸载决策，e分配能量量。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1828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DDQN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（与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DQN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相差在一个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值的计算）网络学习控制策略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6105" y="3813810"/>
            <a:ext cx="2287270" cy="4229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020" y="5478780"/>
            <a:ext cx="2725420" cy="389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5989955"/>
            <a:ext cx="20217130" cy="77393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7543800" y="3601746"/>
            <a:ext cx="92964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THREE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结果</a:t>
            </a:r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评估</a:t>
            </a:r>
            <a:endParaRPr lang="zh-CN" altLang="en-US" sz="104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93920" y="9095001"/>
            <a:ext cx="679616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Experimental results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76704" cy="115328"/>
            <a:chOff x="21922107" y="12890500"/>
            <a:chExt cx="1476704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6" name="TextBox 13"/>
          <p:cNvSpPr txBox="1"/>
          <p:nvPr/>
        </p:nvSpPr>
        <p:spPr>
          <a:xfrm>
            <a:off x="20314872" y="12740954"/>
            <a:ext cx="3075065" cy="53912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3F3D5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www.company.com</a:t>
            </a:r>
            <a:endParaRPr lang="en-US" altLang="zh-CN" sz="2400">
              <a:solidFill>
                <a:srgbClr val="3F3D5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0" name="TextBox 16"/>
          <p:cNvSpPr txBox="1"/>
          <p:nvPr/>
        </p:nvSpPr>
        <p:spPr>
          <a:xfrm>
            <a:off x="1718905" y="1348812"/>
            <a:ext cx="1476172" cy="4664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LOGO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4" name="图片 3" descr="微信图片_202109151816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3535" y="467360"/>
            <a:ext cx="2095500" cy="2095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2111</Words>
  <Application>WPS 演示</Application>
  <PresentationFormat>自定义</PresentationFormat>
  <Paragraphs>160</Paragraphs>
  <Slides>13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阿里巴巴普惠体</vt:lpstr>
      <vt:lpstr>阿里巴巴普惠体 Heavy</vt:lpstr>
      <vt:lpstr>Bebas Neue</vt:lpstr>
      <vt:lpstr>阿里巴巴普惠体 R</vt:lpstr>
      <vt:lpstr>阿里巴巴普惠体 H</vt:lpstr>
      <vt:lpstr>微软雅黑</vt:lpstr>
      <vt:lpstr>Arial Unicode MS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Docer@酥油拌饭</dc:creator>
  <cp:lastModifiedBy>沫忆ぅ</cp:lastModifiedBy>
  <cp:revision>168</cp:revision>
  <dcterms:created xsi:type="dcterms:W3CDTF">2019-10-30T13:21:00Z</dcterms:created>
  <dcterms:modified xsi:type="dcterms:W3CDTF">2021-09-23T07:32:02Z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TemplateUUID">
    <vt:lpwstr>v1.0_mb_qMMUForDYoJgnb5m3jYRBw==</vt:lpwstr>
  </property>
  <property fmtid="{D5CDD505-2E9C-101B-9397-08002B2CF9AE}" pid="4" name="ICV">
    <vt:lpwstr>EA2ACA4E3FFA42AF804A29BFE6BD63EC</vt:lpwstr>
  </property>
</Properties>
</file>